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9"/>
  </p:notesMasterIdLst>
  <p:handoutMasterIdLst>
    <p:handoutMasterId r:id="rId50"/>
  </p:handoutMasterIdLst>
  <p:sldIdLst>
    <p:sldId id="256" r:id="rId2"/>
    <p:sldId id="263" r:id="rId3"/>
    <p:sldId id="449" r:id="rId4"/>
    <p:sldId id="338" r:id="rId5"/>
    <p:sldId id="382" r:id="rId6"/>
    <p:sldId id="459" r:id="rId7"/>
    <p:sldId id="301" r:id="rId8"/>
    <p:sldId id="359" r:id="rId9"/>
    <p:sldId id="465" r:id="rId10"/>
    <p:sldId id="466" r:id="rId11"/>
    <p:sldId id="489" r:id="rId12"/>
    <p:sldId id="467" r:id="rId13"/>
    <p:sldId id="437" r:id="rId14"/>
    <p:sldId id="441" r:id="rId15"/>
    <p:sldId id="416" r:id="rId16"/>
    <p:sldId id="468" r:id="rId17"/>
    <p:sldId id="458" r:id="rId18"/>
    <p:sldId id="444" r:id="rId19"/>
    <p:sldId id="442" r:id="rId20"/>
    <p:sldId id="450" r:id="rId21"/>
    <p:sldId id="469" r:id="rId22"/>
    <p:sldId id="443" r:id="rId23"/>
    <p:sldId id="473" r:id="rId24"/>
    <p:sldId id="478" r:id="rId25"/>
    <p:sldId id="487" r:id="rId26"/>
    <p:sldId id="381" r:id="rId27"/>
    <p:sldId id="425" r:id="rId28"/>
    <p:sldId id="424" r:id="rId29"/>
    <p:sldId id="434" r:id="rId30"/>
    <p:sldId id="429" r:id="rId31"/>
    <p:sldId id="430" r:id="rId32"/>
    <p:sldId id="435" r:id="rId33"/>
    <p:sldId id="426" r:id="rId34"/>
    <p:sldId id="451" r:id="rId35"/>
    <p:sldId id="485" r:id="rId36"/>
    <p:sldId id="476" r:id="rId37"/>
    <p:sldId id="474" r:id="rId38"/>
    <p:sldId id="477" r:id="rId39"/>
    <p:sldId id="486" r:id="rId40"/>
    <p:sldId id="479" r:id="rId41"/>
    <p:sldId id="480" r:id="rId42"/>
    <p:sldId id="481" r:id="rId43"/>
    <p:sldId id="482" r:id="rId44"/>
    <p:sldId id="483" r:id="rId45"/>
    <p:sldId id="484" r:id="rId46"/>
    <p:sldId id="372" r:id="rId47"/>
    <p:sldId id="488" r:id="rId48"/>
  </p:sldIdLst>
  <p:sldSz cx="9144000" cy="6858000" type="screen4x3"/>
  <p:notesSz cx="6237288" cy="9583738"/>
  <p:defaultTextStyle>
    <a:defPPr>
      <a:defRPr lang="en-US"/>
    </a:defPPr>
    <a:lvl1pPr algn="ct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81">
          <p15:clr>
            <a:srgbClr val="A4A3A4"/>
          </p15:clr>
        </p15:guide>
        <p15:guide id="2" pos="2878">
          <p15:clr>
            <a:srgbClr val="A4A3A4"/>
          </p15:clr>
        </p15:guide>
      </p15:sldGuideLst>
    </p:ext>
    <p:ext uri="{2D200454-40CA-4A62-9FC3-DE9A4176ACB9}">
      <p15:notesGuideLst xmlns:p15="http://schemas.microsoft.com/office/powerpoint/2012/main">
        <p15:guide id="1" orient="horz" pos="3019">
          <p15:clr>
            <a:srgbClr val="A4A3A4"/>
          </p15:clr>
        </p15:guide>
        <p15:guide id="2" pos="19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7E5400"/>
    <a:srgbClr val="C9FFFF"/>
    <a:srgbClr val="FFFFFF"/>
    <a:srgbClr val="000000"/>
    <a:srgbClr val="2D84D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17" autoAdjust="0"/>
    <p:restoredTop sz="82556" autoAdjust="0"/>
  </p:normalViewPr>
  <p:slideViewPr>
    <p:cSldViewPr snapToGrid="0" snapToObjects="1">
      <p:cViewPr varScale="1">
        <p:scale>
          <a:sx n="58" d="100"/>
          <a:sy n="58" d="100"/>
        </p:scale>
        <p:origin x="-762" y="-96"/>
      </p:cViewPr>
      <p:guideLst>
        <p:guide orient="horz" pos="2181"/>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8" d="100"/>
          <a:sy n="58" d="100"/>
        </p:scale>
        <p:origin x="-1770" y="-78"/>
      </p:cViewPr>
      <p:guideLst>
        <p:guide orient="horz" pos="3019"/>
        <p:guide pos="196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469627D8-3321-1873-A7E7-CAFBFD80BE3D}"/>
              </a:ext>
            </a:extLst>
          </p:cNvPr>
          <p:cNvSpPr>
            <a:spLocks noGrp="1" noChangeArrowheads="1"/>
          </p:cNvSpPr>
          <p:nvPr>
            <p:ph type="hdr" sz="quarter"/>
          </p:nvPr>
        </p:nvSpPr>
        <p:spPr bwMode="auto">
          <a:xfrm>
            <a:off x="0" y="0"/>
            <a:ext cx="272732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054" tIns="39026" rIns="78054" bIns="39026" numCol="1" anchor="t" anchorCtr="0" compatLnSpc="1">
            <a:prstTxWarp prst="textNoShape">
              <a:avLst/>
            </a:prstTxWarp>
          </a:bodyPr>
          <a:lstStyle>
            <a:lvl1pPr algn="l" defTabSz="781050">
              <a:defRPr sz="1000"/>
            </a:lvl1pPr>
          </a:lstStyle>
          <a:p>
            <a:endParaRPr lang="en-US" altLang="en-US"/>
          </a:p>
        </p:txBody>
      </p:sp>
      <p:sp>
        <p:nvSpPr>
          <p:cNvPr id="128003" name="Rectangle 3">
            <a:extLst>
              <a:ext uri="{FF2B5EF4-FFF2-40B4-BE49-F238E27FC236}">
                <a16:creationId xmlns:a16="http://schemas.microsoft.com/office/drawing/2014/main" id="{92A26BC2-332C-6287-5E7C-4DCBC241B7A4}"/>
              </a:ext>
            </a:extLst>
          </p:cNvPr>
          <p:cNvSpPr>
            <a:spLocks noGrp="1" noChangeArrowheads="1"/>
          </p:cNvSpPr>
          <p:nvPr>
            <p:ph type="dt" sz="quarter" idx="1"/>
          </p:nvPr>
        </p:nvSpPr>
        <p:spPr bwMode="auto">
          <a:xfrm>
            <a:off x="3505200" y="0"/>
            <a:ext cx="272732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054" tIns="39026" rIns="78054" bIns="39026" numCol="1" anchor="t" anchorCtr="0" compatLnSpc="1">
            <a:prstTxWarp prst="textNoShape">
              <a:avLst/>
            </a:prstTxWarp>
          </a:bodyPr>
          <a:lstStyle>
            <a:lvl1pPr algn="r" defTabSz="781050">
              <a:defRPr sz="1000"/>
            </a:lvl1pPr>
          </a:lstStyle>
          <a:p>
            <a:endParaRPr lang="en-US" altLang="en-US"/>
          </a:p>
        </p:txBody>
      </p:sp>
      <p:sp>
        <p:nvSpPr>
          <p:cNvPr id="128004" name="Rectangle 4">
            <a:extLst>
              <a:ext uri="{FF2B5EF4-FFF2-40B4-BE49-F238E27FC236}">
                <a16:creationId xmlns:a16="http://schemas.microsoft.com/office/drawing/2014/main" id="{0D755BF8-E29B-9EC8-CE68-DE987B656FA0}"/>
              </a:ext>
            </a:extLst>
          </p:cNvPr>
          <p:cNvSpPr>
            <a:spLocks noGrp="1" noChangeArrowheads="1"/>
          </p:cNvSpPr>
          <p:nvPr>
            <p:ph type="ftr" sz="quarter" idx="2"/>
          </p:nvPr>
        </p:nvSpPr>
        <p:spPr bwMode="auto">
          <a:xfrm>
            <a:off x="0" y="9120188"/>
            <a:ext cx="2727325"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054" tIns="39026" rIns="78054" bIns="39026" numCol="1" anchor="b" anchorCtr="0" compatLnSpc="1">
            <a:prstTxWarp prst="textNoShape">
              <a:avLst/>
            </a:prstTxWarp>
          </a:bodyPr>
          <a:lstStyle>
            <a:lvl1pPr algn="l" defTabSz="781050">
              <a:defRPr sz="1000"/>
            </a:lvl1pPr>
          </a:lstStyle>
          <a:p>
            <a:endParaRPr lang="en-US" altLang="en-US"/>
          </a:p>
        </p:txBody>
      </p:sp>
      <p:sp>
        <p:nvSpPr>
          <p:cNvPr id="128005" name="Rectangle 5">
            <a:extLst>
              <a:ext uri="{FF2B5EF4-FFF2-40B4-BE49-F238E27FC236}">
                <a16:creationId xmlns:a16="http://schemas.microsoft.com/office/drawing/2014/main" id="{752C43CE-D08C-E350-CB76-72276AB4CD52}"/>
              </a:ext>
            </a:extLst>
          </p:cNvPr>
          <p:cNvSpPr>
            <a:spLocks noGrp="1" noChangeArrowheads="1"/>
          </p:cNvSpPr>
          <p:nvPr>
            <p:ph type="sldNum" sz="quarter" idx="3"/>
          </p:nvPr>
        </p:nvSpPr>
        <p:spPr bwMode="auto">
          <a:xfrm>
            <a:off x="3505200" y="9120188"/>
            <a:ext cx="2727325"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054" tIns="39026" rIns="78054" bIns="39026" numCol="1" anchor="b" anchorCtr="0" compatLnSpc="1">
            <a:prstTxWarp prst="textNoShape">
              <a:avLst/>
            </a:prstTxWarp>
          </a:bodyPr>
          <a:lstStyle>
            <a:lvl1pPr algn="r" defTabSz="781050">
              <a:defRPr sz="1000"/>
            </a:lvl1pPr>
          </a:lstStyle>
          <a:p>
            <a:fld id="{74D72B30-2465-4AF9-8D51-3F96EA8C450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2B2015A-14B5-188E-7EB3-61836B494951}"/>
              </a:ext>
            </a:extLst>
          </p:cNvPr>
          <p:cNvSpPr>
            <a:spLocks noGrp="1" noChangeArrowheads="1"/>
          </p:cNvSpPr>
          <p:nvPr>
            <p:ph type="hdr" sz="quarter"/>
          </p:nvPr>
        </p:nvSpPr>
        <p:spPr bwMode="auto">
          <a:xfrm>
            <a:off x="0" y="0"/>
            <a:ext cx="2703513" cy="4794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vert="horz" wrap="square" lIns="90394" tIns="45196" rIns="90394" bIns="45196" numCol="1" anchor="t" anchorCtr="0" compatLnSpc="1">
            <a:prstTxWarp prst="textNoShape">
              <a:avLst/>
            </a:prstTxWarp>
          </a:bodyPr>
          <a:lstStyle>
            <a:lvl1pPr algn="l" defTabSz="903288">
              <a:defRPr sz="1200" b="0"/>
            </a:lvl1pPr>
          </a:lstStyle>
          <a:p>
            <a:endParaRPr lang="en-US" altLang="en-US"/>
          </a:p>
        </p:txBody>
      </p:sp>
      <p:sp>
        <p:nvSpPr>
          <p:cNvPr id="27651" name="Rectangle 3">
            <a:extLst>
              <a:ext uri="{FF2B5EF4-FFF2-40B4-BE49-F238E27FC236}">
                <a16:creationId xmlns:a16="http://schemas.microsoft.com/office/drawing/2014/main" id="{B911E5C5-CE50-CB56-000C-43BC1BF11589}"/>
              </a:ext>
            </a:extLst>
          </p:cNvPr>
          <p:cNvSpPr>
            <a:spLocks noGrp="1" noChangeArrowheads="1"/>
          </p:cNvSpPr>
          <p:nvPr>
            <p:ph type="dt" idx="1"/>
          </p:nvPr>
        </p:nvSpPr>
        <p:spPr bwMode="auto">
          <a:xfrm>
            <a:off x="3533775" y="0"/>
            <a:ext cx="2703513" cy="4794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vert="horz" wrap="square" lIns="90394" tIns="45196" rIns="90394" bIns="45196" numCol="1" anchor="t" anchorCtr="0" compatLnSpc="1">
            <a:prstTxWarp prst="textNoShape">
              <a:avLst/>
            </a:prstTxWarp>
          </a:bodyPr>
          <a:lstStyle>
            <a:lvl1pPr algn="r" defTabSz="903288">
              <a:defRPr sz="1200" b="0"/>
            </a:lvl1pPr>
          </a:lstStyle>
          <a:p>
            <a:endParaRPr lang="en-US" altLang="en-US"/>
          </a:p>
        </p:txBody>
      </p:sp>
      <p:sp>
        <p:nvSpPr>
          <p:cNvPr id="27652" name="Rectangle 4">
            <a:extLst>
              <a:ext uri="{FF2B5EF4-FFF2-40B4-BE49-F238E27FC236}">
                <a16:creationId xmlns:a16="http://schemas.microsoft.com/office/drawing/2014/main" id="{9D14B8A2-A2F4-2EE3-C51C-D4722BD11C18}"/>
              </a:ext>
            </a:extLst>
          </p:cNvPr>
          <p:cNvSpPr>
            <a:spLocks noChangeArrowheads="1" noTextEdit="1"/>
          </p:cNvSpPr>
          <p:nvPr>
            <p:ph type="sldImg" idx="2"/>
          </p:nvPr>
        </p:nvSpPr>
        <p:spPr bwMode="auto">
          <a:xfrm>
            <a:off x="722313" y="719138"/>
            <a:ext cx="4791075" cy="35925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a:extLst>
              <a:ext uri="{FF2B5EF4-FFF2-40B4-BE49-F238E27FC236}">
                <a16:creationId xmlns:a16="http://schemas.microsoft.com/office/drawing/2014/main" id="{540B78F9-4D22-9D4E-BB49-1D9109E4D594}"/>
              </a:ext>
            </a:extLst>
          </p:cNvPr>
          <p:cNvSpPr>
            <a:spLocks noGrp="1" noChangeArrowheads="1"/>
          </p:cNvSpPr>
          <p:nvPr>
            <p:ph type="body" sz="quarter" idx="3"/>
          </p:nvPr>
        </p:nvSpPr>
        <p:spPr bwMode="auto">
          <a:xfrm>
            <a:off x="831850" y="4551363"/>
            <a:ext cx="4573588" cy="43132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vert="horz" wrap="square" lIns="90394" tIns="45196" rIns="90394" bIns="4519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4" name="Rectangle 6">
            <a:extLst>
              <a:ext uri="{FF2B5EF4-FFF2-40B4-BE49-F238E27FC236}">
                <a16:creationId xmlns:a16="http://schemas.microsoft.com/office/drawing/2014/main" id="{A400B6E8-981E-244B-49EE-8A01E31C05C3}"/>
              </a:ext>
            </a:extLst>
          </p:cNvPr>
          <p:cNvSpPr>
            <a:spLocks noGrp="1" noChangeArrowheads="1"/>
          </p:cNvSpPr>
          <p:nvPr>
            <p:ph type="ftr" sz="quarter" idx="4"/>
          </p:nvPr>
        </p:nvSpPr>
        <p:spPr bwMode="auto">
          <a:xfrm>
            <a:off x="0" y="9104313"/>
            <a:ext cx="2703513" cy="4794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vert="horz" wrap="square" lIns="90394" tIns="45196" rIns="90394" bIns="45196" numCol="1" anchor="b" anchorCtr="0" compatLnSpc="1">
            <a:prstTxWarp prst="textNoShape">
              <a:avLst/>
            </a:prstTxWarp>
          </a:bodyPr>
          <a:lstStyle>
            <a:lvl1pPr algn="l" defTabSz="903288">
              <a:defRPr sz="1200" b="0"/>
            </a:lvl1pPr>
          </a:lstStyle>
          <a:p>
            <a:endParaRPr lang="en-US" altLang="en-US"/>
          </a:p>
        </p:txBody>
      </p:sp>
      <p:sp>
        <p:nvSpPr>
          <p:cNvPr id="27655" name="Rectangle 7">
            <a:extLst>
              <a:ext uri="{FF2B5EF4-FFF2-40B4-BE49-F238E27FC236}">
                <a16:creationId xmlns:a16="http://schemas.microsoft.com/office/drawing/2014/main" id="{D0CE234B-EA5F-D849-B44D-B4174D97B2DD}"/>
              </a:ext>
            </a:extLst>
          </p:cNvPr>
          <p:cNvSpPr>
            <a:spLocks noGrp="1" noChangeArrowheads="1"/>
          </p:cNvSpPr>
          <p:nvPr>
            <p:ph type="sldNum" sz="quarter" idx="5"/>
          </p:nvPr>
        </p:nvSpPr>
        <p:spPr bwMode="auto">
          <a:xfrm>
            <a:off x="3533775" y="9104313"/>
            <a:ext cx="2703513" cy="4794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vert="horz" wrap="square" lIns="90394" tIns="45196" rIns="90394" bIns="45196" numCol="1" anchor="b" anchorCtr="0" compatLnSpc="1">
            <a:prstTxWarp prst="textNoShape">
              <a:avLst/>
            </a:prstTxWarp>
          </a:bodyPr>
          <a:lstStyle>
            <a:lvl1pPr algn="r" defTabSz="903288">
              <a:defRPr sz="1200" b="0"/>
            </a:lvl1pPr>
          </a:lstStyle>
          <a:p>
            <a:fld id="{63A597F2-F99B-4FD7-865E-D3CADA625B4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93E5FA-E93C-31DC-C637-E3C4D2341FCA}"/>
              </a:ext>
            </a:extLst>
          </p:cNvPr>
          <p:cNvSpPr>
            <a:spLocks noGrp="1" noChangeArrowheads="1"/>
          </p:cNvSpPr>
          <p:nvPr>
            <p:ph type="sldNum" sz="quarter" idx="5"/>
          </p:nvPr>
        </p:nvSpPr>
        <p:spPr>
          <a:ln/>
        </p:spPr>
        <p:txBody>
          <a:bodyPr/>
          <a:lstStyle/>
          <a:p>
            <a:fld id="{FDDEBFEB-DABC-4A70-B2E6-F3F8CB583CFF}" type="slidenum">
              <a:rPr lang="en-US" altLang="en-US"/>
              <a:pPr/>
              <a:t>1</a:t>
            </a:fld>
            <a:endParaRPr lang="en-US" altLang="en-US"/>
          </a:p>
        </p:txBody>
      </p:sp>
      <p:sp>
        <p:nvSpPr>
          <p:cNvPr id="82946" name="Rectangle 2">
            <a:extLst>
              <a:ext uri="{FF2B5EF4-FFF2-40B4-BE49-F238E27FC236}">
                <a16:creationId xmlns:a16="http://schemas.microsoft.com/office/drawing/2014/main" id="{E555BE54-E91B-9CD1-6AC6-B9884FEE7FA0}"/>
              </a:ext>
            </a:extLst>
          </p:cNvPr>
          <p:cNvSpPr>
            <a:spLocks noChangeArrowheads="1" noTextEdit="1"/>
          </p:cNvSpPr>
          <p:nvPr>
            <p:ph type="sldImg"/>
          </p:nvPr>
        </p:nvSpPr>
        <p:spPr>
          <a:ln/>
        </p:spPr>
      </p:sp>
      <p:sp>
        <p:nvSpPr>
          <p:cNvPr id="82947" name="Rectangle 3">
            <a:extLst>
              <a:ext uri="{FF2B5EF4-FFF2-40B4-BE49-F238E27FC236}">
                <a16:creationId xmlns:a16="http://schemas.microsoft.com/office/drawing/2014/main" id="{ADAC1D67-B3DF-30B1-4A2B-9CA789C0BBEC}"/>
              </a:ext>
            </a:extLst>
          </p:cNvPr>
          <p:cNvSpPr>
            <a:spLocks noGrp="1" noChangeArrowheads="1"/>
          </p:cNvSpPr>
          <p:nvPr>
            <p:ph type="body" idx="1"/>
          </p:nvPr>
        </p:nvSpPr>
        <p:spPr/>
        <p:txBody>
          <a:bodyPr/>
          <a:lstStyle/>
          <a:p>
            <a:r>
              <a:rPr lang="en-US" altLang="en-US"/>
              <a:t>Thanks Cheryl for having me.  Today, I will give an introduction to a riparian forest model that was developed by my colleagues while I was OSU.  Mark would be here, but his wife has a C-section scheduled today for their second child.  But Mark wanted to let you all know that it was a tough choice for him.  This material has primarily been developed by Mark and Stan.  I’d like this to be interactive, so please stop if you have questions along the way.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8C49A8-4B6A-FB7B-2EC4-013174323ACB}"/>
              </a:ext>
            </a:extLst>
          </p:cNvPr>
          <p:cNvSpPr>
            <a:spLocks noGrp="1" noChangeArrowheads="1"/>
          </p:cNvSpPr>
          <p:nvPr>
            <p:ph type="sldNum" sz="quarter" idx="5"/>
          </p:nvPr>
        </p:nvSpPr>
        <p:spPr>
          <a:ln/>
        </p:spPr>
        <p:txBody>
          <a:bodyPr/>
          <a:lstStyle/>
          <a:p>
            <a:fld id="{42E303E7-8EAB-4D33-BB3D-0F6E277D09B3}" type="slidenum">
              <a:rPr lang="en-US" altLang="en-US"/>
              <a:pPr/>
              <a:t>10</a:t>
            </a:fld>
            <a:endParaRPr lang="en-US" altLang="en-US"/>
          </a:p>
        </p:txBody>
      </p:sp>
      <p:sp>
        <p:nvSpPr>
          <p:cNvPr id="330754" name="Rectangle 2">
            <a:extLst>
              <a:ext uri="{FF2B5EF4-FFF2-40B4-BE49-F238E27FC236}">
                <a16:creationId xmlns:a16="http://schemas.microsoft.com/office/drawing/2014/main" id="{935C9C38-4E32-F65B-3B7D-A0ABA93AAAEA}"/>
              </a:ext>
            </a:extLst>
          </p:cNvPr>
          <p:cNvSpPr>
            <a:spLocks noChangeArrowheads="1" noTextEdit="1"/>
          </p:cNvSpPr>
          <p:nvPr>
            <p:ph type="sldImg"/>
          </p:nvPr>
        </p:nvSpPr>
        <p:spPr>
          <a:ln/>
        </p:spPr>
      </p:sp>
      <p:sp>
        <p:nvSpPr>
          <p:cNvPr id="330755" name="Rectangle 3">
            <a:extLst>
              <a:ext uri="{FF2B5EF4-FFF2-40B4-BE49-F238E27FC236}">
                <a16:creationId xmlns:a16="http://schemas.microsoft.com/office/drawing/2014/main" id="{C22EC708-C32C-3A97-7543-C6D924FBD8C2}"/>
              </a:ext>
            </a:extLst>
          </p:cNvPr>
          <p:cNvSpPr>
            <a:spLocks noGrp="1" noChangeArrowheads="1"/>
          </p:cNvSpPr>
          <p:nvPr>
            <p:ph type="body" idx="1"/>
          </p:nvPr>
        </p:nvSpPr>
        <p:spPr/>
        <p:txBody>
          <a:bodyPr/>
          <a:lstStyle/>
          <a:p>
            <a:r>
              <a:rPr lang="en-US" altLang="en-US"/>
              <a:t>Conversion of a tree to a log and includes entry breakage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3F61B1-62BA-F683-B1CE-930EC7E759AD}"/>
              </a:ext>
            </a:extLst>
          </p:cNvPr>
          <p:cNvSpPr>
            <a:spLocks noGrp="1" noChangeArrowheads="1"/>
          </p:cNvSpPr>
          <p:nvPr>
            <p:ph type="sldNum" sz="quarter" idx="5"/>
          </p:nvPr>
        </p:nvSpPr>
        <p:spPr>
          <a:ln/>
        </p:spPr>
        <p:txBody>
          <a:bodyPr/>
          <a:lstStyle/>
          <a:p>
            <a:fld id="{CF099B73-1823-43F9-A2BB-A267D1F68079}" type="slidenum">
              <a:rPr lang="en-US" altLang="en-US"/>
              <a:pPr/>
              <a:t>11</a:t>
            </a:fld>
            <a:endParaRPr lang="en-US" altLang="en-US"/>
          </a:p>
        </p:txBody>
      </p:sp>
      <p:sp>
        <p:nvSpPr>
          <p:cNvPr id="363522" name="Rectangle 2">
            <a:extLst>
              <a:ext uri="{FF2B5EF4-FFF2-40B4-BE49-F238E27FC236}">
                <a16:creationId xmlns:a16="http://schemas.microsoft.com/office/drawing/2014/main" id="{B3137C0F-86DD-398A-BDA2-A11CFF27BDCA}"/>
              </a:ext>
            </a:extLst>
          </p:cNvPr>
          <p:cNvSpPr>
            <a:spLocks noChangeArrowheads="1" noTextEdit="1"/>
          </p:cNvSpPr>
          <p:nvPr>
            <p:ph type="sldImg"/>
          </p:nvPr>
        </p:nvSpPr>
        <p:spPr>
          <a:ln/>
        </p:spPr>
      </p:sp>
      <p:sp>
        <p:nvSpPr>
          <p:cNvPr id="363523" name="Rectangle 3">
            <a:extLst>
              <a:ext uri="{FF2B5EF4-FFF2-40B4-BE49-F238E27FC236}">
                <a16:creationId xmlns:a16="http://schemas.microsoft.com/office/drawing/2014/main" id="{8FEBCAF2-5819-9EB2-ACB3-77FE96F14043}"/>
              </a:ext>
            </a:extLst>
          </p:cNvPr>
          <p:cNvSpPr>
            <a:spLocks noGrp="1" noChangeArrowheads="1"/>
          </p:cNvSpPr>
          <p:nvPr>
            <p:ph type="body" idx="1"/>
          </p:nvPr>
        </p:nvSpPr>
        <p:spPr/>
        <p:txBody>
          <a:bodyPr/>
          <a:lstStyle/>
          <a:p>
            <a:r>
              <a:rPr lang="en-US" altLang="en-US"/>
              <a:t>Can define regions of no-cut, partial cut, and upslope cutting/thinning.</a:t>
            </a:r>
          </a:p>
          <a:p>
            <a:endParaRPr lang="en-US" altLang="en-US"/>
          </a:p>
          <a:p>
            <a:r>
              <a:rPr lang="en-US" altLang="en-US"/>
              <a:t>Adding the ability to import FVS and ORGANON to obtain more sophisticated thinning regimes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548146-1EB1-85F0-0596-ED2637AF43A6}"/>
              </a:ext>
            </a:extLst>
          </p:cNvPr>
          <p:cNvSpPr>
            <a:spLocks noGrp="1" noChangeArrowheads="1"/>
          </p:cNvSpPr>
          <p:nvPr>
            <p:ph type="sldNum" sz="quarter" idx="5"/>
          </p:nvPr>
        </p:nvSpPr>
        <p:spPr>
          <a:ln/>
        </p:spPr>
        <p:txBody>
          <a:bodyPr/>
          <a:lstStyle/>
          <a:p>
            <a:fld id="{B9496C2E-8E85-4745-A0CB-C56339355AAA}" type="slidenum">
              <a:rPr lang="en-US" altLang="en-US"/>
              <a:pPr/>
              <a:t>12</a:t>
            </a:fld>
            <a:endParaRPr lang="en-US" altLang="en-US"/>
          </a:p>
        </p:txBody>
      </p:sp>
      <p:sp>
        <p:nvSpPr>
          <p:cNvPr id="332802" name="Rectangle 2">
            <a:extLst>
              <a:ext uri="{FF2B5EF4-FFF2-40B4-BE49-F238E27FC236}">
                <a16:creationId xmlns:a16="http://schemas.microsoft.com/office/drawing/2014/main" id="{2B1406CD-0273-7463-C3B1-C90C8744F4E5}"/>
              </a:ext>
            </a:extLst>
          </p:cNvPr>
          <p:cNvSpPr>
            <a:spLocks noChangeArrowheads="1" noTextEdit="1"/>
          </p:cNvSpPr>
          <p:nvPr>
            <p:ph type="sldImg"/>
          </p:nvPr>
        </p:nvSpPr>
        <p:spPr>
          <a:ln/>
        </p:spPr>
      </p:sp>
      <p:sp>
        <p:nvSpPr>
          <p:cNvPr id="332803" name="Rectangle 3">
            <a:extLst>
              <a:ext uri="{FF2B5EF4-FFF2-40B4-BE49-F238E27FC236}">
                <a16:creationId xmlns:a16="http://schemas.microsoft.com/office/drawing/2014/main" id="{495AE133-0C76-56CA-575D-601DEEBE7982}"/>
              </a:ext>
            </a:extLst>
          </p:cNvPr>
          <p:cNvSpPr>
            <a:spLocks noGrp="1" noChangeArrowheads="1"/>
          </p:cNvSpPr>
          <p:nvPr>
            <p:ph type="body" idx="1"/>
          </p:nvPr>
        </p:nvSpPr>
        <p:spPr/>
        <p:txBody>
          <a:bodyPr/>
          <a:lstStyle/>
          <a:p>
            <a:r>
              <a:rPr lang="en-US" altLang="en-US"/>
              <a:t>All logs break but data sparse – used first principles (broken stick model) and known distributions of length frequency distributions – e.g.,  reverse-j in OG forests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89469BE-EB88-D7B3-4605-932BF5DE2AC7}"/>
              </a:ext>
            </a:extLst>
          </p:cNvPr>
          <p:cNvSpPr>
            <a:spLocks noGrp="1" noChangeArrowheads="1"/>
          </p:cNvSpPr>
          <p:nvPr>
            <p:ph type="sldNum" sz="quarter" idx="5"/>
          </p:nvPr>
        </p:nvSpPr>
        <p:spPr>
          <a:ln/>
        </p:spPr>
        <p:txBody>
          <a:bodyPr/>
          <a:lstStyle/>
          <a:p>
            <a:fld id="{BB4D767F-3B4C-4440-88F5-E116F7A3E3C5}" type="slidenum">
              <a:rPr lang="en-US" altLang="en-US"/>
              <a:pPr/>
              <a:t>13</a:t>
            </a:fld>
            <a:endParaRPr lang="en-US" altLang="en-US"/>
          </a:p>
        </p:txBody>
      </p:sp>
      <p:sp>
        <p:nvSpPr>
          <p:cNvPr id="331778" name="Rectangle 2">
            <a:extLst>
              <a:ext uri="{FF2B5EF4-FFF2-40B4-BE49-F238E27FC236}">
                <a16:creationId xmlns:a16="http://schemas.microsoft.com/office/drawing/2014/main" id="{5B5D5E99-716A-7C50-FA7A-64D510624513}"/>
              </a:ext>
            </a:extLst>
          </p:cNvPr>
          <p:cNvSpPr>
            <a:spLocks noChangeArrowheads="1" noTextEdit="1"/>
          </p:cNvSpPr>
          <p:nvPr>
            <p:ph type="sldImg"/>
          </p:nvPr>
        </p:nvSpPr>
        <p:spPr>
          <a:ln/>
        </p:spPr>
      </p:sp>
      <p:sp>
        <p:nvSpPr>
          <p:cNvPr id="331779" name="Rectangle 3">
            <a:extLst>
              <a:ext uri="{FF2B5EF4-FFF2-40B4-BE49-F238E27FC236}">
                <a16:creationId xmlns:a16="http://schemas.microsoft.com/office/drawing/2014/main" id="{CE70A866-870E-3DC8-F69A-C579698D41EE}"/>
              </a:ext>
            </a:extLst>
          </p:cNvPr>
          <p:cNvSpPr>
            <a:spLocks noGrp="1" noChangeArrowheads="1"/>
          </p:cNvSpPr>
          <p:nvPr>
            <p:ph type="body" idx="1"/>
          </p:nvPr>
        </p:nvSpPr>
        <p:spPr/>
        <p:txBody>
          <a:bodyPr/>
          <a:lstStyle/>
          <a:p>
            <a:r>
              <a:rPr lang="en-US" altLang="en-US"/>
              <a:t>Definition of a log – can be partially outside the channel.  (e.g., C3 is outside the channel and would not be included)</a:t>
            </a:r>
          </a:p>
          <a:p>
            <a:endParaRPr lang="en-US" altLang="en-US"/>
          </a:p>
          <a:p>
            <a:r>
              <a:rPr lang="en-US" altLang="en-US"/>
              <a:t>Standing stock measures include: </a:t>
            </a:r>
          </a:p>
          <a:p>
            <a:r>
              <a:rPr lang="en-US" altLang="en-US"/>
              <a:t>1.  and 2.  total wood count and volume of all logs intercepting at least 1 bfw</a:t>
            </a:r>
          </a:p>
          <a:p>
            <a:r>
              <a:rPr lang="en-US" altLang="en-US"/>
              <a:t>3.  Count of all completely within BFW</a:t>
            </a:r>
          </a:p>
          <a:p>
            <a:r>
              <a:rPr lang="en-US" altLang="en-US"/>
              <a:t>4.  In-channel volume (m^3 / ha of stream bed)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F59D470-1C6B-D918-D9AD-1E1C6335601B}"/>
              </a:ext>
            </a:extLst>
          </p:cNvPr>
          <p:cNvSpPr>
            <a:spLocks noGrp="1" noChangeArrowheads="1"/>
          </p:cNvSpPr>
          <p:nvPr>
            <p:ph type="sldNum" sz="quarter" idx="5"/>
          </p:nvPr>
        </p:nvSpPr>
        <p:spPr>
          <a:ln/>
        </p:spPr>
        <p:txBody>
          <a:bodyPr/>
          <a:lstStyle/>
          <a:p>
            <a:fld id="{5B3E5A63-678E-4ED2-87BB-918072551C61}" type="slidenum">
              <a:rPr lang="en-US" altLang="en-US"/>
              <a:pPr/>
              <a:t>14</a:t>
            </a:fld>
            <a:endParaRPr lang="en-US" altLang="en-US"/>
          </a:p>
        </p:txBody>
      </p:sp>
      <p:sp>
        <p:nvSpPr>
          <p:cNvPr id="333826" name="Rectangle 2">
            <a:extLst>
              <a:ext uri="{FF2B5EF4-FFF2-40B4-BE49-F238E27FC236}">
                <a16:creationId xmlns:a16="http://schemas.microsoft.com/office/drawing/2014/main" id="{BCDFB80B-DC1C-CC06-04B4-7FA1CE32612E}"/>
              </a:ext>
            </a:extLst>
          </p:cNvPr>
          <p:cNvSpPr>
            <a:spLocks noChangeArrowheads="1" noTextEdit="1"/>
          </p:cNvSpPr>
          <p:nvPr>
            <p:ph type="sldImg"/>
          </p:nvPr>
        </p:nvSpPr>
        <p:spPr>
          <a:ln/>
        </p:spPr>
      </p:sp>
      <p:sp>
        <p:nvSpPr>
          <p:cNvPr id="333827" name="Rectangle 3">
            <a:extLst>
              <a:ext uri="{FF2B5EF4-FFF2-40B4-BE49-F238E27FC236}">
                <a16:creationId xmlns:a16="http://schemas.microsoft.com/office/drawing/2014/main" id="{9799469D-97F2-EEB6-85DA-AF0FD2AADC6E}"/>
              </a:ext>
            </a:extLst>
          </p:cNvPr>
          <p:cNvSpPr>
            <a:spLocks noGrp="1" noChangeArrowheads="1"/>
          </p:cNvSpPr>
          <p:nvPr>
            <p:ph type="body" idx="1"/>
          </p:nvPr>
        </p:nvSpPr>
        <p:spPr/>
        <p:txBody>
          <a:bodyPr/>
          <a:lstStyle/>
          <a:p>
            <a:r>
              <a:rPr lang="en-US" altLang="en-US"/>
              <a:t>Assumed that chance of breakage increases with residence time in the stream, </a:t>
            </a:r>
          </a:p>
          <a:p>
            <a:endParaRPr lang="en-US" altLang="en-US"/>
          </a:p>
          <a:p>
            <a:r>
              <a:rPr lang="en-US" altLang="en-US"/>
              <a:t>and that smaller log will have a greater chance of breakage than a larger log (all else being equal).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6C7756-0125-822C-6EC2-815A05936712}"/>
              </a:ext>
            </a:extLst>
          </p:cNvPr>
          <p:cNvSpPr>
            <a:spLocks noGrp="1" noChangeArrowheads="1"/>
          </p:cNvSpPr>
          <p:nvPr>
            <p:ph type="sldNum" sz="quarter" idx="5"/>
          </p:nvPr>
        </p:nvSpPr>
        <p:spPr>
          <a:ln/>
        </p:spPr>
        <p:txBody>
          <a:bodyPr/>
          <a:lstStyle/>
          <a:p>
            <a:fld id="{9D3CB365-C758-4F0D-8750-29318B700B80}" type="slidenum">
              <a:rPr lang="en-US" altLang="en-US"/>
              <a:pPr/>
              <a:t>15</a:t>
            </a:fld>
            <a:endParaRPr lang="en-US" altLang="en-US"/>
          </a:p>
        </p:txBody>
      </p:sp>
      <p:sp>
        <p:nvSpPr>
          <p:cNvPr id="334850" name="Rectangle 2">
            <a:extLst>
              <a:ext uri="{FF2B5EF4-FFF2-40B4-BE49-F238E27FC236}">
                <a16:creationId xmlns:a16="http://schemas.microsoft.com/office/drawing/2014/main" id="{1158595F-C454-7E96-D8D9-E2A51668476E}"/>
              </a:ext>
            </a:extLst>
          </p:cNvPr>
          <p:cNvSpPr>
            <a:spLocks noChangeArrowheads="1" noTextEdit="1"/>
          </p:cNvSpPr>
          <p:nvPr>
            <p:ph type="sldImg"/>
          </p:nvPr>
        </p:nvSpPr>
        <p:spPr>
          <a:ln/>
        </p:spPr>
      </p:sp>
      <p:sp>
        <p:nvSpPr>
          <p:cNvPr id="334851" name="Rectangle 3">
            <a:extLst>
              <a:ext uri="{FF2B5EF4-FFF2-40B4-BE49-F238E27FC236}">
                <a16:creationId xmlns:a16="http://schemas.microsoft.com/office/drawing/2014/main" id="{177C8C70-C89E-5D79-7C59-EDCEE2B06E4A}"/>
              </a:ext>
            </a:extLst>
          </p:cNvPr>
          <p:cNvSpPr>
            <a:spLocks noGrp="1" noChangeArrowheads="1"/>
          </p:cNvSpPr>
          <p:nvPr>
            <p:ph type="body" idx="1"/>
          </p:nvPr>
        </p:nvSpPr>
        <p:spPr/>
        <p:txBody>
          <a:bodyPr/>
          <a:lstStyle/>
          <a:p>
            <a:r>
              <a:rPr lang="en-US" altLang="en-US"/>
              <a:t>Example of model validation – comparison of frequency length distributions from observed (Mack Creek, OG) and simulated.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7C6CC3-03A5-E503-0075-FB6431B6EE9C}"/>
              </a:ext>
            </a:extLst>
          </p:cNvPr>
          <p:cNvSpPr>
            <a:spLocks noGrp="1" noChangeArrowheads="1"/>
          </p:cNvSpPr>
          <p:nvPr>
            <p:ph type="sldNum" sz="quarter" idx="5"/>
          </p:nvPr>
        </p:nvSpPr>
        <p:spPr>
          <a:ln/>
        </p:spPr>
        <p:txBody>
          <a:bodyPr/>
          <a:lstStyle/>
          <a:p>
            <a:fld id="{C07FC5BE-FAD4-4212-92A5-1176CDE07486}" type="slidenum">
              <a:rPr lang="en-US" altLang="en-US"/>
              <a:pPr/>
              <a:t>16</a:t>
            </a:fld>
            <a:endParaRPr lang="en-US" altLang="en-US"/>
          </a:p>
        </p:txBody>
      </p:sp>
      <p:sp>
        <p:nvSpPr>
          <p:cNvPr id="335874" name="Rectangle 2">
            <a:extLst>
              <a:ext uri="{FF2B5EF4-FFF2-40B4-BE49-F238E27FC236}">
                <a16:creationId xmlns:a16="http://schemas.microsoft.com/office/drawing/2014/main" id="{0641B60D-8AE4-1D82-5F60-CDFB13F1B096}"/>
              </a:ext>
            </a:extLst>
          </p:cNvPr>
          <p:cNvSpPr>
            <a:spLocks noChangeArrowheads="1" noTextEdit="1"/>
          </p:cNvSpPr>
          <p:nvPr>
            <p:ph type="sldImg"/>
          </p:nvPr>
        </p:nvSpPr>
        <p:spPr>
          <a:ln/>
        </p:spPr>
      </p:sp>
      <p:sp>
        <p:nvSpPr>
          <p:cNvPr id="335875" name="Rectangle 3">
            <a:extLst>
              <a:ext uri="{FF2B5EF4-FFF2-40B4-BE49-F238E27FC236}">
                <a16:creationId xmlns:a16="http://schemas.microsoft.com/office/drawing/2014/main" id="{8F534F0E-5F9B-9610-DFAE-0D17F8D123AD}"/>
              </a:ext>
            </a:extLst>
          </p:cNvPr>
          <p:cNvSpPr>
            <a:spLocks noGrp="1" noChangeArrowheads="1"/>
          </p:cNvSpPr>
          <p:nvPr>
            <p:ph type="body" idx="1"/>
          </p:nvPr>
        </p:nvSpPr>
        <p:spPr/>
        <p:txBody>
          <a:bodyPr/>
          <a:lstStyle/>
          <a:p>
            <a:r>
              <a:rPr lang="en-US" altLang="en-US"/>
              <a:t>Two questions: does the log move and is so, how far?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715D3B-7DA1-CF2A-A6DE-5F39CA28CB7E}"/>
              </a:ext>
            </a:extLst>
          </p:cNvPr>
          <p:cNvSpPr>
            <a:spLocks noGrp="1" noChangeArrowheads="1"/>
          </p:cNvSpPr>
          <p:nvPr>
            <p:ph type="sldNum" sz="quarter" idx="5"/>
          </p:nvPr>
        </p:nvSpPr>
        <p:spPr>
          <a:ln/>
        </p:spPr>
        <p:txBody>
          <a:bodyPr/>
          <a:lstStyle/>
          <a:p>
            <a:fld id="{AA5C0978-08F4-4F78-9648-1A294F1E18A5}" type="slidenum">
              <a:rPr lang="en-US" altLang="en-US"/>
              <a:pPr/>
              <a:t>17</a:t>
            </a:fld>
            <a:endParaRPr lang="en-US" altLang="en-US"/>
          </a:p>
        </p:txBody>
      </p:sp>
      <p:sp>
        <p:nvSpPr>
          <p:cNvPr id="336898" name="Rectangle 2">
            <a:extLst>
              <a:ext uri="{FF2B5EF4-FFF2-40B4-BE49-F238E27FC236}">
                <a16:creationId xmlns:a16="http://schemas.microsoft.com/office/drawing/2014/main" id="{A40DE68D-7FD5-B754-9041-0D5DE3D5C06E}"/>
              </a:ext>
            </a:extLst>
          </p:cNvPr>
          <p:cNvSpPr>
            <a:spLocks noChangeArrowheads="1" noTextEdit="1"/>
          </p:cNvSpPr>
          <p:nvPr>
            <p:ph type="sldImg"/>
          </p:nvPr>
        </p:nvSpPr>
        <p:spPr>
          <a:ln/>
        </p:spPr>
      </p:sp>
      <p:sp>
        <p:nvSpPr>
          <p:cNvPr id="336899" name="Rectangle 3">
            <a:extLst>
              <a:ext uri="{FF2B5EF4-FFF2-40B4-BE49-F238E27FC236}">
                <a16:creationId xmlns:a16="http://schemas.microsoft.com/office/drawing/2014/main" id="{35492107-E501-E141-1028-13E6E75D6909}"/>
              </a:ext>
            </a:extLst>
          </p:cNvPr>
          <p:cNvSpPr>
            <a:spLocks noGrp="1" noChangeArrowheads="1"/>
          </p:cNvSpPr>
          <p:nvPr>
            <p:ph type="body" idx="1"/>
          </p:nvPr>
        </p:nvSpPr>
        <p:spPr/>
        <p:txBody>
          <a:bodyPr/>
          <a:lstStyle/>
          <a:p>
            <a:r>
              <a:rPr lang="en-US" altLang="en-US"/>
              <a:t>Multiple logistic regression of a 12-yr tagged log data set – smoothed to make more “Ideal”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2F9EB9-17D1-AC42-0FAF-A7367FD3794E}"/>
              </a:ext>
            </a:extLst>
          </p:cNvPr>
          <p:cNvSpPr>
            <a:spLocks noGrp="1" noChangeArrowheads="1"/>
          </p:cNvSpPr>
          <p:nvPr>
            <p:ph type="sldNum" sz="quarter" idx="5"/>
          </p:nvPr>
        </p:nvSpPr>
        <p:spPr>
          <a:ln/>
        </p:spPr>
        <p:txBody>
          <a:bodyPr/>
          <a:lstStyle/>
          <a:p>
            <a:fld id="{F0C3127F-CE1C-4C17-AC69-93CE86DE91A4}" type="slidenum">
              <a:rPr lang="en-US" altLang="en-US"/>
              <a:pPr/>
              <a:t>18</a:t>
            </a:fld>
            <a:endParaRPr lang="en-US" altLang="en-US"/>
          </a:p>
        </p:txBody>
      </p:sp>
      <p:sp>
        <p:nvSpPr>
          <p:cNvPr id="337922" name="Rectangle 2">
            <a:extLst>
              <a:ext uri="{FF2B5EF4-FFF2-40B4-BE49-F238E27FC236}">
                <a16:creationId xmlns:a16="http://schemas.microsoft.com/office/drawing/2014/main" id="{EDEF7534-BAC8-BCB3-3EEA-772CC8564759}"/>
              </a:ext>
            </a:extLst>
          </p:cNvPr>
          <p:cNvSpPr>
            <a:spLocks noChangeArrowheads="1" noTextEdit="1"/>
          </p:cNvSpPr>
          <p:nvPr>
            <p:ph type="sldImg"/>
          </p:nvPr>
        </p:nvSpPr>
        <p:spPr>
          <a:ln/>
        </p:spPr>
      </p:sp>
      <p:sp>
        <p:nvSpPr>
          <p:cNvPr id="337923" name="Rectangle 3">
            <a:extLst>
              <a:ext uri="{FF2B5EF4-FFF2-40B4-BE49-F238E27FC236}">
                <a16:creationId xmlns:a16="http://schemas.microsoft.com/office/drawing/2014/main" id="{C81000CF-FC0E-C3A1-00DB-3887B7D0F181}"/>
              </a:ext>
            </a:extLst>
          </p:cNvPr>
          <p:cNvSpPr>
            <a:spLocks noGrp="1" noChangeArrowheads="1"/>
          </p:cNvSpPr>
          <p:nvPr>
            <p:ph type="body" idx="1"/>
          </p:nvPr>
        </p:nvSpPr>
        <p:spPr/>
        <p:txBody>
          <a:bodyPr/>
          <a:lstStyle/>
          <a:p>
            <a:r>
              <a:rPr lang="en-US" altLang="en-US"/>
              <a:t>Response curve for chance of log movement for no key pieces and 100% in-channel.  This is one example from a series - adjustable for “retentive” (e.g., large boulders) or non-retentive streams.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388F87-1A3C-0108-AD59-945B4D75133E}"/>
              </a:ext>
            </a:extLst>
          </p:cNvPr>
          <p:cNvSpPr>
            <a:spLocks noGrp="1" noChangeArrowheads="1"/>
          </p:cNvSpPr>
          <p:nvPr>
            <p:ph type="sldNum" sz="quarter" idx="5"/>
          </p:nvPr>
        </p:nvSpPr>
        <p:spPr>
          <a:ln/>
        </p:spPr>
        <p:txBody>
          <a:bodyPr/>
          <a:lstStyle/>
          <a:p>
            <a:fld id="{E0BFB783-6DF9-4383-ACFF-37B857BB3101}" type="slidenum">
              <a:rPr lang="en-US" altLang="en-US"/>
              <a:pPr/>
              <a:t>20</a:t>
            </a:fld>
            <a:endParaRPr lang="en-US" altLang="en-US"/>
          </a:p>
        </p:txBody>
      </p:sp>
      <p:sp>
        <p:nvSpPr>
          <p:cNvPr id="338946" name="Rectangle 2">
            <a:extLst>
              <a:ext uri="{FF2B5EF4-FFF2-40B4-BE49-F238E27FC236}">
                <a16:creationId xmlns:a16="http://schemas.microsoft.com/office/drawing/2014/main" id="{8EE59C81-5AB6-26E2-E653-AF81E77E7061}"/>
              </a:ext>
            </a:extLst>
          </p:cNvPr>
          <p:cNvSpPr>
            <a:spLocks noChangeArrowheads="1" noTextEdit="1"/>
          </p:cNvSpPr>
          <p:nvPr>
            <p:ph type="sldImg"/>
          </p:nvPr>
        </p:nvSpPr>
        <p:spPr>
          <a:ln/>
        </p:spPr>
      </p:sp>
      <p:sp>
        <p:nvSpPr>
          <p:cNvPr id="338947" name="Rectangle 3">
            <a:extLst>
              <a:ext uri="{FF2B5EF4-FFF2-40B4-BE49-F238E27FC236}">
                <a16:creationId xmlns:a16="http://schemas.microsoft.com/office/drawing/2014/main" id="{9151A70E-00A2-C6AE-A319-752170A60AF5}"/>
              </a:ext>
            </a:extLst>
          </p:cNvPr>
          <p:cNvSpPr>
            <a:spLocks noGrp="1" noChangeArrowheads="1"/>
          </p:cNvSpPr>
          <p:nvPr>
            <p:ph type="body" idx="1"/>
          </p:nvPr>
        </p:nvSpPr>
        <p:spPr/>
        <p:txBody>
          <a:bodyPr/>
          <a:lstStyle/>
          <a:p>
            <a:r>
              <a:rPr lang="en-US" altLang="en-US"/>
              <a:t>Mack Data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51695E-4754-0226-9D83-835590FF41EA}"/>
              </a:ext>
            </a:extLst>
          </p:cNvPr>
          <p:cNvSpPr>
            <a:spLocks noGrp="1" noChangeArrowheads="1"/>
          </p:cNvSpPr>
          <p:nvPr>
            <p:ph type="sldNum" sz="quarter" idx="5"/>
          </p:nvPr>
        </p:nvSpPr>
        <p:spPr>
          <a:ln/>
        </p:spPr>
        <p:txBody>
          <a:bodyPr/>
          <a:lstStyle/>
          <a:p>
            <a:fld id="{93738A70-6C42-464F-944F-2B19B7EB4D13}" type="slidenum">
              <a:rPr lang="en-US" altLang="en-US"/>
              <a:pPr/>
              <a:t>2</a:t>
            </a:fld>
            <a:endParaRPr lang="en-US" altLang="en-US"/>
          </a:p>
        </p:txBody>
      </p:sp>
      <p:sp>
        <p:nvSpPr>
          <p:cNvPr id="359426" name="Rectangle 2">
            <a:extLst>
              <a:ext uri="{FF2B5EF4-FFF2-40B4-BE49-F238E27FC236}">
                <a16:creationId xmlns:a16="http://schemas.microsoft.com/office/drawing/2014/main" id="{534F0E63-E762-6859-33FC-A312B62FE563}"/>
              </a:ext>
            </a:extLst>
          </p:cNvPr>
          <p:cNvSpPr>
            <a:spLocks noChangeArrowheads="1" noTextEdit="1"/>
          </p:cNvSpPr>
          <p:nvPr>
            <p:ph type="sldImg"/>
          </p:nvPr>
        </p:nvSpPr>
        <p:spPr>
          <a:ln/>
        </p:spPr>
      </p:sp>
      <p:sp>
        <p:nvSpPr>
          <p:cNvPr id="359427" name="Rectangle 3">
            <a:extLst>
              <a:ext uri="{FF2B5EF4-FFF2-40B4-BE49-F238E27FC236}">
                <a16:creationId xmlns:a16="http://schemas.microsoft.com/office/drawing/2014/main" id="{41B6BDDE-14C8-C296-BE6E-0EFD6EC8F7DE}"/>
              </a:ext>
            </a:extLst>
          </p:cNvPr>
          <p:cNvSpPr>
            <a:spLocks noGrp="1" noChangeArrowheads="1"/>
          </p:cNvSpPr>
          <p:nvPr>
            <p:ph type="body" idx="1"/>
          </p:nvPr>
        </p:nvSpPr>
        <p:spPr/>
        <p:txBody>
          <a:bodyPr/>
          <a:lstStyle/>
          <a:p>
            <a:r>
              <a:rPr lang="en-US" altLang="en-US"/>
              <a:t>To start, I’d like to go over the basic organization of this talk.  I will start off by giving a descriptive over of the OSU streamwood.  Next I will go over the types of applications it can currently perform.  For the conclusion of the talk, I will work through a simulation example in the model.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A6A68E-5C97-9383-0B60-72E5DA227E04}"/>
              </a:ext>
            </a:extLst>
          </p:cNvPr>
          <p:cNvSpPr>
            <a:spLocks noGrp="1" noChangeArrowheads="1"/>
          </p:cNvSpPr>
          <p:nvPr>
            <p:ph type="sldNum" sz="quarter" idx="5"/>
          </p:nvPr>
        </p:nvSpPr>
        <p:spPr>
          <a:ln/>
        </p:spPr>
        <p:txBody>
          <a:bodyPr/>
          <a:lstStyle/>
          <a:p>
            <a:fld id="{C5133B41-CF76-44B2-97F8-3290218E4251}" type="slidenum">
              <a:rPr lang="en-US" altLang="en-US"/>
              <a:pPr/>
              <a:t>21</a:t>
            </a:fld>
            <a:endParaRPr lang="en-US" altLang="en-US"/>
          </a:p>
        </p:txBody>
      </p:sp>
      <p:sp>
        <p:nvSpPr>
          <p:cNvPr id="339970" name="Rectangle 2">
            <a:extLst>
              <a:ext uri="{FF2B5EF4-FFF2-40B4-BE49-F238E27FC236}">
                <a16:creationId xmlns:a16="http://schemas.microsoft.com/office/drawing/2014/main" id="{FA800DCD-F86E-1D7C-FB96-4A28A29C424F}"/>
              </a:ext>
            </a:extLst>
          </p:cNvPr>
          <p:cNvSpPr>
            <a:spLocks noChangeArrowheads="1" noTextEdit="1"/>
          </p:cNvSpPr>
          <p:nvPr>
            <p:ph type="sldImg"/>
          </p:nvPr>
        </p:nvSpPr>
        <p:spPr>
          <a:ln/>
        </p:spPr>
      </p:sp>
      <p:sp>
        <p:nvSpPr>
          <p:cNvPr id="339971" name="Rectangle 3">
            <a:extLst>
              <a:ext uri="{FF2B5EF4-FFF2-40B4-BE49-F238E27FC236}">
                <a16:creationId xmlns:a16="http://schemas.microsoft.com/office/drawing/2014/main" id="{B05BB0F1-8755-2F44-8722-CED2179F78A8}"/>
              </a:ext>
            </a:extLst>
          </p:cNvPr>
          <p:cNvSpPr>
            <a:spLocks noGrp="1" noChangeArrowheads="1"/>
          </p:cNvSpPr>
          <p:nvPr>
            <p:ph type="body" idx="1"/>
          </p:nvPr>
        </p:nvSpPr>
        <p:spPr/>
        <p:txBody>
          <a:bodyPr/>
          <a:lstStyle/>
          <a:p>
            <a:r>
              <a:rPr lang="en-US" altLang="en-US"/>
              <a:t>Final in-channel process is decay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E95FDF-6447-BD33-1789-E787FAFFC1D4}"/>
              </a:ext>
            </a:extLst>
          </p:cNvPr>
          <p:cNvSpPr>
            <a:spLocks noGrp="1" noChangeArrowheads="1"/>
          </p:cNvSpPr>
          <p:nvPr>
            <p:ph type="sldNum" sz="quarter" idx="5"/>
          </p:nvPr>
        </p:nvSpPr>
        <p:spPr>
          <a:ln/>
        </p:spPr>
        <p:txBody>
          <a:bodyPr/>
          <a:lstStyle/>
          <a:p>
            <a:fld id="{76557EC5-C5F2-4D15-9A7C-748030AF43DF}" type="slidenum">
              <a:rPr lang="en-US" altLang="en-US"/>
              <a:pPr/>
              <a:t>23</a:t>
            </a:fld>
            <a:endParaRPr lang="en-US" altLang="en-US"/>
          </a:p>
        </p:txBody>
      </p:sp>
      <p:sp>
        <p:nvSpPr>
          <p:cNvPr id="343042" name="Rectangle 2">
            <a:extLst>
              <a:ext uri="{FF2B5EF4-FFF2-40B4-BE49-F238E27FC236}">
                <a16:creationId xmlns:a16="http://schemas.microsoft.com/office/drawing/2014/main" id="{4567BC70-D327-AB5A-95E1-59A10602AE4D}"/>
              </a:ext>
            </a:extLst>
          </p:cNvPr>
          <p:cNvSpPr>
            <a:spLocks noChangeArrowheads="1" noTextEdit="1"/>
          </p:cNvSpPr>
          <p:nvPr>
            <p:ph type="sldImg"/>
          </p:nvPr>
        </p:nvSpPr>
        <p:spPr>
          <a:ln/>
        </p:spPr>
      </p:sp>
      <p:sp>
        <p:nvSpPr>
          <p:cNvPr id="343043" name="Rectangle 3">
            <a:extLst>
              <a:ext uri="{FF2B5EF4-FFF2-40B4-BE49-F238E27FC236}">
                <a16:creationId xmlns:a16="http://schemas.microsoft.com/office/drawing/2014/main" id="{7F8E526B-8C0C-96DF-021E-857BD5996380}"/>
              </a:ext>
            </a:extLst>
          </p:cNvPr>
          <p:cNvSpPr>
            <a:spLocks noGrp="1" noChangeArrowheads="1"/>
          </p:cNvSpPr>
          <p:nvPr>
            <p:ph type="body" idx="1"/>
          </p:nvPr>
        </p:nvSpPr>
        <p:spPr/>
        <p:txBody>
          <a:bodyPr/>
          <a:lstStyle/>
          <a:p>
            <a:r>
              <a:rPr lang="en-US" altLang="en-US"/>
              <a:t>Before launching into model applications,  let’s state as clearly as possible the value of models: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9BD5F45-814B-A143-1573-CE5EEE9260B0}"/>
              </a:ext>
            </a:extLst>
          </p:cNvPr>
          <p:cNvSpPr>
            <a:spLocks noGrp="1" noChangeArrowheads="1"/>
          </p:cNvSpPr>
          <p:nvPr>
            <p:ph type="sldNum" sz="quarter" idx="5"/>
          </p:nvPr>
        </p:nvSpPr>
        <p:spPr>
          <a:ln/>
        </p:spPr>
        <p:txBody>
          <a:bodyPr/>
          <a:lstStyle/>
          <a:p>
            <a:fld id="{6A566543-7CBE-4E07-AD0B-2537BCE9A7A4}" type="slidenum">
              <a:rPr lang="en-US" altLang="en-US"/>
              <a:pPr/>
              <a:t>24</a:t>
            </a:fld>
            <a:endParaRPr lang="en-US" altLang="en-US"/>
          </a:p>
        </p:txBody>
      </p:sp>
      <p:sp>
        <p:nvSpPr>
          <p:cNvPr id="342018" name="Rectangle 2">
            <a:extLst>
              <a:ext uri="{FF2B5EF4-FFF2-40B4-BE49-F238E27FC236}">
                <a16:creationId xmlns:a16="http://schemas.microsoft.com/office/drawing/2014/main" id="{9E45BF81-2A10-6A25-5803-03AC669086A1}"/>
              </a:ext>
            </a:extLst>
          </p:cNvPr>
          <p:cNvSpPr>
            <a:spLocks noChangeArrowheads="1" noTextEdit="1"/>
          </p:cNvSpPr>
          <p:nvPr>
            <p:ph type="sldImg"/>
          </p:nvPr>
        </p:nvSpPr>
        <p:spPr>
          <a:ln/>
        </p:spPr>
      </p:sp>
      <p:sp>
        <p:nvSpPr>
          <p:cNvPr id="342019" name="Rectangle 3">
            <a:extLst>
              <a:ext uri="{FF2B5EF4-FFF2-40B4-BE49-F238E27FC236}">
                <a16:creationId xmlns:a16="http://schemas.microsoft.com/office/drawing/2014/main" id="{11530E2B-F526-798F-3118-000E3AF14364}"/>
              </a:ext>
            </a:extLst>
          </p:cNvPr>
          <p:cNvSpPr>
            <a:spLocks noGrp="1" noChangeArrowheads="1"/>
          </p:cNvSpPr>
          <p:nvPr>
            <p:ph type="body" idx="1"/>
          </p:nvPr>
        </p:nvSpPr>
        <p:spPr/>
        <p:txBody>
          <a:bodyPr/>
          <a:lstStyle/>
          <a:p>
            <a:r>
              <a:rPr lang="en-US" altLang="en-US"/>
              <a:t>Difficult to prove a model – in fact, a model is either undergoing improvement (refinements based on discrepancies with real data or additional information about the system) or dead (not very useful).  The refinement of a model is one area of usefulness.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E9E8B0-5E39-F2C5-B8BC-8960919CF58A}"/>
              </a:ext>
            </a:extLst>
          </p:cNvPr>
          <p:cNvSpPr>
            <a:spLocks noGrp="1" noChangeArrowheads="1"/>
          </p:cNvSpPr>
          <p:nvPr>
            <p:ph type="sldNum" sz="quarter" idx="5"/>
          </p:nvPr>
        </p:nvSpPr>
        <p:spPr>
          <a:ln/>
        </p:spPr>
        <p:txBody>
          <a:bodyPr/>
          <a:lstStyle/>
          <a:p>
            <a:fld id="{06457D5C-B41C-45B6-A9F4-4E042A8736A3}" type="slidenum">
              <a:rPr lang="en-US" altLang="en-US"/>
              <a:pPr/>
              <a:t>25</a:t>
            </a:fld>
            <a:endParaRPr lang="en-US" altLang="en-US"/>
          </a:p>
        </p:txBody>
      </p:sp>
      <p:sp>
        <p:nvSpPr>
          <p:cNvPr id="340994" name="Rectangle 2">
            <a:extLst>
              <a:ext uri="{FF2B5EF4-FFF2-40B4-BE49-F238E27FC236}">
                <a16:creationId xmlns:a16="http://schemas.microsoft.com/office/drawing/2014/main" id="{491275C2-3EA4-1319-4D51-CC436A3E3512}"/>
              </a:ext>
            </a:extLst>
          </p:cNvPr>
          <p:cNvSpPr>
            <a:spLocks noChangeArrowheads="1" noTextEdit="1"/>
          </p:cNvSpPr>
          <p:nvPr>
            <p:ph type="sldImg"/>
          </p:nvPr>
        </p:nvSpPr>
        <p:spPr>
          <a:ln/>
        </p:spPr>
      </p:sp>
      <p:sp>
        <p:nvSpPr>
          <p:cNvPr id="340995" name="Rectangle 3">
            <a:extLst>
              <a:ext uri="{FF2B5EF4-FFF2-40B4-BE49-F238E27FC236}">
                <a16:creationId xmlns:a16="http://schemas.microsoft.com/office/drawing/2014/main" id="{400874A0-9E9C-13F6-4FAC-15EC971B1625}"/>
              </a:ext>
            </a:extLst>
          </p:cNvPr>
          <p:cNvSpPr>
            <a:spLocks noGrp="1" noChangeArrowheads="1"/>
          </p:cNvSpPr>
          <p:nvPr>
            <p:ph type="body" idx="1"/>
          </p:nvPr>
        </p:nvSpPr>
        <p:spPr/>
        <p:txBody>
          <a:bodyPr/>
          <a:lstStyle/>
          <a:p>
            <a:r>
              <a:rPr lang="en-US" altLang="en-US"/>
              <a:t>Onward to some applications of this….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C48E06C-B2D3-4BE1-44C2-5D2643BA6A09}"/>
              </a:ext>
            </a:extLst>
          </p:cNvPr>
          <p:cNvSpPr>
            <a:spLocks noGrp="1" noChangeArrowheads="1"/>
          </p:cNvSpPr>
          <p:nvPr>
            <p:ph type="sldNum" sz="quarter" idx="5"/>
          </p:nvPr>
        </p:nvSpPr>
        <p:spPr>
          <a:ln/>
        </p:spPr>
        <p:txBody>
          <a:bodyPr/>
          <a:lstStyle/>
          <a:p>
            <a:fld id="{8F9D401D-560A-48A3-BD61-BC5C3EDB7EBE}" type="slidenum">
              <a:rPr lang="en-US" altLang="en-US"/>
              <a:pPr/>
              <a:t>26</a:t>
            </a:fld>
            <a:endParaRPr lang="en-US" altLang="en-US"/>
          </a:p>
        </p:txBody>
      </p:sp>
      <p:sp>
        <p:nvSpPr>
          <p:cNvPr id="344066" name="Rectangle 2">
            <a:extLst>
              <a:ext uri="{FF2B5EF4-FFF2-40B4-BE49-F238E27FC236}">
                <a16:creationId xmlns:a16="http://schemas.microsoft.com/office/drawing/2014/main" id="{381C6382-6128-18BE-F2C3-8890F9314A37}"/>
              </a:ext>
            </a:extLst>
          </p:cNvPr>
          <p:cNvSpPr>
            <a:spLocks noChangeArrowheads="1" noTextEdit="1"/>
          </p:cNvSpPr>
          <p:nvPr>
            <p:ph type="sldImg"/>
          </p:nvPr>
        </p:nvSpPr>
        <p:spPr>
          <a:ln/>
        </p:spPr>
      </p:sp>
      <p:sp>
        <p:nvSpPr>
          <p:cNvPr id="344067" name="Rectangle 3">
            <a:extLst>
              <a:ext uri="{FF2B5EF4-FFF2-40B4-BE49-F238E27FC236}">
                <a16:creationId xmlns:a16="http://schemas.microsoft.com/office/drawing/2014/main" id="{E86CCADD-8048-DB9B-0E7A-5D1FC4C724CD}"/>
              </a:ext>
            </a:extLst>
          </p:cNvPr>
          <p:cNvSpPr>
            <a:spLocks noGrp="1" noChangeArrowheads="1"/>
          </p:cNvSpPr>
          <p:nvPr>
            <p:ph type="body" idx="1"/>
          </p:nvPr>
        </p:nvSpPr>
        <p:spPr/>
        <p:txBody>
          <a:bodyPr/>
          <a:lstStyle/>
          <a:p>
            <a:r>
              <a:rPr lang="en-US" altLang="en-US"/>
              <a:t>The first may be the most important to managers (e.g., mean response) but the variability of wood volume is also important in characterizing wood in streams through time.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CB6078A-5B10-1367-52DA-EB0360E0855E}"/>
              </a:ext>
            </a:extLst>
          </p:cNvPr>
          <p:cNvSpPr>
            <a:spLocks noGrp="1" noChangeArrowheads="1"/>
          </p:cNvSpPr>
          <p:nvPr>
            <p:ph type="sldNum" sz="quarter" idx="5"/>
          </p:nvPr>
        </p:nvSpPr>
        <p:spPr>
          <a:ln/>
        </p:spPr>
        <p:txBody>
          <a:bodyPr/>
          <a:lstStyle/>
          <a:p>
            <a:fld id="{4FA74E8B-707F-4715-9977-628293E92823}" type="slidenum">
              <a:rPr lang="en-US" altLang="en-US"/>
              <a:pPr/>
              <a:t>27</a:t>
            </a:fld>
            <a:endParaRPr lang="en-US" altLang="en-US"/>
          </a:p>
        </p:txBody>
      </p:sp>
      <p:sp>
        <p:nvSpPr>
          <p:cNvPr id="345090" name="Rectangle 2">
            <a:extLst>
              <a:ext uri="{FF2B5EF4-FFF2-40B4-BE49-F238E27FC236}">
                <a16:creationId xmlns:a16="http://schemas.microsoft.com/office/drawing/2014/main" id="{4B8D6B5B-431D-1C57-284E-F036D8C9D704}"/>
              </a:ext>
            </a:extLst>
          </p:cNvPr>
          <p:cNvSpPr>
            <a:spLocks noChangeArrowheads="1" noTextEdit="1"/>
          </p:cNvSpPr>
          <p:nvPr>
            <p:ph type="sldImg"/>
          </p:nvPr>
        </p:nvSpPr>
        <p:spPr>
          <a:ln/>
        </p:spPr>
      </p:sp>
      <p:sp>
        <p:nvSpPr>
          <p:cNvPr id="345091" name="Rectangle 3">
            <a:extLst>
              <a:ext uri="{FF2B5EF4-FFF2-40B4-BE49-F238E27FC236}">
                <a16:creationId xmlns:a16="http://schemas.microsoft.com/office/drawing/2014/main" id="{91F3C2AE-8C73-0293-AEE5-0776AB292519}"/>
              </a:ext>
            </a:extLst>
          </p:cNvPr>
          <p:cNvSpPr>
            <a:spLocks noGrp="1" noChangeArrowheads="1"/>
          </p:cNvSpPr>
          <p:nvPr>
            <p:ph type="body" idx="1"/>
          </p:nvPr>
        </p:nvSpPr>
        <p:spPr/>
        <p:txBody>
          <a:bodyPr/>
          <a:lstStyle/>
          <a:p>
            <a:r>
              <a:rPr lang="en-US" altLang="en-US"/>
              <a:t>Gap-phase model within StreamWood, western Cascades.  Basal area of 3 main spp and total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6544DA-AE4E-7BF1-C1DF-F229FC8CFA1E}"/>
              </a:ext>
            </a:extLst>
          </p:cNvPr>
          <p:cNvSpPr>
            <a:spLocks noGrp="1" noChangeArrowheads="1"/>
          </p:cNvSpPr>
          <p:nvPr>
            <p:ph type="sldNum" sz="quarter" idx="5"/>
          </p:nvPr>
        </p:nvSpPr>
        <p:spPr>
          <a:ln/>
        </p:spPr>
        <p:txBody>
          <a:bodyPr/>
          <a:lstStyle/>
          <a:p>
            <a:fld id="{F4BE3607-947C-40E3-A9D8-33E108F1AA61}" type="slidenum">
              <a:rPr lang="en-US" altLang="en-US"/>
              <a:pPr/>
              <a:t>28</a:t>
            </a:fld>
            <a:endParaRPr lang="en-US" altLang="en-US"/>
          </a:p>
        </p:txBody>
      </p:sp>
      <p:sp>
        <p:nvSpPr>
          <p:cNvPr id="347138" name="Rectangle 2">
            <a:extLst>
              <a:ext uri="{FF2B5EF4-FFF2-40B4-BE49-F238E27FC236}">
                <a16:creationId xmlns:a16="http://schemas.microsoft.com/office/drawing/2014/main" id="{A492BCD5-4BFF-E43F-1613-35F77917565F}"/>
              </a:ext>
            </a:extLst>
          </p:cNvPr>
          <p:cNvSpPr>
            <a:spLocks noChangeArrowheads="1" noTextEdit="1"/>
          </p:cNvSpPr>
          <p:nvPr>
            <p:ph type="sldImg"/>
          </p:nvPr>
        </p:nvSpPr>
        <p:spPr>
          <a:ln/>
        </p:spPr>
      </p:sp>
      <p:sp>
        <p:nvSpPr>
          <p:cNvPr id="347139" name="Rectangle 3">
            <a:extLst>
              <a:ext uri="{FF2B5EF4-FFF2-40B4-BE49-F238E27FC236}">
                <a16:creationId xmlns:a16="http://schemas.microsoft.com/office/drawing/2014/main" id="{3362ED2F-B37B-2E12-01D8-17EA9F19B21E}"/>
              </a:ext>
            </a:extLst>
          </p:cNvPr>
          <p:cNvSpPr>
            <a:spLocks noGrp="1" noChangeArrowheads="1"/>
          </p:cNvSpPr>
          <p:nvPr>
            <p:ph type="body" idx="1"/>
          </p:nvPr>
        </p:nvSpPr>
        <p:spPr/>
        <p:txBody>
          <a:bodyPr/>
          <a:lstStyle/>
          <a:p>
            <a:r>
              <a:rPr lang="en-US" altLang="en-US"/>
              <a:t>Simple clear cut to stream bank using 3 rotation ages. </a:t>
            </a:r>
          </a:p>
          <a:p>
            <a:endParaRPr lang="en-US" altLang="en-US"/>
          </a:p>
          <a:p>
            <a:r>
              <a:rPr lang="en-US" altLang="en-US"/>
              <a:t>Of course this is illegal, but this is a model!  A test of the simplest case </a:t>
            </a:r>
          </a:p>
          <a:p>
            <a:endParaRPr lang="en-US" altLang="en-US"/>
          </a:p>
          <a:p>
            <a:r>
              <a:rPr lang="en-US" altLang="en-US"/>
              <a:t>Standard run is a 50-m wide native forest buffer without cutting (start from 0)</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D71035-AB2C-D431-82E1-AD7E6C2A81FF}"/>
              </a:ext>
            </a:extLst>
          </p:cNvPr>
          <p:cNvSpPr>
            <a:spLocks noGrp="1" noChangeArrowheads="1"/>
          </p:cNvSpPr>
          <p:nvPr>
            <p:ph type="sldNum" sz="quarter" idx="5"/>
          </p:nvPr>
        </p:nvSpPr>
        <p:spPr>
          <a:ln/>
        </p:spPr>
        <p:txBody>
          <a:bodyPr/>
          <a:lstStyle/>
          <a:p>
            <a:fld id="{070EBD61-4C42-4023-9124-9442DDD192AD}" type="slidenum">
              <a:rPr lang="en-US" altLang="en-US"/>
              <a:pPr/>
              <a:t>29</a:t>
            </a:fld>
            <a:endParaRPr lang="en-US" altLang="en-US"/>
          </a:p>
        </p:txBody>
      </p:sp>
      <p:sp>
        <p:nvSpPr>
          <p:cNvPr id="348162" name="Rectangle 2">
            <a:extLst>
              <a:ext uri="{FF2B5EF4-FFF2-40B4-BE49-F238E27FC236}">
                <a16:creationId xmlns:a16="http://schemas.microsoft.com/office/drawing/2014/main" id="{0B885104-7794-4A30-5D1B-E46F6327B016}"/>
              </a:ext>
            </a:extLst>
          </p:cNvPr>
          <p:cNvSpPr>
            <a:spLocks noChangeArrowheads="1" noTextEdit="1"/>
          </p:cNvSpPr>
          <p:nvPr>
            <p:ph type="sldImg"/>
          </p:nvPr>
        </p:nvSpPr>
        <p:spPr>
          <a:ln/>
        </p:spPr>
      </p:sp>
      <p:sp>
        <p:nvSpPr>
          <p:cNvPr id="348163" name="Rectangle 3">
            <a:extLst>
              <a:ext uri="{FF2B5EF4-FFF2-40B4-BE49-F238E27FC236}">
                <a16:creationId xmlns:a16="http://schemas.microsoft.com/office/drawing/2014/main" id="{B2A29FFE-051A-48B0-69BB-970496A3A756}"/>
              </a:ext>
            </a:extLst>
          </p:cNvPr>
          <p:cNvSpPr>
            <a:spLocks noGrp="1" noChangeArrowheads="1"/>
          </p:cNvSpPr>
          <p:nvPr>
            <p:ph type="body" idx="1"/>
          </p:nvPr>
        </p:nvSpPr>
        <p:spPr/>
        <p:txBody>
          <a:bodyPr/>
          <a:lstStyle/>
          <a:p>
            <a:r>
              <a:rPr lang="en-US" altLang="en-US"/>
              <a:t>See that the clearcuts achieve their levels prior to first cut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16423B-BD58-F186-FFC2-A27D5C41695F}"/>
              </a:ext>
            </a:extLst>
          </p:cNvPr>
          <p:cNvSpPr>
            <a:spLocks noGrp="1" noChangeArrowheads="1"/>
          </p:cNvSpPr>
          <p:nvPr>
            <p:ph type="sldNum" sz="quarter" idx="5"/>
          </p:nvPr>
        </p:nvSpPr>
        <p:spPr>
          <a:ln/>
        </p:spPr>
        <p:txBody>
          <a:bodyPr/>
          <a:lstStyle/>
          <a:p>
            <a:fld id="{DB248B05-CFD3-4AFE-92FB-ED09EF0A5201}" type="slidenum">
              <a:rPr lang="en-US" altLang="en-US"/>
              <a:pPr/>
              <a:t>30</a:t>
            </a:fld>
            <a:endParaRPr lang="en-US" altLang="en-US"/>
          </a:p>
        </p:txBody>
      </p:sp>
      <p:sp>
        <p:nvSpPr>
          <p:cNvPr id="349186" name="Rectangle 2">
            <a:extLst>
              <a:ext uri="{FF2B5EF4-FFF2-40B4-BE49-F238E27FC236}">
                <a16:creationId xmlns:a16="http://schemas.microsoft.com/office/drawing/2014/main" id="{0D64E7E8-5952-27CE-5A9E-7A3185E7B1DA}"/>
              </a:ext>
            </a:extLst>
          </p:cNvPr>
          <p:cNvSpPr>
            <a:spLocks noChangeArrowheads="1" noTextEdit="1"/>
          </p:cNvSpPr>
          <p:nvPr>
            <p:ph type="sldImg"/>
          </p:nvPr>
        </p:nvSpPr>
        <p:spPr>
          <a:ln/>
        </p:spPr>
      </p:sp>
      <p:sp>
        <p:nvSpPr>
          <p:cNvPr id="349187" name="Rectangle 3">
            <a:extLst>
              <a:ext uri="{FF2B5EF4-FFF2-40B4-BE49-F238E27FC236}">
                <a16:creationId xmlns:a16="http://schemas.microsoft.com/office/drawing/2014/main" id="{9D0DF684-F136-ED5D-61B2-49382B4293C2}"/>
              </a:ext>
            </a:extLst>
          </p:cNvPr>
          <p:cNvSpPr>
            <a:spLocks noGrp="1" noChangeArrowheads="1"/>
          </p:cNvSpPr>
          <p:nvPr>
            <p:ph type="body" idx="1"/>
          </p:nvPr>
        </p:nvSpPr>
        <p:spPr/>
        <p:txBody>
          <a:bodyPr/>
          <a:lstStyle/>
          <a:p>
            <a:r>
              <a:rPr lang="en-US" altLang="en-US"/>
              <a:t>Now add a 6-m buffer and see that that the not wide enough to achieve site potential (120 yr old tree not tall enough to contribute much beyound 6 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6DAC61-441B-C4E2-59A6-63179490DCC7}"/>
              </a:ext>
            </a:extLst>
          </p:cNvPr>
          <p:cNvSpPr>
            <a:spLocks noGrp="1" noChangeArrowheads="1"/>
          </p:cNvSpPr>
          <p:nvPr>
            <p:ph type="sldNum" sz="quarter" idx="5"/>
          </p:nvPr>
        </p:nvSpPr>
        <p:spPr>
          <a:ln/>
        </p:spPr>
        <p:txBody>
          <a:bodyPr/>
          <a:lstStyle/>
          <a:p>
            <a:fld id="{E6027F15-E772-49E9-8AD0-0FFBD4202E46}" type="slidenum">
              <a:rPr lang="en-US" altLang="en-US"/>
              <a:pPr/>
              <a:t>33</a:t>
            </a:fld>
            <a:endParaRPr lang="en-US" altLang="en-US"/>
          </a:p>
        </p:txBody>
      </p:sp>
      <p:sp>
        <p:nvSpPr>
          <p:cNvPr id="346114" name="Rectangle 2">
            <a:extLst>
              <a:ext uri="{FF2B5EF4-FFF2-40B4-BE49-F238E27FC236}">
                <a16:creationId xmlns:a16="http://schemas.microsoft.com/office/drawing/2014/main" id="{CB67D6ED-E9C8-D1B5-87F3-C1705DE4B0CA}"/>
              </a:ext>
            </a:extLst>
          </p:cNvPr>
          <p:cNvSpPr>
            <a:spLocks noChangeArrowheads="1" noTextEdit="1"/>
          </p:cNvSpPr>
          <p:nvPr>
            <p:ph type="sldImg"/>
          </p:nvPr>
        </p:nvSpPr>
        <p:spPr>
          <a:ln/>
        </p:spPr>
      </p:sp>
      <p:sp>
        <p:nvSpPr>
          <p:cNvPr id="346115" name="Rectangle 3">
            <a:extLst>
              <a:ext uri="{FF2B5EF4-FFF2-40B4-BE49-F238E27FC236}">
                <a16:creationId xmlns:a16="http://schemas.microsoft.com/office/drawing/2014/main" id="{718B6741-9616-3087-BE2F-0FBE9AF204FD}"/>
              </a:ext>
            </a:extLst>
          </p:cNvPr>
          <p:cNvSpPr>
            <a:spLocks noGrp="1" noChangeArrowheads="1"/>
          </p:cNvSpPr>
          <p:nvPr>
            <p:ph type="body" idx="1"/>
          </p:nvPr>
        </p:nvSpPr>
        <p:spPr/>
        <p:txBody>
          <a:bodyPr/>
          <a:lstStyle/>
          <a:p>
            <a:r>
              <a:rPr lang="en-US" altLang="en-US"/>
              <a:t>Simple function of buffer width – wider the no-cut buffer, more wood (but with diminishing returns)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AE51EC-8AAA-5B25-ACC7-A9A675832C73}"/>
              </a:ext>
            </a:extLst>
          </p:cNvPr>
          <p:cNvSpPr>
            <a:spLocks noGrp="1" noChangeArrowheads="1"/>
          </p:cNvSpPr>
          <p:nvPr>
            <p:ph type="sldNum" sz="quarter" idx="5"/>
          </p:nvPr>
        </p:nvSpPr>
        <p:spPr>
          <a:ln/>
        </p:spPr>
        <p:txBody>
          <a:bodyPr/>
          <a:lstStyle/>
          <a:p>
            <a:fld id="{F86317FA-6909-4A00-85B2-CBD67D5F1962}" type="slidenum">
              <a:rPr lang="en-US" altLang="en-US"/>
              <a:pPr/>
              <a:t>3</a:t>
            </a:fld>
            <a:endParaRPr lang="en-US" altLang="en-US"/>
          </a:p>
        </p:txBody>
      </p:sp>
      <p:sp>
        <p:nvSpPr>
          <p:cNvPr id="360450" name="Rectangle 2">
            <a:extLst>
              <a:ext uri="{FF2B5EF4-FFF2-40B4-BE49-F238E27FC236}">
                <a16:creationId xmlns:a16="http://schemas.microsoft.com/office/drawing/2014/main" id="{2387701A-F082-7C8F-ACA2-729C6FF12069}"/>
              </a:ext>
            </a:extLst>
          </p:cNvPr>
          <p:cNvSpPr>
            <a:spLocks noChangeArrowheads="1" noTextEdit="1"/>
          </p:cNvSpPr>
          <p:nvPr>
            <p:ph type="sldImg"/>
          </p:nvPr>
        </p:nvSpPr>
        <p:spPr>
          <a:ln/>
        </p:spPr>
      </p:sp>
      <p:sp>
        <p:nvSpPr>
          <p:cNvPr id="360451" name="Rectangle 3">
            <a:extLst>
              <a:ext uri="{FF2B5EF4-FFF2-40B4-BE49-F238E27FC236}">
                <a16:creationId xmlns:a16="http://schemas.microsoft.com/office/drawing/2014/main" id="{25BF82F7-F55D-5113-FD8A-86B4067DDEA1}"/>
              </a:ext>
            </a:extLst>
          </p:cNvPr>
          <p:cNvSpPr>
            <a:spLocks noGrp="1" noChangeArrowheads="1"/>
          </p:cNvSpPr>
          <p:nvPr>
            <p:ph type="body" idx="1"/>
          </p:nvPr>
        </p:nvSpPr>
        <p:spPr/>
        <p:txBody>
          <a:bodyPr/>
          <a:lstStyle/>
          <a:p>
            <a:r>
              <a:rPr lang="en-US" altLang="en-US"/>
              <a:t>Okay, let’s begin with the model description.  I’ll start with the basic model overview, discuss in more detail the forest and stream model components, and give some information on model performance, including sensitivity and accuracy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9EC867-BB10-20D7-8D95-AE63A13AAFF0}"/>
              </a:ext>
            </a:extLst>
          </p:cNvPr>
          <p:cNvSpPr>
            <a:spLocks noGrp="1" noChangeArrowheads="1"/>
          </p:cNvSpPr>
          <p:nvPr>
            <p:ph type="sldNum" sz="quarter" idx="5"/>
          </p:nvPr>
        </p:nvSpPr>
        <p:spPr>
          <a:ln/>
        </p:spPr>
        <p:txBody>
          <a:bodyPr/>
          <a:lstStyle/>
          <a:p>
            <a:fld id="{8673BDA7-C240-4C27-A8CB-8BE4DAF60992}" type="slidenum">
              <a:rPr lang="en-US" altLang="en-US"/>
              <a:pPr/>
              <a:t>35</a:t>
            </a:fld>
            <a:endParaRPr lang="en-US" altLang="en-US"/>
          </a:p>
        </p:txBody>
      </p:sp>
      <p:sp>
        <p:nvSpPr>
          <p:cNvPr id="350210" name="Rectangle 2">
            <a:extLst>
              <a:ext uri="{FF2B5EF4-FFF2-40B4-BE49-F238E27FC236}">
                <a16:creationId xmlns:a16="http://schemas.microsoft.com/office/drawing/2014/main" id="{6EACCBF2-06C1-92FB-2C75-D1AA52DE47EF}"/>
              </a:ext>
            </a:extLst>
          </p:cNvPr>
          <p:cNvSpPr>
            <a:spLocks noChangeArrowheads="1" noTextEdit="1"/>
          </p:cNvSpPr>
          <p:nvPr>
            <p:ph type="sldImg"/>
          </p:nvPr>
        </p:nvSpPr>
        <p:spPr>
          <a:ln/>
        </p:spPr>
      </p:sp>
      <p:sp>
        <p:nvSpPr>
          <p:cNvPr id="350211" name="Rectangle 3">
            <a:extLst>
              <a:ext uri="{FF2B5EF4-FFF2-40B4-BE49-F238E27FC236}">
                <a16:creationId xmlns:a16="http://schemas.microsoft.com/office/drawing/2014/main" id="{2AFC1A6C-CF4B-CB7C-4D99-6700E532EA59}"/>
              </a:ext>
            </a:extLst>
          </p:cNvPr>
          <p:cNvSpPr>
            <a:spLocks noGrp="1" noChangeArrowheads="1"/>
          </p:cNvSpPr>
          <p:nvPr>
            <p:ph type="body" idx="1"/>
          </p:nvPr>
        </p:nvSpPr>
        <p:spPr/>
        <p:txBody>
          <a:bodyPr/>
          <a:lstStyle/>
          <a:p>
            <a:r>
              <a:rPr lang="en-US" altLang="en-US"/>
              <a:t>Second case study.  Characterizing wood variability for a forests of similar age and type for a give stream size.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109E2AA-2E1B-7E70-CA6C-49E6B2FAF436}"/>
              </a:ext>
            </a:extLst>
          </p:cNvPr>
          <p:cNvSpPr>
            <a:spLocks noGrp="1" noChangeArrowheads="1"/>
          </p:cNvSpPr>
          <p:nvPr>
            <p:ph type="sldNum" sz="quarter" idx="5"/>
          </p:nvPr>
        </p:nvSpPr>
        <p:spPr>
          <a:ln/>
        </p:spPr>
        <p:txBody>
          <a:bodyPr/>
          <a:lstStyle/>
          <a:p>
            <a:fld id="{7AC42A8E-74A6-4757-9720-9CDC24D225D1}" type="slidenum">
              <a:rPr lang="en-US" altLang="en-US"/>
              <a:pPr/>
              <a:t>36</a:t>
            </a:fld>
            <a:endParaRPr lang="en-US" altLang="en-US"/>
          </a:p>
        </p:txBody>
      </p:sp>
      <p:sp>
        <p:nvSpPr>
          <p:cNvPr id="308226" name="Rectangle 2">
            <a:extLst>
              <a:ext uri="{FF2B5EF4-FFF2-40B4-BE49-F238E27FC236}">
                <a16:creationId xmlns:a16="http://schemas.microsoft.com/office/drawing/2014/main" id="{08A3D5AD-B796-B182-1955-7D6056292B65}"/>
              </a:ext>
            </a:extLst>
          </p:cNvPr>
          <p:cNvSpPr>
            <a:spLocks noChangeArrowheads="1" noTextEdit="1"/>
          </p:cNvSpPr>
          <p:nvPr>
            <p:ph type="sldImg"/>
          </p:nvPr>
        </p:nvSpPr>
        <p:spPr>
          <a:xfrm>
            <a:off x="722313" y="719138"/>
            <a:ext cx="4792662" cy="3594100"/>
          </a:xfrm>
          <a:ln/>
        </p:spPr>
      </p:sp>
      <p:sp>
        <p:nvSpPr>
          <p:cNvPr id="308227" name="Rectangle 3">
            <a:extLst>
              <a:ext uri="{FF2B5EF4-FFF2-40B4-BE49-F238E27FC236}">
                <a16:creationId xmlns:a16="http://schemas.microsoft.com/office/drawing/2014/main" id="{064BDB4D-AF62-55F6-C96B-42D873876B2B}"/>
              </a:ext>
            </a:extLst>
          </p:cNvPr>
          <p:cNvSpPr>
            <a:spLocks noGrp="1" noChangeArrowheads="1"/>
          </p:cNvSpPr>
          <p:nvPr>
            <p:ph type="body" idx="1"/>
          </p:nvPr>
        </p:nvSpPr>
        <p:spPr>
          <a:xfrm>
            <a:off x="831850" y="4552950"/>
            <a:ext cx="4573588" cy="4311650"/>
          </a:xfrm>
        </p:spPr>
        <p:txBody>
          <a:bodyPr/>
          <a:lstStyle/>
          <a:p>
            <a:r>
              <a:rPr lang="en-US" altLang="en-US"/>
              <a:t>Simulation of wood in a New Zealand Stream (used the forest-gap model LINKNZ).</a:t>
            </a:r>
          </a:p>
          <a:p>
            <a:endParaRPr lang="en-US" altLang="en-US"/>
          </a:p>
          <a:p>
            <a:r>
              <a:rPr lang="en-US" altLang="en-US"/>
              <a:t>Total wood volume / 200 m reach.  </a:t>
            </a:r>
          </a:p>
          <a:p>
            <a:endParaRPr lang="en-US" altLang="en-US"/>
          </a:p>
          <a:p>
            <a:r>
              <a:rPr lang="en-US" altLang="en-US"/>
              <a:t>The bars are SD </a:t>
            </a:r>
          </a:p>
          <a:p>
            <a:endParaRPr lang="en-US" altLang="en-US"/>
          </a:p>
          <a:p>
            <a:r>
              <a:rPr lang="en-US" altLang="en-US"/>
              <a:t>Let’s look at the variation of the last year  (1800) by each iteration</a:t>
            </a:r>
          </a:p>
          <a:p>
            <a:r>
              <a:rPr lang="en-US" altLang="en-US"/>
              <a:t>Since we ran it for 2000 iterations, n = 2000</a:t>
            </a:r>
          </a:p>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12D128-51B1-DEA8-0742-EB42C2303FED}"/>
              </a:ext>
            </a:extLst>
          </p:cNvPr>
          <p:cNvSpPr>
            <a:spLocks noGrp="1" noChangeArrowheads="1"/>
          </p:cNvSpPr>
          <p:nvPr>
            <p:ph type="sldNum" sz="quarter" idx="5"/>
          </p:nvPr>
        </p:nvSpPr>
        <p:spPr>
          <a:ln/>
        </p:spPr>
        <p:txBody>
          <a:bodyPr/>
          <a:lstStyle/>
          <a:p>
            <a:fld id="{BFBD29B5-20E0-4B14-AA8A-A4A443E41BAD}" type="slidenum">
              <a:rPr lang="en-US" altLang="en-US"/>
              <a:pPr/>
              <a:t>37</a:t>
            </a:fld>
            <a:endParaRPr lang="en-US" altLang="en-US"/>
          </a:p>
        </p:txBody>
      </p:sp>
      <p:sp>
        <p:nvSpPr>
          <p:cNvPr id="351234" name="Rectangle 2">
            <a:extLst>
              <a:ext uri="{FF2B5EF4-FFF2-40B4-BE49-F238E27FC236}">
                <a16:creationId xmlns:a16="http://schemas.microsoft.com/office/drawing/2014/main" id="{27073755-4ECB-373F-DEB1-34C0226D60FB}"/>
              </a:ext>
            </a:extLst>
          </p:cNvPr>
          <p:cNvSpPr>
            <a:spLocks noChangeArrowheads="1" noTextEdit="1"/>
          </p:cNvSpPr>
          <p:nvPr>
            <p:ph type="sldImg"/>
          </p:nvPr>
        </p:nvSpPr>
        <p:spPr>
          <a:ln/>
        </p:spPr>
      </p:sp>
      <p:sp>
        <p:nvSpPr>
          <p:cNvPr id="351235" name="Rectangle 3">
            <a:extLst>
              <a:ext uri="{FF2B5EF4-FFF2-40B4-BE49-F238E27FC236}">
                <a16:creationId xmlns:a16="http://schemas.microsoft.com/office/drawing/2014/main" id="{9C959659-9D22-7721-8930-5AB3B6D7378F}"/>
              </a:ext>
            </a:extLst>
          </p:cNvPr>
          <p:cNvSpPr>
            <a:spLocks noGrp="1" noChangeArrowheads="1"/>
          </p:cNvSpPr>
          <p:nvPr>
            <p:ph type="body" idx="1"/>
          </p:nvPr>
        </p:nvSpPr>
        <p:spPr/>
        <p:txBody>
          <a:bodyPr/>
          <a:lstStyle/>
          <a:p>
            <a:r>
              <a:rPr lang="en-US" altLang="en-US"/>
              <a:t>Relative frequency distribution of wood volume for year 1800.  Note that the range is from 0-5 to &gt;50 m3 / 100m)</a:t>
            </a:r>
          </a:p>
          <a:p>
            <a:endParaRPr lang="en-US" altLang="en-US"/>
          </a:p>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1A2571E-D752-EDE3-CDE7-BA30E8F74251}"/>
              </a:ext>
            </a:extLst>
          </p:cNvPr>
          <p:cNvSpPr>
            <a:spLocks noGrp="1" noChangeArrowheads="1"/>
          </p:cNvSpPr>
          <p:nvPr>
            <p:ph type="sldNum" sz="quarter" idx="5"/>
          </p:nvPr>
        </p:nvSpPr>
        <p:spPr>
          <a:ln/>
        </p:spPr>
        <p:txBody>
          <a:bodyPr/>
          <a:lstStyle/>
          <a:p>
            <a:fld id="{057BBDF1-C1DD-4F8C-83E5-4743BA4F8F4D}" type="slidenum">
              <a:rPr lang="en-US" altLang="en-US"/>
              <a:pPr/>
              <a:t>38</a:t>
            </a:fld>
            <a:endParaRPr lang="en-US" altLang="en-US"/>
          </a:p>
        </p:txBody>
      </p:sp>
      <p:sp>
        <p:nvSpPr>
          <p:cNvPr id="352258" name="Rectangle 2">
            <a:extLst>
              <a:ext uri="{FF2B5EF4-FFF2-40B4-BE49-F238E27FC236}">
                <a16:creationId xmlns:a16="http://schemas.microsoft.com/office/drawing/2014/main" id="{4BBA34C0-7C02-ABB8-9A2C-A0C68146D305}"/>
              </a:ext>
            </a:extLst>
          </p:cNvPr>
          <p:cNvSpPr>
            <a:spLocks noChangeArrowheads="1" noTextEdit="1"/>
          </p:cNvSpPr>
          <p:nvPr>
            <p:ph type="sldImg"/>
          </p:nvPr>
        </p:nvSpPr>
        <p:spPr>
          <a:ln/>
        </p:spPr>
      </p:sp>
      <p:sp>
        <p:nvSpPr>
          <p:cNvPr id="352259" name="Rectangle 3">
            <a:extLst>
              <a:ext uri="{FF2B5EF4-FFF2-40B4-BE49-F238E27FC236}">
                <a16:creationId xmlns:a16="http://schemas.microsoft.com/office/drawing/2014/main" id="{7E30DFF2-99D4-782F-ABCD-80BC3B899081}"/>
              </a:ext>
            </a:extLst>
          </p:cNvPr>
          <p:cNvSpPr>
            <a:spLocks noGrp="1" noChangeArrowheads="1"/>
          </p:cNvSpPr>
          <p:nvPr>
            <p:ph type="body" idx="1"/>
          </p:nvPr>
        </p:nvSpPr>
        <p:spPr/>
        <p:txBody>
          <a:bodyPr/>
          <a:lstStyle/>
          <a:p>
            <a:r>
              <a:rPr lang="en-US" altLang="en-US"/>
              <a:t>Now make is cumulative frequency by selected years.</a:t>
            </a:r>
          </a:p>
          <a:p>
            <a:r>
              <a:rPr lang="en-US" altLang="en-US"/>
              <a:t>Median wood volume (e.g., where 50% of the iterations [ n = 2000] aka reach estimates) for yr 400 were twice that of yr 200 – note also the longer tail</a:t>
            </a:r>
          </a:p>
          <a:p>
            <a:endParaRPr lang="en-US" altLang="en-US"/>
          </a:p>
          <a:p>
            <a:r>
              <a:rPr lang="en-US" altLang="en-US"/>
              <a:t>Also, the forest height is greatest in a mid-successional sere, thus yr 1800 is less than yr600.</a:t>
            </a:r>
          </a:p>
          <a:p>
            <a:endParaRPr lang="en-US" altLang="en-US"/>
          </a:p>
          <a:p>
            <a:r>
              <a:rPr lang="en-US" altLang="en-US"/>
              <a:t>Actually, the variability is also influence by the length of reach sampled – a longer sample reach will generally have a lower median but there is a finite limit to the length of a reach with “uniform” conditions (e.g., tributary junction etc.) so can base on standard protocol.</a:t>
            </a:r>
          </a:p>
          <a:p>
            <a:endParaRPr lang="en-US" altLang="en-US"/>
          </a:p>
          <a:p>
            <a:r>
              <a:rPr lang="en-US" altLang="en-US"/>
              <a:t>So, difficult to characterize as a “target” when a range of possible wood volumes are possible for a given forest type and stream width.</a:t>
            </a:r>
          </a:p>
          <a:p>
            <a:endParaRPr lang="en-US" altLang="en-US"/>
          </a:p>
          <a:p>
            <a:endParaRPr lang="en-US" altLang="en-US"/>
          </a:p>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40529E-1E25-536F-1B1E-77E39E22892C}"/>
              </a:ext>
            </a:extLst>
          </p:cNvPr>
          <p:cNvSpPr>
            <a:spLocks noGrp="1" noChangeArrowheads="1"/>
          </p:cNvSpPr>
          <p:nvPr>
            <p:ph type="sldNum" sz="quarter" idx="5"/>
          </p:nvPr>
        </p:nvSpPr>
        <p:spPr>
          <a:ln/>
        </p:spPr>
        <p:txBody>
          <a:bodyPr/>
          <a:lstStyle/>
          <a:p>
            <a:fld id="{D6FEA433-D82F-4D11-BA2D-AA7FEE830090}" type="slidenum">
              <a:rPr lang="en-US" altLang="en-US"/>
              <a:pPr/>
              <a:t>39</a:t>
            </a:fld>
            <a:endParaRPr lang="en-US" altLang="en-US"/>
          </a:p>
        </p:txBody>
      </p:sp>
      <p:sp>
        <p:nvSpPr>
          <p:cNvPr id="322562" name="Rectangle 2">
            <a:extLst>
              <a:ext uri="{FF2B5EF4-FFF2-40B4-BE49-F238E27FC236}">
                <a16:creationId xmlns:a16="http://schemas.microsoft.com/office/drawing/2014/main" id="{999F02BF-D197-1BEF-1D1A-A26CA0102257}"/>
              </a:ext>
            </a:extLst>
          </p:cNvPr>
          <p:cNvSpPr>
            <a:spLocks noChangeArrowheads="1" noTextEdit="1"/>
          </p:cNvSpPr>
          <p:nvPr>
            <p:ph type="sldImg"/>
          </p:nvPr>
        </p:nvSpPr>
        <p:spPr>
          <a:xfrm>
            <a:off x="722313" y="719138"/>
            <a:ext cx="4792662" cy="3594100"/>
          </a:xfrm>
          <a:ln/>
        </p:spPr>
      </p:sp>
      <p:sp>
        <p:nvSpPr>
          <p:cNvPr id="322563" name="Rectangle 3">
            <a:extLst>
              <a:ext uri="{FF2B5EF4-FFF2-40B4-BE49-F238E27FC236}">
                <a16:creationId xmlns:a16="http://schemas.microsoft.com/office/drawing/2014/main" id="{DB77909A-D14B-3DDE-5558-BDE392E14CF5}"/>
              </a:ext>
            </a:extLst>
          </p:cNvPr>
          <p:cNvSpPr>
            <a:spLocks noGrp="1" noChangeArrowheads="1"/>
          </p:cNvSpPr>
          <p:nvPr>
            <p:ph type="body" idx="1"/>
          </p:nvPr>
        </p:nvSpPr>
        <p:spPr>
          <a:xfrm>
            <a:off x="831850" y="4552950"/>
            <a:ext cx="4573588" cy="4311650"/>
          </a:xfrm>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AAE9D8-4C68-510C-BF5E-C11B1BBFB447}"/>
              </a:ext>
            </a:extLst>
          </p:cNvPr>
          <p:cNvSpPr>
            <a:spLocks noGrp="1" noChangeArrowheads="1"/>
          </p:cNvSpPr>
          <p:nvPr>
            <p:ph type="sldNum" sz="quarter" idx="5"/>
          </p:nvPr>
        </p:nvSpPr>
        <p:spPr>
          <a:ln/>
        </p:spPr>
        <p:txBody>
          <a:bodyPr/>
          <a:lstStyle/>
          <a:p>
            <a:fld id="{448750E3-2245-4486-8E33-323D84158D02}" type="slidenum">
              <a:rPr lang="en-US" altLang="en-US"/>
              <a:pPr/>
              <a:t>40</a:t>
            </a:fld>
            <a:endParaRPr lang="en-US" altLang="en-US"/>
          </a:p>
        </p:txBody>
      </p:sp>
      <p:sp>
        <p:nvSpPr>
          <p:cNvPr id="353282" name="Rectangle 2">
            <a:extLst>
              <a:ext uri="{FF2B5EF4-FFF2-40B4-BE49-F238E27FC236}">
                <a16:creationId xmlns:a16="http://schemas.microsoft.com/office/drawing/2014/main" id="{50CEF8C5-64AD-9771-A71D-7861A504C587}"/>
              </a:ext>
            </a:extLst>
          </p:cNvPr>
          <p:cNvSpPr>
            <a:spLocks noChangeArrowheads="1" noTextEdit="1"/>
          </p:cNvSpPr>
          <p:nvPr>
            <p:ph type="sldImg"/>
          </p:nvPr>
        </p:nvSpPr>
        <p:spPr>
          <a:ln/>
        </p:spPr>
      </p:sp>
      <p:sp>
        <p:nvSpPr>
          <p:cNvPr id="353283" name="Rectangle 3">
            <a:extLst>
              <a:ext uri="{FF2B5EF4-FFF2-40B4-BE49-F238E27FC236}">
                <a16:creationId xmlns:a16="http://schemas.microsoft.com/office/drawing/2014/main" id="{C7BA3A50-7C7A-D7B3-59EF-1DB5EF120D37}"/>
              </a:ext>
            </a:extLst>
          </p:cNvPr>
          <p:cNvSpPr>
            <a:spLocks noGrp="1" noChangeArrowheads="1"/>
          </p:cNvSpPr>
          <p:nvPr>
            <p:ph type="body" idx="1"/>
          </p:nvPr>
        </p:nvSpPr>
        <p:spPr/>
        <p:txBody>
          <a:bodyPr/>
          <a:lstStyle/>
          <a:p>
            <a:r>
              <a:rPr lang="en-US" altLang="en-US"/>
              <a:t>A simple run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72A958-3CCE-E4B1-EEB8-3550274982AD}"/>
              </a:ext>
            </a:extLst>
          </p:cNvPr>
          <p:cNvSpPr>
            <a:spLocks noGrp="1" noChangeArrowheads="1"/>
          </p:cNvSpPr>
          <p:nvPr>
            <p:ph type="sldNum" sz="quarter" idx="5"/>
          </p:nvPr>
        </p:nvSpPr>
        <p:spPr>
          <a:ln/>
        </p:spPr>
        <p:txBody>
          <a:bodyPr/>
          <a:lstStyle/>
          <a:p>
            <a:fld id="{E277F9BA-11D6-4D48-9776-81A595DECCD5}" type="slidenum">
              <a:rPr lang="en-US" altLang="en-US"/>
              <a:pPr/>
              <a:t>41</a:t>
            </a:fld>
            <a:endParaRPr lang="en-US" altLang="en-US"/>
          </a:p>
        </p:txBody>
      </p:sp>
      <p:sp>
        <p:nvSpPr>
          <p:cNvPr id="354306" name="Rectangle 2">
            <a:extLst>
              <a:ext uri="{FF2B5EF4-FFF2-40B4-BE49-F238E27FC236}">
                <a16:creationId xmlns:a16="http://schemas.microsoft.com/office/drawing/2014/main" id="{E1148550-F242-0D63-FB9B-5C22891C35C5}"/>
              </a:ext>
            </a:extLst>
          </p:cNvPr>
          <p:cNvSpPr>
            <a:spLocks noChangeArrowheads="1" noTextEdit="1"/>
          </p:cNvSpPr>
          <p:nvPr>
            <p:ph type="sldImg"/>
          </p:nvPr>
        </p:nvSpPr>
        <p:spPr>
          <a:ln/>
        </p:spPr>
      </p:sp>
      <p:sp>
        <p:nvSpPr>
          <p:cNvPr id="354307" name="Rectangle 3">
            <a:extLst>
              <a:ext uri="{FF2B5EF4-FFF2-40B4-BE49-F238E27FC236}">
                <a16:creationId xmlns:a16="http://schemas.microsoft.com/office/drawing/2014/main" id="{1F8CA138-7605-A3CA-97A6-AF780BC28284}"/>
              </a:ext>
            </a:extLst>
          </p:cNvPr>
          <p:cNvSpPr>
            <a:spLocks noGrp="1" noChangeArrowheads="1"/>
          </p:cNvSpPr>
          <p:nvPr>
            <p:ph type="body" idx="1"/>
          </p:nvPr>
        </p:nvSpPr>
        <p:spPr/>
        <p:txBody>
          <a:bodyPr/>
          <a:lstStyle/>
          <a:p>
            <a:r>
              <a:rPr lang="en-US" altLang="en-US"/>
              <a:t>The opening GUI with the reach tree expanded</a:t>
            </a:r>
          </a:p>
          <a:p>
            <a:endParaRPr lang="en-US" altLang="en-US"/>
          </a:p>
          <a:p>
            <a:r>
              <a:rPr lang="en-US" altLang="en-US"/>
              <a:t>Click on Basin Environment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ED0F233-8BD2-7545-E385-E381E5F5B26F}"/>
              </a:ext>
            </a:extLst>
          </p:cNvPr>
          <p:cNvSpPr>
            <a:spLocks noGrp="1" noChangeArrowheads="1"/>
          </p:cNvSpPr>
          <p:nvPr>
            <p:ph type="sldNum" sz="quarter" idx="5"/>
          </p:nvPr>
        </p:nvSpPr>
        <p:spPr>
          <a:ln/>
        </p:spPr>
        <p:txBody>
          <a:bodyPr/>
          <a:lstStyle/>
          <a:p>
            <a:fld id="{B3F92E7B-42FB-4B84-A947-56C81E41C8CC}" type="slidenum">
              <a:rPr lang="en-US" altLang="en-US"/>
              <a:pPr/>
              <a:t>42</a:t>
            </a:fld>
            <a:endParaRPr lang="en-US" altLang="en-US"/>
          </a:p>
        </p:txBody>
      </p:sp>
      <p:sp>
        <p:nvSpPr>
          <p:cNvPr id="355330" name="Rectangle 2">
            <a:extLst>
              <a:ext uri="{FF2B5EF4-FFF2-40B4-BE49-F238E27FC236}">
                <a16:creationId xmlns:a16="http://schemas.microsoft.com/office/drawing/2014/main" id="{DF4C6E04-A55B-AB78-38DC-181E27D62F0B}"/>
              </a:ext>
            </a:extLst>
          </p:cNvPr>
          <p:cNvSpPr>
            <a:spLocks noChangeArrowheads="1" noTextEdit="1"/>
          </p:cNvSpPr>
          <p:nvPr>
            <p:ph type="sldImg"/>
          </p:nvPr>
        </p:nvSpPr>
        <p:spPr>
          <a:ln/>
        </p:spPr>
      </p:sp>
      <p:sp>
        <p:nvSpPr>
          <p:cNvPr id="355331" name="Rectangle 3">
            <a:extLst>
              <a:ext uri="{FF2B5EF4-FFF2-40B4-BE49-F238E27FC236}">
                <a16:creationId xmlns:a16="http://schemas.microsoft.com/office/drawing/2014/main" id="{C9E1A074-4449-69DE-FD5E-17233729D0D6}"/>
              </a:ext>
            </a:extLst>
          </p:cNvPr>
          <p:cNvSpPr>
            <a:spLocks noGrp="1" noChangeArrowheads="1"/>
          </p:cNvSpPr>
          <p:nvPr>
            <p:ph type="body" idx="1"/>
          </p:nvPr>
        </p:nvSpPr>
        <p:spPr/>
        <p:txBody>
          <a:bodyPr/>
          <a:lstStyle/>
          <a:p>
            <a:r>
              <a:rPr lang="en-US" altLang="en-US"/>
              <a:t>These are variables set to the Basin level of the model – e.g., minimum log dimensions are 10 cm top d and 1 m length.</a:t>
            </a:r>
          </a:p>
          <a:p>
            <a:endParaRPr lang="en-US" altLang="en-US"/>
          </a:p>
          <a:p>
            <a:r>
              <a:rPr lang="en-US" altLang="en-US"/>
              <a:t>Note that the Riparian Forest Model or Import Riparian Data is greyed out.</a:t>
            </a:r>
          </a:p>
          <a:p>
            <a:r>
              <a:rPr lang="en-US" altLang="en-US"/>
              <a:t>  This is because the type of forest input was defined by the use in basin file that defines the nature of the stream system (number of reaches, tree and log files to import, and species file  to import)</a:t>
            </a:r>
          </a:p>
          <a:p>
            <a:endParaRPr lang="en-US" altLang="en-US"/>
          </a:p>
          <a:p>
            <a:r>
              <a:rPr lang="en-US" altLang="en-US"/>
              <a:t>Now click on the Reach environment</a:t>
            </a:r>
          </a:p>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1505EE-2714-7CFC-FC48-595D232CBB77}"/>
              </a:ext>
            </a:extLst>
          </p:cNvPr>
          <p:cNvSpPr>
            <a:spLocks noGrp="1" noChangeArrowheads="1"/>
          </p:cNvSpPr>
          <p:nvPr>
            <p:ph type="sldNum" sz="quarter" idx="5"/>
          </p:nvPr>
        </p:nvSpPr>
        <p:spPr>
          <a:ln/>
        </p:spPr>
        <p:txBody>
          <a:bodyPr/>
          <a:lstStyle/>
          <a:p>
            <a:fld id="{050D0AFB-9238-4017-8777-9F9385F2A91E}" type="slidenum">
              <a:rPr lang="en-US" altLang="en-US"/>
              <a:pPr/>
              <a:t>43</a:t>
            </a:fld>
            <a:endParaRPr lang="en-US" altLang="en-US"/>
          </a:p>
        </p:txBody>
      </p:sp>
      <p:sp>
        <p:nvSpPr>
          <p:cNvPr id="356354" name="Rectangle 2">
            <a:extLst>
              <a:ext uri="{FF2B5EF4-FFF2-40B4-BE49-F238E27FC236}">
                <a16:creationId xmlns:a16="http://schemas.microsoft.com/office/drawing/2014/main" id="{E611EFF4-3687-700C-5A14-9765DCEC01DA}"/>
              </a:ext>
            </a:extLst>
          </p:cNvPr>
          <p:cNvSpPr>
            <a:spLocks noChangeArrowheads="1" noTextEdit="1"/>
          </p:cNvSpPr>
          <p:nvPr>
            <p:ph type="sldImg"/>
          </p:nvPr>
        </p:nvSpPr>
        <p:spPr>
          <a:ln/>
        </p:spPr>
      </p:sp>
      <p:sp>
        <p:nvSpPr>
          <p:cNvPr id="356355" name="Rectangle 3">
            <a:extLst>
              <a:ext uri="{FF2B5EF4-FFF2-40B4-BE49-F238E27FC236}">
                <a16:creationId xmlns:a16="http://schemas.microsoft.com/office/drawing/2014/main" id="{481EB23A-DC44-8DB5-4B9E-9A2C8B27D28F}"/>
              </a:ext>
            </a:extLst>
          </p:cNvPr>
          <p:cNvSpPr>
            <a:spLocks noGrp="1" noChangeArrowheads="1"/>
          </p:cNvSpPr>
          <p:nvPr>
            <p:ph type="body" idx="1"/>
          </p:nvPr>
        </p:nvSpPr>
        <p:spPr/>
        <p:txBody>
          <a:bodyPr/>
          <a:lstStyle/>
          <a:p>
            <a:r>
              <a:rPr lang="en-US" altLang="en-US"/>
              <a:t>This defines the characteristics of the reach – again, these values were stated in the basin file </a:t>
            </a:r>
          </a:p>
          <a:p>
            <a:endParaRPr lang="en-US" altLang="en-US"/>
          </a:p>
          <a:p>
            <a:r>
              <a:rPr lang="en-US" altLang="en-US"/>
              <a:t>Ok let’s do the run. Close this file and open Run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9F19709-4F24-8899-9801-56687DB8B622}"/>
              </a:ext>
            </a:extLst>
          </p:cNvPr>
          <p:cNvSpPr>
            <a:spLocks noGrp="1" noChangeArrowheads="1"/>
          </p:cNvSpPr>
          <p:nvPr>
            <p:ph type="sldNum" sz="quarter" idx="5"/>
          </p:nvPr>
        </p:nvSpPr>
        <p:spPr>
          <a:ln/>
        </p:spPr>
        <p:txBody>
          <a:bodyPr/>
          <a:lstStyle/>
          <a:p>
            <a:fld id="{2049D0FC-4219-4179-9F49-7496B533CCBD}" type="slidenum">
              <a:rPr lang="en-US" altLang="en-US"/>
              <a:pPr/>
              <a:t>44</a:t>
            </a:fld>
            <a:endParaRPr lang="en-US" altLang="en-US"/>
          </a:p>
        </p:txBody>
      </p:sp>
      <p:sp>
        <p:nvSpPr>
          <p:cNvPr id="357378" name="Rectangle 2">
            <a:extLst>
              <a:ext uri="{FF2B5EF4-FFF2-40B4-BE49-F238E27FC236}">
                <a16:creationId xmlns:a16="http://schemas.microsoft.com/office/drawing/2014/main" id="{33ACABBD-2350-AD52-3037-271707F94F36}"/>
              </a:ext>
            </a:extLst>
          </p:cNvPr>
          <p:cNvSpPr>
            <a:spLocks noChangeArrowheads="1" noTextEdit="1"/>
          </p:cNvSpPr>
          <p:nvPr>
            <p:ph type="sldImg"/>
          </p:nvPr>
        </p:nvSpPr>
        <p:spPr>
          <a:ln/>
        </p:spPr>
      </p:sp>
      <p:sp>
        <p:nvSpPr>
          <p:cNvPr id="357379" name="Rectangle 3">
            <a:extLst>
              <a:ext uri="{FF2B5EF4-FFF2-40B4-BE49-F238E27FC236}">
                <a16:creationId xmlns:a16="http://schemas.microsoft.com/office/drawing/2014/main" id="{68D54CD0-A54F-D490-0F63-0F914C017326}"/>
              </a:ext>
            </a:extLst>
          </p:cNvPr>
          <p:cNvSpPr>
            <a:spLocks noGrp="1" noChangeArrowheads="1"/>
          </p:cNvSpPr>
          <p:nvPr>
            <p:ph type="body" idx="1"/>
          </p:nvPr>
        </p:nvSpPr>
        <p:spPr/>
        <p:txBody>
          <a:bodyPr/>
          <a:lstStyle/>
          <a:p>
            <a:r>
              <a:rPr lang="en-US" altLang="en-US"/>
              <a:t>Check  use Monte Carlo and press run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794245-12FF-7B15-B36E-D5ED80436C6F}"/>
              </a:ext>
            </a:extLst>
          </p:cNvPr>
          <p:cNvSpPr>
            <a:spLocks noGrp="1" noChangeArrowheads="1"/>
          </p:cNvSpPr>
          <p:nvPr>
            <p:ph type="sldNum" sz="quarter" idx="5"/>
          </p:nvPr>
        </p:nvSpPr>
        <p:spPr>
          <a:ln/>
        </p:spPr>
        <p:txBody>
          <a:bodyPr/>
          <a:lstStyle/>
          <a:p>
            <a:fld id="{AA0A2BE5-755F-4F34-8C6E-7C7096A07F9B}" type="slidenum">
              <a:rPr lang="en-US" altLang="en-US"/>
              <a:pPr/>
              <a:t>4</a:t>
            </a:fld>
            <a:endParaRPr lang="en-US" altLang="en-US"/>
          </a:p>
        </p:txBody>
      </p:sp>
      <p:sp>
        <p:nvSpPr>
          <p:cNvPr id="324610" name="Rectangle 2">
            <a:extLst>
              <a:ext uri="{FF2B5EF4-FFF2-40B4-BE49-F238E27FC236}">
                <a16:creationId xmlns:a16="http://schemas.microsoft.com/office/drawing/2014/main" id="{52E1704F-95B4-76EA-940C-E1FC77443BBC}"/>
              </a:ext>
            </a:extLst>
          </p:cNvPr>
          <p:cNvSpPr>
            <a:spLocks noChangeArrowheads="1" noTextEdit="1"/>
          </p:cNvSpPr>
          <p:nvPr>
            <p:ph type="sldImg"/>
          </p:nvPr>
        </p:nvSpPr>
        <p:spPr>
          <a:ln/>
        </p:spPr>
      </p:sp>
      <p:sp>
        <p:nvSpPr>
          <p:cNvPr id="324611" name="Rectangle 3">
            <a:extLst>
              <a:ext uri="{FF2B5EF4-FFF2-40B4-BE49-F238E27FC236}">
                <a16:creationId xmlns:a16="http://schemas.microsoft.com/office/drawing/2014/main" id="{36D0D7D3-804D-53F2-BCB3-F78F7CAA8324}"/>
              </a:ext>
            </a:extLst>
          </p:cNvPr>
          <p:cNvSpPr>
            <a:spLocks noGrp="1" noChangeArrowheads="1"/>
          </p:cNvSpPr>
          <p:nvPr>
            <p:ph type="body" idx="1"/>
          </p:nvPr>
        </p:nvSpPr>
        <p:spPr/>
        <p:txBody>
          <a:bodyPr/>
          <a:lstStyle/>
          <a:p>
            <a:r>
              <a:rPr lang="en-US" altLang="en-US"/>
              <a:t>Most wood models predict recruitment for a given time interval.  SW differs in that in-channel dynamics are applied through time.</a:t>
            </a:r>
          </a:p>
          <a:p>
            <a:endParaRPr lang="en-US" altLang="en-US"/>
          </a:p>
          <a:p>
            <a:r>
              <a:rPr lang="en-US" altLang="en-US"/>
              <a:t>SW is run with a Monte Carlo procedure (random effects) so get a distribution of possible standing stocks for a given year.</a:t>
            </a:r>
          </a:p>
          <a:p>
            <a:endParaRPr lang="en-US" altLang="en-US"/>
          </a:p>
          <a:p>
            <a:r>
              <a:rPr lang="en-US" altLang="en-US"/>
              <a:t>A trade off: we did not want a model so specific that it could not easily be used at another site</a:t>
            </a:r>
          </a:p>
          <a:p>
            <a:r>
              <a:rPr lang="en-US" altLang="en-US"/>
              <a:t>GENERAL: representative of a  regional trend (hypothetical) – outcomes for a given forest type and stream conditions</a:t>
            </a:r>
          </a:p>
          <a:p>
            <a:endParaRPr lang="en-US" altLang="en-US"/>
          </a:p>
          <a:p>
            <a:r>
              <a:rPr lang="en-US" altLang="en-US"/>
              <a:t>SW predicts standing stocks of wood at an annual time step and can be run for decades, centuries, or milenia</a:t>
            </a:r>
          </a:p>
          <a:p>
            <a:endParaRPr lang="en-US" altLang="en-US"/>
          </a:p>
          <a:p>
            <a:r>
              <a:rPr lang="en-US" altLang="en-US"/>
              <a:t>The model is broken up into multiple reaches so that, if desired, one can implement different management practices in different stream sections and examine how they influence wood dynamics downstream.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7EB326-A377-1BEA-D37B-6B5C5BD1EC8B}"/>
              </a:ext>
            </a:extLst>
          </p:cNvPr>
          <p:cNvSpPr>
            <a:spLocks noGrp="1" noChangeArrowheads="1"/>
          </p:cNvSpPr>
          <p:nvPr>
            <p:ph type="sldNum" sz="quarter" idx="5"/>
          </p:nvPr>
        </p:nvSpPr>
        <p:spPr>
          <a:ln/>
        </p:spPr>
        <p:txBody>
          <a:bodyPr/>
          <a:lstStyle/>
          <a:p>
            <a:fld id="{C817A4A9-25F3-48D1-81C7-2343A6D19A72}" type="slidenum">
              <a:rPr lang="en-US" altLang="en-US"/>
              <a:pPr/>
              <a:t>45</a:t>
            </a:fld>
            <a:endParaRPr lang="en-US" altLang="en-US"/>
          </a:p>
        </p:txBody>
      </p:sp>
      <p:sp>
        <p:nvSpPr>
          <p:cNvPr id="319490" name="Rectangle 2">
            <a:extLst>
              <a:ext uri="{FF2B5EF4-FFF2-40B4-BE49-F238E27FC236}">
                <a16:creationId xmlns:a16="http://schemas.microsoft.com/office/drawing/2014/main" id="{3CC7C118-454B-811D-1E68-C697E42D1A7A}"/>
              </a:ext>
            </a:extLst>
          </p:cNvPr>
          <p:cNvSpPr>
            <a:spLocks noChangeArrowheads="1" noTextEdit="1"/>
          </p:cNvSpPr>
          <p:nvPr>
            <p:ph type="sldImg"/>
          </p:nvPr>
        </p:nvSpPr>
        <p:spPr>
          <a:ln/>
        </p:spPr>
      </p:sp>
      <p:sp>
        <p:nvSpPr>
          <p:cNvPr id="319491" name="Rectangle 3">
            <a:extLst>
              <a:ext uri="{FF2B5EF4-FFF2-40B4-BE49-F238E27FC236}">
                <a16:creationId xmlns:a16="http://schemas.microsoft.com/office/drawing/2014/main" id="{31F2DB51-8B6F-F011-F5C7-A8B11C54E217}"/>
              </a:ext>
            </a:extLst>
          </p:cNvPr>
          <p:cNvSpPr>
            <a:spLocks noGrp="1" noChangeArrowheads="1"/>
          </p:cNvSpPr>
          <p:nvPr>
            <p:ph type="body" idx="1"/>
          </p:nvPr>
        </p:nvSpPr>
        <p:spPr/>
        <p:txBody>
          <a:bodyPr/>
          <a:lstStyle/>
          <a:p>
            <a:r>
              <a:rPr lang="en-US" altLang="en-US"/>
              <a:t>Selected the top and bottom reach for total volume (lower 2 lines) and total count (top 2 lines).  Volumes are very similar because larger pcs tend to be less mobile;  count tend to increase as go downstream.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3128E30-42AF-2CB4-A0A6-F8A6595B9AE5}"/>
              </a:ext>
            </a:extLst>
          </p:cNvPr>
          <p:cNvSpPr>
            <a:spLocks noGrp="1" noChangeArrowheads="1"/>
          </p:cNvSpPr>
          <p:nvPr>
            <p:ph type="sldNum" sz="quarter" idx="5"/>
          </p:nvPr>
        </p:nvSpPr>
        <p:spPr>
          <a:ln/>
        </p:spPr>
        <p:txBody>
          <a:bodyPr/>
          <a:lstStyle/>
          <a:p>
            <a:fld id="{DA51C202-1EAC-4337-8CDB-B542A6922E56}" type="slidenum">
              <a:rPr lang="en-US" altLang="en-US"/>
              <a:pPr/>
              <a:t>5</a:t>
            </a:fld>
            <a:endParaRPr lang="en-US" altLang="en-US"/>
          </a:p>
        </p:txBody>
      </p:sp>
      <p:sp>
        <p:nvSpPr>
          <p:cNvPr id="325634" name="Rectangle 2">
            <a:extLst>
              <a:ext uri="{FF2B5EF4-FFF2-40B4-BE49-F238E27FC236}">
                <a16:creationId xmlns:a16="http://schemas.microsoft.com/office/drawing/2014/main" id="{6AD64A8D-FC7B-E731-DC53-8807866D6624}"/>
              </a:ext>
            </a:extLst>
          </p:cNvPr>
          <p:cNvSpPr>
            <a:spLocks noChangeArrowheads="1" noTextEdit="1"/>
          </p:cNvSpPr>
          <p:nvPr>
            <p:ph type="sldImg"/>
          </p:nvPr>
        </p:nvSpPr>
        <p:spPr>
          <a:ln/>
        </p:spPr>
      </p:sp>
      <p:sp>
        <p:nvSpPr>
          <p:cNvPr id="325635" name="Rectangle 3">
            <a:extLst>
              <a:ext uri="{FF2B5EF4-FFF2-40B4-BE49-F238E27FC236}">
                <a16:creationId xmlns:a16="http://schemas.microsoft.com/office/drawing/2014/main" id="{32CBBAC9-78E3-EECB-A8B5-884190D03C12}"/>
              </a:ext>
            </a:extLst>
          </p:cNvPr>
          <p:cNvSpPr>
            <a:spLocks noGrp="1" noChangeArrowheads="1"/>
          </p:cNvSpPr>
          <p:nvPr>
            <p:ph type="body" idx="1"/>
          </p:nvPr>
        </p:nvSpPr>
        <p:spPr/>
        <p:txBody>
          <a:bodyPr/>
          <a:lstStyle/>
          <a:p>
            <a:r>
              <a:rPr lang="en-US" altLang="en-US"/>
              <a:t>Two models in 1:  The output of the forest model is the input of the stream model</a:t>
            </a:r>
          </a:p>
          <a:p>
            <a:r>
              <a:rPr lang="en-US" altLang="en-US"/>
              <a:t>Emphases?: individual based – Monte Carlo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21B593-DFC1-95C3-9B06-7A493E0ED2A5}"/>
              </a:ext>
            </a:extLst>
          </p:cNvPr>
          <p:cNvSpPr>
            <a:spLocks noGrp="1" noChangeArrowheads="1"/>
          </p:cNvSpPr>
          <p:nvPr>
            <p:ph type="sldNum" sz="quarter" idx="5"/>
          </p:nvPr>
        </p:nvSpPr>
        <p:spPr>
          <a:ln/>
        </p:spPr>
        <p:txBody>
          <a:bodyPr/>
          <a:lstStyle/>
          <a:p>
            <a:fld id="{0EBDF2B5-0278-448F-824E-E7E51F9DBEE9}" type="slidenum">
              <a:rPr lang="en-US" altLang="en-US"/>
              <a:pPr/>
              <a:t>6</a:t>
            </a:fld>
            <a:endParaRPr lang="en-US" altLang="en-US"/>
          </a:p>
        </p:txBody>
      </p:sp>
      <p:sp>
        <p:nvSpPr>
          <p:cNvPr id="326658" name="Rectangle 2">
            <a:extLst>
              <a:ext uri="{FF2B5EF4-FFF2-40B4-BE49-F238E27FC236}">
                <a16:creationId xmlns:a16="http://schemas.microsoft.com/office/drawing/2014/main" id="{6C489BB7-5481-35E0-4130-70A9C5AADC0B}"/>
              </a:ext>
            </a:extLst>
          </p:cNvPr>
          <p:cNvSpPr>
            <a:spLocks noChangeArrowheads="1" noTextEdit="1"/>
          </p:cNvSpPr>
          <p:nvPr>
            <p:ph type="sldImg"/>
          </p:nvPr>
        </p:nvSpPr>
        <p:spPr>
          <a:ln/>
        </p:spPr>
      </p:sp>
      <p:sp>
        <p:nvSpPr>
          <p:cNvPr id="326659" name="Rectangle 3">
            <a:extLst>
              <a:ext uri="{FF2B5EF4-FFF2-40B4-BE49-F238E27FC236}">
                <a16:creationId xmlns:a16="http://schemas.microsoft.com/office/drawing/2014/main" id="{92069514-DEFD-B695-AC69-6B2605ACFA44}"/>
              </a:ext>
            </a:extLst>
          </p:cNvPr>
          <p:cNvSpPr>
            <a:spLocks noGrp="1" noChangeArrowheads="1"/>
          </p:cNvSpPr>
          <p:nvPr>
            <p:ph type="body" idx="1"/>
          </p:nvPr>
        </p:nvSpPr>
        <p:spPr/>
        <p:txBody>
          <a:bodyPr/>
          <a:lstStyle/>
          <a:p>
            <a:r>
              <a:rPr lang="en-US" altLang="en-US"/>
              <a:t>First the forest model.  Option to use a forest gap model within SW or import other results.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6A6CA1-BD98-C1D5-3E0A-22CEC180C241}"/>
              </a:ext>
            </a:extLst>
          </p:cNvPr>
          <p:cNvSpPr>
            <a:spLocks noGrp="1" noChangeArrowheads="1"/>
          </p:cNvSpPr>
          <p:nvPr>
            <p:ph type="sldNum" sz="quarter" idx="5"/>
          </p:nvPr>
        </p:nvSpPr>
        <p:spPr>
          <a:ln/>
        </p:spPr>
        <p:txBody>
          <a:bodyPr/>
          <a:lstStyle/>
          <a:p>
            <a:fld id="{9A1DB73F-938D-4050-99AC-D105BDE79061}" type="slidenum">
              <a:rPr lang="en-US" altLang="en-US"/>
              <a:pPr/>
              <a:t>7</a:t>
            </a:fld>
            <a:endParaRPr lang="en-US" altLang="en-US"/>
          </a:p>
        </p:txBody>
      </p:sp>
      <p:sp>
        <p:nvSpPr>
          <p:cNvPr id="327682" name="Rectangle 2">
            <a:extLst>
              <a:ext uri="{FF2B5EF4-FFF2-40B4-BE49-F238E27FC236}">
                <a16:creationId xmlns:a16="http://schemas.microsoft.com/office/drawing/2014/main" id="{1A2BB404-61D5-C638-24DE-FD740E5BC030}"/>
              </a:ext>
            </a:extLst>
          </p:cNvPr>
          <p:cNvSpPr>
            <a:spLocks noChangeArrowheads="1" noTextEdit="1"/>
          </p:cNvSpPr>
          <p:nvPr>
            <p:ph type="sldImg"/>
          </p:nvPr>
        </p:nvSpPr>
        <p:spPr>
          <a:ln/>
        </p:spPr>
      </p:sp>
      <p:sp>
        <p:nvSpPr>
          <p:cNvPr id="327683" name="Rectangle 3">
            <a:extLst>
              <a:ext uri="{FF2B5EF4-FFF2-40B4-BE49-F238E27FC236}">
                <a16:creationId xmlns:a16="http://schemas.microsoft.com/office/drawing/2014/main" id="{900478F4-3B7C-8107-A11D-16F9FC93754C}"/>
              </a:ext>
            </a:extLst>
          </p:cNvPr>
          <p:cNvSpPr>
            <a:spLocks noGrp="1" noChangeArrowheads="1"/>
          </p:cNvSpPr>
          <p:nvPr>
            <p:ph type="body" idx="1"/>
          </p:nvPr>
        </p:nvSpPr>
        <p:spPr/>
        <p:txBody>
          <a:bodyPr/>
          <a:lstStyle/>
          <a:p>
            <a:r>
              <a:rPr lang="en-US" altLang="en-US"/>
              <a:t>The Forest gap model based on the JABOWA family of models</a:t>
            </a:r>
          </a:p>
          <a:p>
            <a:endParaRPr lang="en-US" altLang="en-US"/>
          </a:p>
          <a:p>
            <a:r>
              <a:rPr lang="en-US" altLang="en-US"/>
              <a:t>Alternative, import he results of other FM or make up your own.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9B2F37-A84E-DC14-3711-DB34C243C936}"/>
              </a:ext>
            </a:extLst>
          </p:cNvPr>
          <p:cNvSpPr>
            <a:spLocks noGrp="1" noChangeArrowheads="1"/>
          </p:cNvSpPr>
          <p:nvPr>
            <p:ph type="sldNum" sz="quarter" idx="5"/>
          </p:nvPr>
        </p:nvSpPr>
        <p:spPr>
          <a:ln/>
        </p:spPr>
        <p:txBody>
          <a:bodyPr/>
          <a:lstStyle/>
          <a:p>
            <a:fld id="{276B7F33-B84F-4D04-BFDD-0BCE1ACD4EA7}" type="slidenum">
              <a:rPr lang="en-US" altLang="en-US"/>
              <a:pPr/>
              <a:t>8</a:t>
            </a:fld>
            <a:endParaRPr lang="en-US" altLang="en-US"/>
          </a:p>
        </p:txBody>
      </p:sp>
      <p:sp>
        <p:nvSpPr>
          <p:cNvPr id="328706" name="Rectangle 2">
            <a:extLst>
              <a:ext uri="{FF2B5EF4-FFF2-40B4-BE49-F238E27FC236}">
                <a16:creationId xmlns:a16="http://schemas.microsoft.com/office/drawing/2014/main" id="{229028A8-058B-03BA-2A0C-F76640CB9363}"/>
              </a:ext>
            </a:extLst>
          </p:cNvPr>
          <p:cNvSpPr>
            <a:spLocks noChangeArrowheads="1" noTextEdit="1"/>
          </p:cNvSpPr>
          <p:nvPr>
            <p:ph type="sldImg"/>
          </p:nvPr>
        </p:nvSpPr>
        <p:spPr>
          <a:ln/>
        </p:spPr>
      </p:sp>
      <p:sp>
        <p:nvSpPr>
          <p:cNvPr id="328707" name="Rectangle 3">
            <a:extLst>
              <a:ext uri="{FF2B5EF4-FFF2-40B4-BE49-F238E27FC236}">
                <a16:creationId xmlns:a16="http://schemas.microsoft.com/office/drawing/2014/main" id="{3A7A88C7-3D2F-047A-A148-D695A3BEB39B}"/>
              </a:ext>
            </a:extLst>
          </p:cNvPr>
          <p:cNvSpPr>
            <a:spLocks noGrp="1" noChangeArrowheads="1"/>
          </p:cNvSpPr>
          <p:nvPr>
            <p:ph type="body" idx="1"/>
          </p:nvPr>
        </p:nvSpPr>
        <p:spPr/>
        <p:txBody>
          <a:bodyPr/>
          <a:lstStyle/>
          <a:p>
            <a:r>
              <a:rPr lang="en-US" altLang="en-US"/>
              <a:t>Can define regions of no-cut, partial cut, and upslope cutting/thinning.</a:t>
            </a:r>
          </a:p>
          <a:p>
            <a:endParaRPr lang="en-US" altLang="en-US"/>
          </a:p>
          <a:p>
            <a:r>
              <a:rPr lang="en-US" altLang="en-US"/>
              <a:t>Adding the ability to import FVS and ORGANON to obtain more sophisticated thinning regimes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3DB5FD-2D82-FDF0-3F1A-D3C4E3832402}"/>
              </a:ext>
            </a:extLst>
          </p:cNvPr>
          <p:cNvSpPr>
            <a:spLocks noGrp="1" noChangeArrowheads="1"/>
          </p:cNvSpPr>
          <p:nvPr>
            <p:ph type="sldNum" sz="quarter" idx="5"/>
          </p:nvPr>
        </p:nvSpPr>
        <p:spPr>
          <a:ln/>
        </p:spPr>
        <p:txBody>
          <a:bodyPr/>
          <a:lstStyle/>
          <a:p>
            <a:fld id="{6AF9B570-FF2F-4B14-89B3-4B3BF74006BE}" type="slidenum">
              <a:rPr lang="en-US" altLang="en-US"/>
              <a:pPr/>
              <a:t>9</a:t>
            </a:fld>
            <a:endParaRPr lang="en-US" altLang="en-US"/>
          </a:p>
        </p:txBody>
      </p:sp>
      <p:sp>
        <p:nvSpPr>
          <p:cNvPr id="329730" name="Rectangle 2">
            <a:extLst>
              <a:ext uri="{FF2B5EF4-FFF2-40B4-BE49-F238E27FC236}">
                <a16:creationId xmlns:a16="http://schemas.microsoft.com/office/drawing/2014/main" id="{EB53250B-C655-C047-FEE1-8733DB3EB259}"/>
              </a:ext>
            </a:extLst>
          </p:cNvPr>
          <p:cNvSpPr>
            <a:spLocks noChangeArrowheads="1" noTextEdit="1"/>
          </p:cNvSpPr>
          <p:nvPr>
            <p:ph type="sldImg"/>
          </p:nvPr>
        </p:nvSpPr>
        <p:spPr>
          <a:ln/>
        </p:spPr>
      </p:sp>
      <p:sp>
        <p:nvSpPr>
          <p:cNvPr id="329731" name="Rectangle 3">
            <a:extLst>
              <a:ext uri="{FF2B5EF4-FFF2-40B4-BE49-F238E27FC236}">
                <a16:creationId xmlns:a16="http://schemas.microsoft.com/office/drawing/2014/main" id="{94C4FD77-99A2-DF68-1B4F-347B9FDB4FAE}"/>
              </a:ext>
            </a:extLst>
          </p:cNvPr>
          <p:cNvSpPr>
            <a:spLocks noGrp="1" noChangeArrowheads="1"/>
          </p:cNvSpPr>
          <p:nvPr>
            <p:ph type="body" idx="1"/>
          </p:nvPr>
        </p:nvSpPr>
        <p:spPr/>
        <p:txBody>
          <a:bodyPr/>
          <a:lstStyle/>
          <a:p>
            <a:r>
              <a:rPr lang="en-US" altLang="en-US"/>
              <a:t>Stream model takes the trees that have died and determines which fall into the channel</a:t>
            </a:r>
          </a:p>
          <a:p>
            <a:endParaRPr lang="en-US" altLang="en-US"/>
          </a:p>
          <a:p>
            <a:r>
              <a:rPr lang="en-US" altLang="en-US"/>
              <a:t>For now, no snag dynamics – trees fall the year they die</a:t>
            </a:r>
          </a:p>
          <a:p>
            <a:endParaRPr lang="en-US" altLang="en-US"/>
          </a:p>
          <a:p>
            <a:r>
              <a:rPr lang="en-US" altLang="en-US"/>
              <a:t>Like the FM, the wood model is individual-based (each log is run through the 3 in-channel processes each year)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53BDB9C-9C79-34CB-9D9B-988CDB51C4C5}"/>
              </a:ext>
            </a:extLst>
          </p:cNvPr>
          <p:cNvSpPr>
            <a:spLocks noGrp="1" noChangeArrowheads="1"/>
          </p:cNvSpPr>
          <p:nvPr>
            <p:ph type="ctrTitle"/>
          </p:nvPr>
        </p:nvSpPr>
        <p:spPr>
          <a:xfrm>
            <a:off x="914400" y="685800"/>
            <a:ext cx="7721600" cy="1143000"/>
          </a:xfrm>
        </p:spPr>
        <p:txBody>
          <a:bodyPr/>
          <a:lstStyle>
            <a:lvl1pPr>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FFD152CA-13D7-904D-E19A-357B2273672C}"/>
              </a:ext>
            </a:extLst>
          </p:cNvPr>
          <p:cNvSpPr>
            <a:spLocks noGrp="1" noChangeArrowheads="1"/>
          </p:cNvSpPr>
          <p:nvPr>
            <p:ph type="subTitle" idx="1"/>
          </p:nvPr>
        </p:nvSpPr>
        <p:spPr>
          <a:xfrm>
            <a:off x="2133600" y="3886200"/>
            <a:ext cx="6400800" cy="177165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3076" name="Rectangle 4">
            <a:extLst>
              <a:ext uri="{FF2B5EF4-FFF2-40B4-BE49-F238E27FC236}">
                <a16:creationId xmlns:a16="http://schemas.microsoft.com/office/drawing/2014/main" id="{0BF0CB24-71D1-D502-8BC0-D6D705974213}"/>
              </a:ext>
            </a:extLst>
          </p:cNvPr>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endParaRPr lang="en-US" altLang="en-US"/>
          </a:p>
        </p:txBody>
      </p:sp>
      <p:sp>
        <p:nvSpPr>
          <p:cNvPr id="3077" name="Rectangle 5">
            <a:extLst>
              <a:ext uri="{FF2B5EF4-FFF2-40B4-BE49-F238E27FC236}">
                <a16:creationId xmlns:a16="http://schemas.microsoft.com/office/drawing/2014/main" id="{B1F03C1D-10AC-5079-E4AF-BD2D17FB7CAA}"/>
              </a:ext>
            </a:extLst>
          </p:cNvPr>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en-US" altLang="en-US"/>
          </a:p>
        </p:txBody>
      </p:sp>
      <p:sp>
        <p:nvSpPr>
          <p:cNvPr id="3078" name="Rectangle 6">
            <a:extLst>
              <a:ext uri="{FF2B5EF4-FFF2-40B4-BE49-F238E27FC236}">
                <a16:creationId xmlns:a16="http://schemas.microsoft.com/office/drawing/2014/main" id="{113D0C48-D8FB-4786-525D-066D0F5B46AF}"/>
              </a:ext>
            </a:extLst>
          </p:cNvPr>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BE3FEF54-9513-4BD8-A11E-0B5E6F61A8C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57D9-79B6-98FE-09A8-3D15FB6E2F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E189E4-E7D7-9FAF-D404-F5BAE5D1A9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DE18E-CCAF-B037-BDC6-0F5EB8B8E7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E7C76BC-7490-A231-360E-33821D454FF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A1BAD1D-E60A-EA34-56C3-6569670A6915}"/>
              </a:ext>
            </a:extLst>
          </p:cNvPr>
          <p:cNvSpPr>
            <a:spLocks noGrp="1"/>
          </p:cNvSpPr>
          <p:nvPr>
            <p:ph type="sldNum" sz="quarter" idx="12"/>
          </p:nvPr>
        </p:nvSpPr>
        <p:spPr/>
        <p:txBody>
          <a:bodyPr/>
          <a:lstStyle>
            <a:lvl1pPr>
              <a:defRPr/>
            </a:lvl1pPr>
          </a:lstStyle>
          <a:p>
            <a:fld id="{272B1E03-8B0A-4714-B68D-9413D41D3B45}" type="slidenum">
              <a:rPr lang="en-US" altLang="en-US"/>
              <a:pPr/>
              <a:t>‹#›</a:t>
            </a:fld>
            <a:endParaRPr lang="en-US" altLang="en-US"/>
          </a:p>
        </p:txBody>
      </p:sp>
    </p:spTree>
    <p:extLst>
      <p:ext uri="{BB962C8B-B14F-4D97-AF65-F5344CB8AC3E}">
        <p14:creationId xmlns:p14="http://schemas.microsoft.com/office/powerpoint/2010/main" val="102608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E64AFF-5C05-8DDF-DF8E-060537D5B07D}"/>
              </a:ext>
            </a:extLst>
          </p:cNvPr>
          <p:cNvSpPr>
            <a:spLocks noGrp="1"/>
          </p:cNvSpPr>
          <p:nvPr>
            <p:ph type="title" orient="vert"/>
          </p:nvPr>
        </p:nvSpPr>
        <p:spPr>
          <a:xfrm>
            <a:off x="6716713" y="228600"/>
            <a:ext cx="2103437" cy="58293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CE06D8-6389-D118-C1BE-2F9E37657877}"/>
              </a:ext>
            </a:extLst>
          </p:cNvPr>
          <p:cNvSpPr>
            <a:spLocks noGrp="1"/>
          </p:cNvSpPr>
          <p:nvPr>
            <p:ph type="body" orient="vert" idx="1"/>
          </p:nvPr>
        </p:nvSpPr>
        <p:spPr>
          <a:xfrm>
            <a:off x="406400" y="228600"/>
            <a:ext cx="615791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99849-0313-8950-A282-F9FA0AC1BDE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C34177-37FE-63D8-B215-7405F31C614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47C77D-6E6D-E226-5E23-042718541453}"/>
              </a:ext>
            </a:extLst>
          </p:cNvPr>
          <p:cNvSpPr>
            <a:spLocks noGrp="1"/>
          </p:cNvSpPr>
          <p:nvPr>
            <p:ph type="sldNum" sz="quarter" idx="12"/>
          </p:nvPr>
        </p:nvSpPr>
        <p:spPr/>
        <p:txBody>
          <a:bodyPr/>
          <a:lstStyle>
            <a:lvl1pPr>
              <a:defRPr/>
            </a:lvl1pPr>
          </a:lstStyle>
          <a:p>
            <a:fld id="{A63558B3-92DD-4402-BD9B-F4DA3AA9AF22}" type="slidenum">
              <a:rPr lang="en-US" altLang="en-US"/>
              <a:pPr/>
              <a:t>‹#›</a:t>
            </a:fld>
            <a:endParaRPr lang="en-US" altLang="en-US"/>
          </a:p>
        </p:txBody>
      </p:sp>
    </p:spTree>
    <p:extLst>
      <p:ext uri="{BB962C8B-B14F-4D97-AF65-F5344CB8AC3E}">
        <p14:creationId xmlns:p14="http://schemas.microsoft.com/office/powerpoint/2010/main" val="296783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7AA1-5C60-F925-2857-4E71D9D4E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75EA7E-9448-7AA5-FE06-9FB85C32C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EC6D6-FE21-E488-CEFD-24C8078712A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13253DC-B43F-3588-C47A-97A9D4C0E0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97D61AC-D03A-85F0-2B17-C27508C07D5D}"/>
              </a:ext>
            </a:extLst>
          </p:cNvPr>
          <p:cNvSpPr>
            <a:spLocks noGrp="1"/>
          </p:cNvSpPr>
          <p:nvPr>
            <p:ph type="sldNum" sz="quarter" idx="12"/>
          </p:nvPr>
        </p:nvSpPr>
        <p:spPr/>
        <p:txBody>
          <a:bodyPr/>
          <a:lstStyle>
            <a:lvl1pPr>
              <a:defRPr/>
            </a:lvl1pPr>
          </a:lstStyle>
          <a:p>
            <a:fld id="{A93AE66B-AFCD-4C06-8B94-909C4613E19E}" type="slidenum">
              <a:rPr lang="en-US" altLang="en-US"/>
              <a:pPr/>
              <a:t>‹#›</a:t>
            </a:fld>
            <a:endParaRPr lang="en-US" altLang="en-US"/>
          </a:p>
        </p:txBody>
      </p:sp>
    </p:spTree>
    <p:extLst>
      <p:ext uri="{BB962C8B-B14F-4D97-AF65-F5344CB8AC3E}">
        <p14:creationId xmlns:p14="http://schemas.microsoft.com/office/powerpoint/2010/main" val="18114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766A-AA31-E100-9391-83A3FDF0246F}"/>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626981-E5A3-639A-56E1-014C42C0DA5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046A895-980F-A388-4C95-24249F24A1B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C0FCBF3-5C6D-B29C-F678-3613D50CF3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A579413-D923-1D00-3C2A-5ECEB2D56AD3}"/>
              </a:ext>
            </a:extLst>
          </p:cNvPr>
          <p:cNvSpPr>
            <a:spLocks noGrp="1"/>
          </p:cNvSpPr>
          <p:nvPr>
            <p:ph type="sldNum" sz="quarter" idx="12"/>
          </p:nvPr>
        </p:nvSpPr>
        <p:spPr/>
        <p:txBody>
          <a:bodyPr/>
          <a:lstStyle>
            <a:lvl1pPr>
              <a:defRPr/>
            </a:lvl1pPr>
          </a:lstStyle>
          <a:p>
            <a:fld id="{442C6D05-EE14-433F-B827-804623850E3C}" type="slidenum">
              <a:rPr lang="en-US" altLang="en-US"/>
              <a:pPr/>
              <a:t>‹#›</a:t>
            </a:fld>
            <a:endParaRPr lang="en-US" altLang="en-US"/>
          </a:p>
        </p:txBody>
      </p:sp>
    </p:spTree>
    <p:extLst>
      <p:ext uri="{BB962C8B-B14F-4D97-AF65-F5344CB8AC3E}">
        <p14:creationId xmlns:p14="http://schemas.microsoft.com/office/powerpoint/2010/main" val="141567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CA8C-ABD1-48B0-A950-467394B6D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D8BB7-0CE4-E2B0-B583-5D24A0A78478}"/>
              </a:ext>
            </a:extLst>
          </p:cNvPr>
          <p:cNvSpPr>
            <a:spLocks noGrp="1"/>
          </p:cNvSpPr>
          <p:nvPr>
            <p:ph sz="half" idx="1"/>
          </p:nvPr>
        </p:nvSpPr>
        <p:spPr>
          <a:xfrm>
            <a:off x="457200" y="1885950"/>
            <a:ext cx="4013200"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B3A52C-2D61-185F-6F06-C1AAF57387F1}"/>
              </a:ext>
            </a:extLst>
          </p:cNvPr>
          <p:cNvSpPr>
            <a:spLocks noGrp="1"/>
          </p:cNvSpPr>
          <p:nvPr>
            <p:ph sz="half" idx="2"/>
          </p:nvPr>
        </p:nvSpPr>
        <p:spPr>
          <a:xfrm>
            <a:off x="4622800" y="1885950"/>
            <a:ext cx="4013200"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FC28E-8260-9185-5E20-4A597C94D4B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B93F9E1-28E2-0510-BA82-2B1192925CA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69A6620-0DCE-5B9E-47C2-DC8915F620CE}"/>
              </a:ext>
            </a:extLst>
          </p:cNvPr>
          <p:cNvSpPr>
            <a:spLocks noGrp="1"/>
          </p:cNvSpPr>
          <p:nvPr>
            <p:ph type="sldNum" sz="quarter" idx="12"/>
          </p:nvPr>
        </p:nvSpPr>
        <p:spPr/>
        <p:txBody>
          <a:bodyPr/>
          <a:lstStyle>
            <a:lvl1pPr>
              <a:defRPr/>
            </a:lvl1pPr>
          </a:lstStyle>
          <a:p>
            <a:fld id="{09CD364A-0CC7-4FDD-96BD-575C8A22716B}" type="slidenum">
              <a:rPr lang="en-US" altLang="en-US"/>
              <a:pPr/>
              <a:t>‹#›</a:t>
            </a:fld>
            <a:endParaRPr lang="en-US" altLang="en-US"/>
          </a:p>
        </p:txBody>
      </p:sp>
    </p:spTree>
    <p:extLst>
      <p:ext uri="{BB962C8B-B14F-4D97-AF65-F5344CB8AC3E}">
        <p14:creationId xmlns:p14="http://schemas.microsoft.com/office/powerpoint/2010/main" val="347238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5183-F503-6AE0-2A50-0B67B94D301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FD9EDC-56CD-6037-E7F0-57BFDBEC23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F1FB5D-C1F5-5866-A64F-5FF500365F8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88E679-4A83-56EB-5569-87445DFFFF0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AC1D0-6228-06DB-22F0-610E897ACA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FD4AF8-7327-4D13-263C-6B2BB23A12B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CB22393-B29E-62BA-A448-C1CE6225FD2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B9A5ED8-6C97-3C8A-25B5-A2699149C255}"/>
              </a:ext>
            </a:extLst>
          </p:cNvPr>
          <p:cNvSpPr>
            <a:spLocks noGrp="1"/>
          </p:cNvSpPr>
          <p:nvPr>
            <p:ph type="sldNum" sz="quarter" idx="12"/>
          </p:nvPr>
        </p:nvSpPr>
        <p:spPr/>
        <p:txBody>
          <a:bodyPr/>
          <a:lstStyle>
            <a:lvl1pPr>
              <a:defRPr/>
            </a:lvl1pPr>
          </a:lstStyle>
          <a:p>
            <a:fld id="{39001107-4C42-4CF9-9BA1-8A54F5E2BB49}" type="slidenum">
              <a:rPr lang="en-US" altLang="en-US"/>
              <a:pPr/>
              <a:t>‹#›</a:t>
            </a:fld>
            <a:endParaRPr lang="en-US" altLang="en-US"/>
          </a:p>
        </p:txBody>
      </p:sp>
    </p:spTree>
    <p:extLst>
      <p:ext uri="{BB962C8B-B14F-4D97-AF65-F5344CB8AC3E}">
        <p14:creationId xmlns:p14="http://schemas.microsoft.com/office/powerpoint/2010/main" val="224758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AB03E-0389-7CA3-0223-7878A7B36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936427-EE58-D89E-53EA-5F9A5E14205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BE79CBA-0D65-76A2-E105-06C351FA5F1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5EF67B3-A8AA-4C9F-8D2C-C79057C795FF}"/>
              </a:ext>
            </a:extLst>
          </p:cNvPr>
          <p:cNvSpPr>
            <a:spLocks noGrp="1"/>
          </p:cNvSpPr>
          <p:nvPr>
            <p:ph type="sldNum" sz="quarter" idx="12"/>
          </p:nvPr>
        </p:nvSpPr>
        <p:spPr/>
        <p:txBody>
          <a:bodyPr/>
          <a:lstStyle>
            <a:lvl1pPr>
              <a:defRPr/>
            </a:lvl1pPr>
          </a:lstStyle>
          <a:p>
            <a:fld id="{4BD97FBA-CF00-4194-AEFF-77F1D5A81235}" type="slidenum">
              <a:rPr lang="en-US" altLang="en-US"/>
              <a:pPr/>
              <a:t>‹#›</a:t>
            </a:fld>
            <a:endParaRPr lang="en-US" altLang="en-US"/>
          </a:p>
        </p:txBody>
      </p:sp>
    </p:spTree>
    <p:extLst>
      <p:ext uri="{BB962C8B-B14F-4D97-AF65-F5344CB8AC3E}">
        <p14:creationId xmlns:p14="http://schemas.microsoft.com/office/powerpoint/2010/main" val="212370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4B259-75A9-CFAD-3912-85F7D127178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BEA3756-56F1-B2D7-642B-FE259CA3CED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149EAF6-5CE7-27AF-221B-70C72B620585}"/>
              </a:ext>
            </a:extLst>
          </p:cNvPr>
          <p:cNvSpPr>
            <a:spLocks noGrp="1"/>
          </p:cNvSpPr>
          <p:nvPr>
            <p:ph type="sldNum" sz="quarter" idx="12"/>
          </p:nvPr>
        </p:nvSpPr>
        <p:spPr/>
        <p:txBody>
          <a:bodyPr/>
          <a:lstStyle>
            <a:lvl1pPr>
              <a:defRPr/>
            </a:lvl1pPr>
          </a:lstStyle>
          <a:p>
            <a:fld id="{EE509ECA-6504-4237-B09E-EA79CE94D020}" type="slidenum">
              <a:rPr lang="en-US" altLang="en-US"/>
              <a:pPr/>
              <a:t>‹#›</a:t>
            </a:fld>
            <a:endParaRPr lang="en-US" altLang="en-US"/>
          </a:p>
        </p:txBody>
      </p:sp>
    </p:spTree>
    <p:extLst>
      <p:ext uri="{BB962C8B-B14F-4D97-AF65-F5344CB8AC3E}">
        <p14:creationId xmlns:p14="http://schemas.microsoft.com/office/powerpoint/2010/main" val="26539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9379-8C7B-3B48-4F70-8E06B4B8F380}"/>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780C7F-0FD8-1E41-34DC-7E2B338BC35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7DE517-4AEF-883D-4BA6-8F158B035D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DEE15-218F-0BC7-A97D-4610C69BE5C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AA22FE9-FEC8-0DF2-B4E8-DD844605542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310B518-2D0C-05F6-A378-50170F652FF8}"/>
              </a:ext>
            </a:extLst>
          </p:cNvPr>
          <p:cNvSpPr>
            <a:spLocks noGrp="1"/>
          </p:cNvSpPr>
          <p:nvPr>
            <p:ph type="sldNum" sz="quarter" idx="12"/>
          </p:nvPr>
        </p:nvSpPr>
        <p:spPr/>
        <p:txBody>
          <a:bodyPr/>
          <a:lstStyle>
            <a:lvl1pPr>
              <a:defRPr/>
            </a:lvl1pPr>
          </a:lstStyle>
          <a:p>
            <a:fld id="{82A08899-9BBC-4785-8462-B9E85B3171F3}" type="slidenum">
              <a:rPr lang="en-US" altLang="en-US"/>
              <a:pPr/>
              <a:t>‹#›</a:t>
            </a:fld>
            <a:endParaRPr lang="en-US" altLang="en-US"/>
          </a:p>
        </p:txBody>
      </p:sp>
    </p:spTree>
    <p:extLst>
      <p:ext uri="{BB962C8B-B14F-4D97-AF65-F5344CB8AC3E}">
        <p14:creationId xmlns:p14="http://schemas.microsoft.com/office/powerpoint/2010/main" val="2705345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9640-A92D-6E85-8C80-B4D9EB247F99}"/>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F8F850-EB23-0109-056E-C3338716453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5D3973-C3E4-ABC7-920F-E58AD873B6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03A4B-006F-8DEF-CFFB-3CAAB87FD95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ED624B1-31DC-B0D7-9C2B-605F8EF94AD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B25A812-5F03-D4E1-E3A4-FE2BF9186D38}"/>
              </a:ext>
            </a:extLst>
          </p:cNvPr>
          <p:cNvSpPr>
            <a:spLocks noGrp="1"/>
          </p:cNvSpPr>
          <p:nvPr>
            <p:ph type="sldNum" sz="quarter" idx="12"/>
          </p:nvPr>
        </p:nvSpPr>
        <p:spPr/>
        <p:txBody>
          <a:bodyPr/>
          <a:lstStyle>
            <a:lvl1pPr>
              <a:defRPr/>
            </a:lvl1pPr>
          </a:lstStyle>
          <a:p>
            <a:fld id="{DBAA8C23-B217-4659-BCA4-8AF300E28DED}" type="slidenum">
              <a:rPr lang="en-US" altLang="en-US"/>
              <a:pPr/>
              <a:t>‹#›</a:t>
            </a:fld>
            <a:endParaRPr lang="en-US" altLang="en-US"/>
          </a:p>
        </p:txBody>
      </p:sp>
    </p:spTree>
    <p:extLst>
      <p:ext uri="{BB962C8B-B14F-4D97-AF65-F5344CB8AC3E}">
        <p14:creationId xmlns:p14="http://schemas.microsoft.com/office/powerpoint/2010/main" val="207526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9D32A60-6306-561E-AD28-3D10B3B537AE}"/>
              </a:ext>
            </a:extLst>
          </p:cNvPr>
          <p:cNvSpPr>
            <a:spLocks noGrp="1" noChangeArrowheads="1"/>
          </p:cNvSpPr>
          <p:nvPr>
            <p:ph type="title"/>
          </p:nvPr>
        </p:nvSpPr>
        <p:spPr bwMode="auto">
          <a:xfrm>
            <a:off x="406400" y="228600"/>
            <a:ext cx="84137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D304CA9C-F445-54D4-1A0A-E823E4ABDCE8}"/>
              </a:ext>
            </a:extLst>
          </p:cNvPr>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id="{F0647269-425D-1445-2150-06B8F46F301E}"/>
              </a:ext>
            </a:extLst>
          </p:cNvPr>
          <p:cNvSpPr>
            <a:spLocks noGrp="1" noChangeArrowheads="1"/>
          </p:cNvSpPr>
          <p:nvPr>
            <p:ph type="dt" sz="half" idx="2"/>
          </p:nvPr>
        </p:nvSpPr>
        <p:spPr bwMode="auto">
          <a:xfrm>
            <a:off x="4318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spcBef>
                <a:spcPct val="50000"/>
              </a:spcBef>
              <a:defRPr sz="1400" b="0">
                <a:solidFill>
                  <a:schemeClr val="bg2"/>
                </a:solidFill>
                <a:latin typeface="Arial" panose="020B0604020202020204" pitchFamily="34" charset="0"/>
              </a:defRPr>
            </a:lvl1pPr>
          </a:lstStyle>
          <a:p>
            <a:endParaRPr lang="en-US" altLang="en-US"/>
          </a:p>
        </p:txBody>
      </p:sp>
      <p:sp>
        <p:nvSpPr>
          <p:cNvPr id="2053" name="Rectangle 5">
            <a:extLst>
              <a:ext uri="{FF2B5EF4-FFF2-40B4-BE49-F238E27FC236}">
                <a16:creationId xmlns:a16="http://schemas.microsoft.com/office/drawing/2014/main" id="{530C3397-284B-77CF-328E-310FDC8C4BAB}"/>
              </a:ext>
            </a:extLst>
          </p:cNvPr>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b="0">
                <a:solidFill>
                  <a:schemeClr val="bg2"/>
                </a:solidFill>
                <a:latin typeface="Arial" panose="020B0604020202020204" pitchFamily="34" charset="0"/>
              </a:defRPr>
            </a:lvl1pPr>
          </a:lstStyle>
          <a:p>
            <a:endParaRPr lang="en-US" altLang="en-US"/>
          </a:p>
        </p:txBody>
      </p:sp>
      <p:sp>
        <p:nvSpPr>
          <p:cNvPr id="2054" name="Rectangle 6">
            <a:extLst>
              <a:ext uri="{FF2B5EF4-FFF2-40B4-BE49-F238E27FC236}">
                <a16:creationId xmlns:a16="http://schemas.microsoft.com/office/drawing/2014/main" id="{AB5067E9-9419-8BFC-4CB3-4C07AABC296C}"/>
              </a:ext>
            </a:extLst>
          </p:cNvPr>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b="0">
                <a:solidFill>
                  <a:schemeClr val="bg2"/>
                </a:solidFill>
                <a:latin typeface="Arial" panose="020B0604020202020204" pitchFamily="34" charset="0"/>
              </a:defRPr>
            </a:lvl1pPr>
          </a:lstStyle>
          <a:p>
            <a:fld id="{E94206CE-E0E3-411D-B2C4-C25FF36367C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kumimoji="1" sz="4400" b="1" kern="1200">
          <a:solidFill>
            <a:schemeClr val="tx2"/>
          </a:solidFill>
          <a:latin typeface="+mj-lt"/>
          <a:ea typeface="+mj-ea"/>
          <a:cs typeface="+mj-cs"/>
        </a:defRPr>
      </a:lvl1pPr>
      <a:lvl2pPr algn="l" rtl="0" eaLnBrk="0" fontAlgn="base" hangingPunct="0">
        <a:spcBef>
          <a:spcPct val="0"/>
        </a:spcBef>
        <a:spcAft>
          <a:spcPct val="0"/>
        </a:spcAft>
        <a:defRPr kumimoji="1" sz="4400" b="1">
          <a:solidFill>
            <a:schemeClr val="tx2"/>
          </a:solidFill>
          <a:latin typeface="OldCentury" pitchFamily="2" charset="0"/>
        </a:defRPr>
      </a:lvl2pPr>
      <a:lvl3pPr algn="l" rtl="0" eaLnBrk="0" fontAlgn="base" hangingPunct="0">
        <a:spcBef>
          <a:spcPct val="0"/>
        </a:spcBef>
        <a:spcAft>
          <a:spcPct val="0"/>
        </a:spcAft>
        <a:defRPr kumimoji="1" sz="4400" b="1">
          <a:solidFill>
            <a:schemeClr val="tx2"/>
          </a:solidFill>
          <a:latin typeface="OldCentury" pitchFamily="2" charset="0"/>
        </a:defRPr>
      </a:lvl3pPr>
      <a:lvl4pPr algn="l" rtl="0" eaLnBrk="0" fontAlgn="base" hangingPunct="0">
        <a:spcBef>
          <a:spcPct val="0"/>
        </a:spcBef>
        <a:spcAft>
          <a:spcPct val="0"/>
        </a:spcAft>
        <a:defRPr kumimoji="1" sz="4400" b="1">
          <a:solidFill>
            <a:schemeClr val="tx2"/>
          </a:solidFill>
          <a:latin typeface="OldCentury" pitchFamily="2" charset="0"/>
        </a:defRPr>
      </a:lvl4pPr>
      <a:lvl5pPr algn="l" rtl="0" eaLnBrk="0" fontAlgn="base" hangingPunct="0">
        <a:spcBef>
          <a:spcPct val="0"/>
        </a:spcBef>
        <a:spcAft>
          <a:spcPct val="0"/>
        </a:spcAft>
        <a:defRPr kumimoji="1" sz="4400" b="1">
          <a:solidFill>
            <a:schemeClr val="tx2"/>
          </a:solidFill>
          <a:latin typeface="OldCentury" pitchFamily="2" charset="0"/>
        </a:defRPr>
      </a:lvl5pPr>
      <a:lvl6pPr marL="457200" algn="l" rtl="0" eaLnBrk="0" fontAlgn="base" hangingPunct="0">
        <a:spcBef>
          <a:spcPct val="0"/>
        </a:spcBef>
        <a:spcAft>
          <a:spcPct val="0"/>
        </a:spcAft>
        <a:defRPr kumimoji="1" sz="4400" b="1">
          <a:solidFill>
            <a:schemeClr val="tx2"/>
          </a:solidFill>
          <a:latin typeface="OldCentury" pitchFamily="2" charset="0"/>
        </a:defRPr>
      </a:lvl6pPr>
      <a:lvl7pPr marL="914400" algn="l" rtl="0" eaLnBrk="0" fontAlgn="base" hangingPunct="0">
        <a:spcBef>
          <a:spcPct val="0"/>
        </a:spcBef>
        <a:spcAft>
          <a:spcPct val="0"/>
        </a:spcAft>
        <a:defRPr kumimoji="1" sz="4400" b="1">
          <a:solidFill>
            <a:schemeClr val="tx2"/>
          </a:solidFill>
          <a:latin typeface="OldCentury" pitchFamily="2" charset="0"/>
        </a:defRPr>
      </a:lvl7pPr>
      <a:lvl8pPr marL="1371600" algn="l" rtl="0" eaLnBrk="0" fontAlgn="base" hangingPunct="0">
        <a:spcBef>
          <a:spcPct val="0"/>
        </a:spcBef>
        <a:spcAft>
          <a:spcPct val="0"/>
        </a:spcAft>
        <a:defRPr kumimoji="1" sz="4400" b="1">
          <a:solidFill>
            <a:schemeClr val="tx2"/>
          </a:solidFill>
          <a:latin typeface="OldCentury" pitchFamily="2" charset="0"/>
        </a:defRPr>
      </a:lvl8pPr>
      <a:lvl9pPr marL="1828800" algn="l" rtl="0" eaLnBrk="0" fontAlgn="base" hangingPunct="0">
        <a:spcBef>
          <a:spcPct val="0"/>
        </a:spcBef>
        <a:spcAft>
          <a:spcPct val="0"/>
        </a:spcAft>
        <a:defRPr kumimoji="1" sz="4400" b="1">
          <a:solidFill>
            <a:schemeClr val="tx2"/>
          </a:solidFill>
          <a:latin typeface="OldCentury" pitchFamily="2"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Ø"/>
        <a:defRPr kumimoji="1" sz="32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Ø"/>
        <a:defRPr kumimoji="1" sz="2800" b="1"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Ø"/>
        <a:defRPr kumimoji="1" sz="2400" b="1"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Char char="•"/>
        <a:defRPr kumimoji="1" sz="2000" b="1"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Char char="–"/>
        <a:defRPr kumimoji="1"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a:extLst>
              <a:ext uri="{FF2B5EF4-FFF2-40B4-BE49-F238E27FC236}">
                <a16:creationId xmlns:a16="http://schemas.microsoft.com/office/drawing/2014/main" id="{1E1AC79B-34A3-77C0-0FEC-7987AF40E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228"/>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8" name="Rectangle 2">
            <a:extLst>
              <a:ext uri="{FF2B5EF4-FFF2-40B4-BE49-F238E27FC236}">
                <a16:creationId xmlns:a16="http://schemas.microsoft.com/office/drawing/2014/main" id="{BB87A416-DC2F-8FA9-2C53-7431A48F159B}"/>
              </a:ext>
            </a:extLst>
          </p:cNvPr>
          <p:cNvSpPr>
            <a:spLocks noGrp="1" noChangeArrowheads="1"/>
          </p:cNvSpPr>
          <p:nvPr>
            <p:ph type="ctrTitle"/>
          </p:nvPr>
        </p:nvSpPr>
        <p:spPr>
          <a:xfrm>
            <a:off x="220663" y="160338"/>
            <a:ext cx="8664575" cy="1473200"/>
          </a:xfrm>
          <a:gradFill rotWithShape="1">
            <a:gsLst>
              <a:gs pos="0">
                <a:srgbClr val="99CCFF"/>
              </a:gs>
              <a:gs pos="100000">
                <a:srgbClr val="FFFFFF"/>
              </a:gs>
            </a:gsLst>
            <a:lin ang="5400000" scaled="1"/>
          </a:gradFill>
          <a:ln>
            <a:solidFill>
              <a:schemeClr val="tx1"/>
            </a:solidFill>
            <a:miter lim="800000"/>
            <a:headEnd/>
            <a:tailEnd/>
          </a:ln>
        </p:spPr>
        <p:txBody>
          <a:bodyPr anchor="ctr"/>
          <a:lstStyle/>
          <a:p>
            <a:pPr algn="ctr"/>
            <a:r>
              <a:rPr lang="en-US" altLang="en-US" sz="5400">
                <a:latin typeface="Arial" panose="020B0604020202020204" pitchFamily="34" charset="0"/>
              </a:rPr>
              <a:t>An Introduction to</a:t>
            </a:r>
            <a:br>
              <a:rPr lang="en-US" altLang="en-US" sz="5400">
                <a:latin typeface="Arial" panose="020B0604020202020204" pitchFamily="34" charset="0"/>
              </a:rPr>
            </a:br>
            <a:r>
              <a:rPr lang="en-US" altLang="en-US" sz="5400">
                <a:latin typeface="Arial" panose="020B0604020202020204" pitchFamily="34" charset="0"/>
              </a:rPr>
              <a:t>OSU StreamWood</a:t>
            </a:r>
          </a:p>
        </p:txBody>
      </p:sp>
      <p:sp>
        <p:nvSpPr>
          <p:cNvPr id="4099" name="Rectangle 3">
            <a:extLst>
              <a:ext uri="{FF2B5EF4-FFF2-40B4-BE49-F238E27FC236}">
                <a16:creationId xmlns:a16="http://schemas.microsoft.com/office/drawing/2014/main" id="{ED29EA1E-0488-E751-6AC8-77908136D9A4}"/>
              </a:ext>
            </a:extLst>
          </p:cNvPr>
          <p:cNvSpPr>
            <a:spLocks noGrp="1" noChangeArrowheads="1"/>
          </p:cNvSpPr>
          <p:nvPr>
            <p:ph type="subTitle" idx="1"/>
          </p:nvPr>
        </p:nvSpPr>
        <p:spPr>
          <a:xfrm>
            <a:off x="239713" y="4972050"/>
            <a:ext cx="8664575" cy="1749425"/>
          </a:xfrm>
          <a:gradFill rotWithShape="1">
            <a:gsLst>
              <a:gs pos="0">
                <a:srgbClr val="99CCFF"/>
              </a:gs>
              <a:gs pos="100000">
                <a:srgbClr val="FFFFFF"/>
              </a:gs>
            </a:gsLst>
            <a:lin ang="5400000" scaled="1"/>
          </a:gradFill>
          <a:ln>
            <a:solidFill>
              <a:schemeClr val="tx1"/>
            </a:solidFill>
            <a:miter lim="800000"/>
            <a:headEnd/>
            <a:tailEnd/>
          </a:ln>
        </p:spPr>
        <p:txBody>
          <a:bodyPr tIns="0" bIns="0"/>
          <a:lstStyle/>
          <a:p>
            <a:pPr algn="ctr"/>
            <a:r>
              <a:rPr lang="en-US" altLang="en-US" sz="2400" b="0">
                <a:latin typeface="Arial" panose="020B0604020202020204" pitchFamily="34" charset="0"/>
              </a:rPr>
              <a:t>Mark A. Meleason</a:t>
            </a:r>
            <a:r>
              <a:rPr lang="en-US" altLang="en-US" sz="2400" b="0" baseline="30000">
                <a:latin typeface="Arial" panose="020B0604020202020204" pitchFamily="34" charset="0"/>
              </a:rPr>
              <a:t>2</a:t>
            </a:r>
            <a:r>
              <a:rPr lang="en-US" altLang="en-US" sz="2400">
                <a:latin typeface="Arial" panose="020B0604020202020204" pitchFamily="34" charset="0"/>
              </a:rPr>
              <a:t>,</a:t>
            </a:r>
            <a:r>
              <a:rPr lang="en-US" altLang="en-US" sz="2400" baseline="30000">
                <a:latin typeface="Arial" panose="020B0604020202020204" pitchFamily="34" charset="0"/>
              </a:rPr>
              <a:t> </a:t>
            </a:r>
            <a:r>
              <a:rPr lang="en-US" altLang="en-US" sz="2400">
                <a:latin typeface="Arial" panose="020B0604020202020204" pitchFamily="34" charset="0"/>
              </a:rPr>
              <a:t>Daniel J. Sobota</a:t>
            </a:r>
            <a:r>
              <a:rPr lang="en-US" altLang="en-US" sz="2400" baseline="30000">
                <a:latin typeface="Arial" panose="020B0604020202020204" pitchFamily="34" charset="0"/>
              </a:rPr>
              <a:t>1</a:t>
            </a:r>
            <a:r>
              <a:rPr lang="en-US" altLang="en-US" sz="2400">
                <a:latin typeface="Arial" panose="020B0604020202020204" pitchFamily="34" charset="0"/>
              </a:rPr>
              <a:t>, </a:t>
            </a:r>
            <a:r>
              <a:rPr lang="en-US" altLang="en-US" sz="2400" b="0">
                <a:latin typeface="Arial" panose="020B0604020202020204" pitchFamily="34" charset="0"/>
              </a:rPr>
              <a:t>Stanley V. Gregory</a:t>
            </a:r>
            <a:r>
              <a:rPr lang="en-US" altLang="en-US" sz="2400" b="0" baseline="30000">
                <a:latin typeface="Arial" panose="020B0604020202020204" pitchFamily="34" charset="0"/>
              </a:rPr>
              <a:t>3</a:t>
            </a:r>
          </a:p>
          <a:p>
            <a:pPr algn="ctr"/>
            <a:r>
              <a:rPr lang="en-US" altLang="en-US" sz="2400" b="0" baseline="30000">
                <a:latin typeface="Arial" panose="020B0604020202020204" pitchFamily="34" charset="0"/>
              </a:rPr>
              <a:t>1</a:t>
            </a:r>
            <a:r>
              <a:rPr lang="en-US" altLang="en-US" sz="2400" b="0">
                <a:latin typeface="Arial" panose="020B0604020202020204" pitchFamily="34" charset="0"/>
              </a:rPr>
              <a:t>Washington State University, Vancouver Campus</a:t>
            </a:r>
          </a:p>
          <a:p>
            <a:pPr algn="ctr"/>
            <a:r>
              <a:rPr kumimoji="0" lang="en-US" altLang="en-US" sz="2400" b="0" baseline="30000">
                <a:latin typeface="Arial" panose="020B0604020202020204" pitchFamily="34" charset="0"/>
              </a:rPr>
              <a:t>2</a:t>
            </a:r>
            <a:r>
              <a:rPr kumimoji="0" lang="en-US" altLang="en-US" sz="2400" b="0">
                <a:latin typeface="Arial" panose="020B0604020202020204" pitchFamily="34" charset="0"/>
              </a:rPr>
              <a:t>USDA Forest Service Pacific Northwest Research Station</a:t>
            </a:r>
          </a:p>
          <a:p>
            <a:pPr algn="ctr"/>
            <a:r>
              <a:rPr kumimoji="0" lang="en-US" altLang="en-US" sz="2400" b="0" baseline="30000">
                <a:latin typeface="Arial" panose="020B0604020202020204" pitchFamily="34" charset="0"/>
              </a:rPr>
              <a:t>3</a:t>
            </a:r>
            <a:r>
              <a:rPr kumimoji="0" lang="en-US" altLang="en-US" sz="2400" b="0">
                <a:latin typeface="Arial" panose="020B0604020202020204" pitchFamily="34" charset="0"/>
              </a:rPr>
              <a:t>Department of Fisheries and Wildlife, Oregon State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Oval 2">
            <a:extLst>
              <a:ext uri="{FF2B5EF4-FFF2-40B4-BE49-F238E27FC236}">
                <a16:creationId xmlns:a16="http://schemas.microsoft.com/office/drawing/2014/main" id="{EE709494-1BB4-EEA1-EEA9-527ED0586C30}"/>
              </a:ext>
            </a:extLst>
          </p:cNvPr>
          <p:cNvSpPr>
            <a:spLocks noChangeArrowheads="1"/>
          </p:cNvSpPr>
          <p:nvPr/>
        </p:nvSpPr>
        <p:spPr bwMode="auto">
          <a:xfrm>
            <a:off x="1536700" y="500063"/>
            <a:ext cx="6069013" cy="1011237"/>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en-US" sz="4000">
                <a:latin typeface="Arial Black" panose="020B0A04020102020204" pitchFamily="34" charset="0"/>
              </a:rPr>
              <a:t>STREAMWOOD</a:t>
            </a:r>
          </a:p>
        </p:txBody>
      </p:sp>
      <p:sp>
        <p:nvSpPr>
          <p:cNvPr id="293893" name="Text Box 5">
            <a:extLst>
              <a:ext uri="{FF2B5EF4-FFF2-40B4-BE49-F238E27FC236}">
                <a16:creationId xmlns:a16="http://schemas.microsoft.com/office/drawing/2014/main" id="{FDE9E6CB-E9B2-9041-BF60-5B1BFD7F2569}"/>
              </a:ext>
            </a:extLst>
          </p:cNvPr>
          <p:cNvSpPr txBox="1">
            <a:spLocks noChangeArrowheads="1"/>
          </p:cNvSpPr>
          <p:nvPr/>
        </p:nvSpPr>
        <p:spPr bwMode="auto">
          <a:xfrm>
            <a:off x="292100" y="3144838"/>
            <a:ext cx="4133850"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3200">
                <a:latin typeface="Arial Black" panose="020B0A04020102020204" pitchFamily="34" charset="0"/>
              </a:rPr>
              <a:t>Tree Recruitment</a:t>
            </a:r>
          </a:p>
        </p:txBody>
      </p:sp>
      <p:sp>
        <p:nvSpPr>
          <p:cNvPr id="293894" name="Text Box 6">
            <a:extLst>
              <a:ext uri="{FF2B5EF4-FFF2-40B4-BE49-F238E27FC236}">
                <a16:creationId xmlns:a16="http://schemas.microsoft.com/office/drawing/2014/main" id="{4846FCD8-F9C4-16C6-73B4-CB5A6B6C4139}"/>
              </a:ext>
            </a:extLst>
          </p:cNvPr>
          <p:cNvSpPr txBox="1">
            <a:spLocks noChangeArrowheads="1"/>
          </p:cNvSpPr>
          <p:nvPr/>
        </p:nvSpPr>
        <p:spPr bwMode="auto">
          <a:xfrm>
            <a:off x="520700" y="4070350"/>
            <a:ext cx="3675063" cy="617538"/>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Growth</a:t>
            </a:r>
          </a:p>
        </p:txBody>
      </p:sp>
      <p:sp>
        <p:nvSpPr>
          <p:cNvPr id="293895" name="Text Box 7">
            <a:extLst>
              <a:ext uri="{FF2B5EF4-FFF2-40B4-BE49-F238E27FC236}">
                <a16:creationId xmlns:a16="http://schemas.microsoft.com/office/drawing/2014/main" id="{50689099-AAAB-2EA7-90A8-84AB707176C7}"/>
              </a:ext>
            </a:extLst>
          </p:cNvPr>
          <p:cNvSpPr txBox="1">
            <a:spLocks noChangeArrowheads="1"/>
          </p:cNvSpPr>
          <p:nvPr/>
        </p:nvSpPr>
        <p:spPr bwMode="auto">
          <a:xfrm>
            <a:off x="520700" y="4995863"/>
            <a:ext cx="3675063"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Mortality</a:t>
            </a:r>
          </a:p>
        </p:txBody>
      </p:sp>
      <p:sp>
        <p:nvSpPr>
          <p:cNvPr id="293896" name="Text Box 8">
            <a:extLst>
              <a:ext uri="{FF2B5EF4-FFF2-40B4-BE49-F238E27FC236}">
                <a16:creationId xmlns:a16="http://schemas.microsoft.com/office/drawing/2014/main" id="{0C0D41D9-0D66-7B81-C4BD-6A5C2CBB2922}"/>
              </a:ext>
            </a:extLst>
          </p:cNvPr>
          <p:cNvSpPr txBox="1">
            <a:spLocks noChangeArrowheads="1"/>
          </p:cNvSpPr>
          <p:nvPr/>
        </p:nvSpPr>
        <p:spPr bwMode="auto">
          <a:xfrm>
            <a:off x="4943475" y="3144838"/>
            <a:ext cx="3673475" cy="617537"/>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Recruitment</a:t>
            </a:r>
          </a:p>
        </p:txBody>
      </p:sp>
      <p:sp>
        <p:nvSpPr>
          <p:cNvPr id="293897" name="Text Box 9">
            <a:extLst>
              <a:ext uri="{FF2B5EF4-FFF2-40B4-BE49-F238E27FC236}">
                <a16:creationId xmlns:a16="http://schemas.microsoft.com/office/drawing/2014/main" id="{C48805F9-4154-284B-8197-E944410682AB}"/>
              </a:ext>
            </a:extLst>
          </p:cNvPr>
          <p:cNvSpPr txBox="1">
            <a:spLocks noChangeArrowheads="1"/>
          </p:cNvSpPr>
          <p:nvPr/>
        </p:nvSpPr>
        <p:spPr bwMode="auto">
          <a:xfrm>
            <a:off x="4943475" y="4070350"/>
            <a:ext cx="3673475" cy="617538"/>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Breakage</a:t>
            </a:r>
          </a:p>
        </p:txBody>
      </p:sp>
      <p:sp>
        <p:nvSpPr>
          <p:cNvPr id="293898" name="Text Box 10">
            <a:extLst>
              <a:ext uri="{FF2B5EF4-FFF2-40B4-BE49-F238E27FC236}">
                <a16:creationId xmlns:a16="http://schemas.microsoft.com/office/drawing/2014/main" id="{B34885EC-7F9D-8C58-6A3B-167748676303}"/>
              </a:ext>
            </a:extLst>
          </p:cNvPr>
          <p:cNvSpPr txBox="1">
            <a:spLocks noChangeArrowheads="1"/>
          </p:cNvSpPr>
          <p:nvPr/>
        </p:nvSpPr>
        <p:spPr bwMode="auto">
          <a:xfrm>
            <a:off x="4943475" y="4995863"/>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Movement</a:t>
            </a:r>
          </a:p>
        </p:txBody>
      </p:sp>
      <p:sp>
        <p:nvSpPr>
          <p:cNvPr id="293899" name="Text Box 11">
            <a:extLst>
              <a:ext uri="{FF2B5EF4-FFF2-40B4-BE49-F238E27FC236}">
                <a16:creationId xmlns:a16="http://schemas.microsoft.com/office/drawing/2014/main" id="{75F4FDC2-693A-629A-6070-93C377D635AE}"/>
              </a:ext>
            </a:extLst>
          </p:cNvPr>
          <p:cNvSpPr txBox="1">
            <a:spLocks noChangeArrowheads="1"/>
          </p:cNvSpPr>
          <p:nvPr/>
        </p:nvSpPr>
        <p:spPr bwMode="auto">
          <a:xfrm>
            <a:off x="4943475" y="5922963"/>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 Decomposition</a:t>
            </a:r>
          </a:p>
        </p:txBody>
      </p:sp>
      <p:sp>
        <p:nvSpPr>
          <p:cNvPr id="293900" name="Text Box 12">
            <a:extLst>
              <a:ext uri="{FF2B5EF4-FFF2-40B4-BE49-F238E27FC236}">
                <a16:creationId xmlns:a16="http://schemas.microsoft.com/office/drawing/2014/main" id="{CBE8B026-2206-4C49-5634-9A7339332EE8}"/>
              </a:ext>
            </a:extLst>
          </p:cNvPr>
          <p:cNvSpPr txBox="1">
            <a:spLocks noChangeArrowheads="1"/>
          </p:cNvSpPr>
          <p:nvPr/>
        </p:nvSpPr>
        <p:spPr bwMode="auto">
          <a:xfrm>
            <a:off x="520700" y="5922963"/>
            <a:ext cx="3675063"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Forest Harvest</a:t>
            </a:r>
          </a:p>
        </p:txBody>
      </p:sp>
      <p:sp>
        <p:nvSpPr>
          <p:cNvPr id="293901" name="Oval 13">
            <a:extLst>
              <a:ext uri="{FF2B5EF4-FFF2-40B4-BE49-F238E27FC236}">
                <a16:creationId xmlns:a16="http://schemas.microsoft.com/office/drawing/2014/main" id="{734A520F-5CAC-FCD1-E5D6-AFB59DD467BE}"/>
              </a:ext>
            </a:extLst>
          </p:cNvPr>
          <p:cNvSpPr>
            <a:spLocks noChangeArrowheads="1"/>
          </p:cNvSpPr>
          <p:nvPr/>
        </p:nvSpPr>
        <p:spPr bwMode="auto">
          <a:xfrm>
            <a:off x="457200" y="1676400"/>
            <a:ext cx="3905250" cy="838200"/>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en-US" sz="3200">
                <a:latin typeface="Arial Black" panose="020B0A04020102020204" pitchFamily="34" charset="0"/>
              </a:rPr>
              <a:t>Forest</a:t>
            </a:r>
          </a:p>
        </p:txBody>
      </p:sp>
      <p:sp>
        <p:nvSpPr>
          <p:cNvPr id="293902" name="Oval 14">
            <a:extLst>
              <a:ext uri="{FF2B5EF4-FFF2-40B4-BE49-F238E27FC236}">
                <a16:creationId xmlns:a16="http://schemas.microsoft.com/office/drawing/2014/main" id="{696C5813-95B3-A4C5-00F1-F4904133F5E9}"/>
              </a:ext>
            </a:extLst>
          </p:cNvPr>
          <p:cNvSpPr>
            <a:spLocks noChangeArrowheads="1"/>
          </p:cNvSpPr>
          <p:nvPr/>
        </p:nvSpPr>
        <p:spPr bwMode="auto">
          <a:xfrm>
            <a:off x="4827588" y="1627188"/>
            <a:ext cx="4056062" cy="927100"/>
          </a:xfrm>
          <a:prstGeom prst="ellipse">
            <a:avLst/>
          </a:prstGeom>
          <a:solidFill>
            <a:schemeClr val="bg1"/>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sz="3200">
                <a:latin typeface="Arial Black" panose="020B0A04020102020204" pitchFamily="34" charset="0"/>
              </a:rPr>
              <a:t>Stream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2498" name="Line 2">
            <a:extLst>
              <a:ext uri="{FF2B5EF4-FFF2-40B4-BE49-F238E27FC236}">
                <a16:creationId xmlns:a16="http://schemas.microsoft.com/office/drawing/2014/main" id="{5BF55813-6010-3AFC-1137-F3534D04775F}"/>
              </a:ext>
            </a:extLst>
          </p:cNvPr>
          <p:cNvSpPr>
            <a:spLocks noChangeShapeType="1"/>
          </p:cNvSpPr>
          <p:nvPr/>
        </p:nvSpPr>
        <p:spPr bwMode="auto">
          <a:xfrm>
            <a:off x="1828800" y="6540500"/>
            <a:ext cx="5164138" cy="0"/>
          </a:xfrm>
          <a:prstGeom prst="line">
            <a:avLst/>
          </a:prstGeom>
          <a:ln>
            <a:noFill/>
          </a:ln>
          <a:extLst>
            <a:ext uri="{91240B29-F687-4F45-9708-019B960494DF}">
              <a14:hiddenLine xmlns:a14="http://schemas.microsoft.com/office/drawing/2010/main" w="57150">
                <a:solidFill>
                  <a:srgbClr val="000000"/>
                </a:solidFill>
                <a:round/>
                <a:headEnd/>
                <a:tailEnd/>
              </a14:hiddenLine>
            </a:ext>
          </a:extLst>
        </p:spPr>
        <p:txBody>
          <a:bodyPr/>
          <a:lstStyle/>
          <a:p>
            <a:endParaRPr lang="en-US"/>
          </a:p>
        </p:txBody>
      </p:sp>
      <p:sp useBgFill="1">
        <p:nvSpPr>
          <p:cNvPr id="362499" name="Line 3">
            <a:extLst>
              <a:ext uri="{FF2B5EF4-FFF2-40B4-BE49-F238E27FC236}">
                <a16:creationId xmlns:a16="http://schemas.microsoft.com/office/drawing/2014/main" id="{B46D95A6-B960-D0DE-F4C2-C8410106D46B}"/>
              </a:ext>
            </a:extLst>
          </p:cNvPr>
          <p:cNvSpPr>
            <a:spLocks noChangeShapeType="1"/>
          </p:cNvSpPr>
          <p:nvPr/>
        </p:nvSpPr>
        <p:spPr bwMode="auto">
          <a:xfrm>
            <a:off x="7315200" y="5562600"/>
            <a:ext cx="0" cy="977900"/>
          </a:xfrm>
          <a:prstGeom prst="line">
            <a:avLst/>
          </a:prstGeom>
          <a:ln>
            <a:noFill/>
          </a:ln>
          <a:extLst>
            <a:ext uri="{91240B29-F687-4F45-9708-019B960494DF}">
              <a14:hiddenLine xmlns:a14="http://schemas.microsoft.com/office/drawing/2010/main" w="9525">
                <a:solidFill>
                  <a:srgbClr val="000000"/>
                </a:solidFill>
                <a:round/>
                <a:headEnd type="triangle" w="med" len="med"/>
                <a:tailEnd type="triangle" w="med" len="med"/>
              </a14:hiddenLine>
            </a:ext>
          </a:extLst>
        </p:spPr>
        <p:txBody>
          <a:bodyPr/>
          <a:lstStyle/>
          <a:p>
            <a:endParaRPr lang="en-US"/>
          </a:p>
        </p:txBody>
      </p:sp>
      <p:sp useBgFill="1">
        <p:nvSpPr>
          <p:cNvPr id="362500" name="Text Box 4">
            <a:extLst>
              <a:ext uri="{FF2B5EF4-FFF2-40B4-BE49-F238E27FC236}">
                <a16:creationId xmlns:a16="http://schemas.microsoft.com/office/drawing/2014/main" id="{46F05F60-215D-2E4C-93F9-C5B215583054}"/>
              </a:ext>
            </a:extLst>
          </p:cNvPr>
          <p:cNvSpPr txBox="1">
            <a:spLocks noChangeArrowheads="1"/>
          </p:cNvSpPr>
          <p:nvPr/>
        </p:nvSpPr>
        <p:spPr bwMode="auto">
          <a:xfrm>
            <a:off x="6473825" y="3989388"/>
            <a:ext cx="2590800" cy="1169987"/>
          </a:xfrm>
          <a:prstGeom prst="rect">
            <a:avLst/>
          </a:prstGeom>
          <a:ln>
            <a:noFill/>
          </a:ln>
          <a:extLst>
            <a:ext uri="{91240B29-F687-4F45-9708-019B960494DF}">
              <a14:hiddenLine xmlns:a14="http://schemas.microsoft.com/office/drawing/2010/main" w="9525">
                <a:solidFill>
                  <a:srgbClr val="FFFFFF"/>
                </a:solidFill>
                <a:miter lim="800000"/>
                <a:headEnd/>
                <a:tailEnd/>
              </a14:hiddenLine>
            </a:ext>
          </a:extLst>
        </p:spPr>
        <p:txBody>
          <a:bodyPr/>
          <a:lstStyle/>
          <a:p>
            <a:pPr algn="l"/>
            <a:r>
              <a:rPr lang="en-US" altLang="en-US" sz="3200">
                <a:latin typeface="Arial" panose="020B0604020202020204" pitchFamily="34" charset="0"/>
              </a:rPr>
              <a:t>directional</a:t>
            </a:r>
          </a:p>
          <a:p>
            <a:pPr algn="l"/>
            <a:r>
              <a:rPr lang="en-US" altLang="en-US" sz="3200">
                <a:latin typeface="Arial" panose="020B0604020202020204" pitchFamily="34" charset="0"/>
              </a:rPr>
              <a:t>fall</a:t>
            </a:r>
            <a:r>
              <a:rPr lang="en-US" altLang="en-US" sz="2800">
                <a:latin typeface="Arial" panose="020B0604020202020204" pitchFamily="34" charset="0"/>
              </a:rPr>
              <a:t> </a:t>
            </a:r>
          </a:p>
        </p:txBody>
      </p:sp>
      <p:sp useBgFill="1">
        <p:nvSpPr>
          <p:cNvPr id="362501" name="Text Box 5">
            <a:extLst>
              <a:ext uri="{FF2B5EF4-FFF2-40B4-BE49-F238E27FC236}">
                <a16:creationId xmlns:a16="http://schemas.microsoft.com/office/drawing/2014/main" id="{78BFC16A-01CA-B784-E9D9-958E1E9246F1}"/>
              </a:ext>
            </a:extLst>
          </p:cNvPr>
          <p:cNvSpPr txBox="1">
            <a:spLocks noChangeArrowheads="1"/>
          </p:cNvSpPr>
          <p:nvPr/>
        </p:nvSpPr>
        <p:spPr bwMode="auto">
          <a:xfrm>
            <a:off x="6799263" y="2328863"/>
            <a:ext cx="1860550" cy="1054100"/>
          </a:xfrm>
          <a:prstGeom prst="rect">
            <a:avLst/>
          </a:prstGeom>
          <a:ln>
            <a:noFill/>
          </a:ln>
          <a:extLst>
            <a:ext uri="{91240B29-F687-4F45-9708-019B960494DF}">
              <a14:hiddenLine xmlns:a14="http://schemas.microsoft.com/office/drawing/2010/main" w="9525">
                <a:solidFill>
                  <a:srgbClr val="FFFFFF"/>
                </a:solidFill>
                <a:miter lim="800000"/>
                <a:headEnd/>
                <a:tailEnd/>
              </a14:hiddenLine>
            </a:ext>
          </a:extLst>
        </p:spPr>
        <p:txBody>
          <a:bodyPr/>
          <a:lstStyle/>
          <a:p>
            <a:pPr algn="l"/>
            <a:r>
              <a:rPr lang="en-US" altLang="en-US" sz="3200">
                <a:latin typeface="Arial" panose="020B0604020202020204" pitchFamily="34" charset="0"/>
              </a:rPr>
              <a:t>random</a:t>
            </a:r>
          </a:p>
          <a:p>
            <a:pPr algn="l"/>
            <a:r>
              <a:rPr lang="en-US" altLang="en-US" sz="3200">
                <a:latin typeface="Arial" panose="020B0604020202020204" pitchFamily="34" charset="0"/>
              </a:rPr>
              <a:t>fall </a:t>
            </a:r>
          </a:p>
        </p:txBody>
      </p:sp>
      <p:sp useBgFill="1">
        <p:nvSpPr>
          <p:cNvPr id="362502" name="Line 6">
            <a:extLst>
              <a:ext uri="{FF2B5EF4-FFF2-40B4-BE49-F238E27FC236}">
                <a16:creationId xmlns:a16="http://schemas.microsoft.com/office/drawing/2014/main" id="{94871EC8-6D5F-393B-9F01-87CDA6F2F11B}"/>
              </a:ext>
            </a:extLst>
          </p:cNvPr>
          <p:cNvSpPr>
            <a:spLocks noChangeShapeType="1"/>
          </p:cNvSpPr>
          <p:nvPr/>
        </p:nvSpPr>
        <p:spPr bwMode="auto">
          <a:xfrm flipH="1">
            <a:off x="7885113" y="6638925"/>
            <a:ext cx="39687" cy="69850"/>
          </a:xfrm>
          <a:prstGeom prst="line">
            <a:avLst/>
          </a:prstGeom>
          <a:ln>
            <a:noFill/>
          </a:ln>
          <a:extLst>
            <a:ext uri="{91240B29-F687-4F45-9708-019B960494DF}">
              <a14:hiddenLine xmlns:a14="http://schemas.microsoft.com/office/drawing/2010/main" w="9525">
                <a:solidFill>
                  <a:srgbClr val="000000"/>
                </a:solidFill>
                <a:round/>
                <a:headEnd type="triangle" w="med" len="med"/>
                <a:tailEnd/>
              </a14:hiddenLine>
            </a:ext>
          </a:extLst>
        </p:spPr>
        <p:txBody>
          <a:bodyPr/>
          <a:lstStyle/>
          <a:p>
            <a:endParaRPr lang="en-US"/>
          </a:p>
        </p:txBody>
      </p:sp>
      <p:sp>
        <p:nvSpPr>
          <p:cNvPr id="362505" name="Rectangle 9">
            <a:extLst>
              <a:ext uri="{FF2B5EF4-FFF2-40B4-BE49-F238E27FC236}">
                <a16:creationId xmlns:a16="http://schemas.microsoft.com/office/drawing/2014/main" id="{4B00C65E-10B8-A944-FD30-0159E4CD7AE0}"/>
              </a:ext>
            </a:extLst>
          </p:cNvPr>
          <p:cNvSpPr>
            <a:spLocks noGrp="1" noChangeArrowheads="1"/>
          </p:cNvSpPr>
          <p:nvPr>
            <p:ph type="title"/>
          </p:nvPr>
        </p:nvSpPr>
        <p:spPr>
          <a:xfrm>
            <a:off x="2241550" y="279400"/>
            <a:ext cx="5321300" cy="742950"/>
          </a:xfrm>
        </p:spPr>
        <p:txBody>
          <a:bodyPr/>
          <a:lstStyle/>
          <a:p>
            <a:pPr algn="ctr"/>
            <a:r>
              <a:rPr lang="en-US" altLang="en-US" sz="4800">
                <a:latin typeface="Arial" panose="020B0604020202020204" pitchFamily="34" charset="0"/>
              </a:rPr>
              <a:t>Tree Fall Regime</a:t>
            </a:r>
          </a:p>
        </p:txBody>
      </p:sp>
      <p:sp>
        <p:nvSpPr>
          <p:cNvPr id="362509" name="Rectangle 13">
            <a:extLst>
              <a:ext uri="{FF2B5EF4-FFF2-40B4-BE49-F238E27FC236}">
                <a16:creationId xmlns:a16="http://schemas.microsoft.com/office/drawing/2014/main" id="{ECD080FC-021B-008E-03D2-551D9C282D24}"/>
              </a:ext>
            </a:extLst>
          </p:cNvPr>
          <p:cNvSpPr>
            <a:spLocks noChangeArrowheads="1"/>
          </p:cNvSpPr>
          <p:nvPr/>
        </p:nvSpPr>
        <p:spPr bwMode="auto">
          <a:xfrm>
            <a:off x="2997200" y="1885950"/>
            <a:ext cx="3163888" cy="3265488"/>
          </a:xfrm>
          <a:prstGeom prst="rect">
            <a:avLst/>
          </a:prstGeom>
          <a:solidFill>
            <a:srgbClr val="66FF66"/>
          </a:solidFill>
          <a:ln w="571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362510" name="Line 14">
            <a:extLst>
              <a:ext uri="{FF2B5EF4-FFF2-40B4-BE49-F238E27FC236}">
                <a16:creationId xmlns:a16="http://schemas.microsoft.com/office/drawing/2014/main" id="{67CD81AF-2C2B-FE6E-9049-B2FAB4489274}"/>
              </a:ext>
            </a:extLst>
          </p:cNvPr>
          <p:cNvSpPr>
            <a:spLocks noChangeShapeType="1"/>
          </p:cNvSpPr>
          <p:nvPr/>
        </p:nvSpPr>
        <p:spPr bwMode="auto">
          <a:xfrm>
            <a:off x="6453188" y="3830638"/>
            <a:ext cx="0" cy="1360487"/>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2511" name="Line 15">
            <a:extLst>
              <a:ext uri="{FF2B5EF4-FFF2-40B4-BE49-F238E27FC236}">
                <a16:creationId xmlns:a16="http://schemas.microsoft.com/office/drawing/2014/main" id="{25DE79E8-EB9F-99AB-0A3D-14C38B4E6445}"/>
              </a:ext>
            </a:extLst>
          </p:cNvPr>
          <p:cNvSpPr>
            <a:spLocks noChangeShapeType="1"/>
          </p:cNvSpPr>
          <p:nvPr/>
        </p:nvSpPr>
        <p:spPr bwMode="auto">
          <a:xfrm flipV="1">
            <a:off x="6453188" y="1866900"/>
            <a:ext cx="0" cy="1912938"/>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2514" name="Rectangle 18">
            <a:extLst>
              <a:ext uri="{FF2B5EF4-FFF2-40B4-BE49-F238E27FC236}">
                <a16:creationId xmlns:a16="http://schemas.microsoft.com/office/drawing/2014/main" id="{1EF25544-8CFA-2FAA-DE9A-793118B0EEE5}"/>
              </a:ext>
            </a:extLst>
          </p:cNvPr>
          <p:cNvSpPr>
            <a:spLocks noChangeArrowheads="1"/>
          </p:cNvSpPr>
          <p:nvPr/>
        </p:nvSpPr>
        <p:spPr bwMode="auto">
          <a:xfrm>
            <a:off x="3024188" y="5191125"/>
            <a:ext cx="3124200" cy="1149350"/>
          </a:xfrm>
          <a:prstGeom prst="rect">
            <a:avLst/>
          </a:prstGeom>
          <a:solidFill>
            <a:srgbClr val="3366FF"/>
          </a:solidFill>
          <a:ln>
            <a:noFill/>
          </a:ln>
          <a:effectLst/>
          <a:extLs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endParaRPr lang="en-US"/>
          </a:p>
        </p:txBody>
      </p:sp>
      <p:sp>
        <p:nvSpPr>
          <p:cNvPr id="362516" name="Line 20">
            <a:extLst>
              <a:ext uri="{FF2B5EF4-FFF2-40B4-BE49-F238E27FC236}">
                <a16:creationId xmlns:a16="http://schemas.microsoft.com/office/drawing/2014/main" id="{0863AB85-338A-E7E7-1D52-85F32B45E0B1}"/>
              </a:ext>
            </a:extLst>
          </p:cNvPr>
          <p:cNvSpPr>
            <a:spLocks noChangeShapeType="1"/>
          </p:cNvSpPr>
          <p:nvPr/>
        </p:nvSpPr>
        <p:spPr bwMode="auto">
          <a:xfrm>
            <a:off x="3135313" y="3883025"/>
            <a:ext cx="2995612" cy="0"/>
          </a:xfrm>
          <a:prstGeom prst="line">
            <a:avLst/>
          </a:prstGeom>
          <a:noFill/>
          <a:ln w="76200">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62517" name="Line 21">
            <a:extLst>
              <a:ext uri="{FF2B5EF4-FFF2-40B4-BE49-F238E27FC236}">
                <a16:creationId xmlns:a16="http://schemas.microsoft.com/office/drawing/2014/main" id="{33F4D1C4-B777-B49B-B73A-E5F4CED0EFAA}"/>
              </a:ext>
            </a:extLst>
          </p:cNvPr>
          <p:cNvSpPr>
            <a:spLocks noChangeShapeType="1"/>
          </p:cNvSpPr>
          <p:nvPr/>
        </p:nvSpPr>
        <p:spPr bwMode="auto">
          <a:xfrm>
            <a:off x="2997200" y="5167313"/>
            <a:ext cx="3186113"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endParaRPr lang="en-US"/>
          </a:p>
        </p:txBody>
      </p:sp>
      <p:sp>
        <p:nvSpPr>
          <p:cNvPr id="362518" name="Line 22">
            <a:extLst>
              <a:ext uri="{FF2B5EF4-FFF2-40B4-BE49-F238E27FC236}">
                <a16:creationId xmlns:a16="http://schemas.microsoft.com/office/drawing/2014/main" id="{BE1A92E9-5A1A-CC3C-6A99-3B7785AE0723}"/>
              </a:ext>
            </a:extLst>
          </p:cNvPr>
          <p:cNvSpPr>
            <a:spLocks noChangeShapeType="1"/>
          </p:cNvSpPr>
          <p:nvPr/>
        </p:nvSpPr>
        <p:spPr bwMode="auto">
          <a:xfrm>
            <a:off x="2997200" y="6335713"/>
            <a:ext cx="3146425" cy="1587"/>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endParaRPr lang="en-US"/>
          </a:p>
        </p:txBody>
      </p:sp>
      <p:sp>
        <p:nvSpPr>
          <p:cNvPr id="362520" name="Text Box 24">
            <a:extLst>
              <a:ext uri="{FF2B5EF4-FFF2-40B4-BE49-F238E27FC236}">
                <a16:creationId xmlns:a16="http://schemas.microsoft.com/office/drawing/2014/main" id="{52E0C38F-FE7F-B9DA-3FF5-EB8363F8F88E}"/>
              </a:ext>
            </a:extLst>
          </p:cNvPr>
          <p:cNvSpPr txBox="1">
            <a:spLocks noChangeArrowheads="1"/>
          </p:cNvSpPr>
          <p:nvPr/>
        </p:nvSpPr>
        <p:spPr bwMode="auto">
          <a:xfrm>
            <a:off x="3009900" y="5454650"/>
            <a:ext cx="3173413" cy="863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sz="3600">
                <a:latin typeface="Arial" panose="020B0604020202020204" pitchFamily="34" charset="0"/>
              </a:rPr>
              <a:t>stream </a:t>
            </a:r>
            <a:endParaRPr lang="en-US" altLang="en-US" sz="3600" b="0">
              <a:latin typeface="Arial" panose="020B0604020202020204" pitchFamily="34" charset="0"/>
            </a:endParaRPr>
          </a:p>
        </p:txBody>
      </p:sp>
      <p:sp>
        <p:nvSpPr>
          <p:cNvPr id="362521" name="Text Box 25">
            <a:extLst>
              <a:ext uri="{FF2B5EF4-FFF2-40B4-BE49-F238E27FC236}">
                <a16:creationId xmlns:a16="http://schemas.microsoft.com/office/drawing/2014/main" id="{1B5E0BE2-C98B-B881-B47C-3BF8A1956A8A}"/>
              </a:ext>
            </a:extLst>
          </p:cNvPr>
          <p:cNvSpPr txBox="1">
            <a:spLocks noChangeArrowheads="1"/>
          </p:cNvSpPr>
          <p:nvPr/>
        </p:nvSpPr>
        <p:spPr bwMode="auto">
          <a:xfrm>
            <a:off x="3884613" y="2019300"/>
            <a:ext cx="1454150" cy="641350"/>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3600">
                <a:latin typeface="Arial" panose="020B0604020202020204" pitchFamily="34" charset="0"/>
              </a:rPr>
              <a:t>forest</a:t>
            </a:r>
          </a:p>
        </p:txBody>
      </p:sp>
      <p:sp>
        <p:nvSpPr>
          <p:cNvPr id="362524" name="Line 28">
            <a:extLst>
              <a:ext uri="{FF2B5EF4-FFF2-40B4-BE49-F238E27FC236}">
                <a16:creationId xmlns:a16="http://schemas.microsoft.com/office/drawing/2014/main" id="{F19C6B58-EB61-885F-394F-CD78DE23BFC6}"/>
              </a:ext>
            </a:extLst>
          </p:cNvPr>
          <p:cNvSpPr>
            <a:spLocks noChangeShapeType="1"/>
          </p:cNvSpPr>
          <p:nvPr/>
        </p:nvSpPr>
        <p:spPr bwMode="auto">
          <a:xfrm flipV="1">
            <a:off x="2605088" y="1866900"/>
            <a:ext cx="0" cy="3284538"/>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362525" name="Text Box 29">
            <a:extLst>
              <a:ext uri="{FF2B5EF4-FFF2-40B4-BE49-F238E27FC236}">
                <a16:creationId xmlns:a16="http://schemas.microsoft.com/office/drawing/2014/main" id="{C2B9013F-F6CC-3757-0238-E385E20ECE1D}"/>
              </a:ext>
            </a:extLst>
          </p:cNvPr>
          <p:cNvSpPr txBox="1">
            <a:spLocks noChangeArrowheads="1"/>
          </p:cNvSpPr>
          <p:nvPr/>
        </p:nvSpPr>
        <p:spPr bwMode="auto">
          <a:xfrm>
            <a:off x="381000" y="2408238"/>
            <a:ext cx="1860550" cy="1054100"/>
          </a:xfrm>
          <a:prstGeom prst="rect">
            <a:avLst/>
          </a:prstGeom>
          <a:ln>
            <a:noFill/>
          </a:ln>
          <a:extLst>
            <a:ext uri="{91240B29-F687-4F45-9708-019B960494DF}">
              <a14:hiddenLine xmlns:a14="http://schemas.microsoft.com/office/drawing/2010/main" w="9525">
                <a:solidFill>
                  <a:srgbClr val="FFFFFF"/>
                </a:solidFill>
                <a:miter lim="800000"/>
                <a:headEnd/>
                <a:tailEnd/>
              </a14:hiddenLine>
            </a:ext>
          </a:extLst>
        </p:spPr>
        <p:txBody>
          <a:bodyPr/>
          <a:lstStyle/>
          <a:p>
            <a:pPr algn="l"/>
            <a:r>
              <a:rPr lang="en-US" altLang="en-US" sz="3200">
                <a:latin typeface="Arial" panose="020B0604020202020204" pitchFamily="34" charset="0"/>
              </a:rPr>
              <a:t>random</a:t>
            </a:r>
          </a:p>
          <a:p>
            <a:pPr algn="l"/>
            <a:r>
              <a:rPr lang="en-US" altLang="en-US" sz="3200">
                <a:latin typeface="Arial" panose="020B0604020202020204" pitchFamily="34" charset="0"/>
              </a:rPr>
              <a:t>fall </a:t>
            </a:r>
          </a:p>
          <a:p>
            <a:pPr algn="l"/>
            <a:r>
              <a:rPr lang="en-US" altLang="en-US" sz="3200">
                <a:latin typeface="Arial" panose="020B0604020202020204" pitchFamily="34" charset="0"/>
              </a:rPr>
              <a:t>or</a:t>
            </a:r>
          </a:p>
        </p:txBody>
      </p:sp>
      <p:sp>
        <p:nvSpPr>
          <p:cNvPr id="362526" name="Text Box 30">
            <a:extLst>
              <a:ext uri="{FF2B5EF4-FFF2-40B4-BE49-F238E27FC236}">
                <a16:creationId xmlns:a16="http://schemas.microsoft.com/office/drawing/2014/main" id="{74C7CB38-EC7A-4424-A143-115751E65D14}"/>
              </a:ext>
            </a:extLst>
          </p:cNvPr>
          <p:cNvSpPr txBox="1">
            <a:spLocks noChangeArrowheads="1"/>
          </p:cNvSpPr>
          <p:nvPr/>
        </p:nvSpPr>
        <p:spPr bwMode="auto">
          <a:xfrm>
            <a:off x="379413" y="3870325"/>
            <a:ext cx="2590800" cy="1169988"/>
          </a:xfrm>
          <a:prstGeom prst="rect">
            <a:avLst/>
          </a:prstGeom>
          <a:noFill/>
          <a:ln>
            <a:noFill/>
          </a:ln>
          <a:extLst>
            <a:ext uri="{909E8E84-426E-40DD-AFC4-6F175D3DCCD1}">
              <a14:hiddenFill xmlns:a14="http://schemas.microsoft.com/office/drawing/2010/main">
                <a:solidFill>
                  <a:srgbClr val="5E9E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p>
            <a:pPr algn="l"/>
            <a:r>
              <a:rPr lang="en-US" altLang="en-US" sz="3200">
                <a:latin typeface="Arial" panose="020B0604020202020204" pitchFamily="34" charset="0"/>
              </a:rPr>
              <a:t>directional</a:t>
            </a:r>
          </a:p>
          <a:p>
            <a:pPr algn="l"/>
            <a:r>
              <a:rPr lang="en-US" altLang="en-US" sz="3200">
                <a:latin typeface="Arial" panose="020B0604020202020204" pitchFamily="34" charset="0"/>
              </a:rPr>
              <a:t>fall</a:t>
            </a:r>
            <a:r>
              <a:rPr lang="en-US" altLang="en-US" sz="2800">
                <a:latin typeface="Arial" panose="020B0604020202020204"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4914" name="Oval 2">
            <a:extLst>
              <a:ext uri="{FF2B5EF4-FFF2-40B4-BE49-F238E27FC236}">
                <a16:creationId xmlns:a16="http://schemas.microsoft.com/office/drawing/2014/main" id="{44EA294C-6B47-A8E9-E8FE-47DC5B9C2C4B}"/>
              </a:ext>
            </a:extLst>
          </p:cNvPr>
          <p:cNvSpPr>
            <a:spLocks noChangeArrowheads="1"/>
          </p:cNvSpPr>
          <p:nvPr/>
        </p:nvSpPr>
        <p:spPr bwMode="auto">
          <a:xfrm>
            <a:off x="1536700" y="500063"/>
            <a:ext cx="6069013" cy="1011237"/>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en-US" sz="4000">
                <a:latin typeface="Arial Black" panose="020B0A04020102020204" pitchFamily="34" charset="0"/>
              </a:rPr>
              <a:t>STREAMWOOD</a:t>
            </a:r>
          </a:p>
        </p:txBody>
      </p:sp>
      <p:sp>
        <p:nvSpPr>
          <p:cNvPr id="294917" name="Text Box 5">
            <a:extLst>
              <a:ext uri="{FF2B5EF4-FFF2-40B4-BE49-F238E27FC236}">
                <a16:creationId xmlns:a16="http://schemas.microsoft.com/office/drawing/2014/main" id="{FB7D0D7B-CC4E-2464-276F-2AE133AE56FB}"/>
              </a:ext>
            </a:extLst>
          </p:cNvPr>
          <p:cNvSpPr txBox="1">
            <a:spLocks noChangeArrowheads="1"/>
          </p:cNvSpPr>
          <p:nvPr/>
        </p:nvSpPr>
        <p:spPr bwMode="auto">
          <a:xfrm>
            <a:off x="292100" y="3144838"/>
            <a:ext cx="4133850"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3200">
                <a:latin typeface="Arial Black" panose="020B0A04020102020204" pitchFamily="34" charset="0"/>
              </a:rPr>
              <a:t>Tree Recruitment</a:t>
            </a:r>
          </a:p>
        </p:txBody>
      </p:sp>
      <p:sp>
        <p:nvSpPr>
          <p:cNvPr id="294918" name="Text Box 6">
            <a:extLst>
              <a:ext uri="{FF2B5EF4-FFF2-40B4-BE49-F238E27FC236}">
                <a16:creationId xmlns:a16="http://schemas.microsoft.com/office/drawing/2014/main" id="{0F8E41AA-2188-9B04-325C-49A959E1CD2C}"/>
              </a:ext>
            </a:extLst>
          </p:cNvPr>
          <p:cNvSpPr txBox="1">
            <a:spLocks noChangeArrowheads="1"/>
          </p:cNvSpPr>
          <p:nvPr/>
        </p:nvSpPr>
        <p:spPr bwMode="auto">
          <a:xfrm>
            <a:off x="520700" y="4070350"/>
            <a:ext cx="3675063" cy="617538"/>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Growth</a:t>
            </a:r>
          </a:p>
        </p:txBody>
      </p:sp>
      <p:sp>
        <p:nvSpPr>
          <p:cNvPr id="294919" name="Text Box 7">
            <a:extLst>
              <a:ext uri="{FF2B5EF4-FFF2-40B4-BE49-F238E27FC236}">
                <a16:creationId xmlns:a16="http://schemas.microsoft.com/office/drawing/2014/main" id="{7C507ACB-CF52-33A3-D8C3-0B5570FD07C1}"/>
              </a:ext>
            </a:extLst>
          </p:cNvPr>
          <p:cNvSpPr txBox="1">
            <a:spLocks noChangeArrowheads="1"/>
          </p:cNvSpPr>
          <p:nvPr/>
        </p:nvSpPr>
        <p:spPr bwMode="auto">
          <a:xfrm>
            <a:off x="520700" y="4995863"/>
            <a:ext cx="3675063"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Mortality</a:t>
            </a:r>
          </a:p>
        </p:txBody>
      </p:sp>
      <p:sp>
        <p:nvSpPr>
          <p:cNvPr id="294920" name="Text Box 8">
            <a:extLst>
              <a:ext uri="{FF2B5EF4-FFF2-40B4-BE49-F238E27FC236}">
                <a16:creationId xmlns:a16="http://schemas.microsoft.com/office/drawing/2014/main" id="{005E9CD2-949A-2026-CCB9-78EC3647166E}"/>
              </a:ext>
            </a:extLst>
          </p:cNvPr>
          <p:cNvSpPr txBox="1">
            <a:spLocks noChangeArrowheads="1"/>
          </p:cNvSpPr>
          <p:nvPr/>
        </p:nvSpPr>
        <p:spPr bwMode="auto">
          <a:xfrm>
            <a:off x="4943475" y="3144838"/>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Recruitment</a:t>
            </a:r>
          </a:p>
        </p:txBody>
      </p:sp>
      <p:sp>
        <p:nvSpPr>
          <p:cNvPr id="294921" name="Text Box 9">
            <a:extLst>
              <a:ext uri="{FF2B5EF4-FFF2-40B4-BE49-F238E27FC236}">
                <a16:creationId xmlns:a16="http://schemas.microsoft.com/office/drawing/2014/main" id="{A0A1892D-B3E4-C0E4-E831-928325A2D925}"/>
              </a:ext>
            </a:extLst>
          </p:cNvPr>
          <p:cNvSpPr txBox="1">
            <a:spLocks noChangeArrowheads="1"/>
          </p:cNvSpPr>
          <p:nvPr/>
        </p:nvSpPr>
        <p:spPr bwMode="auto">
          <a:xfrm>
            <a:off x="4943475" y="4070350"/>
            <a:ext cx="3673475" cy="617538"/>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Breakage</a:t>
            </a:r>
          </a:p>
        </p:txBody>
      </p:sp>
      <p:sp>
        <p:nvSpPr>
          <p:cNvPr id="294922" name="Text Box 10">
            <a:extLst>
              <a:ext uri="{FF2B5EF4-FFF2-40B4-BE49-F238E27FC236}">
                <a16:creationId xmlns:a16="http://schemas.microsoft.com/office/drawing/2014/main" id="{BAA7247A-E60F-2CFB-C59D-398453C5B07E}"/>
              </a:ext>
            </a:extLst>
          </p:cNvPr>
          <p:cNvSpPr txBox="1">
            <a:spLocks noChangeArrowheads="1"/>
          </p:cNvSpPr>
          <p:nvPr/>
        </p:nvSpPr>
        <p:spPr bwMode="auto">
          <a:xfrm>
            <a:off x="4943475" y="4995863"/>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Movement</a:t>
            </a:r>
          </a:p>
        </p:txBody>
      </p:sp>
      <p:sp>
        <p:nvSpPr>
          <p:cNvPr id="294923" name="Text Box 11">
            <a:extLst>
              <a:ext uri="{FF2B5EF4-FFF2-40B4-BE49-F238E27FC236}">
                <a16:creationId xmlns:a16="http://schemas.microsoft.com/office/drawing/2014/main" id="{62CD90E2-0DFF-C409-AF5F-D6B40F855D24}"/>
              </a:ext>
            </a:extLst>
          </p:cNvPr>
          <p:cNvSpPr txBox="1">
            <a:spLocks noChangeArrowheads="1"/>
          </p:cNvSpPr>
          <p:nvPr/>
        </p:nvSpPr>
        <p:spPr bwMode="auto">
          <a:xfrm>
            <a:off x="4943475" y="5922963"/>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 Decomposition</a:t>
            </a:r>
          </a:p>
        </p:txBody>
      </p:sp>
      <p:sp>
        <p:nvSpPr>
          <p:cNvPr id="294924" name="Text Box 12">
            <a:extLst>
              <a:ext uri="{FF2B5EF4-FFF2-40B4-BE49-F238E27FC236}">
                <a16:creationId xmlns:a16="http://schemas.microsoft.com/office/drawing/2014/main" id="{43027A63-B354-E5FF-329D-BA84D8B81025}"/>
              </a:ext>
            </a:extLst>
          </p:cNvPr>
          <p:cNvSpPr txBox="1">
            <a:spLocks noChangeArrowheads="1"/>
          </p:cNvSpPr>
          <p:nvPr/>
        </p:nvSpPr>
        <p:spPr bwMode="auto">
          <a:xfrm>
            <a:off x="520700" y="5922963"/>
            <a:ext cx="3675063"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Forest Harvest</a:t>
            </a:r>
          </a:p>
        </p:txBody>
      </p:sp>
      <p:sp>
        <p:nvSpPr>
          <p:cNvPr id="294925" name="Oval 13">
            <a:extLst>
              <a:ext uri="{FF2B5EF4-FFF2-40B4-BE49-F238E27FC236}">
                <a16:creationId xmlns:a16="http://schemas.microsoft.com/office/drawing/2014/main" id="{F702B0E7-E588-973C-70E7-4CC64D4BF406}"/>
              </a:ext>
            </a:extLst>
          </p:cNvPr>
          <p:cNvSpPr>
            <a:spLocks noChangeArrowheads="1"/>
          </p:cNvSpPr>
          <p:nvPr/>
        </p:nvSpPr>
        <p:spPr bwMode="auto">
          <a:xfrm>
            <a:off x="457200" y="1676400"/>
            <a:ext cx="3905250" cy="838200"/>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en-US" sz="3200">
                <a:latin typeface="Arial Black" panose="020B0A04020102020204" pitchFamily="34" charset="0"/>
              </a:rPr>
              <a:t>Forest</a:t>
            </a:r>
          </a:p>
        </p:txBody>
      </p:sp>
      <p:sp>
        <p:nvSpPr>
          <p:cNvPr id="294926" name="Oval 14">
            <a:extLst>
              <a:ext uri="{FF2B5EF4-FFF2-40B4-BE49-F238E27FC236}">
                <a16:creationId xmlns:a16="http://schemas.microsoft.com/office/drawing/2014/main" id="{91B2BC00-E8AC-FF3C-3444-4A09C8000B5D}"/>
              </a:ext>
            </a:extLst>
          </p:cNvPr>
          <p:cNvSpPr>
            <a:spLocks noChangeArrowheads="1"/>
          </p:cNvSpPr>
          <p:nvPr/>
        </p:nvSpPr>
        <p:spPr bwMode="auto">
          <a:xfrm>
            <a:off x="4827588" y="1627188"/>
            <a:ext cx="4056062" cy="927100"/>
          </a:xfrm>
          <a:prstGeom prst="ellipse">
            <a:avLst/>
          </a:prstGeom>
          <a:solidFill>
            <a:schemeClr val="bg1"/>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sz="3200">
                <a:latin typeface="Arial Black" panose="020B0A04020102020204" pitchFamily="34" charset="0"/>
              </a:rPr>
              <a:t>Stream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3" name="Rectangle 1027">
            <a:extLst>
              <a:ext uri="{FF2B5EF4-FFF2-40B4-BE49-F238E27FC236}">
                <a16:creationId xmlns:a16="http://schemas.microsoft.com/office/drawing/2014/main" id="{73457DC8-17AD-8EDA-DB5D-BC44307790E4}"/>
              </a:ext>
            </a:extLst>
          </p:cNvPr>
          <p:cNvSpPr>
            <a:spLocks noGrp="1" noChangeArrowheads="1"/>
          </p:cNvSpPr>
          <p:nvPr>
            <p:ph type="title"/>
          </p:nvPr>
        </p:nvSpPr>
        <p:spPr>
          <a:xfrm>
            <a:off x="1004888" y="434975"/>
            <a:ext cx="7807325" cy="746125"/>
          </a:xfrm>
        </p:spPr>
        <p:txBody>
          <a:bodyPr anchor="t"/>
          <a:lstStyle/>
          <a:p>
            <a:pPr algn="ctr"/>
            <a:r>
              <a:rPr lang="en-US" altLang="en-US">
                <a:latin typeface="Arial" panose="020B0604020202020204" pitchFamily="34" charset="0"/>
              </a:rPr>
              <a:t>Tree Entry Breakage</a:t>
            </a:r>
          </a:p>
        </p:txBody>
      </p:sp>
      <p:grpSp>
        <p:nvGrpSpPr>
          <p:cNvPr id="261158" name="Group 1062">
            <a:extLst>
              <a:ext uri="{FF2B5EF4-FFF2-40B4-BE49-F238E27FC236}">
                <a16:creationId xmlns:a16="http://schemas.microsoft.com/office/drawing/2014/main" id="{478B4C5E-6F39-5C47-9569-D60DCFD67460}"/>
              </a:ext>
            </a:extLst>
          </p:cNvPr>
          <p:cNvGrpSpPr>
            <a:grpSpLocks/>
          </p:cNvGrpSpPr>
          <p:nvPr/>
        </p:nvGrpSpPr>
        <p:grpSpPr bwMode="auto">
          <a:xfrm>
            <a:off x="957263" y="1444625"/>
            <a:ext cx="7221537" cy="5038725"/>
            <a:chOff x="678" y="910"/>
            <a:chExt cx="5118" cy="3174"/>
          </a:xfrm>
        </p:grpSpPr>
        <p:sp>
          <p:nvSpPr>
            <p:cNvPr id="261122" name="Text Box 1026">
              <a:extLst>
                <a:ext uri="{FF2B5EF4-FFF2-40B4-BE49-F238E27FC236}">
                  <a16:creationId xmlns:a16="http://schemas.microsoft.com/office/drawing/2014/main" id="{E4922AE1-F69A-8C61-47CD-4DCB9A8462BD}"/>
                </a:ext>
              </a:extLst>
            </p:cNvPr>
            <p:cNvSpPr txBox="1">
              <a:spLocks noChangeArrowheads="1"/>
            </p:cNvSpPr>
            <p:nvPr/>
          </p:nvSpPr>
          <p:spPr bwMode="auto">
            <a:xfrm>
              <a:off x="1955" y="3412"/>
              <a:ext cx="1493"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latin typeface="Arial Black" panose="020B0A04020102020204" pitchFamily="34" charset="0"/>
                </a:rPr>
                <a:t>Bankfull</a:t>
              </a:r>
            </a:p>
            <a:p>
              <a:r>
                <a:rPr lang="en-US" altLang="en-US" sz="3200">
                  <a:latin typeface="Arial Black" panose="020B0A04020102020204" pitchFamily="34" charset="0"/>
                </a:rPr>
                <a:t>Width</a:t>
              </a:r>
            </a:p>
          </p:txBody>
        </p:sp>
        <p:sp>
          <p:nvSpPr>
            <p:cNvPr id="261124" name="Line 1028">
              <a:extLst>
                <a:ext uri="{FF2B5EF4-FFF2-40B4-BE49-F238E27FC236}">
                  <a16:creationId xmlns:a16="http://schemas.microsoft.com/office/drawing/2014/main" id="{AB8565F5-DC7B-7807-486D-002E6BC988BE}"/>
                </a:ext>
              </a:extLst>
            </p:cNvPr>
            <p:cNvSpPr>
              <a:spLocks noChangeShapeType="1"/>
            </p:cNvSpPr>
            <p:nvPr/>
          </p:nvSpPr>
          <p:spPr bwMode="auto">
            <a:xfrm>
              <a:off x="3526" y="1782"/>
              <a:ext cx="0" cy="1824"/>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25" name="Line 1029">
              <a:extLst>
                <a:ext uri="{FF2B5EF4-FFF2-40B4-BE49-F238E27FC236}">
                  <a16:creationId xmlns:a16="http://schemas.microsoft.com/office/drawing/2014/main" id="{AC54189D-9ACF-13E0-2249-FE1452FF3E99}"/>
                </a:ext>
              </a:extLst>
            </p:cNvPr>
            <p:cNvSpPr>
              <a:spLocks noChangeShapeType="1"/>
            </p:cNvSpPr>
            <p:nvPr/>
          </p:nvSpPr>
          <p:spPr bwMode="auto">
            <a:xfrm>
              <a:off x="1882" y="1494"/>
              <a:ext cx="0" cy="211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29" name="Line 1033">
              <a:extLst>
                <a:ext uri="{FF2B5EF4-FFF2-40B4-BE49-F238E27FC236}">
                  <a16:creationId xmlns:a16="http://schemas.microsoft.com/office/drawing/2014/main" id="{B1399865-FCC8-2AC2-B5E5-3C99C0F91FBD}"/>
                </a:ext>
              </a:extLst>
            </p:cNvPr>
            <p:cNvSpPr>
              <a:spLocks noChangeShapeType="1"/>
            </p:cNvSpPr>
            <p:nvPr/>
          </p:nvSpPr>
          <p:spPr bwMode="auto">
            <a:xfrm>
              <a:off x="1882" y="3304"/>
              <a:ext cx="1613" cy="0"/>
            </a:xfrm>
            <a:prstGeom prst="line">
              <a:avLst/>
            </a:prstGeom>
            <a:noFill/>
            <a:ln w="76200">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1130" name="Line 1034">
              <a:extLst>
                <a:ext uri="{FF2B5EF4-FFF2-40B4-BE49-F238E27FC236}">
                  <a16:creationId xmlns:a16="http://schemas.microsoft.com/office/drawing/2014/main" id="{CB31367A-1733-F7AD-E05F-8251169D97C8}"/>
                </a:ext>
              </a:extLst>
            </p:cNvPr>
            <p:cNvSpPr>
              <a:spLocks noChangeShapeType="1"/>
            </p:cNvSpPr>
            <p:nvPr/>
          </p:nvSpPr>
          <p:spPr bwMode="auto">
            <a:xfrm rot="424330" flipH="1" flipV="1">
              <a:off x="682" y="2084"/>
              <a:ext cx="1152" cy="1"/>
            </a:xfrm>
            <a:prstGeom prst="line">
              <a:avLst/>
            </a:prstGeom>
            <a:noFill/>
            <a:ln w="76200">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1131" name="Text Box 1035">
              <a:extLst>
                <a:ext uri="{FF2B5EF4-FFF2-40B4-BE49-F238E27FC236}">
                  <a16:creationId xmlns:a16="http://schemas.microsoft.com/office/drawing/2014/main" id="{261D8CE8-8B1D-AB1B-9928-C7A2E22806C8}"/>
                </a:ext>
              </a:extLst>
            </p:cNvPr>
            <p:cNvSpPr txBox="1">
              <a:spLocks noChangeArrowheads="1"/>
            </p:cNvSpPr>
            <p:nvPr/>
          </p:nvSpPr>
          <p:spPr bwMode="auto">
            <a:xfrm>
              <a:off x="954" y="2220"/>
              <a:ext cx="692"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latin typeface="Arial Black" panose="020B0A04020102020204" pitchFamily="34" charset="0"/>
                </a:rPr>
                <a:t>A</a:t>
              </a:r>
              <a:r>
                <a:rPr lang="en-US" altLang="en-US" sz="3200" baseline="-25000">
                  <a:latin typeface="Arial Black" panose="020B0A04020102020204" pitchFamily="34" charset="0"/>
                </a:rPr>
                <a:t>1</a:t>
              </a:r>
              <a:endParaRPr lang="en-US" altLang="en-US" sz="3200">
                <a:latin typeface="Arial Black" panose="020B0A04020102020204" pitchFamily="34" charset="0"/>
              </a:endParaRPr>
            </a:p>
          </p:txBody>
        </p:sp>
        <p:sp>
          <p:nvSpPr>
            <p:cNvPr id="261133" name="Line 1037">
              <a:extLst>
                <a:ext uri="{FF2B5EF4-FFF2-40B4-BE49-F238E27FC236}">
                  <a16:creationId xmlns:a16="http://schemas.microsoft.com/office/drawing/2014/main" id="{AE205E2B-F71C-1D60-C310-097188B3EBE0}"/>
                </a:ext>
              </a:extLst>
            </p:cNvPr>
            <p:cNvSpPr>
              <a:spLocks noChangeShapeType="1"/>
            </p:cNvSpPr>
            <p:nvPr/>
          </p:nvSpPr>
          <p:spPr bwMode="auto">
            <a:xfrm rot="-270067">
              <a:off x="803" y="910"/>
              <a:ext cx="2187" cy="546"/>
            </a:xfrm>
            <a:prstGeom prst="line">
              <a:avLst/>
            </a:prstGeom>
            <a:noFill/>
            <a:ln w="76200">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1134" name="Text Box 1038">
              <a:extLst>
                <a:ext uri="{FF2B5EF4-FFF2-40B4-BE49-F238E27FC236}">
                  <a16:creationId xmlns:a16="http://schemas.microsoft.com/office/drawing/2014/main" id="{250B1612-6773-F417-AABD-D333729A5F1C}"/>
                </a:ext>
              </a:extLst>
            </p:cNvPr>
            <p:cNvSpPr txBox="1">
              <a:spLocks noChangeArrowheads="1"/>
            </p:cNvSpPr>
            <p:nvPr/>
          </p:nvSpPr>
          <p:spPr bwMode="auto">
            <a:xfrm rot="612682">
              <a:off x="2466" y="1041"/>
              <a:ext cx="2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3200">
                  <a:latin typeface="Arial Black" panose="020B0A04020102020204" pitchFamily="34" charset="0"/>
                </a:rPr>
                <a:t>Log lengths</a:t>
              </a:r>
            </a:p>
          </p:txBody>
        </p:sp>
        <p:sp>
          <p:nvSpPr>
            <p:cNvPr id="261135" name="AutoShape 1039">
              <a:extLst>
                <a:ext uri="{FF2B5EF4-FFF2-40B4-BE49-F238E27FC236}">
                  <a16:creationId xmlns:a16="http://schemas.microsoft.com/office/drawing/2014/main" id="{2E862B40-DFB2-9111-3C7B-872E77207AB1}"/>
                </a:ext>
              </a:extLst>
            </p:cNvPr>
            <p:cNvSpPr>
              <a:spLocks noChangeArrowheads="1"/>
            </p:cNvSpPr>
            <p:nvPr/>
          </p:nvSpPr>
          <p:spPr bwMode="auto">
            <a:xfrm rot="-4938036">
              <a:off x="2942" y="-727"/>
              <a:ext cx="572" cy="51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762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61138" name="Line 1042">
              <a:extLst>
                <a:ext uri="{FF2B5EF4-FFF2-40B4-BE49-F238E27FC236}">
                  <a16:creationId xmlns:a16="http://schemas.microsoft.com/office/drawing/2014/main" id="{B96955A7-867B-61FD-CCF3-D8F2A4BDAFBC}"/>
                </a:ext>
              </a:extLst>
            </p:cNvPr>
            <p:cNvSpPr>
              <a:spLocks noChangeShapeType="1"/>
            </p:cNvSpPr>
            <p:nvPr/>
          </p:nvSpPr>
          <p:spPr bwMode="auto">
            <a:xfrm flipH="1">
              <a:off x="2906" y="1577"/>
              <a:ext cx="84" cy="40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261140" name="Line 1044">
              <a:extLst>
                <a:ext uri="{FF2B5EF4-FFF2-40B4-BE49-F238E27FC236}">
                  <a16:creationId xmlns:a16="http://schemas.microsoft.com/office/drawing/2014/main" id="{A208B0E7-9FA5-0D03-846B-A6C67F289CBF}"/>
                </a:ext>
              </a:extLst>
            </p:cNvPr>
            <p:cNvSpPr>
              <a:spLocks noChangeShapeType="1"/>
            </p:cNvSpPr>
            <p:nvPr/>
          </p:nvSpPr>
          <p:spPr bwMode="auto">
            <a:xfrm flipH="1">
              <a:off x="4238" y="1792"/>
              <a:ext cx="62" cy="327"/>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261141" name="Line 1045">
              <a:extLst>
                <a:ext uri="{FF2B5EF4-FFF2-40B4-BE49-F238E27FC236}">
                  <a16:creationId xmlns:a16="http://schemas.microsoft.com/office/drawing/2014/main" id="{946D0E9D-B6B3-F8CD-41AD-287BCA19AF47}"/>
                </a:ext>
              </a:extLst>
            </p:cNvPr>
            <p:cNvSpPr>
              <a:spLocks noChangeShapeType="1"/>
            </p:cNvSpPr>
            <p:nvPr/>
          </p:nvSpPr>
          <p:spPr bwMode="auto">
            <a:xfrm rot="-159019">
              <a:off x="3055" y="1351"/>
              <a:ext cx="1244" cy="283"/>
            </a:xfrm>
            <a:prstGeom prst="line">
              <a:avLst/>
            </a:prstGeom>
            <a:noFill/>
            <a:ln w="76200">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1142" name="Line 1046">
              <a:extLst>
                <a:ext uri="{FF2B5EF4-FFF2-40B4-BE49-F238E27FC236}">
                  <a16:creationId xmlns:a16="http://schemas.microsoft.com/office/drawing/2014/main" id="{D0384117-AD2C-F70D-E5E6-1207C515E7D5}"/>
                </a:ext>
              </a:extLst>
            </p:cNvPr>
            <p:cNvSpPr>
              <a:spLocks noChangeShapeType="1"/>
            </p:cNvSpPr>
            <p:nvPr/>
          </p:nvSpPr>
          <p:spPr bwMode="auto">
            <a:xfrm rot="-11617">
              <a:off x="4402" y="1615"/>
              <a:ext cx="1394" cy="248"/>
            </a:xfrm>
            <a:prstGeom prst="line">
              <a:avLst/>
            </a:prstGeom>
            <a:noFill/>
            <a:ln w="76200">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1144" name="Line 1048">
              <a:extLst>
                <a:ext uri="{FF2B5EF4-FFF2-40B4-BE49-F238E27FC236}">
                  <a16:creationId xmlns:a16="http://schemas.microsoft.com/office/drawing/2014/main" id="{75A6924A-ECAF-7359-E6AC-B92A0D890F66}"/>
                </a:ext>
              </a:extLst>
            </p:cNvPr>
            <p:cNvSpPr>
              <a:spLocks noChangeShapeType="1"/>
            </p:cNvSpPr>
            <p:nvPr/>
          </p:nvSpPr>
          <p:spPr bwMode="auto">
            <a:xfrm rot="424330" flipH="1" flipV="1">
              <a:off x="1910" y="2220"/>
              <a:ext cx="976" cy="0"/>
            </a:xfrm>
            <a:prstGeom prst="line">
              <a:avLst/>
            </a:prstGeom>
            <a:noFill/>
            <a:ln w="76200">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1145" name="Line 1049">
              <a:extLst>
                <a:ext uri="{FF2B5EF4-FFF2-40B4-BE49-F238E27FC236}">
                  <a16:creationId xmlns:a16="http://schemas.microsoft.com/office/drawing/2014/main" id="{71176E67-7ED9-97DF-88E9-2D4371351A08}"/>
                </a:ext>
              </a:extLst>
            </p:cNvPr>
            <p:cNvSpPr>
              <a:spLocks noChangeShapeType="1"/>
            </p:cNvSpPr>
            <p:nvPr/>
          </p:nvSpPr>
          <p:spPr bwMode="auto">
            <a:xfrm rot="424330" flipH="1" flipV="1">
              <a:off x="2897" y="2309"/>
              <a:ext cx="579" cy="0"/>
            </a:xfrm>
            <a:prstGeom prst="line">
              <a:avLst/>
            </a:prstGeom>
            <a:noFill/>
            <a:ln w="76200">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1146" name="Line 1050">
              <a:extLst>
                <a:ext uri="{FF2B5EF4-FFF2-40B4-BE49-F238E27FC236}">
                  <a16:creationId xmlns:a16="http://schemas.microsoft.com/office/drawing/2014/main" id="{E9578E27-3D0B-8B38-6771-6C3006AB7170}"/>
                </a:ext>
              </a:extLst>
            </p:cNvPr>
            <p:cNvSpPr>
              <a:spLocks noChangeShapeType="1"/>
            </p:cNvSpPr>
            <p:nvPr/>
          </p:nvSpPr>
          <p:spPr bwMode="auto">
            <a:xfrm rot="22022053" flipH="1" flipV="1">
              <a:off x="3587" y="2377"/>
              <a:ext cx="562" cy="1"/>
            </a:xfrm>
            <a:prstGeom prst="line">
              <a:avLst/>
            </a:prstGeom>
            <a:noFill/>
            <a:ln w="76200">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1147" name="Line 1051">
              <a:extLst>
                <a:ext uri="{FF2B5EF4-FFF2-40B4-BE49-F238E27FC236}">
                  <a16:creationId xmlns:a16="http://schemas.microsoft.com/office/drawing/2014/main" id="{40BC1F77-2C61-766D-C0FB-6CDFA8E3BEF3}"/>
                </a:ext>
              </a:extLst>
            </p:cNvPr>
            <p:cNvSpPr>
              <a:spLocks noChangeShapeType="1"/>
            </p:cNvSpPr>
            <p:nvPr/>
          </p:nvSpPr>
          <p:spPr bwMode="auto">
            <a:xfrm rot="424330" flipH="1" flipV="1">
              <a:off x="4195" y="2510"/>
              <a:ext cx="1441" cy="0"/>
            </a:xfrm>
            <a:prstGeom prst="line">
              <a:avLst/>
            </a:prstGeom>
            <a:noFill/>
            <a:ln w="76200">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1150" name="Text Box 1054">
              <a:extLst>
                <a:ext uri="{FF2B5EF4-FFF2-40B4-BE49-F238E27FC236}">
                  <a16:creationId xmlns:a16="http://schemas.microsoft.com/office/drawing/2014/main" id="{4826F1CB-18BE-0314-7E91-EB4D98F62F29}"/>
                </a:ext>
              </a:extLst>
            </p:cNvPr>
            <p:cNvSpPr txBox="1">
              <a:spLocks noChangeArrowheads="1"/>
            </p:cNvSpPr>
            <p:nvPr/>
          </p:nvSpPr>
          <p:spPr bwMode="auto">
            <a:xfrm>
              <a:off x="4597" y="2602"/>
              <a:ext cx="692"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latin typeface="Arial Black" panose="020B0A04020102020204" pitchFamily="34" charset="0"/>
                </a:rPr>
                <a:t>C</a:t>
              </a:r>
              <a:r>
                <a:rPr lang="en-US" altLang="en-US" sz="3200" baseline="-25000">
                  <a:latin typeface="Arial Black" panose="020B0A04020102020204" pitchFamily="34" charset="0"/>
                </a:rPr>
                <a:t>3</a:t>
              </a:r>
              <a:endParaRPr lang="en-US" altLang="en-US" sz="3200">
                <a:latin typeface="Arial Black" panose="020B0A04020102020204" pitchFamily="34" charset="0"/>
              </a:endParaRPr>
            </a:p>
          </p:txBody>
        </p:sp>
        <p:sp>
          <p:nvSpPr>
            <p:cNvPr id="261152" name="Text Box 1056">
              <a:extLst>
                <a:ext uri="{FF2B5EF4-FFF2-40B4-BE49-F238E27FC236}">
                  <a16:creationId xmlns:a16="http://schemas.microsoft.com/office/drawing/2014/main" id="{9D78D285-8403-147D-E781-7B9AA9DC523F}"/>
                </a:ext>
              </a:extLst>
            </p:cNvPr>
            <p:cNvSpPr txBox="1">
              <a:spLocks noChangeArrowheads="1"/>
            </p:cNvSpPr>
            <p:nvPr/>
          </p:nvSpPr>
          <p:spPr bwMode="auto">
            <a:xfrm>
              <a:off x="2135" y="2334"/>
              <a:ext cx="692"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latin typeface="Arial Black" panose="020B0A04020102020204" pitchFamily="34" charset="0"/>
                </a:rPr>
                <a:t>A</a:t>
              </a:r>
              <a:r>
                <a:rPr lang="en-US" altLang="en-US" sz="3200" baseline="-25000">
                  <a:latin typeface="Arial Black" panose="020B0A04020102020204" pitchFamily="34" charset="0"/>
                </a:rPr>
                <a:t>2</a:t>
              </a:r>
            </a:p>
          </p:txBody>
        </p:sp>
        <p:sp>
          <p:nvSpPr>
            <p:cNvPr id="261153" name="Text Box 1057">
              <a:extLst>
                <a:ext uri="{FF2B5EF4-FFF2-40B4-BE49-F238E27FC236}">
                  <a16:creationId xmlns:a16="http://schemas.microsoft.com/office/drawing/2014/main" id="{503F47AA-CFD4-5A66-F9AA-EC6FC5AEF648}"/>
                </a:ext>
              </a:extLst>
            </p:cNvPr>
            <p:cNvSpPr txBox="1">
              <a:spLocks noChangeArrowheads="1"/>
            </p:cNvSpPr>
            <p:nvPr/>
          </p:nvSpPr>
          <p:spPr bwMode="auto">
            <a:xfrm>
              <a:off x="2887" y="2430"/>
              <a:ext cx="692"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latin typeface="Arial Black" panose="020B0A04020102020204" pitchFamily="34" charset="0"/>
                </a:rPr>
                <a:t>B</a:t>
              </a:r>
              <a:r>
                <a:rPr lang="en-US" altLang="en-US" sz="3200" baseline="-25000">
                  <a:latin typeface="Arial Black" panose="020B0A04020102020204" pitchFamily="34" charset="0"/>
                </a:rPr>
                <a:t>2</a:t>
              </a:r>
              <a:endParaRPr lang="en-US" altLang="en-US" sz="3200">
                <a:latin typeface="Arial Black" panose="020B0A04020102020204" pitchFamily="34" charset="0"/>
              </a:endParaRPr>
            </a:p>
          </p:txBody>
        </p:sp>
        <p:sp>
          <p:nvSpPr>
            <p:cNvPr id="261155" name="Text Box 1059">
              <a:extLst>
                <a:ext uri="{FF2B5EF4-FFF2-40B4-BE49-F238E27FC236}">
                  <a16:creationId xmlns:a16="http://schemas.microsoft.com/office/drawing/2014/main" id="{3482C080-A311-87BC-A461-AE6EC1157B34}"/>
                </a:ext>
              </a:extLst>
            </p:cNvPr>
            <p:cNvSpPr txBox="1">
              <a:spLocks noChangeArrowheads="1"/>
            </p:cNvSpPr>
            <p:nvPr/>
          </p:nvSpPr>
          <p:spPr bwMode="auto">
            <a:xfrm>
              <a:off x="3587" y="2502"/>
              <a:ext cx="692"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latin typeface="Arial Black" panose="020B0A04020102020204" pitchFamily="34" charset="0"/>
                </a:rPr>
                <a:t>B</a:t>
              </a:r>
              <a:r>
                <a:rPr lang="en-US" altLang="en-US" sz="3200" baseline="-25000">
                  <a:latin typeface="Arial Black" panose="020B0A04020102020204" pitchFamily="34" charset="0"/>
                </a:rPr>
                <a:t>1</a:t>
              </a:r>
              <a:endParaRPr lang="en-US" altLang="en-US" sz="3200">
                <a:latin typeface="Arial Black" panose="020B0A040201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1026">
            <a:extLst>
              <a:ext uri="{FF2B5EF4-FFF2-40B4-BE49-F238E27FC236}">
                <a16:creationId xmlns:a16="http://schemas.microsoft.com/office/drawing/2014/main" id="{5450D62C-2A2F-A241-9B1D-49265E6FC4A7}"/>
              </a:ext>
            </a:extLst>
          </p:cNvPr>
          <p:cNvSpPr>
            <a:spLocks noGrp="1" noChangeArrowheads="1"/>
          </p:cNvSpPr>
          <p:nvPr>
            <p:ph type="title"/>
          </p:nvPr>
        </p:nvSpPr>
        <p:spPr>
          <a:xfrm>
            <a:off x="682625" y="428625"/>
            <a:ext cx="7772400" cy="822325"/>
          </a:xfrm>
        </p:spPr>
        <p:txBody>
          <a:bodyPr/>
          <a:lstStyle/>
          <a:p>
            <a:pPr algn="ctr"/>
            <a:r>
              <a:rPr lang="en-US" altLang="en-US" sz="4800">
                <a:latin typeface="Arial" panose="020B0604020202020204" pitchFamily="34" charset="0"/>
              </a:rPr>
              <a:t>In-channel Breakage</a:t>
            </a:r>
          </a:p>
        </p:txBody>
      </p:sp>
      <p:sp>
        <p:nvSpPr>
          <p:cNvPr id="266243" name="Rectangle 1027">
            <a:extLst>
              <a:ext uri="{FF2B5EF4-FFF2-40B4-BE49-F238E27FC236}">
                <a16:creationId xmlns:a16="http://schemas.microsoft.com/office/drawing/2014/main" id="{E4228A69-2832-DD4B-A24C-7FA6602E4A62}"/>
              </a:ext>
            </a:extLst>
          </p:cNvPr>
          <p:cNvSpPr>
            <a:spLocks noGrp="1" noChangeArrowheads="1"/>
          </p:cNvSpPr>
          <p:nvPr>
            <p:ph type="body" idx="1"/>
          </p:nvPr>
        </p:nvSpPr>
        <p:spPr>
          <a:xfrm>
            <a:off x="479425" y="1885950"/>
            <a:ext cx="8178800" cy="4714875"/>
          </a:xfrm>
        </p:spPr>
        <p:txBody>
          <a:bodyPr/>
          <a:lstStyle/>
          <a:p>
            <a:r>
              <a:rPr lang="en-US" altLang="en-US" sz="3600">
                <a:latin typeface="Arial" panose="020B0604020202020204" pitchFamily="34" charset="0"/>
              </a:rPr>
              <a:t>Does the log break?</a:t>
            </a:r>
          </a:p>
          <a:p>
            <a:pPr lvl="1"/>
            <a:r>
              <a:rPr lang="en-US" altLang="en-US" sz="3200">
                <a:latin typeface="Arial" panose="020B0604020202020204" pitchFamily="34" charset="0"/>
              </a:rPr>
              <a:t>residence time</a:t>
            </a:r>
          </a:p>
          <a:p>
            <a:pPr lvl="1"/>
            <a:r>
              <a:rPr lang="en-US" altLang="en-US" sz="3200">
                <a:latin typeface="Arial" panose="020B0604020202020204" pitchFamily="34" charset="0"/>
              </a:rPr>
              <a:t>top diameter</a:t>
            </a:r>
          </a:p>
          <a:p>
            <a:endParaRPr lang="en-US" altLang="en-US" sz="3600">
              <a:latin typeface="Arial" panose="020B0604020202020204" pitchFamily="34" charset="0"/>
            </a:endParaRPr>
          </a:p>
          <a:p>
            <a:r>
              <a:rPr lang="en-US" altLang="en-US" sz="3600">
                <a:latin typeface="Arial" panose="020B0604020202020204" pitchFamily="34" charset="0"/>
              </a:rPr>
              <a:t>If so where?</a:t>
            </a:r>
          </a:p>
          <a:p>
            <a:pPr lvl="1"/>
            <a:r>
              <a:rPr lang="en-US" altLang="en-US" sz="3200">
                <a:latin typeface="Arial" panose="020B0604020202020204" pitchFamily="34" charset="0"/>
              </a:rPr>
              <a:t>Variations on broken stick model</a:t>
            </a:r>
          </a:p>
          <a:p>
            <a:pPr lvl="1"/>
            <a:r>
              <a:rPr lang="en-US" altLang="en-US" sz="3200">
                <a:latin typeface="Arial" panose="020B0604020202020204" pitchFamily="34" charset="0"/>
              </a:rPr>
              <a:t>Break location related to diameter</a:t>
            </a:r>
          </a:p>
          <a:p>
            <a:pPr lvl="1">
              <a:buFont typeface="Wingdings" panose="05000000000000000000" pitchFamily="2" charset="2"/>
              <a:buNone/>
            </a:pPr>
            <a:endParaRPr lang="en-US" altLang="en-US">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32BEFDCE-CA93-02F0-6E63-61358EB0E5BC}"/>
              </a:ext>
            </a:extLst>
          </p:cNvPr>
          <p:cNvSpPr>
            <a:spLocks noGrp="1" noChangeArrowheads="1"/>
          </p:cNvSpPr>
          <p:nvPr>
            <p:ph type="title"/>
          </p:nvPr>
        </p:nvSpPr>
        <p:spPr>
          <a:xfrm>
            <a:off x="511175" y="423863"/>
            <a:ext cx="8131175" cy="757237"/>
          </a:xfrm>
        </p:spPr>
        <p:txBody>
          <a:bodyPr/>
          <a:lstStyle/>
          <a:p>
            <a:pPr algn="ctr"/>
            <a:r>
              <a:rPr lang="en-US" altLang="en-US">
                <a:latin typeface="Arial" panose="020B0604020202020204" pitchFamily="34" charset="0"/>
              </a:rPr>
              <a:t>Predicted vs. Observed</a:t>
            </a:r>
          </a:p>
        </p:txBody>
      </p:sp>
      <p:graphicFrame>
        <p:nvGraphicFramePr>
          <p:cNvPr id="236548" name="Object 4">
            <a:extLst>
              <a:ext uri="{FF2B5EF4-FFF2-40B4-BE49-F238E27FC236}">
                <a16:creationId xmlns:a16="http://schemas.microsoft.com/office/drawing/2014/main" id="{DEA31D77-A996-1C66-E9E4-96062379B1C1}"/>
              </a:ext>
            </a:extLst>
          </p:cNvPr>
          <p:cNvGraphicFramePr>
            <a:graphicFrameLocks noChangeAspect="1"/>
          </p:cNvGraphicFramePr>
          <p:nvPr/>
        </p:nvGraphicFramePr>
        <p:xfrm>
          <a:off x="361950" y="1187450"/>
          <a:ext cx="8393113" cy="5211763"/>
        </p:xfrm>
        <a:graphic>
          <a:graphicData uri="http://schemas.openxmlformats.org/presentationml/2006/ole">
            <mc:AlternateContent xmlns:mc="http://schemas.openxmlformats.org/markup-compatibility/2006">
              <mc:Choice xmlns:v="urn:schemas-microsoft-com:vml" Requires="v">
                <p:oleObj name="Chart" r:id="rId3" imgW="4829556" imgH="2391156" progId="Excel.Chart.8">
                  <p:embed/>
                </p:oleObj>
              </mc:Choice>
              <mc:Fallback>
                <p:oleObj name="Chart" r:id="rId3" imgW="4829556" imgH="2391156"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187450"/>
                        <a:ext cx="8393113" cy="5211763"/>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Oval 2">
            <a:extLst>
              <a:ext uri="{FF2B5EF4-FFF2-40B4-BE49-F238E27FC236}">
                <a16:creationId xmlns:a16="http://schemas.microsoft.com/office/drawing/2014/main" id="{ABFAE110-C3BB-4E09-734D-A80B684AEA0F}"/>
              </a:ext>
            </a:extLst>
          </p:cNvPr>
          <p:cNvSpPr>
            <a:spLocks noChangeArrowheads="1"/>
          </p:cNvSpPr>
          <p:nvPr/>
        </p:nvSpPr>
        <p:spPr bwMode="auto">
          <a:xfrm>
            <a:off x="1873250" y="500063"/>
            <a:ext cx="5395913" cy="1012825"/>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en-US" sz="4000">
                <a:latin typeface="Arial Black" panose="020B0A04020102020204" pitchFamily="34" charset="0"/>
              </a:rPr>
              <a:t>STREAMWOOD</a:t>
            </a:r>
          </a:p>
        </p:txBody>
      </p:sp>
      <p:sp>
        <p:nvSpPr>
          <p:cNvPr id="295941" name="Text Box 5">
            <a:extLst>
              <a:ext uri="{FF2B5EF4-FFF2-40B4-BE49-F238E27FC236}">
                <a16:creationId xmlns:a16="http://schemas.microsoft.com/office/drawing/2014/main" id="{9CF51786-57BE-CB60-09DF-872B2948680C}"/>
              </a:ext>
            </a:extLst>
          </p:cNvPr>
          <p:cNvSpPr txBox="1">
            <a:spLocks noChangeArrowheads="1"/>
          </p:cNvSpPr>
          <p:nvPr/>
        </p:nvSpPr>
        <p:spPr bwMode="auto">
          <a:xfrm>
            <a:off x="95250" y="3144838"/>
            <a:ext cx="4362450"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3200">
                <a:latin typeface="Arial Black" panose="020B0A04020102020204" pitchFamily="34" charset="0"/>
              </a:rPr>
              <a:t>Tree Recruitment</a:t>
            </a:r>
          </a:p>
        </p:txBody>
      </p:sp>
      <p:sp>
        <p:nvSpPr>
          <p:cNvPr id="295942" name="Text Box 6">
            <a:extLst>
              <a:ext uri="{FF2B5EF4-FFF2-40B4-BE49-F238E27FC236}">
                <a16:creationId xmlns:a16="http://schemas.microsoft.com/office/drawing/2014/main" id="{2416783D-2FF9-C0AF-50E8-3928CBC59ED9}"/>
              </a:ext>
            </a:extLst>
          </p:cNvPr>
          <p:cNvSpPr txBox="1">
            <a:spLocks noChangeArrowheads="1"/>
          </p:cNvSpPr>
          <p:nvPr/>
        </p:nvSpPr>
        <p:spPr bwMode="auto">
          <a:xfrm>
            <a:off x="520700" y="4070350"/>
            <a:ext cx="3675063" cy="617538"/>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Growth</a:t>
            </a:r>
          </a:p>
        </p:txBody>
      </p:sp>
      <p:sp>
        <p:nvSpPr>
          <p:cNvPr id="295943" name="Text Box 7">
            <a:extLst>
              <a:ext uri="{FF2B5EF4-FFF2-40B4-BE49-F238E27FC236}">
                <a16:creationId xmlns:a16="http://schemas.microsoft.com/office/drawing/2014/main" id="{BCA1753E-1AEF-F0AE-5CCC-E75A8BB4D114}"/>
              </a:ext>
            </a:extLst>
          </p:cNvPr>
          <p:cNvSpPr txBox="1">
            <a:spLocks noChangeArrowheads="1"/>
          </p:cNvSpPr>
          <p:nvPr/>
        </p:nvSpPr>
        <p:spPr bwMode="auto">
          <a:xfrm>
            <a:off x="520700" y="4995863"/>
            <a:ext cx="3675063"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Mortality</a:t>
            </a:r>
          </a:p>
        </p:txBody>
      </p:sp>
      <p:sp>
        <p:nvSpPr>
          <p:cNvPr id="295944" name="Text Box 8">
            <a:extLst>
              <a:ext uri="{FF2B5EF4-FFF2-40B4-BE49-F238E27FC236}">
                <a16:creationId xmlns:a16="http://schemas.microsoft.com/office/drawing/2014/main" id="{B2172FEB-0D2B-5E9F-DD9D-0D41494ADB8F}"/>
              </a:ext>
            </a:extLst>
          </p:cNvPr>
          <p:cNvSpPr txBox="1">
            <a:spLocks noChangeArrowheads="1"/>
          </p:cNvSpPr>
          <p:nvPr/>
        </p:nvSpPr>
        <p:spPr bwMode="auto">
          <a:xfrm>
            <a:off x="4943475" y="3144838"/>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Recruitment</a:t>
            </a:r>
          </a:p>
        </p:txBody>
      </p:sp>
      <p:sp>
        <p:nvSpPr>
          <p:cNvPr id="295945" name="Text Box 9">
            <a:extLst>
              <a:ext uri="{FF2B5EF4-FFF2-40B4-BE49-F238E27FC236}">
                <a16:creationId xmlns:a16="http://schemas.microsoft.com/office/drawing/2014/main" id="{507E582F-ADBC-4FCA-FC5A-0CD075B1B8C8}"/>
              </a:ext>
            </a:extLst>
          </p:cNvPr>
          <p:cNvSpPr txBox="1">
            <a:spLocks noChangeArrowheads="1"/>
          </p:cNvSpPr>
          <p:nvPr/>
        </p:nvSpPr>
        <p:spPr bwMode="auto">
          <a:xfrm>
            <a:off x="4943475" y="4070350"/>
            <a:ext cx="3673475" cy="617538"/>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Breakage</a:t>
            </a:r>
          </a:p>
        </p:txBody>
      </p:sp>
      <p:sp>
        <p:nvSpPr>
          <p:cNvPr id="295946" name="Text Box 10">
            <a:extLst>
              <a:ext uri="{FF2B5EF4-FFF2-40B4-BE49-F238E27FC236}">
                <a16:creationId xmlns:a16="http://schemas.microsoft.com/office/drawing/2014/main" id="{59FDEBD9-C155-C293-79E9-97AB65032CAB}"/>
              </a:ext>
            </a:extLst>
          </p:cNvPr>
          <p:cNvSpPr txBox="1">
            <a:spLocks noChangeArrowheads="1"/>
          </p:cNvSpPr>
          <p:nvPr/>
        </p:nvSpPr>
        <p:spPr bwMode="auto">
          <a:xfrm>
            <a:off x="4943475" y="4995863"/>
            <a:ext cx="3673475" cy="617537"/>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Movement</a:t>
            </a:r>
          </a:p>
        </p:txBody>
      </p:sp>
      <p:sp>
        <p:nvSpPr>
          <p:cNvPr id="295947" name="Text Box 11">
            <a:extLst>
              <a:ext uri="{FF2B5EF4-FFF2-40B4-BE49-F238E27FC236}">
                <a16:creationId xmlns:a16="http://schemas.microsoft.com/office/drawing/2014/main" id="{590D6004-8FF4-B046-BD03-4C73CE60E040}"/>
              </a:ext>
            </a:extLst>
          </p:cNvPr>
          <p:cNvSpPr txBox="1">
            <a:spLocks noChangeArrowheads="1"/>
          </p:cNvSpPr>
          <p:nvPr/>
        </p:nvSpPr>
        <p:spPr bwMode="auto">
          <a:xfrm>
            <a:off x="4943475" y="5922963"/>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 Decomposition</a:t>
            </a:r>
          </a:p>
        </p:txBody>
      </p:sp>
      <p:sp>
        <p:nvSpPr>
          <p:cNvPr id="295948" name="Text Box 12">
            <a:extLst>
              <a:ext uri="{FF2B5EF4-FFF2-40B4-BE49-F238E27FC236}">
                <a16:creationId xmlns:a16="http://schemas.microsoft.com/office/drawing/2014/main" id="{8E727FE2-141C-F7DA-CDD2-957A25D87E1D}"/>
              </a:ext>
            </a:extLst>
          </p:cNvPr>
          <p:cNvSpPr txBox="1">
            <a:spLocks noChangeArrowheads="1"/>
          </p:cNvSpPr>
          <p:nvPr/>
        </p:nvSpPr>
        <p:spPr bwMode="auto">
          <a:xfrm>
            <a:off x="520700" y="5922963"/>
            <a:ext cx="3675063"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Forest Harvest</a:t>
            </a:r>
          </a:p>
        </p:txBody>
      </p:sp>
      <p:sp>
        <p:nvSpPr>
          <p:cNvPr id="295949" name="Oval 13">
            <a:extLst>
              <a:ext uri="{FF2B5EF4-FFF2-40B4-BE49-F238E27FC236}">
                <a16:creationId xmlns:a16="http://schemas.microsoft.com/office/drawing/2014/main" id="{29186D82-92BA-6FCA-5044-6B3B29B0B1FC}"/>
              </a:ext>
            </a:extLst>
          </p:cNvPr>
          <p:cNvSpPr>
            <a:spLocks noChangeArrowheads="1"/>
          </p:cNvSpPr>
          <p:nvPr/>
        </p:nvSpPr>
        <p:spPr bwMode="auto">
          <a:xfrm>
            <a:off x="457200" y="1676400"/>
            <a:ext cx="3905250" cy="838200"/>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en-US" sz="3200">
                <a:latin typeface="Arial Black" panose="020B0A04020102020204" pitchFamily="34" charset="0"/>
              </a:rPr>
              <a:t>Forest</a:t>
            </a:r>
          </a:p>
        </p:txBody>
      </p:sp>
      <p:sp>
        <p:nvSpPr>
          <p:cNvPr id="295950" name="Oval 14">
            <a:extLst>
              <a:ext uri="{FF2B5EF4-FFF2-40B4-BE49-F238E27FC236}">
                <a16:creationId xmlns:a16="http://schemas.microsoft.com/office/drawing/2014/main" id="{2FBD2FD2-4228-8419-5F05-B1A81945C151}"/>
              </a:ext>
            </a:extLst>
          </p:cNvPr>
          <p:cNvSpPr>
            <a:spLocks noChangeArrowheads="1"/>
          </p:cNvSpPr>
          <p:nvPr/>
        </p:nvSpPr>
        <p:spPr bwMode="auto">
          <a:xfrm>
            <a:off x="4827588" y="1627188"/>
            <a:ext cx="4056062" cy="927100"/>
          </a:xfrm>
          <a:prstGeom prst="ellipse">
            <a:avLst/>
          </a:prstGeom>
          <a:solidFill>
            <a:schemeClr val="bg1"/>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sz="3200">
                <a:latin typeface="Arial Black" panose="020B0A04020102020204" pitchFamily="34" charset="0"/>
              </a:rPr>
              <a:t>Stream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0BE61EC0-A496-5E3A-723A-EDE9B663789E}"/>
              </a:ext>
            </a:extLst>
          </p:cNvPr>
          <p:cNvSpPr>
            <a:spLocks noGrp="1" noChangeArrowheads="1"/>
          </p:cNvSpPr>
          <p:nvPr>
            <p:ph type="title"/>
          </p:nvPr>
        </p:nvSpPr>
        <p:spPr>
          <a:xfrm>
            <a:off x="688975" y="469900"/>
            <a:ext cx="7772400" cy="774700"/>
          </a:xfrm>
        </p:spPr>
        <p:txBody>
          <a:bodyPr/>
          <a:lstStyle/>
          <a:p>
            <a:pPr algn="ctr"/>
            <a:r>
              <a:rPr lang="en-US" altLang="en-US" sz="4800">
                <a:latin typeface="Arial" panose="020B0604020202020204" pitchFamily="34" charset="0"/>
              </a:rPr>
              <a:t>Chance of Log Movement</a:t>
            </a:r>
          </a:p>
        </p:txBody>
      </p:sp>
      <p:sp>
        <p:nvSpPr>
          <p:cNvPr id="285699" name="Rectangle 3">
            <a:extLst>
              <a:ext uri="{FF2B5EF4-FFF2-40B4-BE49-F238E27FC236}">
                <a16:creationId xmlns:a16="http://schemas.microsoft.com/office/drawing/2014/main" id="{EE166455-14E8-59D0-851D-8F979109BD7E}"/>
              </a:ext>
            </a:extLst>
          </p:cNvPr>
          <p:cNvSpPr>
            <a:spLocks noGrp="1" noChangeArrowheads="1"/>
          </p:cNvSpPr>
          <p:nvPr>
            <p:ph type="body" idx="1"/>
          </p:nvPr>
        </p:nvSpPr>
        <p:spPr>
          <a:xfrm>
            <a:off x="479425" y="1885950"/>
            <a:ext cx="8178800" cy="4594225"/>
          </a:xfrm>
        </p:spPr>
        <p:txBody>
          <a:bodyPr/>
          <a:lstStyle/>
          <a:p>
            <a:pPr>
              <a:buFont typeface="Wingdings" panose="05000000000000000000" pitchFamily="2" charset="2"/>
              <a:buNone/>
            </a:pPr>
            <a:r>
              <a:rPr lang="en-US" altLang="en-US" sz="3600">
                <a:latin typeface="Arial" panose="020B0604020202020204" pitchFamily="34" charset="0"/>
              </a:rPr>
              <a:t>Does the log move?</a:t>
            </a:r>
          </a:p>
          <a:p>
            <a:pPr>
              <a:buFont typeface="Wingdings" panose="05000000000000000000" pitchFamily="2" charset="2"/>
              <a:buNone/>
            </a:pPr>
            <a:r>
              <a:rPr lang="en-US" altLang="en-US" sz="3600">
                <a:latin typeface="Arial" panose="020B0604020202020204" pitchFamily="34" charset="0"/>
              </a:rPr>
              <a:t>Function of:</a:t>
            </a:r>
          </a:p>
          <a:p>
            <a:pPr lvl="1"/>
            <a:r>
              <a:rPr lang="en-US" altLang="en-US" sz="3200">
                <a:latin typeface="Arial" panose="020B0604020202020204" pitchFamily="34" charset="0"/>
              </a:rPr>
              <a:t>FLOW (peak annual flow)</a:t>
            </a:r>
          </a:p>
          <a:p>
            <a:pPr lvl="1"/>
            <a:r>
              <a:rPr lang="en-US" altLang="en-US" sz="3200">
                <a:latin typeface="Arial" panose="020B0604020202020204" pitchFamily="34" charset="0"/>
              </a:rPr>
              <a:t>Number of Key Pieces</a:t>
            </a:r>
          </a:p>
          <a:p>
            <a:pPr lvl="1"/>
            <a:r>
              <a:rPr lang="en-US" altLang="en-US" sz="3200">
                <a:latin typeface="Arial" panose="020B0604020202020204" pitchFamily="34" charset="0"/>
              </a:rPr>
              <a:t>Length outside of channel</a:t>
            </a:r>
          </a:p>
          <a:p>
            <a:pPr lvl="1"/>
            <a:r>
              <a:rPr lang="en-US" altLang="en-US" sz="3200">
                <a:latin typeface="Arial" panose="020B0604020202020204" pitchFamily="34" charset="0"/>
              </a:rPr>
              <a:t>Length to bankfull width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4F81FA0F-2781-D92C-0059-D77CF4CD0BA8}"/>
              </a:ext>
            </a:extLst>
          </p:cNvPr>
          <p:cNvSpPr>
            <a:spLocks noGrp="1" noChangeArrowheads="1"/>
          </p:cNvSpPr>
          <p:nvPr>
            <p:ph type="title"/>
          </p:nvPr>
        </p:nvSpPr>
        <p:spPr/>
        <p:txBody>
          <a:bodyPr/>
          <a:lstStyle/>
          <a:p>
            <a:pPr algn="ctr"/>
            <a:r>
              <a:rPr lang="en-US" altLang="en-US" b="0"/>
              <a:t>Chance of Movement: No Key Pieces, 100% Within Channel</a:t>
            </a:r>
            <a:endParaRPr lang="en-US" altLang="en-US"/>
          </a:p>
        </p:txBody>
      </p:sp>
      <p:pic>
        <p:nvPicPr>
          <p:cNvPr id="269316" name="Picture 4">
            <a:extLst>
              <a:ext uri="{FF2B5EF4-FFF2-40B4-BE49-F238E27FC236}">
                <a16:creationId xmlns:a16="http://schemas.microsoft.com/office/drawing/2014/main" id="{7AA647ED-03E0-77DB-4F21-841B605EC1FB}"/>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9488" y="1371600"/>
            <a:ext cx="7212012" cy="5241925"/>
          </a:xfrm>
          <a:noFill/>
          <a:ln/>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C6555973-D5AC-0633-A69B-9AD413041CC6}"/>
              </a:ext>
            </a:extLst>
          </p:cNvPr>
          <p:cNvSpPr>
            <a:spLocks noGrp="1" noChangeArrowheads="1"/>
          </p:cNvSpPr>
          <p:nvPr>
            <p:ph type="title"/>
          </p:nvPr>
        </p:nvSpPr>
        <p:spPr>
          <a:xfrm>
            <a:off x="768350" y="511175"/>
            <a:ext cx="7608888" cy="735013"/>
          </a:xfrm>
        </p:spPr>
        <p:txBody>
          <a:bodyPr/>
          <a:lstStyle/>
          <a:p>
            <a:pPr algn="ctr"/>
            <a:r>
              <a:rPr lang="en-US" altLang="en-US">
                <a:latin typeface="Arial" panose="020B0604020202020204" pitchFamily="34" charset="0"/>
              </a:rPr>
              <a:t>Distance of Log Movement</a:t>
            </a:r>
          </a:p>
        </p:txBody>
      </p:sp>
      <p:sp>
        <p:nvSpPr>
          <p:cNvPr id="267267" name="Rectangle 3">
            <a:extLst>
              <a:ext uri="{FF2B5EF4-FFF2-40B4-BE49-F238E27FC236}">
                <a16:creationId xmlns:a16="http://schemas.microsoft.com/office/drawing/2014/main" id="{7A81436A-0475-B5D2-4D1D-7F8B72FEFD01}"/>
              </a:ext>
            </a:extLst>
          </p:cNvPr>
          <p:cNvSpPr>
            <a:spLocks noGrp="1" noChangeArrowheads="1"/>
          </p:cNvSpPr>
          <p:nvPr>
            <p:ph type="body" idx="1"/>
          </p:nvPr>
        </p:nvSpPr>
        <p:spPr>
          <a:xfrm>
            <a:off x="479425" y="1708150"/>
            <a:ext cx="8178800" cy="4824413"/>
          </a:xfrm>
        </p:spPr>
        <p:txBody>
          <a:bodyPr/>
          <a:lstStyle/>
          <a:p>
            <a:pPr>
              <a:buFont typeface="Wingdings" panose="05000000000000000000" pitchFamily="2" charset="2"/>
              <a:buNone/>
            </a:pPr>
            <a:r>
              <a:rPr lang="en-US" altLang="en-US" sz="3600"/>
              <a:t>If it does move, then how far?</a:t>
            </a:r>
          </a:p>
          <a:p>
            <a:pPr>
              <a:buFont typeface="Wingdings" panose="05000000000000000000" pitchFamily="2" charset="2"/>
              <a:buNone/>
            </a:pPr>
            <a:endParaRPr lang="en-US" altLang="en-US" sz="800"/>
          </a:p>
          <a:p>
            <a:r>
              <a:rPr lang="en-US" altLang="en-US"/>
              <a:t>Single negative exponential model</a:t>
            </a:r>
          </a:p>
          <a:p>
            <a:endParaRPr lang="en-US" altLang="en-US"/>
          </a:p>
          <a:p>
            <a:r>
              <a:rPr lang="en-US" altLang="en-US" i="1"/>
              <a:t>k</a:t>
            </a:r>
            <a:r>
              <a:rPr lang="en-US" altLang="en-US"/>
              <a:t> = average travel distance</a:t>
            </a:r>
          </a:p>
          <a:p>
            <a:pPr>
              <a:buFont typeface="Wingdings" panose="05000000000000000000" pitchFamily="2" charset="2"/>
              <a:buNone/>
            </a:pPr>
            <a:r>
              <a:rPr lang="en-US" altLang="en-US"/>
              <a:t>	(units of bank full width)</a:t>
            </a:r>
          </a:p>
          <a:p>
            <a:endParaRPr lang="en-US" altLang="en-US"/>
          </a:p>
          <a:p>
            <a:r>
              <a:rPr lang="en-US" altLang="en-US"/>
              <a:t>Assumed independent of piece size and channel characteristics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6E98CD5-30EC-391B-A5CA-2A24C0616337}"/>
              </a:ext>
            </a:extLst>
          </p:cNvPr>
          <p:cNvSpPr>
            <a:spLocks noGrp="1" noChangeArrowheads="1"/>
          </p:cNvSpPr>
          <p:nvPr>
            <p:ph type="title"/>
          </p:nvPr>
        </p:nvSpPr>
        <p:spPr>
          <a:xfrm>
            <a:off x="679450" y="366713"/>
            <a:ext cx="7772400" cy="914400"/>
          </a:xfrm>
        </p:spPr>
        <p:txBody>
          <a:bodyPr/>
          <a:lstStyle/>
          <a:p>
            <a:pPr algn="ctr"/>
            <a:r>
              <a:rPr lang="en-US" altLang="en-US">
                <a:latin typeface="Arial" panose="020B0604020202020204" pitchFamily="34" charset="0"/>
              </a:rPr>
              <a:t>Presentation Outline </a:t>
            </a:r>
          </a:p>
        </p:txBody>
      </p:sp>
      <p:sp>
        <p:nvSpPr>
          <p:cNvPr id="14339" name="Rectangle 3">
            <a:extLst>
              <a:ext uri="{FF2B5EF4-FFF2-40B4-BE49-F238E27FC236}">
                <a16:creationId xmlns:a16="http://schemas.microsoft.com/office/drawing/2014/main" id="{C3E44F0C-B38E-7F17-CC79-96F8CA4A5310}"/>
              </a:ext>
            </a:extLst>
          </p:cNvPr>
          <p:cNvSpPr>
            <a:spLocks noGrp="1" noChangeArrowheads="1"/>
          </p:cNvSpPr>
          <p:nvPr>
            <p:ph type="body" idx="1"/>
          </p:nvPr>
        </p:nvSpPr>
        <p:spPr>
          <a:xfrm>
            <a:off x="482600" y="1158875"/>
            <a:ext cx="8178800" cy="5046663"/>
          </a:xfrm>
        </p:spPr>
        <p:txBody>
          <a:bodyPr/>
          <a:lstStyle/>
          <a:p>
            <a:pPr marL="812800" indent="-812800">
              <a:lnSpc>
                <a:spcPct val="90000"/>
              </a:lnSpc>
              <a:buFont typeface="Wingdings" panose="05000000000000000000" pitchFamily="2" charset="2"/>
              <a:buNone/>
            </a:pPr>
            <a:endParaRPr lang="en-US" altLang="en-US" sz="3600" b="0">
              <a:latin typeface="Arial" panose="020B0604020202020204" pitchFamily="34" charset="0"/>
            </a:endParaRPr>
          </a:p>
          <a:p>
            <a:pPr marL="812800" indent="-812800">
              <a:lnSpc>
                <a:spcPct val="90000"/>
              </a:lnSpc>
              <a:buFont typeface="Wingdings" panose="05000000000000000000" pitchFamily="2" charset="2"/>
              <a:buAutoNum type="romanUcPeriod"/>
            </a:pPr>
            <a:r>
              <a:rPr lang="en-US" altLang="en-US" sz="3600">
                <a:latin typeface="Arial" panose="020B0604020202020204" pitchFamily="34" charset="0"/>
              </a:rPr>
              <a:t>Model Description</a:t>
            </a:r>
          </a:p>
          <a:p>
            <a:pPr marL="812800" indent="-812800">
              <a:lnSpc>
                <a:spcPct val="90000"/>
              </a:lnSpc>
              <a:buFont typeface="Wingdings" panose="05000000000000000000" pitchFamily="2" charset="2"/>
              <a:buAutoNum type="romanUcPeriod"/>
            </a:pPr>
            <a:endParaRPr lang="en-US" altLang="en-US" sz="3600">
              <a:latin typeface="Arial" panose="020B0604020202020204" pitchFamily="34" charset="0"/>
            </a:endParaRPr>
          </a:p>
          <a:p>
            <a:pPr marL="812800" indent="-812800">
              <a:lnSpc>
                <a:spcPct val="90000"/>
              </a:lnSpc>
              <a:buFont typeface="Wingdings" panose="05000000000000000000" pitchFamily="2" charset="2"/>
              <a:buAutoNum type="romanUcPeriod"/>
            </a:pPr>
            <a:endParaRPr lang="en-US" altLang="en-US" sz="3600">
              <a:latin typeface="Arial" panose="020B0604020202020204" pitchFamily="34" charset="0"/>
            </a:endParaRPr>
          </a:p>
          <a:p>
            <a:pPr marL="812800" indent="-812800">
              <a:lnSpc>
                <a:spcPct val="90000"/>
              </a:lnSpc>
              <a:buFont typeface="Wingdings" panose="05000000000000000000" pitchFamily="2" charset="2"/>
              <a:buAutoNum type="romanUcPeriod"/>
            </a:pPr>
            <a:r>
              <a:rPr lang="en-US" altLang="en-US" sz="3600">
                <a:latin typeface="Arial" panose="020B0604020202020204" pitchFamily="34" charset="0"/>
              </a:rPr>
              <a:t>Types of Applications</a:t>
            </a:r>
          </a:p>
          <a:p>
            <a:pPr marL="812800" indent="-812800">
              <a:lnSpc>
                <a:spcPct val="90000"/>
              </a:lnSpc>
              <a:buFont typeface="Wingdings" panose="05000000000000000000" pitchFamily="2" charset="2"/>
              <a:buAutoNum type="romanUcPeriod"/>
            </a:pPr>
            <a:endParaRPr lang="en-US" altLang="en-US" sz="3600">
              <a:latin typeface="Arial" panose="020B0604020202020204" pitchFamily="34" charset="0"/>
            </a:endParaRPr>
          </a:p>
          <a:p>
            <a:pPr marL="812800" indent="-812800">
              <a:lnSpc>
                <a:spcPct val="90000"/>
              </a:lnSpc>
              <a:buFont typeface="Wingdings" panose="05000000000000000000" pitchFamily="2" charset="2"/>
              <a:buAutoNum type="romanUcPeriod"/>
            </a:pPr>
            <a:endParaRPr lang="en-US" altLang="en-US" sz="3600">
              <a:latin typeface="Arial" panose="020B0604020202020204" pitchFamily="34" charset="0"/>
            </a:endParaRPr>
          </a:p>
          <a:p>
            <a:pPr marL="812800" indent="-812800">
              <a:lnSpc>
                <a:spcPct val="90000"/>
              </a:lnSpc>
              <a:buFont typeface="Wingdings" panose="05000000000000000000" pitchFamily="2" charset="2"/>
              <a:buAutoNum type="romanUcPeriod"/>
            </a:pPr>
            <a:r>
              <a:rPr lang="en-US" altLang="en-US" sz="3600">
                <a:latin typeface="Arial" panose="020B0604020202020204" pitchFamily="34" charset="0"/>
              </a:rPr>
              <a:t>Simulation Example</a:t>
            </a:r>
          </a:p>
        </p:txBody>
      </p:sp>
      <p:graphicFrame>
        <p:nvGraphicFramePr>
          <p:cNvPr id="14342" name="Object 6">
            <a:extLst>
              <a:ext uri="{FF2B5EF4-FFF2-40B4-BE49-F238E27FC236}">
                <a16:creationId xmlns:a16="http://schemas.microsoft.com/office/drawing/2014/main" id="{9B50ED37-BA5E-2637-B570-78E24C415586}"/>
              </a:ext>
            </a:extLst>
          </p:cNvPr>
          <p:cNvGraphicFramePr>
            <a:graphicFrameLocks noChangeAspect="1"/>
          </p:cNvGraphicFramePr>
          <p:nvPr/>
        </p:nvGraphicFramePr>
        <p:xfrm>
          <a:off x="7824788" y="2133600"/>
          <a:ext cx="1068387" cy="4310063"/>
        </p:xfrm>
        <a:graphic>
          <a:graphicData uri="http://schemas.openxmlformats.org/presentationml/2006/ole">
            <mc:AlternateContent xmlns:mc="http://schemas.openxmlformats.org/markup-compatibility/2006">
              <mc:Choice xmlns:v="urn:schemas-microsoft-com:vml" Requires="v">
                <p:oleObj name="Clip" r:id="rId3" imgW="3247200" imgH="5878800" progId="MS_ClipArt_Gallery.2">
                  <p:embed/>
                </p:oleObj>
              </mc:Choice>
              <mc:Fallback>
                <p:oleObj name="Clip" r:id="rId3" imgW="3247200" imgH="5878800"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788" y="2133600"/>
                        <a:ext cx="1068387" cy="431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1026">
            <a:extLst>
              <a:ext uri="{FF2B5EF4-FFF2-40B4-BE49-F238E27FC236}">
                <a16:creationId xmlns:a16="http://schemas.microsoft.com/office/drawing/2014/main" id="{B8FB5870-F29E-D1E9-3F63-3D183590CCB6}"/>
              </a:ext>
            </a:extLst>
          </p:cNvPr>
          <p:cNvSpPr>
            <a:spLocks noGrp="1" noChangeArrowheads="1"/>
          </p:cNvSpPr>
          <p:nvPr>
            <p:ph type="title"/>
          </p:nvPr>
        </p:nvSpPr>
        <p:spPr>
          <a:xfrm>
            <a:off x="677863" y="327025"/>
            <a:ext cx="8094662" cy="854075"/>
          </a:xfrm>
        </p:spPr>
        <p:txBody>
          <a:bodyPr/>
          <a:lstStyle/>
          <a:p>
            <a:pPr algn="ctr"/>
            <a:r>
              <a:rPr lang="en-US" altLang="en-US">
                <a:latin typeface="Arial" panose="020B0604020202020204" pitchFamily="34" charset="0"/>
              </a:rPr>
              <a:t>Distance Moved, Mack Creek</a:t>
            </a:r>
          </a:p>
        </p:txBody>
      </p:sp>
      <p:graphicFrame>
        <p:nvGraphicFramePr>
          <p:cNvPr id="276483" name="Object 1027">
            <a:extLst>
              <a:ext uri="{FF2B5EF4-FFF2-40B4-BE49-F238E27FC236}">
                <a16:creationId xmlns:a16="http://schemas.microsoft.com/office/drawing/2014/main" id="{A7E0B949-FF50-A450-88DC-CC3EF3958B54}"/>
              </a:ext>
            </a:extLst>
          </p:cNvPr>
          <p:cNvGraphicFramePr>
            <a:graphicFrameLocks noChangeAspect="1"/>
          </p:cNvGraphicFramePr>
          <p:nvPr/>
        </p:nvGraphicFramePr>
        <p:xfrm>
          <a:off x="141288" y="1168400"/>
          <a:ext cx="8631237" cy="5359400"/>
        </p:xfrm>
        <a:graphic>
          <a:graphicData uri="http://schemas.openxmlformats.org/presentationml/2006/ole">
            <mc:AlternateContent xmlns:mc="http://schemas.openxmlformats.org/markup-compatibility/2006">
              <mc:Choice xmlns:v="urn:schemas-microsoft-com:vml" Requires="v">
                <p:oleObj name="Chart" r:id="rId3" imgW="4639056" imgH="2429256" progId="Excel.Chart.8">
                  <p:embed/>
                </p:oleObj>
              </mc:Choice>
              <mc:Fallback>
                <p:oleObj name="Chart" r:id="rId3" imgW="4639056" imgH="2429256" progId="Excel.Chart.8">
                  <p:embed/>
                  <p:pic>
                    <p:nvPicPr>
                      <p:cNvPr id="0"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8" y="1168400"/>
                        <a:ext cx="8631237" cy="5359400"/>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2" name="Oval 2">
            <a:extLst>
              <a:ext uri="{FF2B5EF4-FFF2-40B4-BE49-F238E27FC236}">
                <a16:creationId xmlns:a16="http://schemas.microsoft.com/office/drawing/2014/main" id="{35260E81-645E-2B45-5932-31AFB0C60D1E}"/>
              </a:ext>
            </a:extLst>
          </p:cNvPr>
          <p:cNvSpPr>
            <a:spLocks noChangeArrowheads="1"/>
          </p:cNvSpPr>
          <p:nvPr/>
        </p:nvSpPr>
        <p:spPr bwMode="auto">
          <a:xfrm>
            <a:off x="1873250" y="500063"/>
            <a:ext cx="5395913" cy="1012825"/>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en-US" sz="4000">
                <a:latin typeface="Arial Black" panose="020B0A04020102020204" pitchFamily="34" charset="0"/>
              </a:rPr>
              <a:t>STREAMWOOD</a:t>
            </a:r>
          </a:p>
        </p:txBody>
      </p:sp>
      <p:sp>
        <p:nvSpPr>
          <p:cNvPr id="296966" name="Text Box 6">
            <a:extLst>
              <a:ext uri="{FF2B5EF4-FFF2-40B4-BE49-F238E27FC236}">
                <a16:creationId xmlns:a16="http://schemas.microsoft.com/office/drawing/2014/main" id="{CD5685D8-57D4-F077-7390-3688894D07C1}"/>
              </a:ext>
            </a:extLst>
          </p:cNvPr>
          <p:cNvSpPr txBox="1">
            <a:spLocks noChangeArrowheads="1"/>
          </p:cNvSpPr>
          <p:nvPr/>
        </p:nvSpPr>
        <p:spPr bwMode="auto">
          <a:xfrm>
            <a:off x="520700" y="4070350"/>
            <a:ext cx="3675063" cy="617538"/>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Growth</a:t>
            </a:r>
          </a:p>
        </p:txBody>
      </p:sp>
      <p:sp>
        <p:nvSpPr>
          <p:cNvPr id="296967" name="Text Box 7">
            <a:extLst>
              <a:ext uri="{FF2B5EF4-FFF2-40B4-BE49-F238E27FC236}">
                <a16:creationId xmlns:a16="http://schemas.microsoft.com/office/drawing/2014/main" id="{21BC651A-F9F2-18A0-ECA2-0ABD34160127}"/>
              </a:ext>
            </a:extLst>
          </p:cNvPr>
          <p:cNvSpPr txBox="1">
            <a:spLocks noChangeArrowheads="1"/>
          </p:cNvSpPr>
          <p:nvPr/>
        </p:nvSpPr>
        <p:spPr bwMode="auto">
          <a:xfrm>
            <a:off x="520700" y="4995863"/>
            <a:ext cx="3675063"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Mortality</a:t>
            </a:r>
          </a:p>
        </p:txBody>
      </p:sp>
      <p:sp>
        <p:nvSpPr>
          <p:cNvPr id="296968" name="Text Box 8">
            <a:extLst>
              <a:ext uri="{FF2B5EF4-FFF2-40B4-BE49-F238E27FC236}">
                <a16:creationId xmlns:a16="http://schemas.microsoft.com/office/drawing/2014/main" id="{EFF23BD1-C93D-3180-BD6B-B34965C22055}"/>
              </a:ext>
            </a:extLst>
          </p:cNvPr>
          <p:cNvSpPr txBox="1">
            <a:spLocks noChangeArrowheads="1"/>
          </p:cNvSpPr>
          <p:nvPr/>
        </p:nvSpPr>
        <p:spPr bwMode="auto">
          <a:xfrm>
            <a:off x="4943475" y="3144838"/>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Recruitment</a:t>
            </a:r>
          </a:p>
        </p:txBody>
      </p:sp>
      <p:sp>
        <p:nvSpPr>
          <p:cNvPr id="296969" name="Text Box 9">
            <a:extLst>
              <a:ext uri="{FF2B5EF4-FFF2-40B4-BE49-F238E27FC236}">
                <a16:creationId xmlns:a16="http://schemas.microsoft.com/office/drawing/2014/main" id="{61B3611E-996C-0D08-DA37-5C28363718F3}"/>
              </a:ext>
            </a:extLst>
          </p:cNvPr>
          <p:cNvSpPr txBox="1">
            <a:spLocks noChangeArrowheads="1"/>
          </p:cNvSpPr>
          <p:nvPr/>
        </p:nvSpPr>
        <p:spPr bwMode="auto">
          <a:xfrm>
            <a:off x="4943475" y="4070350"/>
            <a:ext cx="3673475" cy="617538"/>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Breakage</a:t>
            </a:r>
          </a:p>
        </p:txBody>
      </p:sp>
      <p:sp>
        <p:nvSpPr>
          <p:cNvPr id="296970" name="Text Box 10">
            <a:extLst>
              <a:ext uri="{FF2B5EF4-FFF2-40B4-BE49-F238E27FC236}">
                <a16:creationId xmlns:a16="http://schemas.microsoft.com/office/drawing/2014/main" id="{04420210-3C6A-3127-497C-6B97DE5A689D}"/>
              </a:ext>
            </a:extLst>
          </p:cNvPr>
          <p:cNvSpPr txBox="1">
            <a:spLocks noChangeArrowheads="1"/>
          </p:cNvSpPr>
          <p:nvPr/>
        </p:nvSpPr>
        <p:spPr bwMode="auto">
          <a:xfrm>
            <a:off x="4943475" y="4995863"/>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Movement</a:t>
            </a:r>
          </a:p>
        </p:txBody>
      </p:sp>
      <p:sp>
        <p:nvSpPr>
          <p:cNvPr id="296971" name="Text Box 11">
            <a:extLst>
              <a:ext uri="{FF2B5EF4-FFF2-40B4-BE49-F238E27FC236}">
                <a16:creationId xmlns:a16="http://schemas.microsoft.com/office/drawing/2014/main" id="{28CCB967-4ECC-86E6-5848-0A67BE5D4598}"/>
              </a:ext>
            </a:extLst>
          </p:cNvPr>
          <p:cNvSpPr txBox="1">
            <a:spLocks noChangeArrowheads="1"/>
          </p:cNvSpPr>
          <p:nvPr/>
        </p:nvSpPr>
        <p:spPr bwMode="auto">
          <a:xfrm>
            <a:off x="4943475" y="5922963"/>
            <a:ext cx="3673475" cy="617537"/>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 Decomposition</a:t>
            </a:r>
          </a:p>
        </p:txBody>
      </p:sp>
      <p:sp>
        <p:nvSpPr>
          <p:cNvPr id="296972" name="Text Box 12">
            <a:extLst>
              <a:ext uri="{FF2B5EF4-FFF2-40B4-BE49-F238E27FC236}">
                <a16:creationId xmlns:a16="http://schemas.microsoft.com/office/drawing/2014/main" id="{6A40D75B-0BB1-A982-4419-00748BC0138A}"/>
              </a:ext>
            </a:extLst>
          </p:cNvPr>
          <p:cNvSpPr txBox="1">
            <a:spLocks noChangeArrowheads="1"/>
          </p:cNvSpPr>
          <p:nvPr/>
        </p:nvSpPr>
        <p:spPr bwMode="auto">
          <a:xfrm>
            <a:off x="520700" y="5922963"/>
            <a:ext cx="3675063"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Forest Harvest</a:t>
            </a:r>
          </a:p>
        </p:txBody>
      </p:sp>
      <p:sp>
        <p:nvSpPr>
          <p:cNvPr id="296973" name="Oval 13">
            <a:extLst>
              <a:ext uri="{FF2B5EF4-FFF2-40B4-BE49-F238E27FC236}">
                <a16:creationId xmlns:a16="http://schemas.microsoft.com/office/drawing/2014/main" id="{91F816C0-88EF-0DE8-2337-1AE4BE5CF521}"/>
              </a:ext>
            </a:extLst>
          </p:cNvPr>
          <p:cNvSpPr>
            <a:spLocks noChangeArrowheads="1"/>
          </p:cNvSpPr>
          <p:nvPr/>
        </p:nvSpPr>
        <p:spPr bwMode="auto">
          <a:xfrm>
            <a:off x="457200" y="1676400"/>
            <a:ext cx="3905250" cy="838200"/>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en-US" sz="3200">
                <a:latin typeface="Arial Black" panose="020B0A04020102020204" pitchFamily="34" charset="0"/>
              </a:rPr>
              <a:t>Forest</a:t>
            </a:r>
          </a:p>
        </p:txBody>
      </p:sp>
      <p:sp>
        <p:nvSpPr>
          <p:cNvPr id="296974" name="Oval 14">
            <a:extLst>
              <a:ext uri="{FF2B5EF4-FFF2-40B4-BE49-F238E27FC236}">
                <a16:creationId xmlns:a16="http://schemas.microsoft.com/office/drawing/2014/main" id="{B5C957ED-BBA1-6363-9F48-4B236E9AD915}"/>
              </a:ext>
            </a:extLst>
          </p:cNvPr>
          <p:cNvSpPr>
            <a:spLocks noChangeArrowheads="1"/>
          </p:cNvSpPr>
          <p:nvPr/>
        </p:nvSpPr>
        <p:spPr bwMode="auto">
          <a:xfrm>
            <a:off x="4827588" y="1627188"/>
            <a:ext cx="4056062" cy="927100"/>
          </a:xfrm>
          <a:prstGeom prst="ellipse">
            <a:avLst/>
          </a:prstGeom>
          <a:solidFill>
            <a:schemeClr val="bg1"/>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sz="3200">
                <a:latin typeface="Arial Black" panose="020B0A04020102020204" pitchFamily="34" charset="0"/>
              </a:rPr>
              <a:t>Stream</a:t>
            </a:r>
          </a:p>
        </p:txBody>
      </p:sp>
      <p:sp>
        <p:nvSpPr>
          <p:cNvPr id="296975" name="Text Box 15">
            <a:extLst>
              <a:ext uri="{FF2B5EF4-FFF2-40B4-BE49-F238E27FC236}">
                <a16:creationId xmlns:a16="http://schemas.microsoft.com/office/drawing/2014/main" id="{4C286AFA-BAA0-231E-0329-BDE2056695CC}"/>
              </a:ext>
            </a:extLst>
          </p:cNvPr>
          <p:cNvSpPr txBox="1">
            <a:spLocks noChangeArrowheads="1"/>
          </p:cNvSpPr>
          <p:nvPr/>
        </p:nvSpPr>
        <p:spPr bwMode="auto">
          <a:xfrm>
            <a:off x="95250" y="3144838"/>
            <a:ext cx="4362450"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3200">
                <a:latin typeface="Arial Black" panose="020B0A04020102020204" pitchFamily="34" charset="0"/>
              </a:rPr>
              <a:t>Tree Recruitment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050">
            <a:extLst>
              <a:ext uri="{FF2B5EF4-FFF2-40B4-BE49-F238E27FC236}">
                <a16:creationId xmlns:a16="http://schemas.microsoft.com/office/drawing/2014/main" id="{0A2C8B95-C830-B30E-71E5-39ACEFDDD121}"/>
              </a:ext>
            </a:extLst>
          </p:cNvPr>
          <p:cNvSpPr>
            <a:spLocks noGrp="1" noChangeArrowheads="1"/>
          </p:cNvSpPr>
          <p:nvPr>
            <p:ph type="title"/>
          </p:nvPr>
        </p:nvSpPr>
        <p:spPr>
          <a:xfrm>
            <a:off x="979488" y="508000"/>
            <a:ext cx="7173912" cy="739775"/>
          </a:xfrm>
        </p:spPr>
        <p:txBody>
          <a:bodyPr/>
          <a:lstStyle/>
          <a:p>
            <a:pPr algn="ctr"/>
            <a:r>
              <a:rPr lang="en-US" altLang="en-US" sz="4800">
                <a:latin typeface="Arial" panose="020B0604020202020204" pitchFamily="34" charset="0"/>
              </a:rPr>
              <a:t>Decomposition</a:t>
            </a:r>
          </a:p>
        </p:txBody>
      </p:sp>
      <p:sp>
        <p:nvSpPr>
          <p:cNvPr id="268291" name="Rectangle 2051">
            <a:extLst>
              <a:ext uri="{FF2B5EF4-FFF2-40B4-BE49-F238E27FC236}">
                <a16:creationId xmlns:a16="http://schemas.microsoft.com/office/drawing/2014/main" id="{43D4368B-CCFD-6503-31A9-9718726312AD}"/>
              </a:ext>
            </a:extLst>
          </p:cNvPr>
          <p:cNvSpPr>
            <a:spLocks noGrp="1" noChangeArrowheads="1"/>
          </p:cNvSpPr>
          <p:nvPr>
            <p:ph type="body" idx="1"/>
          </p:nvPr>
        </p:nvSpPr>
        <p:spPr>
          <a:xfrm>
            <a:off x="479425" y="1924050"/>
            <a:ext cx="8178800" cy="4171950"/>
          </a:xfrm>
        </p:spPr>
        <p:txBody>
          <a:bodyPr/>
          <a:lstStyle/>
          <a:p>
            <a:pPr>
              <a:lnSpc>
                <a:spcPct val="90000"/>
              </a:lnSpc>
            </a:pPr>
            <a:r>
              <a:rPr lang="en-US" altLang="en-US" sz="3600">
                <a:latin typeface="Arial" panose="020B0604020202020204" pitchFamily="34" charset="0"/>
              </a:rPr>
              <a:t>Single negative exponential</a:t>
            </a:r>
          </a:p>
          <a:p>
            <a:pPr>
              <a:lnSpc>
                <a:spcPct val="90000"/>
              </a:lnSpc>
            </a:pPr>
            <a:endParaRPr lang="en-US" altLang="en-US" sz="3600">
              <a:latin typeface="Arial" panose="020B0604020202020204" pitchFamily="34" charset="0"/>
            </a:endParaRPr>
          </a:p>
          <a:p>
            <a:pPr>
              <a:lnSpc>
                <a:spcPct val="90000"/>
              </a:lnSpc>
            </a:pPr>
            <a:r>
              <a:rPr lang="en-US" altLang="en-US" sz="3600">
                <a:latin typeface="Arial" panose="020B0604020202020204" pitchFamily="34" charset="0"/>
              </a:rPr>
              <a:t>Represents microbial decay and physical abrasion</a:t>
            </a:r>
          </a:p>
          <a:p>
            <a:pPr>
              <a:lnSpc>
                <a:spcPct val="90000"/>
              </a:lnSpc>
            </a:pPr>
            <a:endParaRPr lang="en-US" altLang="en-US" sz="3600">
              <a:latin typeface="Arial" panose="020B0604020202020204" pitchFamily="34" charset="0"/>
            </a:endParaRPr>
          </a:p>
          <a:p>
            <a:pPr>
              <a:lnSpc>
                <a:spcPct val="90000"/>
              </a:lnSpc>
            </a:pPr>
            <a:r>
              <a:rPr lang="en-US" altLang="en-US" sz="3600">
                <a:latin typeface="Arial" panose="020B0604020202020204" pitchFamily="34" charset="0"/>
              </a:rPr>
              <a:t>Species-specific aquatic and terrestrial rates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3138D957-79CD-5916-0B29-ED52600E9B55}"/>
              </a:ext>
            </a:extLst>
          </p:cNvPr>
          <p:cNvSpPr>
            <a:spLocks noGrp="1" noChangeArrowheads="1"/>
          </p:cNvSpPr>
          <p:nvPr>
            <p:ph type="title"/>
          </p:nvPr>
        </p:nvSpPr>
        <p:spPr>
          <a:xfrm>
            <a:off x="406400" y="228600"/>
            <a:ext cx="8413750" cy="896938"/>
          </a:xfrm>
        </p:spPr>
        <p:txBody>
          <a:bodyPr/>
          <a:lstStyle/>
          <a:p>
            <a:pPr algn="ctr"/>
            <a:r>
              <a:rPr lang="en-US" altLang="en-US">
                <a:latin typeface="Arial" panose="020B0604020202020204" pitchFamily="34" charset="0"/>
              </a:rPr>
              <a:t>The Value of Models</a:t>
            </a:r>
          </a:p>
        </p:txBody>
      </p:sp>
      <p:sp>
        <p:nvSpPr>
          <p:cNvPr id="303107" name="Rectangle 3">
            <a:extLst>
              <a:ext uri="{FF2B5EF4-FFF2-40B4-BE49-F238E27FC236}">
                <a16:creationId xmlns:a16="http://schemas.microsoft.com/office/drawing/2014/main" id="{ABB11AF8-E610-7B1C-3935-E7CF49D191E5}"/>
              </a:ext>
            </a:extLst>
          </p:cNvPr>
          <p:cNvSpPr>
            <a:spLocks noGrp="1" noChangeArrowheads="1"/>
          </p:cNvSpPr>
          <p:nvPr>
            <p:ph type="body" idx="1"/>
          </p:nvPr>
        </p:nvSpPr>
        <p:spPr>
          <a:xfrm>
            <a:off x="457200" y="1336675"/>
            <a:ext cx="8178800" cy="5222875"/>
          </a:xfrm>
        </p:spPr>
        <p:txBody>
          <a:bodyPr/>
          <a:lstStyle/>
          <a:p>
            <a:pPr>
              <a:buFont typeface="Wingdings" panose="05000000000000000000" pitchFamily="2" charset="2"/>
              <a:buNone/>
            </a:pPr>
            <a:r>
              <a:rPr lang="en-US" altLang="en-US" b="0">
                <a:latin typeface="Arial" panose="020B0604020202020204" pitchFamily="34" charset="0"/>
              </a:rPr>
              <a:t>“Models of course, are never true, but fortunately it is only necessary that they be useful.”</a:t>
            </a:r>
          </a:p>
          <a:p>
            <a:pPr>
              <a:buFont typeface="Wingdings" panose="05000000000000000000" pitchFamily="2" charset="2"/>
              <a:buNone/>
            </a:pPr>
            <a:endParaRPr lang="en-US" altLang="en-US" b="0">
              <a:latin typeface="Arial" panose="020B0604020202020204" pitchFamily="34" charset="0"/>
            </a:endParaRPr>
          </a:p>
          <a:p>
            <a:pPr>
              <a:buFont typeface="Wingdings" panose="05000000000000000000" pitchFamily="2" charset="2"/>
              <a:buNone/>
            </a:pPr>
            <a:r>
              <a:rPr lang="en-US" altLang="en-US" b="0">
                <a:latin typeface="Arial" panose="020B0604020202020204" pitchFamily="34" charset="0"/>
              </a:rPr>
              <a:t>“For it is usually needful only that they not be grossly wrong.”</a:t>
            </a:r>
          </a:p>
          <a:p>
            <a:pPr>
              <a:buFont typeface="Wingdings" panose="05000000000000000000" pitchFamily="2" charset="2"/>
              <a:buNone/>
            </a:pPr>
            <a:r>
              <a:rPr lang="en-US" altLang="en-US" b="0">
                <a:latin typeface="Arial" panose="020B0604020202020204" pitchFamily="34" charset="0"/>
              </a:rPr>
              <a:t>	</a:t>
            </a:r>
          </a:p>
          <a:p>
            <a:pPr>
              <a:buFont typeface="Wingdings" panose="05000000000000000000" pitchFamily="2" charset="2"/>
              <a:buNone/>
            </a:pPr>
            <a:r>
              <a:rPr lang="en-US" altLang="en-US" sz="2800" b="0">
                <a:latin typeface="Arial" panose="020B0604020202020204" pitchFamily="34" charset="0"/>
              </a:rPr>
              <a:t>Box, G. E. P. 1979.  Some problems of statistics and everyday life.  J. Am. Stat. Assoc. 74: 1-4</a:t>
            </a:r>
          </a:p>
          <a:p>
            <a:pPr>
              <a:buFont typeface="Wingdings" panose="05000000000000000000" pitchFamily="2" charset="2"/>
              <a:buNone/>
            </a:pPr>
            <a:endParaRPr lang="en-US" altLang="en-US" sz="2800" b="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47D5CE0E-2CBD-1052-1B39-5439EB3EF0B6}"/>
              </a:ext>
            </a:extLst>
          </p:cNvPr>
          <p:cNvSpPr>
            <a:spLocks noGrp="1" noChangeArrowheads="1"/>
          </p:cNvSpPr>
          <p:nvPr>
            <p:ph type="title"/>
          </p:nvPr>
        </p:nvSpPr>
        <p:spPr>
          <a:xfrm>
            <a:off x="0" y="228600"/>
            <a:ext cx="9144000" cy="1212850"/>
          </a:xfrm>
        </p:spPr>
        <p:txBody>
          <a:bodyPr/>
          <a:lstStyle/>
          <a:p>
            <a:pPr algn="ctr"/>
            <a:r>
              <a:rPr lang="en-US" altLang="en-US" b="0"/>
              <a:t>Model Performance Evaluation</a:t>
            </a:r>
            <a:br>
              <a:rPr lang="en-US" altLang="en-US" sz="4000"/>
            </a:br>
            <a:r>
              <a:rPr lang="en-US" altLang="en-US" sz="2800" b="0"/>
              <a:t>“Truth is the intersection of independent lies” </a:t>
            </a:r>
            <a:r>
              <a:rPr lang="en-US" altLang="en-US" sz="2400" b="0"/>
              <a:t>(Levins1970)</a:t>
            </a:r>
          </a:p>
        </p:txBody>
      </p:sp>
      <p:sp>
        <p:nvSpPr>
          <p:cNvPr id="312323" name="Rectangle 3">
            <a:extLst>
              <a:ext uri="{FF2B5EF4-FFF2-40B4-BE49-F238E27FC236}">
                <a16:creationId xmlns:a16="http://schemas.microsoft.com/office/drawing/2014/main" id="{E2374EBA-60B6-CB2E-0DB2-5F5FA7F103E5}"/>
              </a:ext>
            </a:extLst>
          </p:cNvPr>
          <p:cNvSpPr>
            <a:spLocks noGrp="1" noChangeArrowheads="1"/>
          </p:cNvSpPr>
          <p:nvPr>
            <p:ph type="body" idx="1"/>
          </p:nvPr>
        </p:nvSpPr>
        <p:spPr>
          <a:xfrm>
            <a:off x="457200" y="1885950"/>
            <a:ext cx="8178800" cy="4691063"/>
          </a:xfrm>
        </p:spPr>
        <p:txBody>
          <a:bodyPr/>
          <a:lstStyle/>
          <a:p>
            <a:pPr>
              <a:buFont typeface="Wingdings" panose="05000000000000000000" pitchFamily="2" charset="2"/>
              <a:buNone/>
            </a:pPr>
            <a:r>
              <a:rPr lang="en-US" altLang="en-US" b="0"/>
              <a:t>Absolute Tests difficult for most models</a:t>
            </a:r>
          </a:p>
          <a:p>
            <a:pPr>
              <a:buFont typeface="Wingdings" panose="05000000000000000000" pitchFamily="2" charset="2"/>
              <a:buNone/>
            </a:pPr>
            <a:endParaRPr lang="en-US" altLang="en-US" sz="1000" b="0"/>
          </a:p>
          <a:p>
            <a:pPr>
              <a:buFont typeface="Wingdings" panose="05000000000000000000" pitchFamily="2" charset="2"/>
              <a:buNone/>
            </a:pPr>
            <a:endParaRPr lang="en-US" altLang="en-US" sz="1000" b="0"/>
          </a:p>
          <a:p>
            <a:r>
              <a:rPr lang="en-US" altLang="en-US" b="0"/>
              <a:t>Using realistic input parameters:  </a:t>
            </a:r>
          </a:p>
          <a:p>
            <a:pPr lvl="1"/>
            <a:r>
              <a:rPr lang="en-US" altLang="en-US" b="0"/>
              <a:t>Reasonable agreement with available data</a:t>
            </a:r>
          </a:p>
          <a:p>
            <a:pPr lvl="1"/>
            <a:r>
              <a:rPr lang="en-US" altLang="en-US" b="0"/>
              <a:t>And derived characteristics  (e.g., log length frequency distribution)</a:t>
            </a:r>
          </a:p>
          <a:p>
            <a:endParaRPr lang="en-US" altLang="en-US" sz="1000" b="0"/>
          </a:p>
          <a:p>
            <a:endParaRPr lang="en-US" altLang="en-US" sz="1000" b="0"/>
          </a:p>
          <a:p>
            <a:r>
              <a:rPr lang="en-US" altLang="en-US" b="0"/>
              <a:t>Sensitivity Analysis: ID critical variables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8" name="Object 4">
            <a:extLst>
              <a:ext uri="{FF2B5EF4-FFF2-40B4-BE49-F238E27FC236}">
                <a16:creationId xmlns:a16="http://schemas.microsoft.com/office/drawing/2014/main" id="{CD7F0112-8EE8-3B57-FC14-5FD16F535A07}"/>
              </a:ext>
            </a:extLst>
          </p:cNvPr>
          <p:cNvGraphicFramePr>
            <a:graphicFrameLocks noChangeAspect="1"/>
          </p:cNvGraphicFramePr>
          <p:nvPr/>
        </p:nvGraphicFramePr>
        <p:xfrm>
          <a:off x="-573088" y="0"/>
          <a:ext cx="10290176" cy="6878638"/>
        </p:xfrm>
        <a:graphic>
          <a:graphicData uri="http://schemas.openxmlformats.org/presentationml/2006/ole">
            <mc:AlternateContent xmlns:mc="http://schemas.openxmlformats.org/markup-compatibility/2006">
              <mc:Choice xmlns:v="urn:schemas-microsoft-com:vml" Requires="v">
                <p:oleObj name="Photo Editor Photo" r:id="rId3" imgW="7621064" imgH="5095238" progId="MSPhotoEd.3">
                  <p:embed/>
                </p:oleObj>
              </mc:Choice>
              <mc:Fallback>
                <p:oleObj name="Photo Editor Photo" r:id="rId3" imgW="7621064" imgH="5095238"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8" y="0"/>
                        <a:ext cx="10290176" cy="6878638"/>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026">
            <a:extLst>
              <a:ext uri="{FF2B5EF4-FFF2-40B4-BE49-F238E27FC236}">
                <a16:creationId xmlns:a16="http://schemas.microsoft.com/office/drawing/2014/main" id="{C191DB29-96BB-CBEE-1BD9-8CA08E4F8654}"/>
              </a:ext>
            </a:extLst>
          </p:cNvPr>
          <p:cNvSpPr>
            <a:spLocks noGrp="1" noChangeArrowheads="1"/>
          </p:cNvSpPr>
          <p:nvPr>
            <p:ph type="title"/>
          </p:nvPr>
        </p:nvSpPr>
        <p:spPr>
          <a:xfrm>
            <a:off x="671513" y="322263"/>
            <a:ext cx="7772400" cy="935037"/>
          </a:xfrm>
        </p:spPr>
        <p:txBody>
          <a:bodyPr/>
          <a:lstStyle/>
          <a:p>
            <a:pPr algn="ctr"/>
            <a:r>
              <a:rPr lang="en-US" altLang="en-US" sz="5400" b="0"/>
              <a:t>II. Sample Applications</a:t>
            </a:r>
            <a:endParaRPr lang="en-US" altLang="en-US"/>
          </a:p>
        </p:txBody>
      </p:sp>
      <p:sp>
        <p:nvSpPr>
          <p:cNvPr id="194563" name="Rectangle 1027">
            <a:extLst>
              <a:ext uri="{FF2B5EF4-FFF2-40B4-BE49-F238E27FC236}">
                <a16:creationId xmlns:a16="http://schemas.microsoft.com/office/drawing/2014/main" id="{6D06051B-5E46-1D39-192A-AD7C6C14E3E5}"/>
              </a:ext>
            </a:extLst>
          </p:cNvPr>
          <p:cNvSpPr>
            <a:spLocks noGrp="1" noChangeArrowheads="1"/>
          </p:cNvSpPr>
          <p:nvPr>
            <p:ph type="body" idx="1"/>
          </p:nvPr>
        </p:nvSpPr>
        <p:spPr>
          <a:xfrm>
            <a:off x="479425" y="1943100"/>
            <a:ext cx="8178800" cy="3714750"/>
          </a:xfrm>
        </p:spPr>
        <p:txBody>
          <a:bodyPr/>
          <a:lstStyle/>
          <a:p>
            <a:r>
              <a:rPr lang="en-US" altLang="en-US" sz="4000" b="0"/>
              <a:t>Vary, riparian width, no-cut width, and upland rotation length</a:t>
            </a:r>
          </a:p>
          <a:p>
            <a:endParaRPr lang="en-US" altLang="en-US" sz="4000" b="0"/>
          </a:p>
          <a:p>
            <a:r>
              <a:rPr lang="en-US" altLang="en-US" sz="4000" b="0"/>
              <a:t>Characterizing variability of wood volume for a given forest type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2050">
            <a:extLst>
              <a:ext uri="{FF2B5EF4-FFF2-40B4-BE49-F238E27FC236}">
                <a16:creationId xmlns:a16="http://schemas.microsoft.com/office/drawing/2014/main" id="{CD909B79-095C-CCD2-CE6D-B3E11DE75F8A}"/>
              </a:ext>
            </a:extLst>
          </p:cNvPr>
          <p:cNvSpPr>
            <a:spLocks noGrp="1" noChangeArrowheads="1"/>
          </p:cNvSpPr>
          <p:nvPr>
            <p:ph type="title"/>
          </p:nvPr>
        </p:nvSpPr>
        <p:spPr>
          <a:xfrm>
            <a:off x="347663" y="273050"/>
            <a:ext cx="8421687" cy="822325"/>
          </a:xfrm>
        </p:spPr>
        <p:txBody>
          <a:bodyPr/>
          <a:lstStyle/>
          <a:p>
            <a:r>
              <a:rPr lang="en-US" altLang="en-US" b="0"/>
              <a:t>Forest Basal Area: Standard Run</a:t>
            </a:r>
          </a:p>
        </p:txBody>
      </p:sp>
      <p:graphicFrame>
        <p:nvGraphicFramePr>
          <p:cNvPr id="245763" name="Object 2051">
            <a:extLst>
              <a:ext uri="{FF2B5EF4-FFF2-40B4-BE49-F238E27FC236}">
                <a16:creationId xmlns:a16="http://schemas.microsoft.com/office/drawing/2014/main" id="{9F2292D1-E8D0-B620-C22F-041F70E3B33E}"/>
              </a:ext>
            </a:extLst>
          </p:cNvPr>
          <p:cNvGraphicFramePr>
            <a:graphicFrameLocks noChangeAspect="1"/>
          </p:cNvGraphicFramePr>
          <p:nvPr/>
        </p:nvGraphicFramePr>
        <p:xfrm>
          <a:off x="-63500" y="1385888"/>
          <a:ext cx="9717088" cy="5362575"/>
        </p:xfrm>
        <a:graphic>
          <a:graphicData uri="http://schemas.openxmlformats.org/presentationml/2006/ole">
            <mc:AlternateContent xmlns:mc="http://schemas.openxmlformats.org/markup-compatibility/2006">
              <mc:Choice xmlns:v="urn:schemas-microsoft-com:vml" Requires="v">
                <p:oleObj name="Chart" r:id="rId3" imgW="4677156" imgH="2581656" progId="Excel.Chart.8">
                  <p:embed/>
                </p:oleObj>
              </mc:Choice>
              <mc:Fallback>
                <p:oleObj name="Chart" r:id="rId3" imgW="4677156" imgH="2581656" progId="Excel.Chart.8">
                  <p:embed/>
                  <p:pic>
                    <p:nvPicPr>
                      <p:cNvPr id="0" name="Object 20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1385888"/>
                        <a:ext cx="9717088" cy="5362575"/>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E78B783F-1DF2-0B80-408C-A5FC15EB0201}"/>
              </a:ext>
            </a:extLst>
          </p:cNvPr>
          <p:cNvSpPr>
            <a:spLocks noGrp="1" noChangeArrowheads="1"/>
          </p:cNvSpPr>
          <p:nvPr>
            <p:ph type="title"/>
          </p:nvPr>
        </p:nvSpPr>
        <p:spPr>
          <a:xfrm>
            <a:off x="327025" y="395288"/>
            <a:ext cx="8491538" cy="788987"/>
          </a:xfrm>
        </p:spPr>
        <p:txBody>
          <a:bodyPr/>
          <a:lstStyle/>
          <a:p>
            <a:pPr algn="ctr"/>
            <a:r>
              <a:rPr lang="en-US" altLang="en-US" sz="4800" b="0"/>
              <a:t>Forest Plantation Basal Areas</a:t>
            </a:r>
          </a:p>
        </p:txBody>
      </p:sp>
      <p:graphicFrame>
        <p:nvGraphicFramePr>
          <p:cNvPr id="244742" name="Object 6">
            <a:extLst>
              <a:ext uri="{FF2B5EF4-FFF2-40B4-BE49-F238E27FC236}">
                <a16:creationId xmlns:a16="http://schemas.microsoft.com/office/drawing/2014/main" id="{0E6EF862-EB09-7151-0940-1716EF7CF2A0}"/>
              </a:ext>
            </a:extLst>
          </p:cNvPr>
          <p:cNvGraphicFramePr>
            <a:graphicFrameLocks noChangeAspect="1"/>
          </p:cNvGraphicFramePr>
          <p:nvPr/>
        </p:nvGraphicFramePr>
        <p:xfrm>
          <a:off x="-227013" y="1220788"/>
          <a:ext cx="9474201" cy="5229225"/>
        </p:xfrm>
        <a:graphic>
          <a:graphicData uri="http://schemas.openxmlformats.org/presentationml/2006/ole">
            <mc:AlternateContent xmlns:mc="http://schemas.openxmlformats.org/markup-compatibility/2006">
              <mc:Choice xmlns:v="urn:schemas-microsoft-com:vml" Requires="v">
                <p:oleObj name="Chart" r:id="rId3" imgW="4677156" imgH="2581656" progId="Excel.Chart.8">
                  <p:embed/>
                </p:oleObj>
              </mc:Choice>
              <mc:Fallback>
                <p:oleObj name="Chart" r:id="rId3" imgW="4677156" imgH="2581656"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3" y="1220788"/>
                        <a:ext cx="9474201" cy="5229225"/>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692EA253-BE69-D652-E281-36528B0E37AE}"/>
              </a:ext>
            </a:extLst>
          </p:cNvPr>
          <p:cNvSpPr>
            <a:spLocks noGrp="1" noChangeArrowheads="1"/>
          </p:cNvSpPr>
          <p:nvPr>
            <p:ph type="title"/>
          </p:nvPr>
        </p:nvSpPr>
        <p:spPr>
          <a:xfrm>
            <a:off x="463550" y="547688"/>
            <a:ext cx="8180388" cy="855662"/>
          </a:xfrm>
        </p:spPr>
        <p:txBody>
          <a:bodyPr/>
          <a:lstStyle/>
          <a:p>
            <a:pPr algn="ctr"/>
            <a:r>
              <a:rPr lang="en-US" altLang="en-US" b="0"/>
              <a:t>Volume From Plantation Forests</a:t>
            </a:r>
          </a:p>
        </p:txBody>
      </p:sp>
      <p:graphicFrame>
        <p:nvGraphicFramePr>
          <p:cNvPr id="254980" name="Object 4">
            <a:extLst>
              <a:ext uri="{FF2B5EF4-FFF2-40B4-BE49-F238E27FC236}">
                <a16:creationId xmlns:a16="http://schemas.microsoft.com/office/drawing/2014/main" id="{2B57AFF8-B039-3B4B-7C24-B1F078A4F59A}"/>
              </a:ext>
            </a:extLst>
          </p:cNvPr>
          <p:cNvGraphicFramePr>
            <a:graphicFrameLocks noChangeAspect="1"/>
          </p:cNvGraphicFramePr>
          <p:nvPr/>
        </p:nvGraphicFramePr>
        <p:xfrm>
          <a:off x="-15875" y="1458913"/>
          <a:ext cx="9118600" cy="5032375"/>
        </p:xfrm>
        <a:graphic>
          <a:graphicData uri="http://schemas.openxmlformats.org/presentationml/2006/ole">
            <mc:AlternateContent xmlns:mc="http://schemas.openxmlformats.org/markup-compatibility/2006">
              <mc:Choice xmlns:v="urn:schemas-microsoft-com:vml" Requires="v">
                <p:oleObj name="Chart" r:id="rId3" imgW="4677156" imgH="2581656" progId="Excel.Chart.8">
                  <p:embed/>
                </p:oleObj>
              </mc:Choice>
              <mc:Fallback>
                <p:oleObj name="Chart" r:id="rId3" imgW="4677156" imgH="2581656"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1458913"/>
                        <a:ext cx="9118600" cy="5032375"/>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1026">
            <a:extLst>
              <a:ext uri="{FF2B5EF4-FFF2-40B4-BE49-F238E27FC236}">
                <a16:creationId xmlns:a16="http://schemas.microsoft.com/office/drawing/2014/main" id="{F215C37C-1D33-B2CC-D0FE-3D88E4514317}"/>
              </a:ext>
            </a:extLst>
          </p:cNvPr>
          <p:cNvSpPr>
            <a:spLocks noGrp="1" noChangeArrowheads="1"/>
          </p:cNvSpPr>
          <p:nvPr>
            <p:ph type="title"/>
          </p:nvPr>
        </p:nvSpPr>
        <p:spPr>
          <a:xfrm>
            <a:off x="688975" y="323850"/>
            <a:ext cx="7772400" cy="914400"/>
          </a:xfrm>
        </p:spPr>
        <p:txBody>
          <a:bodyPr/>
          <a:lstStyle/>
          <a:p>
            <a:pPr algn="ctr"/>
            <a:r>
              <a:rPr lang="en-US" altLang="en-US" b="0">
                <a:latin typeface="Arial" panose="020B0604020202020204" pitchFamily="34" charset="0"/>
              </a:rPr>
              <a:t>I.  </a:t>
            </a:r>
            <a:r>
              <a:rPr lang="en-US" altLang="en-US">
                <a:latin typeface="Arial" panose="020B0604020202020204" pitchFamily="34" charset="0"/>
              </a:rPr>
              <a:t>Model Description</a:t>
            </a:r>
          </a:p>
        </p:txBody>
      </p:sp>
      <p:sp>
        <p:nvSpPr>
          <p:cNvPr id="275459" name="Rectangle 1027">
            <a:extLst>
              <a:ext uri="{FF2B5EF4-FFF2-40B4-BE49-F238E27FC236}">
                <a16:creationId xmlns:a16="http://schemas.microsoft.com/office/drawing/2014/main" id="{2BD2C56D-5069-84EA-7558-3538E140BABF}"/>
              </a:ext>
            </a:extLst>
          </p:cNvPr>
          <p:cNvSpPr>
            <a:spLocks noGrp="1" noChangeArrowheads="1"/>
          </p:cNvSpPr>
          <p:nvPr>
            <p:ph type="body" idx="1"/>
          </p:nvPr>
        </p:nvSpPr>
        <p:spPr>
          <a:xfrm>
            <a:off x="468313" y="1885950"/>
            <a:ext cx="8178800" cy="4171950"/>
          </a:xfrm>
        </p:spPr>
        <p:txBody>
          <a:bodyPr/>
          <a:lstStyle/>
          <a:p>
            <a:r>
              <a:rPr lang="en-US" altLang="en-US" sz="3600">
                <a:latin typeface="Arial" panose="020B0604020202020204" pitchFamily="34" charset="0"/>
              </a:rPr>
              <a:t>Model Overview</a:t>
            </a:r>
          </a:p>
          <a:p>
            <a:pPr>
              <a:buFont typeface="Wingdings" panose="05000000000000000000" pitchFamily="2" charset="2"/>
              <a:buNone/>
            </a:pPr>
            <a:endParaRPr lang="en-US" altLang="en-US" sz="3600">
              <a:latin typeface="Arial" panose="020B0604020202020204" pitchFamily="34" charset="0"/>
            </a:endParaRPr>
          </a:p>
          <a:p>
            <a:r>
              <a:rPr lang="en-US" altLang="en-US" sz="3600">
                <a:latin typeface="Arial" panose="020B0604020202020204" pitchFamily="34" charset="0"/>
              </a:rPr>
              <a:t>Model Components</a:t>
            </a:r>
          </a:p>
          <a:p>
            <a:endParaRPr lang="en-US" altLang="en-US" sz="3600">
              <a:latin typeface="Arial" panose="020B0604020202020204" pitchFamily="34" charset="0"/>
            </a:endParaRPr>
          </a:p>
          <a:p>
            <a:r>
              <a:rPr lang="en-US" altLang="en-US" sz="3600">
                <a:latin typeface="Arial" panose="020B0604020202020204" pitchFamily="34" charset="0"/>
              </a:rPr>
              <a:t>Model Performance</a:t>
            </a:r>
          </a:p>
        </p:txBody>
      </p:sp>
      <p:graphicFrame>
        <p:nvGraphicFramePr>
          <p:cNvPr id="275460" name="Object 1028">
            <a:extLst>
              <a:ext uri="{FF2B5EF4-FFF2-40B4-BE49-F238E27FC236}">
                <a16:creationId xmlns:a16="http://schemas.microsoft.com/office/drawing/2014/main" id="{DA4DC4CD-973A-06D4-DD70-9CDD747DEB15}"/>
              </a:ext>
            </a:extLst>
          </p:cNvPr>
          <p:cNvGraphicFramePr>
            <a:graphicFrameLocks noChangeAspect="1"/>
          </p:cNvGraphicFramePr>
          <p:nvPr/>
        </p:nvGraphicFramePr>
        <p:xfrm>
          <a:off x="6207125" y="2273300"/>
          <a:ext cx="2584450" cy="2613025"/>
        </p:xfrm>
        <a:graphic>
          <a:graphicData uri="http://schemas.openxmlformats.org/presentationml/2006/ole">
            <mc:AlternateContent xmlns:mc="http://schemas.openxmlformats.org/markup-compatibility/2006">
              <mc:Choice xmlns:v="urn:schemas-microsoft-com:vml" Requires="v">
                <p:oleObj name="Clip" r:id="rId3" imgW="5486040" imgH="5546160" progId="MS_ClipArt_Gallery.2">
                  <p:embed/>
                </p:oleObj>
              </mc:Choice>
              <mc:Fallback>
                <p:oleObj name="Clip" r:id="rId3" imgW="5486040" imgH="5546160" progId="MS_ClipArt_Gallery.2">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25" y="2273300"/>
                        <a:ext cx="2584450" cy="261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Rectangle 2050">
            <a:extLst>
              <a:ext uri="{FF2B5EF4-FFF2-40B4-BE49-F238E27FC236}">
                <a16:creationId xmlns:a16="http://schemas.microsoft.com/office/drawing/2014/main" id="{9910C690-659A-3EE6-DE63-F380BFC2941D}"/>
              </a:ext>
            </a:extLst>
          </p:cNvPr>
          <p:cNvSpPr>
            <a:spLocks noGrp="1" noChangeArrowheads="1"/>
          </p:cNvSpPr>
          <p:nvPr>
            <p:ph type="title"/>
          </p:nvPr>
        </p:nvSpPr>
        <p:spPr>
          <a:xfrm>
            <a:off x="755650" y="193675"/>
            <a:ext cx="7618413" cy="873125"/>
          </a:xfrm>
        </p:spPr>
        <p:txBody>
          <a:bodyPr/>
          <a:lstStyle/>
          <a:p>
            <a:pPr algn="ctr"/>
            <a:r>
              <a:rPr lang="en-US" altLang="en-US" b="0"/>
              <a:t>Plantation Forests: 6-m Buffer</a:t>
            </a:r>
            <a:r>
              <a:rPr lang="en-US" altLang="en-US"/>
              <a:t> </a:t>
            </a:r>
          </a:p>
        </p:txBody>
      </p:sp>
      <p:graphicFrame>
        <p:nvGraphicFramePr>
          <p:cNvPr id="249860" name="Object 2052">
            <a:extLst>
              <a:ext uri="{FF2B5EF4-FFF2-40B4-BE49-F238E27FC236}">
                <a16:creationId xmlns:a16="http://schemas.microsoft.com/office/drawing/2014/main" id="{6645AAB8-9747-8AB1-D56A-02164DFB3C1F}"/>
              </a:ext>
            </a:extLst>
          </p:cNvPr>
          <p:cNvGraphicFramePr>
            <a:graphicFrameLocks noChangeAspect="1"/>
          </p:cNvGraphicFramePr>
          <p:nvPr/>
        </p:nvGraphicFramePr>
        <p:xfrm>
          <a:off x="298450" y="785813"/>
          <a:ext cx="8251825" cy="5824537"/>
        </p:xfrm>
        <a:graphic>
          <a:graphicData uri="http://schemas.openxmlformats.org/presentationml/2006/ole">
            <mc:AlternateContent xmlns:mc="http://schemas.openxmlformats.org/markup-compatibility/2006">
              <mc:Choice xmlns:v="urn:schemas-microsoft-com:vml" Requires="v">
                <p:oleObj name="Chart" r:id="rId3" imgW="4829556" imgH="2895905" progId="Excel.Chart.8">
                  <p:embed/>
                </p:oleObj>
              </mc:Choice>
              <mc:Fallback>
                <p:oleObj name="Chart" r:id="rId3" imgW="4829556" imgH="2895905" progId="Excel.Chart.8">
                  <p:embed/>
                  <p:pic>
                    <p:nvPicPr>
                      <p:cNvPr id="0" name="Object 20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 y="785813"/>
                        <a:ext cx="8251825" cy="5824537"/>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8F41A68D-6A5B-845B-5887-13E569E35C13}"/>
              </a:ext>
            </a:extLst>
          </p:cNvPr>
          <p:cNvSpPr>
            <a:spLocks noGrp="1" noChangeArrowheads="1"/>
          </p:cNvSpPr>
          <p:nvPr>
            <p:ph type="title"/>
          </p:nvPr>
        </p:nvSpPr>
        <p:spPr>
          <a:xfrm>
            <a:off x="587375" y="317500"/>
            <a:ext cx="7942263" cy="739775"/>
          </a:xfrm>
        </p:spPr>
        <p:txBody>
          <a:bodyPr/>
          <a:lstStyle/>
          <a:p>
            <a:pPr algn="ctr"/>
            <a:r>
              <a:rPr lang="en-US" altLang="en-US" b="0"/>
              <a:t>Plantation Forests: 10-m Buffer</a:t>
            </a:r>
          </a:p>
        </p:txBody>
      </p:sp>
      <p:graphicFrame>
        <p:nvGraphicFramePr>
          <p:cNvPr id="250884" name="Object 4">
            <a:extLst>
              <a:ext uri="{FF2B5EF4-FFF2-40B4-BE49-F238E27FC236}">
                <a16:creationId xmlns:a16="http://schemas.microsoft.com/office/drawing/2014/main" id="{91E4991E-1C4C-BF81-2DAD-558F97CC6091}"/>
              </a:ext>
            </a:extLst>
          </p:cNvPr>
          <p:cNvGraphicFramePr>
            <a:graphicFrameLocks noChangeAspect="1"/>
          </p:cNvGraphicFramePr>
          <p:nvPr/>
        </p:nvGraphicFramePr>
        <p:xfrm>
          <a:off x="195263" y="879475"/>
          <a:ext cx="8737600" cy="5748338"/>
        </p:xfrm>
        <a:graphic>
          <a:graphicData uri="http://schemas.openxmlformats.org/presentationml/2006/ole">
            <mc:AlternateContent xmlns:mc="http://schemas.openxmlformats.org/markup-compatibility/2006">
              <mc:Choice xmlns:v="urn:schemas-microsoft-com:vml" Requires="v">
                <p:oleObj name="Chart" r:id="rId2" imgW="4677156" imgH="3076956" progId="Excel.Chart.8">
                  <p:embed/>
                </p:oleObj>
              </mc:Choice>
              <mc:Fallback>
                <p:oleObj name="Chart" r:id="rId2" imgW="4677156" imgH="3076956" progId="Excel.Char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879475"/>
                        <a:ext cx="8737600" cy="5748338"/>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F23B2978-287A-9F16-4794-83B402A1B933}"/>
              </a:ext>
            </a:extLst>
          </p:cNvPr>
          <p:cNvSpPr>
            <a:spLocks noGrp="1" noChangeArrowheads="1"/>
          </p:cNvSpPr>
          <p:nvPr>
            <p:ph type="title"/>
          </p:nvPr>
        </p:nvSpPr>
        <p:spPr>
          <a:xfrm>
            <a:off x="587375" y="300038"/>
            <a:ext cx="7943850" cy="773112"/>
          </a:xfrm>
        </p:spPr>
        <p:txBody>
          <a:bodyPr/>
          <a:lstStyle/>
          <a:p>
            <a:pPr algn="ctr"/>
            <a:r>
              <a:rPr lang="en-US" altLang="en-US" b="0"/>
              <a:t>Plantation Forests: 15-m Buffer</a:t>
            </a:r>
          </a:p>
        </p:txBody>
      </p:sp>
      <p:graphicFrame>
        <p:nvGraphicFramePr>
          <p:cNvPr id="256003" name="Object 3">
            <a:extLst>
              <a:ext uri="{FF2B5EF4-FFF2-40B4-BE49-F238E27FC236}">
                <a16:creationId xmlns:a16="http://schemas.microsoft.com/office/drawing/2014/main" id="{521436C4-3FF6-0395-3870-BF8C7A100DD7}"/>
              </a:ext>
            </a:extLst>
          </p:cNvPr>
          <p:cNvGraphicFramePr>
            <a:graphicFrameLocks noChangeAspect="1"/>
          </p:cNvGraphicFramePr>
          <p:nvPr/>
        </p:nvGraphicFramePr>
        <p:xfrm>
          <a:off x="134938" y="1000125"/>
          <a:ext cx="8651875" cy="5691188"/>
        </p:xfrm>
        <a:graphic>
          <a:graphicData uri="http://schemas.openxmlformats.org/presentationml/2006/ole">
            <mc:AlternateContent xmlns:mc="http://schemas.openxmlformats.org/markup-compatibility/2006">
              <mc:Choice xmlns:v="urn:schemas-microsoft-com:vml" Requires="v">
                <p:oleObj name="Chart" r:id="rId2" imgW="4677156" imgH="3076956" progId="Excel.Chart.8">
                  <p:embed/>
                </p:oleObj>
              </mc:Choice>
              <mc:Fallback>
                <p:oleObj name="Chart" r:id="rId2" imgW="4677156" imgH="3076956" progId="Excel.Char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1000125"/>
                        <a:ext cx="8651875" cy="5691188"/>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E3E64666-39C8-3993-C85C-BC2ABCFE3AC8}"/>
              </a:ext>
            </a:extLst>
          </p:cNvPr>
          <p:cNvSpPr>
            <a:spLocks noGrp="1" noChangeArrowheads="1"/>
          </p:cNvSpPr>
          <p:nvPr>
            <p:ph type="title"/>
          </p:nvPr>
        </p:nvSpPr>
        <p:spPr>
          <a:xfrm>
            <a:off x="685800" y="342900"/>
            <a:ext cx="7772400" cy="652463"/>
          </a:xfrm>
        </p:spPr>
        <p:txBody>
          <a:bodyPr/>
          <a:lstStyle/>
          <a:p>
            <a:pPr algn="ctr"/>
            <a:r>
              <a:rPr lang="en-US" altLang="en-US" b="0"/>
              <a:t>Total Volume by Buffer Width</a:t>
            </a:r>
          </a:p>
        </p:txBody>
      </p:sp>
      <p:graphicFrame>
        <p:nvGraphicFramePr>
          <p:cNvPr id="246787" name="Object 3">
            <a:extLst>
              <a:ext uri="{FF2B5EF4-FFF2-40B4-BE49-F238E27FC236}">
                <a16:creationId xmlns:a16="http://schemas.microsoft.com/office/drawing/2014/main" id="{D0E3F304-1950-88BF-9F02-F7DBBC66DDDE}"/>
              </a:ext>
            </a:extLst>
          </p:cNvPr>
          <p:cNvGraphicFramePr>
            <a:graphicFrameLocks/>
          </p:cNvGraphicFramePr>
          <p:nvPr/>
        </p:nvGraphicFramePr>
        <p:xfrm>
          <a:off x="249238" y="804863"/>
          <a:ext cx="8558212" cy="5807075"/>
        </p:xfrm>
        <a:graphic>
          <a:graphicData uri="http://schemas.openxmlformats.org/presentationml/2006/ole">
            <mc:AlternateContent xmlns:mc="http://schemas.openxmlformats.org/markup-compatibility/2006">
              <mc:Choice xmlns:v="urn:schemas-microsoft-com:vml" Requires="v">
                <p:oleObj name="Chart" r:id="rId3" imgW="4619854" imgH="2714854" progId="Excel.Chart.8">
                  <p:embed/>
                </p:oleObj>
              </mc:Choice>
              <mc:Fallback>
                <p:oleObj name="Chart" r:id="rId3" imgW="4619854" imgH="2714854" progId="Excel.Char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8" y="804863"/>
                        <a:ext cx="8558212" cy="5807075"/>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1026">
            <a:extLst>
              <a:ext uri="{FF2B5EF4-FFF2-40B4-BE49-F238E27FC236}">
                <a16:creationId xmlns:a16="http://schemas.microsoft.com/office/drawing/2014/main" id="{A2AB54BF-CF69-E569-0648-767C0DD49BC8}"/>
              </a:ext>
            </a:extLst>
          </p:cNvPr>
          <p:cNvSpPr>
            <a:spLocks noGrp="1" noChangeArrowheads="1"/>
          </p:cNvSpPr>
          <p:nvPr>
            <p:ph type="title"/>
          </p:nvPr>
        </p:nvSpPr>
        <p:spPr>
          <a:xfrm>
            <a:off x="688975" y="469900"/>
            <a:ext cx="7772400" cy="774700"/>
          </a:xfrm>
        </p:spPr>
        <p:txBody>
          <a:bodyPr/>
          <a:lstStyle/>
          <a:p>
            <a:pPr algn="ctr"/>
            <a:r>
              <a:rPr lang="en-US" altLang="en-US" sz="4800" b="0"/>
              <a:t>Study Conclusions</a:t>
            </a:r>
          </a:p>
        </p:txBody>
      </p:sp>
      <p:sp>
        <p:nvSpPr>
          <p:cNvPr id="277507" name="Rectangle 1027">
            <a:extLst>
              <a:ext uri="{FF2B5EF4-FFF2-40B4-BE49-F238E27FC236}">
                <a16:creationId xmlns:a16="http://schemas.microsoft.com/office/drawing/2014/main" id="{36119F00-B74F-DC28-1CCA-57DF2460725C}"/>
              </a:ext>
            </a:extLst>
          </p:cNvPr>
          <p:cNvSpPr>
            <a:spLocks noGrp="1" noChangeArrowheads="1"/>
          </p:cNvSpPr>
          <p:nvPr>
            <p:ph type="body" idx="1"/>
          </p:nvPr>
        </p:nvSpPr>
        <p:spPr>
          <a:xfrm>
            <a:off x="333375" y="2000250"/>
            <a:ext cx="8472488" cy="4171950"/>
          </a:xfrm>
        </p:spPr>
        <p:txBody>
          <a:bodyPr/>
          <a:lstStyle/>
          <a:p>
            <a:r>
              <a:rPr lang="en-US" altLang="en-US" b="0"/>
              <a:t>6-m buffer: 32% of site potential </a:t>
            </a:r>
          </a:p>
          <a:p>
            <a:endParaRPr lang="en-US" altLang="en-US"/>
          </a:p>
          <a:p>
            <a:r>
              <a:rPr lang="en-US" altLang="en-US" b="0"/>
              <a:t>30-m buffer: 90% of site potential</a:t>
            </a:r>
          </a:p>
          <a:p>
            <a:endParaRPr lang="en-US" altLang="en-US" b="0"/>
          </a:p>
          <a:p>
            <a:r>
              <a:rPr lang="en-US" altLang="en-US" b="0"/>
              <a:t>Plantation forests: maximum 1</a:t>
            </a:r>
            <a:r>
              <a:rPr lang="en-US" altLang="en-US" b="0" baseline="30000"/>
              <a:t>st</a:t>
            </a:r>
            <a:r>
              <a:rPr lang="en-US" altLang="en-US" b="0"/>
              <a:t> cut</a:t>
            </a:r>
          </a:p>
          <a:p>
            <a:pPr>
              <a:buFont typeface="Wingdings" panose="05000000000000000000" pitchFamily="2" charset="2"/>
              <a:buNone/>
            </a:pPr>
            <a:endParaRPr lang="en-US" altLang="en-US" b="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6" name="Picture 4">
            <a:extLst>
              <a:ext uri="{FF2B5EF4-FFF2-40B4-BE49-F238E27FC236}">
                <a16:creationId xmlns:a16="http://schemas.microsoft.com/office/drawing/2014/main" id="{D87B6B49-CAD7-DB66-4AA1-9A72E6763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42" t="5994"/>
          <a:stretch>
            <a:fillRect/>
          </a:stretch>
        </p:blipFill>
        <p:spPr bwMode="auto">
          <a:xfrm>
            <a:off x="107950" y="111125"/>
            <a:ext cx="8894763" cy="66421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lgn="ctr">
                <a:solidFill>
                  <a:srgbClr val="FF99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grpSp>
        <p:nvGrpSpPr>
          <p:cNvPr id="308136" name="Group 936">
            <a:extLst>
              <a:ext uri="{FF2B5EF4-FFF2-40B4-BE49-F238E27FC236}">
                <a16:creationId xmlns:a16="http://schemas.microsoft.com/office/drawing/2014/main" id="{8E4FC47F-C6CB-AC24-09B4-C0D194F8A4C5}"/>
              </a:ext>
            </a:extLst>
          </p:cNvPr>
          <p:cNvGrpSpPr>
            <a:grpSpLocks/>
          </p:cNvGrpSpPr>
          <p:nvPr/>
        </p:nvGrpSpPr>
        <p:grpSpPr bwMode="auto">
          <a:xfrm>
            <a:off x="728663" y="1847850"/>
            <a:ext cx="7742237" cy="4722813"/>
            <a:chOff x="109" y="581"/>
            <a:chExt cx="6282" cy="3710"/>
          </a:xfrm>
        </p:grpSpPr>
        <p:grpSp>
          <p:nvGrpSpPr>
            <p:cNvPr id="307202" name="Group 2">
              <a:extLst>
                <a:ext uri="{FF2B5EF4-FFF2-40B4-BE49-F238E27FC236}">
                  <a16:creationId xmlns:a16="http://schemas.microsoft.com/office/drawing/2014/main" id="{BF627FC6-B08D-D35F-0B97-6A92389F239C}"/>
                </a:ext>
              </a:extLst>
            </p:cNvPr>
            <p:cNvGrpSpPr>
              <a:grpSpLocks noChangeAspect="1"/>
            </p:cNvGrpSpPr>
            <p:nvPr/>
          </p:nvGrpSpPr>
          <p:grpSpPr bwMode="auto">
            <a:xfrm>
              <a:off x="109" y="581"/>
              <a:ext cx="6282" cy="3710"/>
              <a:chOff x="70" y="435"/>
              <a:chExt cx="5583" cy="3710"/>
            </a:xfrm>
          </p:grpSpPr>
          <p:sp>
            <p:nvSpPr>
              <p:cNvPr id="307203" name="AutoShape 3">
                <a:extLst>
                  <a:ext uri="{FF2B5EF4-FFF2-40B4-BE49-F238E27FC236}">
                    <a16:creationId xmlns:a16="http://schemas.microsoft.com/office/drawing/2014/main" id="{6042D204-C6B8-CDA6-590B-BC15F03A57BD}"/>
                  </a:ext>
                </a:extLst>
              </p:cNvPr>
              <p:cNvSpPr>
                <a:spLocks noChangeAspect="1" noChangeArrowheads="1" noTextEdit="1"/>
              </p:cNvSpPr>
              <p:nvPr/>
            </p:nvSpPr>
            <p:spPr bwMode="auto">
              <a:xfrm>
                <a:off x="70" y="439"/>
                <a:ext cx="5571" cy="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07204" name="Group 4">
                <a:extLst>
                  <a:ext uri="{FF2B5EF4-FFF2-40B4-BE49-F238E27FC236}">
                    <a16:creationId xmlns:a16="http://schemas.microsoft.com/office/drawing/2014/main" id="{4F41B1A9-BA60-AB41-9FA5-D8C5A44783F9}"/>
                  </a:ext>
                </a:extLst>
              </p:cNvPr>
              <p:cNvGrpSpPr>
                <a:grpSpLocks/>
              </p:cNvGrpSpPr>
              <p:nvPr/>
            </p:nvGrpSpPr>
            <p:grpSpPr bwMode="auto">
              <a:xfrm>
                <a:off x="1086" y="598"/>
                <a:ext cx="4284" cy="2532"/>
                <a:chOff x="1086" y="598"/>
                <a:chExt cx="4284" cy="2532"/>
              </a:xfrm>
            </p:grpSpPr>
            <p:sp>
              <p:nvSpPr>
                <p:cNvPr id="307205" name="Line 5">
                  <a:extLst>
                    <a:ext uri="{FF2B5EF4-FFF2-40B4-BE49-F238E27FC236}">
                      <a16:creationId xmlns:a16="http://schemas.microsoft.com/office/drawing/2014/main" id="{CA578364-D616-E1B9-9CF9-50DAE6A3CE02}"/>
                    </a:ext>
                  </a:extLst>
                </p:cNvPr>
                <p:cNvSpPr>
                  <a:spLocks noChangeShapeType="1"/>
                </p:cNvSpPr>
                <p:nvPr/>
              </p:nvSpPr>
              <p:spPr bwMode="auto">
                <a:xfrm>
                  <a:off x="1168" y="598"/>
                  <a:ext cx="1" cy="245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06" name="Line 6">
                  <a:extLst>
                    <a:ext uri="{FF2B5EF4-FFF2-40B4-BE49-F238E27FC236}">
                      <a16:creationId xmlns:a16="http://schemas.microsoft.com/office/drawing/2014/main" id="{ED166D07-8C64-7566-633C-BD131B67E769}"/>
                    </a:ext>
                  </a:extLst>
                </p:cNvPr>
                <p:cNvSpPr>
                  <a:spLocks noChangeShapeType="1"/>
                </p:cNvSpPr>
                <p:nvPr/>
              </p:nvSpPr>
              <p:spPr bwMode="auto">
                <a:xfrm>
                  <a:off x="1086" y="3048"/>
                  <a:ext cx="82"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07" name="Line 7">
                  <a:extLst>
                    <a:ext uri="{FF2B5EF4-FFF2-40B4-BE49-F238E27FC236}">
                      <a16:creationId xmlns:a16="http://schemas.microsoft.com/office/drawing/2014/main" id="{E773BC8B-BC11-50F2-E462-06DC568E04A0}"/>
                    </a:ext>
                  </a:extLst>
                </p:cNvPr>
                <p:cNvSpPr>
                  <a:spLocks noChangeShapeType="1"/>
                </p:cNvSpPr>
                <p:nvPr/>
              </p:nvSpPr>
              <p:spPr bwMode="auto">
                <a:xfrm>
                  <a:off x="1086" y="2236"/>
                  <a:ext cx="82"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08" name="Line 8">
                  <a:extLst>
                    <a:ext uri="{FF2B5EF4-FFF2-40B4-BE49-F238E27FC236}">
                      <a16:creationId xmlns:a16="http://schemas.microsoft.com/office/drawing/2014/main" id="{49B7E9A0-5DEE-4F72-0063-365F808D289B}"/>
                    </a:ext>
                  </a:extLst>
                </p:cNvPr>
                <p:cNvSpPr>
                  <a:spLocks noChangeShapeType="1"/>
                </p:cNvSpPr>
                <p:nvPr/>
              </p:nvSpPr>
              <p:spPr bwMode="auto">
                <a:xfrm>
                  <a:off x="1086" y="1410"/>
                  <a:ext cx="82"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09" name="Line 9">
                  <a:extLst>
                    <a:ext uri="{FF2B5EF4-FFF2-40B4-BE49-F238E27FC236}">
                      <a16:creationId xmlns:a16="http://schemas.microsoft.com/office/drawing/2014/main" id="{C209B8C0-45A0-B956-DC2F-CF309C100EE2}"/>
                    </a:ext>
                  </a:extLst>
                </p:cNvPr>
                <p:cNvSpPr>
                  <a:spLocks noChangeShapeType="1"/>
                </p:cNvSpPr>
                <p:nvPr/>
              </p:nvSpPr>
              <p:spPr bwMode="auto">
                <a:xfrm>
                  <a:off x="1086" y="598"/>
                  <a:ext cx="82"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10" name="Line 10">
                  <a:extLst>
                    <a:ext uri="{FF2B5EF4-FFF2-40B4-BE49-F238E27FC236}">
                      <a16:creationId xmlns:a16="http://schemas.microsoft.com/office/drawing/2014/main" id="{355B75BA-427A-A0E7-1D8C-AEA2C54F7BF2}"/>
                    </a:ext>
                  </a:extLst>
                </p:cNvPr>
                <p:cNvSpPr>
                  <a:spLocks noChangeShapeType="1"/>
                </p:cNvSpPr>
                <p:nvPr/>
              </p:nvSpPr>
              <p:spPr bwMode="auto">
                <a:xfrm>
                  <a:off x="1168" y="3048"/>
                  <a:ext cx="420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11" name="Line 11">
                  <a:extLst>
                    <a:ext uri="{FF2B5EF4-FFF2-40B4-BE49-F238E27FC236}">
                      <a16:creationId xmlns:a16="http://schemas.microsoft.com/office/drawing/2014/main" id="{A19593D9-4F07-3C34-7077-A5EF66E48446}"/>
                    </a:ext>
                  </a:extLst>
                </p:cNvPr>
                <p:cNvSpPr>
                  <a:spLocks noChangeShapeType="1"/>
                </p:cNvSpPr>
                <p:nvPr/>
              </p:nvSpPr>
              <p:spPr bwMode="auto">
                <a:xfrm flipV="1">
                  <a:off x="1168" y="3048"/>
                  <a:ext cx="1" cy="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12" name="Line 12">
                  <a:extLst>
                    <a:ext uri="{FF2B5EF4-FFF2-40B4-BE49-F238E27FC236}">
                      <a16:creationId xmlns:a16="http://schemas.microsoft.com/office/drawing/2014/main" id="{39C0BC24-010F-3D60-F081-FCD12B02884E}"/>
                    </a:ext>
                  </a:extLst>
                </p:cNvPr>
                <p:cNvSpPr>
                  <a:spLocks noChangeShapeType="1"/>
                </p:cNvSpPr>
                <p:nvPr/>
              </p:nvSpPr>
              <p:spPr bwMode="auto">
                <a:xfrm flipV="1">
                  <a:off x="2225" y="3048"/>
                  <a:ext cx="1" cy="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13" name="Line 13">
                  <a:extLst>
                    <a:ext uri="{FF2B5EF4-FFF2-40B4-BE49-F238E27FC236}">
                      <a16:creationId xmlns:a16="http://schemas.microsoft.com/office/drawing/2014/main" id="{3768A26C-6AB8-E4A7-CE02-C4FC599F3B23}"/>
                    </a:ext>
                  </a:extLst>
                </p:cNvPr>
                <p:cNvSpPr>
                  <a:spLocks noChangeShapeType="1"/>
                </p:cNvSpPr>
                <p:nvPr/>
              </p:nvSpPr>
              <p:spPr bwMode="auto">
                <a:xfrm flipV="1">
                  <a:off x="3268" y="3048"/>
                  <a:ext cx="1" cy="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14" name="Line 14">
                  <a:extLst>
                    <a:ext uri="{FF2B5EF4-FFF2-40B4-BE49-F238E27FC236}">
                      <a16:creationId xmlns:a16="http://schemas.microsoft.com/office/drawing/2014/main" id="{90E7FF1A-4AEC-D0AD-F7A9-D7CD3B5EBFD7}"/>
                    </a:ext>
                  </a:extLst>
                </p:cNvPr>
                <p:cNvSpPr>
                  <a:spLocks noChangeShapeType="1"/>
                </p:cNvSpPr>
                <p:nvPr/>
              </p:nvSpPr>
              <p:spPr bwMode="auto">
                <a:xfrm flipV="1">
                  <a:off x="4326" y="3048"/>
                  <a:ext cx="1" cy="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15" name="Line 15">
                  <a:extLst>
                    <a:ext uri="{FF2B5EF4-FFF2-40B4-BE49-F238E27FC236}">
                      <a16:creationId xmlns:a16="http://schemas.microsoft.com/office/drawing/2014/main" id="{4D86284D-4B4E-1F66-0DAE-6D925B55AB8E}"/>
                    </a:ext>
                  </a:extLst>
                </p:cNvPr>
                <p:cNvSpPr>
                  <a:spLocks noChangeShapeType="1"/>
                </p:cNvSpPr>
                <p:nvPr/>
              </p:nvSpPr>
              <p:spPr bwMode="auto">
                <a:xfrm flipV="1">
                  <a:off x="5369" y="3048"/>
                  <a:ext cx="1" cy="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16" name="Line 16">
                  <a:extLst>
                    <a:ext uri="{FF2B5EF4-FFF2-40B4-BE49-F238E27FC236}">
                      <a16:creationId xmlns:a16="http://schemas.microsoft.com/office/drawing/2014/main" id="{F1344F44-06A2-3FAF-9E1D-E92785D54BF5}"/>
                    </a:ext>
                  </a:extLst>
                </p:cNvPr>
                <p:cNvSpPr>
                  <a:spLocks noChangeShapeType="1"/>
                </p:cNvSpPr>
                <p:nvPr/>
              </p:nvSpPr>
              <p:spPr bwMode="auto">
                <a:xfrm>
                  <a:off x="1168" y="3048"/>
                  <a:ext cx="27" cy="1"/>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17" name="Line 17">
                  <a:extLst>
                    <a:ext uri="{FF2B5EF4-FFF2-40B4-BE49-F238E27FC236}">
                      <a16:creationId xmlns:a16="http://schemas.microsoft.com/office/drawing/2014/main" id="{80EE1EA2-4FFE-C2D8-8B13-E9C82288C881}"/>
                    </a:ext>
                  </a:extLst>
                </p:cNvPr>
                <p:cNvSpPr>
                  <a:spLocks noChangeShapeType="1"/>
                </p:cNvSpPr>
                <p:nvPr/>
              </p:nvSpPr>
              <p:spPr bwMode="auto">
                <a:xfrm>
                  <a:off x="1195" y="3048"/>
                  <a:ext cx="13" cy="1"/>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18" name="Line 18">
                  <a:extLst>
                    <a:ext uri="{FF2B5EF4-FFF2-40B4-BE49-F238E27FC236}">
                      <a16:creationId xmlns:a16="http://schemas.microsoft.com/office/drawing/2014/main" id="{DA1EB10A-7FE3-2DD9-3652-5D4215737503}"/>
                    </a:ext>
                  </a:extLst>
                </p:cNvPr>
                <p:cNvSpPr>
                  <a:spLocks noChangeShapeType="1"/>
                </p:cNvSpPr>
                <p:nvPr/>
              </p:nvSpPr>
              <p:spPr bwMode="auto">
                <a:xfrm>
                  <a:off x="1208" y="3048"/>
                  <a:ext cx="28" cy="1"/>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19" name="Line 19">
                  <a:extLst>
                    <a:ext uri="{FF2B5EF4-FFF2-40B4-BE49-F238E27FC236}">
                      <a16:creationId xmlns:a16="http://schemas.microsoft.com/office/drawing/2014/main" id="{540938AF-9C6F-9F88-9D8F-8CD452F89E82}"/>
                    </a:ext>
                  </a:extLst>
                </p:cNvPr>
                <p:cNvSpPr>
                  <a:spLocks noChangeShapeType="1"/>
                </p:cNvSpPr>
                <p:nvPr/>
              </p:nvSpPr>
              <p:spPr bwMode="auto">
                <a:xfrm>
                  <a:off x="1236" y="3048"/>
                  <a:ext cx="27" cy="1"/>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20" name="Line 20">
                  <a:extLst>
                    <a:ext uri="{FF2B5EF4-FFF2-40B4-BE49-F238E27FC236}">
                      <a16:creationId xmlns:a16="http://schemas.microsoft.com/office/drawing/2014/main" id="{94EDADBE-71BB-182A-3FF1-C52E5555BF79}"/>
                    </a:ext>
                  </a:extLst>
                </p:cNvPr>
                <p:cNvSpPr>
                  <a:spLocks noChangeShapeType="1"/>
                </p:cNvSpPr>
                <p:nvPr/>
              </p:nvSpPr>
              <p:spPr bwMode="auto">
                <a:xfrm>
                  <a:off x="1263" y="3048"/>
                  <a:ext cx="27" cy="1"/>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21" name="Line 21">
                  <a:extLst>
                    <a:ext uri="{FF2B5EF4-FFF2-40B4-BE49-F238E27FC236}">
                      <a16:creationId xmlns:a16="http://schemas.microsoft.com/office/drawing/2014/main" id="{071CEF5C-73B1-7B0F-BFAB-2DD6C266D07E}"/>
                    </a:ext>
                  </a:extLst>
                </p:cNvPr>
                <p:cNvSpPr>
                  <a:spLocks noChangeShapeType="1"/>
                </p:cNvSpPr>
                <p:nvPr/>
              </p:nvSpPr>
              <p:spPr bwMode="auto">
                <a:xfrm flipV="1">
                  <a:off x="1290" y="3035"/>
                  <a:ext cx="13" cy="13"/>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22" name="Line 22">
                  <a:extLst>
                    <a:ext uri="{FF2B5EF4-FFF2-40B4-BE49-F238E27FC236}">
                      <a16:creationId xmlns:a16="http://schemas.microsoft.com/office/drawing/2014/main" id="{0CC81CD3-08D9-8205-B2B3-3245A74E8EDD}"/>
                    </a:ext>
                  </a:extLst>
                </p:cNvPr>
                <p:cNvSpPr>
                  <a:spLocks noChangeShapeType="1"/>
                </p:cNvSpPr>
                <p:nvPr/>
              </p:nvSpPr>
              <p:spPr bwMode="auto">
                <a:xfrm flipV="1">
                  <a:off x="1303" y="3021"/>
                  <a:ext cx="27" cy="14"/>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23" name="Line 23">
                  <a:extLst>
                    <a:ext uri="{FF2B5EF4-FFF2-40B4-BE49-F238E27FC236}">
                      <a16:creationId xmlns:a16="http://schemas.microsoft.com/office/drawing/2014/main" id="{E52940F6-0260-5334-E64F-2F4E091EA8FE}"/>
                    </a:ext>
                  </a:extLst>
                </p:cNvPr>
                <p:cNvSpPr>
                  <a:spLocks noChangeShapeType="1"/>
                </p:cNvSpPr>
                <p:nvPr/>
              </p:nvSpPr>
              <p:spPr bwMode="auto">
                <a:xfrm flipV="1">
                  <a:off x="1330" y="3008"/>
                  <a:ext cx="28" cy="13"/>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24" name="Line 24">
                  <a:extLst>
                    <a:ext uri="{FF2B5EF4-FFF2-40B4-BE49-F238E27FC236}">
                      <a16:creationId xmlns:a16="http://schemas.microsoft.com/office/drawing/2014/main" id="{DD2393A9-4CEA-D992-7EB4-07D33EE3B80A}"/>
                    </a:ext>
                  </a:extLst>
                </p:cNvPr>
                <p:cNvSpPr>
                  <a:spLocks noChangeShapeType="1"/>
                </p:cNvSpPr>
                <p:nvPr/>
              </p:nvSpPr>
              <p:spPr bwMode="auto">
                <a:xfrm flipV="1">
                  <a:off x="1358" y="2994"/>
                  <a:ext cx="27" cy="14"/>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25" name="Line 25">
                  <a:extLst>
                    <a:ext uri="{FF2B5EF4-FFF2-40B4-BE49-F238E27FC236}">
                      <a16:creationId xmlns:a16="http://schemas.microsoft.com/office/drawing/2014/main" id="{E32CEF8A-5D75-F415-CAF9-36F1EC2079CB}"/>
                    </a:ext>
                  </a:extLst>
                </p:cNvPr>
                <p:cNvSpPr>
                  <a:spLocks noChangeShapeType="1"/>
                </p:cNvSpPr>
                <p:nvPr/>
              </p:nvSpPr>
              <p:spPr bwMode="auto">
                <a:xfrm flipV="1">
                  <a:off x="1385" y="2967"/>
                  <a:ext cx="13" cy="27"/>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26" name="Line 26">
                  <a:extLst>
                    <a:ext uri="{FF2B5EF4-FFF2-40B4-BE49-F238E27FC236}">
                      <a16:creationId xmlns:a16="http://schemas.microsoft.com/office/drawing/2014/main" id="{F28CC1EA-769C-844B-E6FF-2D8DA1FACEBC}"/>
                    </a:ext>
                  </a:extLst>
                </p:cNvPr>
                <p:cNvSpPr>
                  <a:spLocks noChangeShapeType="1"/>
                </p:cNvSpPr>
                <p:nvPr/>
              </p:nvSpPr>
              <p:spPr bwMode="auto">
                <a:xfrm flipV="1">
                  <a:off x="1398" y="2954"/>
                  <a:ext cx="27" cy="13"/>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27" name="Freeform 27">
                  <a:extLst>
                    <a:ext uri="{FF2B5EF4-FFF2-40B4-BE49-F238E27FC236}">
                      <a16:creationId xmlns:a16="http://schemas.microsoft.com/office/drawing/2014/main" id="{BC951751-FE87-835B-17DF-09FDA729CD29}"/>
                    </a:ext>
                  </a:extLst>
                </p:cNvPr>
                <p:cNvSpPr>
                  <a:spLocks/>
                </p:cNvSpPr>
                <p:nvPr/>
              </p:nvSpPr>
              <p:spPr bwMode="auto">
                <a:xfrm>
                  <a:off x="1425" y="2927"/>
                  <a:ext cx="27" cy="27"/>
                </a:xfrm>
                <a:custGeom>
                  <a:avLst/>
                  <a:gdLst>
                    <a:gd name="T0" fmla="*/ 0 w 27"/>
                    <a:gd name="T1" fmla="*/ 27 h 27"/>
                    <a:gd name="T2" fmla="*/ 14 w 27"/>
                    <a:gd name="T3" fmla="*/ 13 h 27"/>
                    <a:gd name="T4" fmla="*/ 27 w 27"/>
                    <a:gd name="T5" fmla="*/ 0 h 27"/>
                  </a:gdLst>
                  <a:ahLst/>
                  <a:cxnLst>
                    <a:cxn ang="0">
                      <a:pos x="T0" y="T1"/>
                    </a:cxn>
                    <a:cxn ang="0">
                      <a:pos x="T2" y="T3"/>
                    </a:cxn>
                    <a:cxn ang="0">
                      <a:pos x="T4" y="T5"/>
                    </a:cxn>
                  </a:cxnLst>
                  <a:rect l="0" t="0" r="r" b="b"/>
                  <a:pathLst>
                    <a:path w="27" h="27">
                      <a:moveTo>
                        <a:pt x="0" y="27"/>
                      </a:moveTo>
                      <a:lnTo>
                        <a:pt x="14" y="13"/>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28" name="Freeform 28">
                  <a:extLst>
                    <a:ext uri="{FF2B5EF4-FFF2-40B4-BE49-F238E27FC236}">
                      <a16:creationId xmlns:a16="http://schemas.microsoft.com/office/drawing/2014/main" id="{20FC65B4-B2F5-0A6F-684A-886D91F804BD}"/>
                    </a:ext>
                  </a:extLst>
                </p:cNvPr>
                <p:cNvSpPr>
                  <a:spLocks/>
                </p:cNvSpPr>
                <p:nvPr/>
              </p:nvSpPr>
              <p:spPr bwMode="auto">
                <a:xfrm>
                  <a:off x="1452" y="2927"/>
                  <a:ext cx="14" cy="1"/>
                </a:xfrm>
                <a:custGeom>
                  <a:avLst/>
                  <a:gdLst>
                    <a:gd name="T0" fmla="*/ 0 w 14"/>
                    <a:gd name="T1" fmla="*/ 0 w 14"/>
                    <a:gd name="T2" fmla="*/ 14 w 14"/>
                  </a:gdLst>
                  <a:ahLst/>
                  <a:cxnLst>
                    <a:cxn ang="0">
                      <a:pos x="T0" y="0"/>
                    </a:cxn>
                    <a:cxn ang="0">
                      <a:pos x="T1" y="0"/>
                    </a:cxn>
                    <a:cxn ang="0">
                      <a:pos x="T2" y="0"/>
                    </a:cxn>
                  </a:cxnLst>
                  <a:rect l="0" t="0" r="r" b="b"/>
                  <a:pathLst>
                    <a:path w="14">
                      <a:moveTo>
                        <a:pt x="0" y="0"/>
                      </a:moveTo>
                      <a:lnTo>
                        <a:pt x="0" y="0"/>
                      </a:lnTo>
                      <a:lnTo>
                        <a:pt x="14"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29" name="Line 29">
                  <a:extLst>
                    <a:ext uri="{FF2B5EF4-FFF2-40B4-BE49-F238E27FC236}">
                      <a16:creationId xmlns:a16="http://schemas.microsoft.com/office/drawing/2014/main" id="{C6C5D075-DE05-C673-6BD1-233688EA6CD2}"/>
                    </a:ext>
                  </a:extLst>
                </p:cNvPr>
                <p:cNvSpPr>
                  <a:spLocks noChangeShapeType="1"/>
                </p:cNvSpPr>
                <p:nvPr/>
              </p:nvSpPr>
              <p:spPr bwMode="auto">
                <a:xfrm flipV="1">
                  <a:off x="1466" y="2913"/>
                  <a:ext cx="27" cy="14"/>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30" name="Line 30">
                  <a:extLst>
                    <a:ext uri="{FF2B5EF4-FFF2-40B4-BE49-F238E27FC236}">
                      <a16:creationId xmlns:a16="http://schemas.microsoft.com/office/drawing/2014/main" id="{D0A35BD3-69A9-6AE7-11A2-8FE174F52778}"/>
                    </a:ext>
                  </a:extLst>
                </p:cNvPr>
                <p:cNvSpPr>
                  <a:spLocks noChangeShapeType="1"/>
                </p:cNvSpPr>
                <p:nvPr/>
              </p:nvSpPr>
              <p:spPr bwMode="auto">
                <a:xfrm flipV="1">
                  <a:off x="1493" y="2899"/>
                  <a:ext cx="27" cy="14"/>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31" name="Line 31">
                  <a:extLst>
                    <a:ext uri="{FF2B5EF4-FFF2-40B4-BE49-F238E27FC236}">
                      <a16:creationId xmlns:a16="http://schemas.microsoft.com/office/drawing/2014/main" id="{2A666CD5-EA72-D02B-FF9B-BA4AAFE6DE40}"/>
                    </a:ext>
                  </a:extLst>
                </p:cNvPr>
                <p:cNvSpPr>
                  <a:spLocks noChangeShapeType="1"/>
                </p:cNvSpPr>
                <p:nvPr/>
              </p:nvSpPr>
              <p:spPr bwMode="auto">
                <a:xfrm flipV="1">
                  <a:off x="1520" y="2886"/>
                  <a:ext cx="27" cy="13"/>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32" name="Line 32">
                  <a:extLst>
                    <a:ext uri="{FF2B5EF4-FFF2-40B4-BE49-F238E27FC236}">
                      <a16:creationId xmlns:a16="http://schemas.microsoft.com/office/drawing/2014/main" id="{E251B9A7-7142-15E8-4602-5FEE5DF286CF}"/>
                    </a:ext>
                  </a:extLst>
                </p:cNvPr>
                <p:cNvSpPr>
                  <a:spLocks noChangeShapeType="1"/>
                </p:cNvSpPr>
                <p:nvPr/>
              </p:nvSpPr>
              <p:spPr bwMode="auto">
                <a:xfrm>
                  <a:off x="1547" y="2886"/>
                  <a:ext cx="14" cy="1"/>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33" name="Line 33">
                  <a:extLst>
                    <a:ext uri="{FF2B5EF4-FFF2-40B4-BE49-F238E27FC236}">
                      <a16:creationId xmlns:a16="http://schemas.microsoft.com/office/drawing/2014/main" id="{CF24AC19-523E-73FF-E629-29C9E2AD38ED}"/>
                    </a:ext>
                  </a:extLst>
                </p:cNvPr>
                <p:cNvSpPr>
                  <a:spLocks noChangeShapeType="1"/>
                </p:cNvSpPr>
                <p:nvPr/>
              </p:nvSpPr>
              <p:spPr bwMode="auto">
                <a:xfrm flipV="1">
                  <a:off x="1561" y="2872"/>
                  <a:ext cx="27" cy="14"/>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34" name="Line 34">
                  <a:extLst>
                    <a:ext uri="{FF2B5EF4-FFF2-40B4-BE49-F238E27FC236}">
                      <a16:creationId xmlns:a16="http://schemas.microsoft.com/office/drawing/2014/main" id="{C2A92D61-7012-E9DE-429C-659E9C179302}"/>
                    </a:ext>
                  </a:extLst>
                </p:cNvPr>
                <p:cNvSpPr>
                  <a:spLocks noChangeShapeType="1"/>
                </p:cNvSpPr>
                <p:nvPr/>
              </p:nvSpPr>
              <p:spPr bwMode="auto">
                <a:xfrm flipV="1">
                  <a:off x="1588" y="2859"/>
                  <a:ext cx="27" cy="13"/>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35" name="Freeform 35">
                  <a:extLst>
                    <a:ext uri="{FF2B5EF4-FFF2-40B4-BE49-F238E27FC236}">
                      <a16:creationId xmlns:a16="http://schemas.microsoft.com/office/drawing/2014/main" id="{A6FD59FD-7269-50A2-CCB5-9BB9D19F87F4}"/>
                    </a:ext>
                  </a:extLst>
                </p:cNvPr>
                <p:cNvSpPr>
                  <a:spLocks/>
                </p:cNvSpPr>
                <p:nvPr/>
              </p:nvSpPr>
              <p:spPr bwMode="auto">
                <a:xfrm>
                  <a:off x="1615" y="2859"/>
                  <a:ext cx="14" cy="1"/>
                </a:xfrm>
                <a:custGeom>
                  <a:avLst/>
                  <a:gdLst>
                    <a:gd name="T0" fmla="*/ 0 w 14"/>
                    <a:gd name="T1" fmla="*/ 0 w 14"/>
                    <a:gd name="T2" fmla="*/ 14 w 14"/>
                  </a:gdLst>
                  <a:ahLst/>
                  <a:cxnLst>
                    <a:cxn ang="0">
                      <a:pos x="T0" y="0"/>
                    </a:cxn>
                    <a:cxn ang="0">
                      <a:pos x="T1" y="0"/>
                    </a:cxn>
                    <a:cxn ang="0">
                      <a:pos x="T2" y="0"/>
                    </a:cxn>
                  </a:cxnLst>
                  <a:rect l="0" t="0" r="r" b="b"/>
                  <a:pathLst>
                    <a:path w="14">
                      <a:moveTo>
                        <a:pt x="0" y="0"/>
                      </a:moveTo>
                      <a:lnTo>
                        <a:pt x="0" y="0"/>
                      </a:lnTo>
                      <a:lnTo>
                        <a:pt x="14"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36" name="Freeform 36">
                  <a:extLst>
                    <a:ext uri="{FF2B5EF4-FFF2-40B4-BE49-F238E27FC236}">
                      <a16:creationId xmlns:a16="http://schemas.microsoft.com/office/drawing/2014/main" id="{3BA640A8-2AAF-9A51-0AB8-B32E9A858CF5}"/>
                    </a:ext>
                  </a:extLst>
                </p:cNvPr>
                <p:cNvSpPr>
                  <a:spLocks/>
                </p:cNvSpPr>
                <p:nvPr/>
              </p:nvSpPr>
              <p:spPr bwMode="auto">
                <a:xfrm>
                  <a:off x="1629" y="2832"/>
                  <a:ext cx="27" cy="27"/>
                </a:xfrm>
                <a:custGeom>
                  <a:avLst/>
                  <a:gdLst>
                    <a:gd name="T0" fmla="*/ 0 w 27"/>
                    <a:gd name="T1" fmla="*/ 27 h 27"/>
                    <a:gd name="T2" fmla="*/ 13 w 27"/>
                    <a:gd name="T3" fmla="*/ 13 h 27"/>
                    <a:gd name="T4" fmla="*/ 27 w 27"/>
                    <a:gd name="T5" fmla="*/ 0 h 27"/>
                  </a:gdLst>
                  <a:ahLst/>
                  <a:cxnLst>
                    <a:cxn ang="0">
                      <a:pos x="T0" y="T1"/>
                    </a:cxn>
                    <a:cxn ang="0">
                      <a:pos x="T2" y="T3"/>
                    </a:cxn>
                    <a:cxn ang="0">
                      <a:pos x="T4" y="T5"/>
                    </a:cxn>
                  </a:cxnLst>
                  <a:rect l="0" t="0" r="r" b="b"/>
                  <a:pathLst>
                    <a:path w="27" h="27">
                      <a:moveTo>
                        <a:pt x="0" y="27"/>
                      </a:moveTo>
                      <a:lnTo>
                        <a:pt x="13" y="13"/>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37" name="Freeform 37">
                  <a:extLst>
                    <a:ext uri="{FF2B5EF4-FFF2-40B4-BE49-F238E27FC236}">
                      <a16:creationId xmlns:a16="http://schemas.microsoft.com/office/drawing/2014/main" id="{BDCB4464-5D1B-EC1B-8C99-E38DDB69461A}"/>
                    </a:ext>
                  </a:extLst>
                </p:cNvPr>
                <p:cNvSpPr>
                  <a:spLocks/>
                </p:cNvSpPr>
                <p:nvPr/>
              </p:nvSpPr>
              <p:spPr bwMode="auto">
                <a:xfrm>
                  <a:off x="1656" y="2832"/>
                  <a:ext cx="27" cy="1"/>
                </a:xfrm>
                <a:custGeom>
                  <a:avLst/>
                  <a:gdLst>
                    <a:gd name="T0" fmla="*/ 0 w 27"/>
                    <a:gd name="T1" fmla="*/ 13 w 27"/>
                    <a:gd name="T2" fmla="*/ 27 w 27"/>
                  </a:gdLst>
                  <a:ahLst/>
                  <a:cxnLst>
                    <a:cxn ang="0">
                      <a:pos x="T0" y="0"/>
                    </a:cxn>
                    <a:cxn ang="0">
                      <a:pos x="T1" y="0"/>
                    </a:cxn>
                    <a:cxn ang="0">
                      <a:pos x="T2" y="0"/>
                    </a:cxn>
                  </a:cxnLst>
                  <a:rect l="0" t="0" r="r" b="b"/>
                  <a:pathLst>
                    <a:path w="27">
                      <a:moveTo>
                        <a:pt x="0" y="0"/>
                      </a:moveTo>
                      <a:lnTo>
                        <a:pt x="13"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38" name="Freeform 38">
                  <a:extLst>
                    <a:ext uri="{FF2B5EF4-FFF2-40B4-BE49-F238E27FC236}">
                      <a16:creationId xmlns:a16="http://schemas.microsoft.com/office/drawing/2014/main" id="{82ED0617-1A6D-0B27-12E4-3CF441AC2837}"/>
                    </a:ext>
                  </a:extLst>
                </p:cNvPr>
                <p:cNvSpPr>
                  <a:spLocks/>
                </p:cNvSpPr>
                <p:nvPr/>
              </p:nvSpPr>
              <p:spPr bwMode="auto">
                <a:xfrm>
                  <a:off x="1683" y="2818"/>
                  <a:ext cx="27" cy="14"/>
                </a:xfrm>
                <a:custGeom>
                  <a:avLst/>
                  <a:gdLst>
                    <a:gd name="T0" fmla="*/ 0 w 27"/>
                    <a:gd name="T1" fmla="*/ 14 h 14"/>
                    <a:gd name="T2" fmla="*/ 13 w 27"/>
                    <a:gd name="T3" fmla="*/ 0 h 14"/>
                    <a:gd name="T4" fmla="*/ 27 w 27"/>
                    <a:gd name="T5" fmla="*/ 0 h 14"/>
                  </a:gdLst>
                  <a:ahLst/>
                  <a:cxnLst>
                    <a:cxn ang="0">
                      <a:pos x="T0" y="T1"/>
                    </a:cxn>
                    <a:cxn ang="0">
                      <a:pos x="T2" y="T3"/>
                    </a:cxn>
                    <a:cxn ang="0">
                      <a:pos x="T4" y="T5"/>
                    </a:cxn>
                  </a:cxnLst>
                  <a:rect l="0" t="0" r="r" b="b"/>
                  <a:pathLst>
                    <a:path w="27" h="14">
                      <a:moveTo>
                        <a:pt x="0" y="14"/>
                      </a:moveTo>
                      <a:lnTo>
                        <a:pt x="13"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39" name="Line 39">
                  <a:extLst>
                    <a:ext uri="{FF2B5EF4-FFF2-40B4-BE49-F238E27FC236}">
                      <a16:creationId xmlns:a16="http://schemas.microsoft.com/office/drawing/2014/main" id="{EA56C328-05EE-A774-3076-E74FB6A08DE5}"/>
                    </a:ext>
                  </a:extLst>
                </p:cNvPr>
                <p:cNvSpPr>
                  <a:spLocks noChangeShapeType="1"/>
                </p:cNvSpPr>
                <p:nvPr/>
              </p:nvSpPr>
              <p:spPr bwMode="auto">
                <a:xfrm>
                  <a:off x="1710" y="2818"/>
                  <a:ext cx="13" cy="1"/>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40" name="Freeform 40">
                  <a:extLst>
                    <a:ext uri="{FF2B5EF4-FFF2-40B4-BE49-F238E27FC236}">
                      <a16:creationId xmlns:a16="http://schemas.microsoft.com/office/drawing/2014/main" id="{A3A30285-4BBA-CFD6-F284-1B055695B4FE}"/>
                    </a:ext>
                  </a:extLst>
                </p:cNvPr>
                <p:cNvSpPr>
                  <a:spLocks/>
                </p:cNvSpPr>
                <p:nvPr/>
              </p:nvSpPr>
              <p:spPr bwMode="auto">
                <a:xfrm>
                  <a:off x="1723" y="2805"/>
                  <a:ext cx="28" cy="13"/>
                </a:xfrm>
                <a:custGeom>
                  <a:avLst/>
                  <a:gdLst>
                    <a:gd name="T0" fmla="*/ 0 w 28"/>
                    <a:gd name="T1" fmla="*/ 13 h 13"/>
                    <a:gd name="T2" fmla="*/ 14 w 28"/>
                    <a:gd name="T3" fmla="*/ 0 h 13"/>
                    <a:gd name="T4" fmla="*/ 28 w 28"/>
                    <a:gd name="T5" fmla="*/ 0 h 13"/>
                  </a:gdLst>
                  <a:ahLst/>
                  <a:cxnLst>
                    <a:cxn ang="0">
                      <a:pos x="T0" y="T1"/>
                    </a:cxn>
                    <a:cxn ang="0">
                      <a:pos x="T2" y="T3"/>
                    </a:cxn>
                    <a:cxn ang="0">
                      <a:pos x="T4" y="T5"/>
                    </a:cxn>
                  </a:cxnLst>
                  <a:rect l="0" t="0" r="r" b="b"/>
                  <a:pathLst>
                    <a:path w="28" h="13">
                      <a:moveTo>
                        <a:pt x="0" y="13"/>
                      </a:moveTo>
                      <a:lnTo>
                        <a:pt x="14" y="0"/>
                      </a:lnTo>
                      <a:lnTo>
                        <a:pt x="28"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41" name="Freeform 41">
                  <a:extLst>
                    <a:ext uri="{FF2B5EF4-FFF2-40B4-BE49-F238E27FC236}">
                      <a16:creationId xmlns:a16="http://schemas.microsoft.com/office/drawing/2014/main" id="{91DBC3AA-DB47-B4C6-6A2C-DC2F402BB51F}"/>
                    </a:ext>
                  </a:extLst>
                </p:cNvPr>
                <p:cNvSpPr>
                  <a:spLocks/>
                </p:cNvSpPr>
                <p:nvPr/>
              </p:nvSpPr>
              <p:spPr bwMode="auto">
                <a:xfrm>
                  <a:off x="1751" y="2805"/>
                  <a:ext cx="27" cy="1"/>
                </a:xfrm>
                <a:custGeom>
                  <a:avLst/>
                  <a:gdLst>
                    <a:gd name="T0" fmla="*/ 0 w 27"/>
                    <a:gd name="T1" fmla="*/ 13 w 27"/>
                    <a:gd name="T2" fmla="*/ 27 w 27"/>
                  </a:gdLst>
                  <a:ahLst/>
                  <a:cxnLst>
                    <a:cxn ang="0">
                      <a:pos x="T0" y="0"/>
                    </a:cxn>
                    <a:cxn ang="0">
                      <a:pos x="T1" y="0"/>
                    </a:cxn>
                    <a:cxn ang="0">
                      <a:pos x="T2" y="0"/>
                    </a:cxn>
                  </a:cxnLst>
                  <a:rect l="0" t="0" r="r" b="b"/>
                  <a:pathLst>
                    <a:path w="27">
                      <a:moveTo>
                        <a:pt x="0" y="0"/>
                      </a:moveTo>
                      <a:lnTo>
                        <a:pt x="13"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42" name="Freeform 42">
                  <a:extLst>
                    <a:ext uri="{FF2B5EF4-FFF2-40B4-BE49-F238E27FC236}">
                      <a16:creationId xmlns:a16="http://schemas.microsoft.com/office/drawing/2014/main" id="{A2BADD29-62C9-383C-1040-3D8AE934D8F9}"/>
                    </a:ext>
                  </a:extLst>
                </p:cNvPr>
                <p:cNvSpPr>
                  <a:spLocks/>
                </p:cNvSpPr>
                <p:nvPr/>
              </p:nvSpPr>
              <p:spPr bwMode="auto">
                <a:xfrm>
                  <a:off x="1778" y="2764"/>
                  <a:ext cx="27" cy="41"/>
                </a:xfrm>
                <a:custGeom>
                  <a:avLst/>
                  <a:gdLst>
                    <a:gd name="T0" fmla="*/ 0 w 27"/>
                    <a:gd name="T1" fmla="*/ 41 h 41"/>
                    <a:gd name="T2" fmla="*/ 13 w 27"/>
                    <a:gd name="T3" fmla="*/ 27 h 41"/>
                    <a:gd name="T4" fmla="*/ 27 w 27"/>
                    <a:gd name="T5" fmla="*/ 0 h 41"/>
                  </a:gdLst>
                  <a:ahLst/>
                  <a:cxnLst>
                    <a:cxn ang="0">
                      <a:pos x="T0" y="T1"/>
                    </a:cxn>
                    <a:cxn ang="0">
                      <a:pos x="T2" y="T3"/>
                    </a:cxn>
                    <a:cxn ang="0">
                      <a:pos x="T4" y="T5"/>
                    </a:cxn>
                  </a:cxnLst>
                  <a:rect l="0" t="0" r="r" b="b"/>
                  <a:pathLst>
                    <a:path w="27" h="41">
                      <a:moveTo>
                        <a:pt x="0" y="41"/>
                      </a:moveTo>
                      <a:lnTo>
                        <a:pt x="13" y="27"/>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43" name="Freeform 43">
                  <a:extLst>
                    <a:ext uri="{FF2B5EF4-FFF2-40B4-BE49-F238E27FC236}">
                      <a16:creationId xmlns:a16="http://schemas.microsoft.com/office/drawing/2014/main" id="{A375D7C6-62D8-80F5-C331-6E62E48E301B}"/>
                    </a:ext>
                  </a:extLst>
                </p:cNvPr>
                <p:cNvSpPr>
                  <a:spLocks/>
                </p:cNvSpPr>
                <p:nvPr/>
              </p:nvSpPr>
              <p:spPr bwMode="auto">
                <a:xfrm>
                  <a:off x="1805" y="2723"/>
                  <a:ext cx="13" cy="41"/>
                </a:xfrm>
                <a:custGeom>
                  <a:avLst/>
                  <a:gdLst>
                    <a:gd name="T0" fmla="*/ 0 w 13"/>
                    <a:gd name="T1" fmla="*/ 41 h 41"/>
                    <a:gd name="T2" fmla="*/ 0 w 13"/>
                    <a:gd name="T3" fmla="*/ 14 h 41"/>
                    <a:gd name="T4" fmla="*/ 13 w 13"/>
                    <a:gd name="T5" fmla="*/ 0 h 41"/>
                  </a:gdLst>
                  <a:ahLst/>
                  <a:cxnLst>
                    <a:cxn ang="0">
                      <a:pos x="T0" y="T1"/>
                    </a:cxn>
                    <a:cxn ang="0">
                      <a:pos x="T2" y="T3"/>
                    </a:cxn>
                    <a:cxn ang="0">
                      <a:pos x="T4" y="T5"/>
                    </a:cxn>
                  </a:cxnLst>
                  <a:rect l="0" t="0" r="r" b="b"/>
                  <a:pathLst>
                    <a:path w="13" h="41">
                      <a:moveTo>
                        <a:pt x="0" y="41"/>
                      </a:moveTo>
                      <a:lnTo>
                        <a:pt x="0" y="14"/>
                      </a:lnTo>
                      <a:lnTo>
                        <a:pt x="13"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44" name="Freeform 44">
                  <a:extLst>
                    <a:ext uri="{FF2B5EF4-FFF2-40B4-BE49-F238E27FC236}">
                      <a16:creationId xmlns:a16="http://schemas.microsoft.com/office/drawing/2014/main" id="{165EB54B-ED43-4AEC-97BD-6439A6BC71AA}"/>
                    </a:ext>
                  </a:extLst>
                </p:cNvPr>
                <p:cNvSpPr>
                  <a:spLocks/>
                </p:cNvSpPr>
                <p:nvPr/>
              </p:nvSpPr>
              <p:spPr bwMode="auto">
                <a:xfrm>
                  <a:off x="1818" y="2710"/>
                  <a:ext cx="27" cy="13"/>
                </a:xfrm>
                <a:custGeom>
                  <a:avLst/>
                  <a:gdLst>
                    <a:gd name="T0" fmla="*/ 0 w 27"/>
                    <a:gd name="T1" fmla="*/ 13 h 13"/>
                    <a:gd name="T2" fmla="*/ 14 w 27"/>
                    <a:gd name="T3" fmla="*/ 0 h 13"/>
                    <a:gd name="T4" fmla="*/ 27 w 27"/>
                    <a:gd name="T5" fmla="*/ 0 h 13"/>
                  </a:gdLst>
                  <a:ahLst/>
                  <a:cxnLst>
                    <a:cxn ang="0">
                      <a:pos x="T0" y="T1"/>
                    </a:cxn>
                    <a:cxn ang="0">
                      <a:pos x="T2" y="T3"/>
                    </a:cxn>
                    <a:cxn ang="0">
                      <a:pos x="T4" y="T5"/>
                    </a:cxn>
                  </a:cxnLst>
                  <a:rect l="0" t="0" r="r" b="b"/>
                  <a:pathLst>
                    <a:path w="27" h="13">
                      <a:moveTo>
                        <a:pt x="0" y="13"/>
                      </a:moveTo>
                      <a:lnTo>
                        <a:pt x="14"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45" name="Line 45">
                  <a:extLst>
                    <a:ext uri="{FF2B5EF4-FFF2-40B4-BE49-F238E27FC236}">
                      <a16:creationId xmlns:a16="http://schemas.microsoft.com/office/drawing/2014/main" id="{A643E94B-2F25-FB75-5F15-855DA66D2892}"/>
                    </a:ext>
                  </a:extLst>
                </p:cNvPr>
                <p:cNvSpPr>
                  <a:spLocks noChangeShapeType="1"/>
                </p:cNvSpPr>
                <p:nvPr/>
              </p:nvSpPr>
              <p:spPr bwMode="auto">
                <a:xfrm flipV="1">
                  <a:off x="1845" y="2696"/>
                  <a:ext cx="28" cy="14"/>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46" name="Freeform 46">
                  <a:extLst>
                    <a:ext uri="{FF2B5EF4-FFF2-40B4-BE49-F238E27FC236}">
                      <a16:creationId xmlns:a16="http://schemas.microsoft.com/office/drawing/2014/main" id="{A041472B-1203-1478-E1C8-476544540392}"/>
                    </a:ext>
                  </a:extLst>
                </p:cNvPr>
                <p:cNvSpPr>
                  <a:spLocks/>
                </p:cNvSpPr>
                <p:nvPr/>
              </p:nvSpPr>
              <p:spPr bwMode="auto">
                <a:xfrm>
                  <a:off x="1873" y="2696"/>
                  <a:ext cx="13" cy="1"/>
                </a:xfrm>
                <a:custGeom>
                  <a:avLst/>
                  <a:gdLst>
                    <a:gd name="T0" fmla="*/ 0 w 13"/>
                    <a:gd name="T1" fmla="*/ 0 w 13"/>
                    <a:gd name="T2" fmla="*/ 13 w 13"/>
                  </a:gdLst>
                  <a:ahLst/>
                  <a:cxnLst>
                    <a:cxn ang="0">
                      <a:pos x="T0" y="0"/>
                    </a:cxn>
                    <a:cxn ang="0">
                      <a:pos x="T1" y="0"/>
                    </a:cxn>
                    <a:cxn ang="0">
                      <a:pos x="T2" y="0"/>
                    </a:cxn>
                  </a:cxnLst>
                  <a:rect l="0" t="0" r="r" b="b"/>
                  <a:pathLst>
                    <a:path w="13">
                      <a:moveTo>
                        <a:pt x="0" y="0"/>
                      </a:moveTo>
                      <a:lnTo>
                        <a:pt x="0" y="0"/>
                      </a:lnTo>
                      <a:lnTo>
                        <a:pt x="13"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47" name="Freeform 47">
                  <a:extLst>
                    <a:ext uri="{FF2B5EF4-FFF2-40B4-BE49-F238E27FC236}">
                      <a16:creationId xmlns:a16="http://schemas.microsoft.com/office/drawing/2014/main" id="{67D39970-3944-4EC7-550F-F269642D0E3C}"/>
                    </a:ext>
                  </a:extLst>
                </p:cNvPr>
                <p:cNvSpPr>
                  <a:spLocks/>
                </p:cNvSpPr>
                <p:nvPr/>
              </p:nvSpPr>
              <p:spPr bwMode="auto">
                <a:xfrm>
                  <a:off x="1886" y="2656"/>
                  <a:ext cx="27" cy="40"/>
                </a:xfrm>
                <a:custGeom>
                  <a:avLst/>
                  <a:gdLst>
                    <a:gd name="T0" fmla="*/ 0 w 27"/>
                    <a:gd name="T1" fmla="*/ 40 h 40"/>
                    <a:gd name="T2" fmla="*/ 14 w 27"/>
                    <a:gd name="T3" fmla="*/ 27 h 40"/>
                    <a:gd name="T4" fmla="*/ 27 w 27"/>
                    <a:gd name="T5" fmla="*/ 0 h 40"/>
                  </a:gdLst>
                  <a:ahLst/>
                  <a:cxnLst>
                    <a:cxn ang="0">
                      <a:pos x="T0" y="T1"/>
                    </a:cxn>
                    <a:cxn ang="0">
                      <a:pos x="T2" y="T3"/>
                    </a:cxn>
                    <a:cxn ang="0">
                      <a:pos x="T4" y="T5"/>
                    </a:cxn>
                  </a:cxnLst>
                  <a:rect l="0" t="0" r="r" b="b"/>
                  <a:pathLst>
                    <a:path w="27" h="40">
                      <a:moveTo>
                        <a:pt x="0" y="40"/>
                      </a:moveTo>
                      <a:lnTo>
                        <a:pt x="14" y="27"/>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48" name="Freeform 48">
                  <a:extLst>
                    <a:ext uri="{FF2B5EF4-FFF2-40B4-BE49-F238E27FC236}">
                      <a16:creationId xmlns:a16="http://schemas.microsoft.com/office/drawing/2014/main" id="{B9CC49C6-52A9-6220-1E5F-D99560C237DE}"/>
                    </a:ext>
                  </a:extLst>
                </p:cNvPr>
                <p:cNvSpPr>
                  <a:spLocks/>
                </p:cNvSpPr>
                <p:nvPr/>
              </p:nvSpPr>
              <p:spPr bwMode="auto">
                <a:xfrm>
                  <a:off x="1913" y="2615"/>
                  <a:ext cx="27" cy="41"/>
                </a:xfrm>
                <a:custGeom>
                  <a:avLst/>
                  <a:gdLst>
                    <a:gd name="T0" fmla="*/ 0 w 27"/>
                    <a:gd name="T1" fmla="*/ 41 h 41"/>
                    <a:gd name="T2" fmla="*/ 14 w 27"/>
                    <a:gd name="T3" fmla="*/ 14 h 41"/>
                    <a:gd name="T4" fmla="*/ 27 w 27"/>
                    <a:gd name="T5" fmla="*/ 0 h 41"/>
                  </a:gdLst>
                  <a:ahLst/>
                  <a:cxnLst>
                    <a:cxn ang="0">
                      <a:pos x="T0" y="T1"/>
                    </a:cxn>
                    <a:cxn ang="0">
                      <a:pos x="T2" y="T3"/>
                    </a:cxn>
                    <a:cxn ang="0">
                      <a:pos x="T4" y="T5"/>
                    </a:cxn>
                  </a:cxnLst>
                  <a:rect l="0" t="0" r="r" b="b"/>
                  <a:pathLst>
                    <a:path w="27" h="41">
                      <a:moveTo>
                        <a:pt x="0" y="41"/>
                      </a:moveTo>
                      <a:lnTo>
                        <a:pt x="14"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49" name="Freeform 49">
                  <a:extLst>
                    <a:ext uri="{FF2B5EF4-FFF2-40B4-BE49-F238E27FC236}">
                      <a16:creationId xmlns:a16="http://schemas.microsoft.com/office/drawing/2014/main" id="{E7BEB60B-23FF-931E-AF17-6C69F2196212}"/>
                    </a:ext>
                  </a:extLst>
                </p:cNvPr>
                <p:cNvSpPr>
                  <a:spLocks/>
                </p:cNvSpPr>
                <p:nvPr/>
              </p:nvSpPr>
              <p:spPr bwMode="auto">
                <a:xfrm>
                  <a:off x="1940" y="2602"/>
                  <a:ext cx="27" cy="13"/>
                </a:xfrm>
                <a:custGeom>
                  <a:avLst/>
                  <a:gdLst>
                    <a:gd name="T0" fmla="*/ 0 w 27"/>
                    <a:gd name="T1" fmla="*/ 13 h 13"/>
                    <a:gd name="T2" fmla="*/ 14 w 27"/>
                    <a:gd name="T3" fmla="*/ 0 h 13"/>
                    <a:gd name="T4" fmla="*/ 27 w 27"/>
                    <a:gd name="T5" fmla="*/ 0 h 13"/>
                  </a:gdLst>
                  <a:ahLst/>
                  <a:cxnLst>
                    <a:cxn ang="0">
                      <a:pos x="T0" y="T1"/>
                    </a:cxn>
                    <a:cxn ang="0">
                      <a:pos x="T2" y="T3"/>
                    </a:cxn>
                    <a:cxn ang="0">
                      <a:pos x="T4" y="T5"/>
                    </a:cxn>
                  </a:cxnLst>
                  <a:rect l="0" t="0" r="r" b="b"/>
                  <a:pathLst>
                    <a:path w="27" h="13">
                      <a:moveTo>
                        <a:pt x="0" y="13"/>
                      </a:moveTo>
                      <a:lnTo>
                        <a:pt x="14"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50" name="Line 50">
                  <a:extLst>
                    <a:ext uri="{FF2B5EF4-FFF2-40B4-BE49-F238E27FC236}">
                      <a16:creationId xmlns:a16="http://schemas.microsoft.com/office/drawing/2014/main" id="{7762A2C4-E175-6C67-A16E-3F90DE3E820F}"/>
                    </a:ext>
                  </a:extLst>
                </p:cNvPr>
                <p:cNvSpPr>
                  <a:spLocks noChangeShapeType="1"/>
                </p:cNvSpPr>
                <p:nvPr/>
              </p:nvSpPr>
              <p:spPr bwMode="auto">
                <a:xfrm flipV="1">
                  <a:off x="1967" y="2575"/>
                  <a:ext cx="14" cy="27"/>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1" name="Line 51">
                  <a:extLst>
                    <a:ext uri="{FF2B5EF4-FFF2-40B4-BE49-F238E27FC236}">
                      <a16:creationId xmlns:a16="http://schemas.microsoft.com/office/drawing/2014/main" id="{D1DFAB15-E4F9-E9E9-DDE6-07A754C0BCA0}"/>
                    </a:ext>
                  </a:extLst>
                </p:cNvPr>
                <p:cNvSpPr>
                  <a:spLocks noChangeShapeType="1"/>
                </p:cNvSpPr>
                <p:nvPr/>
              </p:nvSpPr>
              <p:spPr bwMode="auto">
                <a:xfrm flipV="1">
                  <a:off x="1981" y="2547"/>
                  <a:ext cx="27" cy="28"/>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2" name="Line 52">
                  <a:extLst>
                    <a:ext uri="{FF2B5EF4-FFF2-40B4-BE49-F238E27FC236}">
                      <a16:creationId xmlns:a16="http://schemas.microsoft.com/office/drawing/2014/main" id="{6C64F2AC-FC15-10D8-BC2B-9A9C06DCBA07}"/>
                    </a:ext>
                  </a:extLst>
                </p:cNvPr>
                <p:cNvSpPr>
                  <a:spLocks noChangeShapeType="1"/>
                </p:cNvSpPr>
                <p:nvPr/>
              </p:nvSpPr>
              <p:spPr bwMode="auto">
                <a:xfrm flipV="1">
                  <a:off x="2008" y="2520"/>
                  <a:ext cx="27" cy="27"/>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3" name="Freeform 53">
                  <a:extLst>
                    <a:ext uri="{FF2B5EF4-FFF2-40B4-BE49-F238E27FC236}">
                      <a16:creationId xmlns:a16="http://schemas.microsoft.com/office/drawing/2014/main" id="{26B8240F-8CC6-7BDC-1BE2-759AD2E248DC}"/>
                    </a:ext>
                  </a:extLst>
                </p:cNvPr>
                <p:cNvSpPr>
                  <a:spLocks/>
                </p:cNvSpPr>
                <p:nvPr/>
              </p:nvSpPr>
              <p:spPr bwMode="auto">
                <a:xfrm>
                  <a:off x="2035" y="2493"/>
                  <a:ext cx="14" cy="27"/>
                </a:xfrm>
                <a:custGeom>
                  <a:avLst/>
                  <a:gdLst>
                    <a:gd name="T0" fmla="*/ 0 w 14"/>
                    <a:gd name="T1" fmla="*/ 27 h 27"/>
                    <a:gd name="T2" fmla="*/ 0 w 14"/>
                    <a:gd name="T3" fmla="*/ 14 h 27"/>
                    <a:gd name="T4" fmla="*/ 14 w 14"/>
                    <a:gd name="T5" fmla="*/ 0 h 27"/>
                  </a:gdLst>
                  <a:ahLst/>
                  <a:cxnLst>
                    <a:cxn ang="0">
                      <a:pos x="T0" y="T1"/>
                    </a:cxn>
                    <a:cxn ang="0">
                      <a:pos x="T2" y="T3"/>
                    </a:cxn>
                    <a:cxn ang="0">
                      <a:pos x="T4" y="T5"/>
                    </a:cxn>
                  </a:cxnLst>
                  <a:rect l="0" t="0" r="r" b="b"/>
                  <a:pathLst>
                    <a:path w="14" h="27">
                      <a:moveTo>
                        <a:pt x="0" y="27"/>
                      </a:moveTo>
                      <a:lnTo>
                        <a:pt x="0" y="14"/>
                      </a:lnTo>
                      <a:lnTo>
                        <a:pt x="14"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54" name="Freeform 54">
                  <a:extLst>
                    <a:ext uri="{FF2B5EF4-FFF2-40B4-BE49-F238E27FC236}">
                      <a16:creationId xmlns:a16="http://schemas.microsoft.com/office/drawing/2014/main" id="{D0951D11-38EE-AB25-3FED-3DA3CEC928ED}"/>
                    </a:ext>
                  </a:extLst>
                </p:cNvPr>
                <p:cNvSpPr>
                  <a:spLocks/>
                </p:cNvSpPr>
                <p:nvPr/>
              </p:nvSpPr>
              <p:spPr bwMode="auto">
                <a:xfrm>
                  <a:off x="2049" y="2439"/>
                  <a:ext cx="27" cy="54"/>
                </a:xfrm>
                <a:custGeom>
                  <a:avLst/>
                  <a:gdLst>
                    <a:gd name="T0" fmla="*/ 0 w 27"/>
                    <a:gd name="T1" fmla="*/ 54 h 54"/>
                    <a:gd name="T2" fmla="*/ 13 w 27"/>
                    <a:gd name="T3" fmla="*/ 27 h 54"/>
                    <a:gd name="T4" fmla="*/ 27 w 27"/>
                    <a:gd name="T5" fmla="*/ 0 h 54"/>
                  </a:gdLst>
                  <a:ahLst/>
                  <a:cxnLst>
                    <a:cxn ang="0">
                      <a:pos x="T0" y="T1"/>
                    </a:cxn>
                    <a:cxn ang="0">
                      <a:pos x="T2" y="T3"/>
                    </a:cxn>
                    <a:cxn ang="0">
                      <a:pos x="T4" y="T5"/>
                    </a:cxn>
                  </a:cxnLst>
                  <a:rect l="0" t="0" r="r" b="b"/>
                  <a:pathLst>
                    <a:path w="27" h="54">
                      <a:moveTo>
                        <a:pt x="0" y="54"/>
                      </a:moveTo>
                      <a:lnTo>
                        <a:pt x="13" y="27"/>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55" name="Freeform 55">
                  <a:extLst>
                    <a:ext uri="{FF2B5EF4-FFF2-40B4-BE49-F238E27FC236}">
                      <a16:creationId xmlns:a16="http://schemas.microsoft.com/office/drawing/2014/main" id="{5630E764-361A-9E04-A525-39EB2017EACC}"/>
                    </a:ext>
                  </a:extLst>
                </p:cNvPr>
                <p:cNvSpPr>
                  <a:spLocks/>
                </p:cNvSpPr>
                <p:nvPr/>
              </p:nvSpPr>
              <p:spPr bwMode="auto">
                <a:xfrm>
                  <a:off x="2076" y="2426"/>
                  <a:ext cx="27" cy="13"/>
                </a:xfrm>
                <a:custGeom>
                  <a:avLst/>
                  <a:gdLst>
                    <a:gd name="T0" fmla="*/ 0 w 27"/>
                    <a:gd name="T1" fmla="*/ 13 h 13"/>
                    <a:gd name="T2" fmla="*/ 13 w 27"/>
                    <a:gd name="T3" fmla="*/ 13 h 13"/>
                    <a:gd name="T4" fmla="*/ 27 w 27"/>
                    <a:gd name="T5" fmla="*/ 0 h 13"/>
                  </a:gdLst>
                  <a:ahLst/>
                  <a:cxnLst>
                    <a:cxn ang="0">
                      <a:pos x="T0" y="T1"/>
                    </a:cxn>
                    <a:cxn ang="0">
                      <a:pos x="T2" y="T3"/>
                    </a:cxn>
                    <a:cxn ang="0">
                      <a:pos x="T4" y="T5"/>
                    </a:cxn>
                  </a:cxnLst>
                  <a:rect l="0" t="0" r="r" b="b"/>
                  <a:pathLst>
                    <a:path w="27" h="13">
                      <a:moveTo>
                        <a:pt x="0" y="13"/>
                      </a:moveTo>
                      <a:lnTo>
                        <a:pt x="13" y="13"/>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56" name="Freeform 56">
                  <a:extLst>
                    <a:ext uri="{FF2B5EF4-FFF2-40B4-BE49-F238E27FC236}">
                      <a16:creationId xmlns:a16="http://schemas.microsoft.com/office/drawing/2014/main" id="{3CBE20EA-8E0D-188B-2435-DC943F4BA3C2}"/>
                    </a:ext>
                  </a:extLst>
                </p:cNvPr>
                <p:cNvSpPr>
                  <a:spLocks/>
                </p:cNvSpPr>
                <p:nvPr/>
              </p:nvSpPr>
              <p:spPr bwMode="auto">
                <a:xfrm>
                  <a:off x="2103" y="2344"/>
                  <a:ext cx="27" cy="82"/>
                </a:xfrm>
                <a:custGeom>
                  <a:avLst/>
                  <a:gdLst>
                    <a:gd name="T0" fmla="*/ 0 w 27"/>
                    <a:gd name="T1" fmla="*/ 82 h 82"/>
                    <a:gd name="T2" fmla="*/ 13 w 27"/>
                    <a:gd name="T3" fmla="*/ 68 h 82"/>
                    <a:gd name="T4" fmla="*/ 13 w 27"/>
                    <a:gd name="T5" fmla="*/ 41 h 82"/>
                    <a:gd name="T6" fmla="*/ 27 w 27"/>
                    <a:gd name="T7" fmla="*/ 14 h 82"/>
                    <a:gd name="T8" fmla="*/ 27 w 27"/>
                    <a:gd name="T9" fmla="*/ 0 h 82"/>
                  </a:gdLst>
                  <a:ahLst/>
                  <a:cxnLst>
                    <a:cxn ang="0">
                      <a:pos x="T0" y="T1"/>
                    </a:cxn>
                    <a:cxn ang="0">
                      <a:pos x="T2" y="T3"/>
                    </a:cxn>
                    <a:cxn ang="0">
                      <a:pos x="T4" y="T5"/>
                    </a:cxn>
                    <a:cxn ang="0">
                      <a:pos x="T6" y="T7"/>
                    </a:cxn>
                    <a:cxn ang="0">
                      <a:pos x="T8" y="T9"/>
                    </a:cxn>
                  </a:cxnLst>
                  <a:rect l="0" t="0" r="r" b="b"/>
                  <a:pathLst>
                    <a:path w="27" h="82">
                      <a:moveTo>
                        <a:pt x="0" y="82"/>
                      </a:moveTo>
                      <a:lnTo>
                        <a:pt x="13" y="68"/>
                      </a:lnTo>
                      <a:lnTo>
                        <a:pt x="13" y="41"/>
                      </a:lnTo>
                      <a:lnTo>
                        <a:pt x="27"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57" name="Freeform 57">
                  <a:extLst>
                    <a:ext uri="{FF2B5EF4-FFF2-40B4-BE49-F238E27FC236}">
                      <a16:creationId xmlns:a16="http://schemas.microsoft.com/office/drawing/2014/main" id="{225BA4F5-F70D-6D31-2901-2CC89C0DDD78}"/>
                    </a:ext>
                  </a:extLst>
                </p:cNvPr>
                <p:cNvSpPr>
                  <a:spLocks/>
                </p:cNvSpPr>
                <p:nvPr/>
              </p:nvSpPr>
              <p:spPr bwMode="auto">
                <a:xfrm>
                  <a:off x="2130" y="2344"/>
                  <a:ext cx="14" cy="1"/>
                </a:xfrm>
                <a:custGeom>
                  <a:avLst/>
                  <a:gdLst>
                    <a:gd name="T0" fmla="*/ 0 w 14"/>
                    <a:gd name="T1" fmla="*/ 0 w 14"/>
                    <a:gd name="T2" fmla="*/ 14 w 14"/>
                  </a:gdLst>
                  <a:ahLst/>
                  <a:cxnLst>
                    <a:cxn ang="0">
                      <a:pos x="T0" y="0"/>
                    </a:cxn>
                    <a:cxn ang="0">
                      <a:pos x="T1" y="0"/>
                    </a:cxn>
                    <a:cxn ang="0">
                      <a:pos x="T2" y="0"/>
                    </a:cxn>
                  </a:cxnLst>
                  <a:rect l="0" t="0" r="r" b="b"/>
                  <a:pathLst>
                    <a:path w="14">
                      <a:moveTo>
                        <a:pt x="0" y="0"/>
                      </a:moveTo>
                      <a:lnTo>
                        <a:pt x="0" y="0"/>
                      </a:lnTo>
                      <a:lnTo>
                        <a:pt x="14"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58" name="Line 58">
                  <a:extLst>
                    <a:ext uri="{FF2B5EF4-FFF2-40B4-BE49-F238E27FC236}">
                      <a16:creationId xmlns:a16="http://schemas.microsoft.com/office/drawing/2014/main" id="{82253D21-CC8D-2936-A77B-2BB0734A5E75}"/>
                    </a:ext>
                  </a:extLst>
                </p:cNvPr>
                <p:cNvSpPr>
                  <a:spLocks noChangeShapeType="1"/>
                </p:cNvSpPr>
                <p:nvPr/>
              </p:nvSpPr>
              <p:spPr bwMode="auto">
                <a:xfrm flipV="1">
                  <a:off x="2144" y="2331"/>
                  <a:ext cx="27" cy="13"/>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9" name="Freeform 59">
                  <a:extLst>
                    <a:ext uri="{FF2B5EF4-FFF2-40B4-BE49-F238E27FC236}">
                      <a16:creationId xmlns:a16="http://schemas.microsoft.com/office/drawing/2014/main" id="{350B59EA-AD42-5C8C-F853-76D7E8CA4A13}"/>
                    </a:ext>
                  </a:extLst>
                </p:cNvPr>
                <p:cNvSpPr>
                  <a:spLocks/>
                </p:cNvSpPr>
                <p:nvPr/>
              </p:nvSpPr>
              <p:spPr bwMode="auto">
                <a:xfrm>
                  <a:off x="2171" y="2290"/>
                  <a:ext cx="27" cy="41"/>
                </a:xfrm>
                <a:custGeom>
                  <a:avLst/>
                  <a:gdLst>
                    <a:gd name="T0" fmla="*/ 0 w 27"/>
                    <a:gd name="T1" fmla="*/ 41 h 41"/>
                    <a:gd name="T2" fmla="*/ 13 w 27"/>
                    <a:gd name="T3" fmla="*/ 27 h 41"/>
                    <a:gd name="T4" fmla="*/ 27 w 27"/>
                    <a:gd name="T5" fmla="*/ 0 h 41"/>
                  </a:gdLst>
                  <a:ahLst/>
                  <a:cxnLst>
                    <a:cxn ang="0">
                      <a:pos x="T0" y="T1"/>
                    </a:cxn>
                    <a:cxn ang="0">
                      <a:pos x="T2" y="T3"/>
                    </a:cxn>
                    <a:cxn ang="0">
                      <a:pos x="T4" y="T5"/>
                    </a:cxn>
                  </a:cxnLst>
                  <a:rect l="0" t="0" r="r" b="b"/>
                  <a:pathLst>
                    <a:path w="27" h="41">
                      <a:moveTo>
                        <a:pt x="0" y="41"/>
                      </a:moveTo>
                      <a:lnTo>
                        <a:pt x="13" y="27"/>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60" name="Freeform 60">
                  <a:extLst>
                    <a:ext uri="{FF2B5EF4-FFF2-40B4-BE49-F238E27FC236}">
                      <a16:creationId xmlns:a16="http://schemas.microsoft.com/office/drawing/2014/main" id="{D98C1CFD-8792-F488-8627-182C54337C37}"/>
                    </a:ext>
                  </a:extLst>
                </p:cNvPr>
                <p:cNvSpPr>
                  <a:spLocks/>
                </p:cNvSpPr>
                <p:nvPr/>
              </p:nvSpPr>
              <p:spPr bwMode="auto">
                <a:xfrm>
                  <a:off x="2198" y="2263"/>
                  <a:ext cx="27" cy="27"/>
                </a:xfrm>
                <a:custGeom>
                  <a:avLst/>
                  <a:gdLst>
                    <a:gd name="T0" fmla="*/ 0 w 27"/>
                    <a:gd name="T1" fmla="*/ 27 h 27"/>
                    <a:gd name="T2" fmla="*/ 13 w 27"/>
                    <a:gd name="T3" fmla="*/ 14 h 27"/>
                    <a:gd name="T4" fmla="*/ 27 w 27"/>
                    <a:gd name="T5" fmla="*/ 0 h 27"/>
                  </a:gdLst>
                  <a:ahLst/>
                  <a:cxnLst>
                    <a:cxn ang="0">
                      <a:pos x="T0" y="T1"/>
                    </a:cxn>
                    <a:cxn ang="0">
                      <a:pos x="T2" y="T3"/>
                    </a:cxn>
                    <a:cxn ang="0">
                      <a:pos x="T4" y="T5"/>
                    </a:cxn>
                  </a:cxnLst>
                  <a:rect l="0" t="0" r="r" b="b"/>
                  <a:pathLst>
                    <a:path w="27" h="27">
                      <a:moveTo>
                        <a:pt x="0" y="27"/>
                      </a:moveTo>
                      <a:lnTo>
                        <a:pt x="13"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61" name="Freeform 61">
                  <a:extLst>
                    <a:ext uri="{FF2B5EF4-FFF2-40B4-BE49-F238E27FC236}">
                      <a16:creationId xmlns:a16="http://schemas.microsoft.com/office/drawing/2014/main" id="{FE2A84B0-E1DA-264C-D89F-E1941D5B9C51}"/>
                    </a:ext>
                  </a:extLst>
                </p:cNvPr>
                <p:cNvSpPr>
                  <a:spLocks/>
                </p:cNvSpPr>
                <p:nvPr/>
              </p:nvSpPr>
              <p:spPr bwMode="auto">
                <a:xfrm>
                  <a:off x="2225" y="2209"/>
                  <a:ext cx="13" cy="54"/>
                </a:xfrm>
                <a:custGeom>
                  <a:avLst/>
                  <a:gdLst>
                    <a:gd name="T0" fmla="*/ 0 w 13"/>
                    <a:gd name="T1" fmla="*/ 54 h 54"/>
                    <a:gd name="T2" fmla="*/ 0 w 13"/>
                    <a:gd name="T3" fmla="*/ 27 h 54"/>
                    <a:gd name="T4" fmla="*/ 13 w 13"/>
                    <a:gd name="T5" fmla="*/ 0 h 54"/>
                  </a:gdLst>
                  <a:ahLst/>
                  <a:cxnLst>
                    <a:cxn ang="0">
                      <a:pos x="T0" y="T1"/>
                    </a:cxn>
                    <a:cxn ang="0">
                      <a:pos x="T2" y="T3"/>
                    </a:cxn>
                    <a:cxn ang="0">
                      <a:pos x="T4" y="T5"/>
                    </a:cxn>
                  </a:cxnLst>
                  <a:rect l="0" t="0" r="r" b="b"/>
                  <a:pathLst>
                    <a:path w="13" h="54">
                      <a:moveTo>
                        <a:pt x="0" y="54"/>
                      </a:moveTo>
                      <a:lnTo>
                        <a:pt x="0" y="27"/>
                      </a:lnTo>
                      <a:lnTo>
                        <a:pt x="13"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62" name="Freeform 62">
                  <a:extLst>
                    <a:ext uri="{FF2B5EF4-FFF2-40B4-BE49-F238E27FC236}">
                      <a16:creationId xmlns:a16="http://schemas.microsoft.com/office/drawing/2014/main" id="{F44B896F-3136-0B24-5AF8-62380E05C360}"/>
                    </a:ext>
                  </a:extLst>
                </p:cNvPr>
                <p:cNvSpPr>
                  <a:spLocks/>
                </p:cNvSpPr>
                <p:nvPr/>
              </p:nvSpPr>
              <p:spPr bwMode="auto">
                <a:xfrm>
                  <a:off x="2238" y="2195"/>
                  <a:ext cx="28" cy="14"/>
                </a:xfrm>
                <a:custGeom>
                  <a:avLst/>
                  <a:gdLst>
                    <a:gd name="T0" fmla="*/ 0 w 28"/>
                    <a:gd name="T1" fmla="*/ 14 h 14"/>
                    <a:gd name="T2" fmla="*/ 14 w 28"/>
                    <a:gd name="T3" fmla="*/ 0 h 14"/>
                    <a:gd name="T4" fmla="*/ 28 w 28"/>
                    <a:gd name="T5" fmla="*/ 0 h 14"/>
                  </a:gdLst>
                  <a:ahLst/>
                  <a:cxnLst>
                    <a:cxn ang="0">
                      <a:pos x="T0" y="T1"/>
                    </a:cxn>
                    <a:cxn ang="0">
                      <a:pos x="T2" y="T3"/>
                    </a:cxn>
                    <a:cxn ang="0">
                      <a:pos x="T4" y="T5"/>
                    </a:cxn>
                  </a:cxnLst>
                  <a:rect l="0" t="0" r="r" b="b"/>
                  <a:pathLst>
                    <a:path w="28" h="14">
                      <a:moveTo>
                        <a:pt x="0" y="14"/>
                      </a:moveTo>
                      <a:lnTo>
                        <a:pt x="14" y="0"/>
                      </a:lnTo>
                      <a:lnTo>
                        <a:pt x="28"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63" name="Line 63">
                  <a:extLst>
                    <a:ext uri="{FF2B5EF4-FFF2-40B4-BE49-F238E27FC236}">
                      <a16:creationId xmlns:a16="http://schemas.microsoft.com/office/drawing/2014/main" id="{749FD7C0-AA4A-1E4F-FAAC-E85D9D879AEA}"/>
                    </a:ext>
                  </a:extLst>
                </p:cNvPr>
                <p:cNvSpPr>
                  <a:spLocks noChangeShapeType="1"/>
                </p:cNvSpPr>
                <p:nvPr/>
              </p:nvSpPr>
              <p:spPr bwMode="auto">
                <a:xfrm flipV="1">
                  <a:off x="2266" y="2168"/>
                  <a:ext cx="27" cy="27"/>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4" name="Freeform 64">
                  <a:extLst>
                    <a:ext uri="{FF2B5EF4-FFF2-40B4-BE49-F238E27FC236}">
                      <a16:creationId xmlns:a16="http://schemas.microsoft.com/office/drawing/2014/main" id="{4D3345FB-B59D-7D82-1C7A-93A6E3CE5B67}"/>
                    </a:ext>
                  </a:extLst>
                </p:cNvPr>
                <p:cNvSpPr>
                  <a:spLocks/>
                </p:cNvSpPr>
                <p:nvPr/>
              </p:nvSpPr>
              <p:spPr bwMode="auto">
                <a:xfrm>
                  <a:off x="2293" y="2128"/>
                  <a:ext cx="13" cy="40"/>
                </a:xfrm>
                <a:custGeom>
                  <a:avLst/>
                  <a:gdLst>
                    <a:gd name="T0" fmla="*/ 0 w 13"/>
                    <a:gd name="T1" fmla="*/ 40 h 40"/>
                    <a:gd name="T2" fmla="*/ 0 w 13"/>
                    <a:gd name="T3" fmla="*/ 13 h 40"/>
                    <a:gd name="T4" fmla="*/ 13 w 13"/>
                    <a:gd name="T5" fmla="*/ 0 h 40"/>
                  </a:gdLst>
                  <a:ahLst/>
                  <a:cxnLst>
                    <a:cxn ang="0">
                      <a:pos x="T0" y="T1"/>
                    </a:cxn>
                    <a:cxn ang="0">
                      <a:pos x="T2" y="T3"/>
                    </a:cxn>
                    <a:cxn ang="0">
                      <a:pos x="T4" y="T5"/>
                    </a:cxn>
                  </a:cxnLst>
                  <a:rect l="0" t="0" r="r" b="b"/>
                  <a:pathLst>
                    <a:path w="13" h="40">
                      <a:moveTo>
                        <a:pt x="0" y="40"/>
                      </a:moveTo>
                      <a:lnTo>
                        <a:pt x="0" y="13"/>
                      </a:lnTo>
                      <a:lnTo>
                        <a:pt x="13"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65" name="Freeform 65">
                  <a:extLst>
                    <a:ext uri="{FF2B5EF4-FFF2-40B4-BE49-F238E27FC236}">
                      <a16:creationId xmlns:a16="http://schemas.microsoft.com/office/drawing/2014/main" id="{0A269DB2-34E5-5A15-2B00-E93AAA51A63D}"/>
                    </a:ext>
                  </a:extLst>
                </p:cNvPr>
                <p:cNvSpPr>
                  <a:spLocks/>
                </p:cNvSpPr>
                <p:nvPr/>
              </p:nvSpPr>
              <p:spPr bwMode="auto">
                <a:xfrm>
                  <a:off x="2306" y="2128"/>
                  <a:ext cx="27" cy="13"/>
                </a:xfrm>
                <a:custGeom>
                  <a:avLst/>
                  <a:gdLst>
                    <a:gd name="T0" fmla="*/ 0 w 27"/>
                    <a:gd name="T1" fmla="*/ 0 h 13"/>
                    <a:gd name="T2" fmla="*/ 14 w 27"/>
                    <a:gd name="T3" fmla="*/ 0 h 13"/>
                    <a:gd name="T4" fmla="*/ 27 w 27"/>
                    <a:gd name="T5" fmla="*/ 13 h 13"/>
                  </a:gdLst>
                  <a:ahLst/>
                  <a:cxnLst>
                    <a:cxn ang="0">
                      <a:pos x="T0" y="T1"/>
                    </a:cxn>
                    <a:cxn ang="0">
                      <a:pos x="T2" y="T3"/>
                    </a:cxn>
                    <a:cxn ang="0">
                      <a:pos x="T4" y="T5"/>
                    </a:cxn>
                  </a:cxnLst>
                  <a:rect l="0" t="0" r="r" b="b"/>
                  <a:pathLst>
                    <a:path w="27" h="13">
                      <a:moveTo>
                        <a:pt x="0" y="0"/>
                      </a:moveTo>
                      <a:lnTo>
                        <a:pt x="14" y="0"/>
                      </a:lnTo>
                      <a:lnTo>
                        <a:pt x="27" y="13"/>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66" name="Freeform 66">
                  <a:extLst>
                    <a:ext uri="{FF2B5EF4-FFF2-40B4-BE49-F238E27FC236}">
                      <a16:creationId xmlns:a16="http://schemas.microsoft.com/office/drawing/2014/main" id="{214A3EC1-28F9-3589-07A0-18520D3F6A14}"/>
                    </a:ext>
                  </a:extLst>
                </p:cNvPr>
                <p:cNvSpPr>
                  <a:spLocks/>
                </p:cNvSpPr>
                <p:nvPr/>
              </p:nvSpPr>
              <p:spPr bwMode="auto">
                <a:xfrm>
                  <a:off x="2333" y="2128"/>
                  <a:ext cx="27" cy="13"/>
                </a:xfrm>
                <a:custGeom>
                  <a:avLst/>
                  <a:gdLst>
                    <a:gd name="T0" fmla="*/ 0 w 27"/>
                    <a:gd name="T1" fmla="*/ 13 h 13"/>
                    <a:gd name="T2" fmla="*/ 14 w 27"/>
                    <a:gd name="T3" fmla="*/ 13 h 13"/>
                    <a:gd name="T4" fmla="*/ 27 w 27"/>
                    <a:gd name="T5" fmla="*/ 0 h 13"/>
                  </a:gdLst>
                  <a:ahLst/>
                  <a:cxnLst>
                    <a:cxn ang="0">
                      <a:pos x="T0" y="T1"/>
                    </a:cxn>
                    <a:cxn ang="0">
                      <a:pos x="T2" y="T3"/>
                    </a:cxn>
                    <a:cxn ang="0">
                      <a:pos x="T4" y="T5"/>
                    </a:cxn>
                  </a:cxnLst>
                  <a:rect l="0" t="0" r="r" b="b"/>
                  <a:pathLst>
                    <a:path w="27" h="13">
                      <a:moveTo>
                        <a:pt x="0" y="13"/>
                      </a:moveTo>
                      <a:lnTo>
                        <a:pt x="14" y="13"/>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67" name="Freeform 67">
                  <a:extLst>
                    <a:ext uri="{FF2B5EF4-FFF2-40B4-BE49-F238E27FC236}">
                      <a16:creationId xmlns:a16="http://schemas.microsoft.com/office/drawing/2014/main" id="{2990752B-173F-B340-1682-1CD53A698AAA}"/>
                    </a:ext>
                  </a:extLst>
                </p:cNvPr>
                <p:cNvSpPr>
                  <a:spLocks/>
                </p:cNvSpPr>
                <p:nvPr/>
              </p:nvSpPr>
              <p:spPr bwMode="auto">
                <a:xfrm>
                  <a:off x="2360" y="2019"/>
                  <a:ext cx="28" cy="109"/>
                </a:xfrm>
                <a:custGeom>
                  <a:avLst/>
                  <a:gdLst>
                    <a:gd name="T0" fmla="*/ 0 w 28"/>
                    <a:gd name="T1" fmla="*/ 109 h 109"/>
                    <a:gd name="T2" fmla="*/ 14 w 28"/>
                    <a:gd name="T3" fmla="*/ 82 h 109"/>
                    <a:gd name="T4" fmla="*/ 14 w 28"/>
                    <a:gd name="T5" fmla="*/ 55 h 109"/>
                    <a:gd name="T6" fmla="*/ 28 w 28"/>
                    <a:gd name="T7" fmla="*/ 27 h 109"/>
                    <a:gd name="T8" fmla="*/ 28 w 28"/>
                    <a:gd name="T9" fmla="*/ 0 h 109"/>
                  </a:gdLst>
                  <a:ahLst/>
                  <a:cxnLst>
                    <a:cxn ang="0">
                      <a:pos x="T0" y="T1"/>
                    </a:cxn>
                    <a:cxn ang="0">
                      <a:pos x="T2" y="T3"/>
                    </a:cxn>
                    <a:cxn ang="0">
                      <a:pos x="T4" y="T5"/>
                    </a:cxn>
                    <a:cxn ang="0">
                      <a:pos x="T6" y="T7"/>
                    </a:cxn>
                    <a:cxn ang="0">
                      <a:pos x="T8" y="T9"/>
                    </a:cxn>
                  </a:cxnLst>
                  <a:rect l="0" t="0" r="r" b="b"/>
                  <a:pathLst>
                    <a:path w="28" h="109">
                      <a:moveTo>
                        <a:pt x="0" y="109"/>
                      </a:moveTo>
                      <a:lnTo>
                        <a:pt x="14" y="82"/>
                      </a:lnTo>
                      <a:lnTo>
                        <a:pt x="14" y="55"/>
                      </a:lnTo>
                      <a:lnTo>
                        <a:pt x="28" y="27"/>
                      </a:lnTo>
                      <a:lnTo>
                        <a:pt x="28"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68" name="Freeform 68">
                  <a:extLst>
                    <a:ext uri="{FF2B5EF4-FFF2-40B4-BE49-F238E27FC236}">
                      <a16:creationId xmlns:a16="http://schemas.microsoft.com/office/drawing/2014/main" id="{33DBF676-53D2-966F-28EB-38104C44A1B0}"/>
                    </a:ext>
                  </a:extLst>
                </p:cNvPr>
                <p:cNvSpPr>
                  <a:spLocks/>
                </p:cNvSpPr>
                <p:nvPr/>
              </p:nvSpPr>
              <p:spPr bwMode="auto">
                <a:xfrm>
                  <a:off x="2388" y="2019"/>
                  <a:ext cx="13" cy="1"/>
                </a:xfrm>
                <a:custGeom>
                  <a:avLst/>
                  <a:gdLst>
                    <a:gd name="T0" fmla="*/ 0 w 13"/>
                    <a:gd name="T1" fmla="*/ 0 w 13"/>
                    <a:gd name="T2" fmla="*/ 13 w 13"/>
                  </a:gdLst>
                  <a:ahLst/>
                  <a:cxnLst>
                    <a:cxn ang="0">
                      <a:pos x="T0" y="0"/>
                    </a:cxn>
                    <a:cxn ang="0">
                      <a:pos x="T1" y="0"/>
                    </a:cxn>
                    <a:cxn ang="0">
                      <a:pos x="T2" y="0"/>
                    </a:cxn>
                  </a:cxnLst>
                  <a:rect l="0" t="0" r="r" b="b"/>
                  <a:pathLst>
                    <a:path w="13">
                      <a:moveTo>
                        <a:pt x="0" y="0"/>
                      </a:moveTo>
                      <a:lnTo>
                        <a:pt x="0" y="0"/>
                      </a:lnTo>
                      <a:lnTo>
                        <a:pt x="13"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69" name="Freeform 69">
                  <a:extLst>
                    <a:ext uri="{FF2B5EF4-FFF2-40B4-BE49-F238E27FC236}">
                      <a16:creationId xmlns:a16="http://schemas.microsoft.com/office/drawing/2014/main" id="{435495FF-8E10-6ECB-E634-08B4E1B02F5E}"/>
                    </a:ext>
                  </a:extLst>
                </p:cNvPr>
                <p:cNvSpPr>
                  <a:spLocks/>
                </p:cNvSpPr>
                <p:nvPr/>
              </p:nvSpPr>
              <p:spPr bwMode="auto">
                <a:xfrm>
                  <a:off x="2401" y="1979"/>
                  <a:ext cx="27" cy="40"/>
                </a:xfrm>
                <a:custGeom>
                  <a:avLst/>
                  <a:gdLst>
                    <a:gd name="T0" fmla="*/ 0 w 27"/>
                    <a:gd name="T1" fmla="*/ 40 h 40"/>
                    <a:gd name="T2" fmla="*/ 14 w 27"/>
                    <a:gd name="T3" fmla="*/ 13 h 40"/>
                    <a:gd name="T4" fmla="*/ 27 w 27"/>
                    <a:gd name="T5" fmla="*/ 0 h 40"/>
                  </a:gdLst>
                  <a:ahLst/>
                  <a:cxnLst>
                    <a:cxn ang="0">
                      <a:pos x="T0" y="T1"/>
                    </a:cxn>
                    <a:cxn ang="0">
                      <a:pos x="T2" y="T3"/>
                    </a:cxn>
                    <a:cxn ang="0">
                      <a:pos x="T4" y="T5"/>
                    </a:cxn>
                  </a:cxnLst>
                  <a:rect l="0" t="0" r="r" b="b"/>
                  <a:pathLst>
                    <a:path w="27" h="40">
                      <a:moveTo>
                        <a:pt x="0" y="40"/>
                      </a:moveTo>
                      <a:lnTo>
                        <a:pt x="14" y="13"/>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70" name="Freeform 70">
                  <a:extLst>
                    <a:ext uri="{FF2B5EF4-FFF2-40B4-BE49-F238E27FC236}">
                      <a16:creationId xmlns:a16="http://schemas.microsoft.com/office/drawing/2014/main" id="{27D71105-55CB-36B6-8E31-1C9739273C6C}"/>
                    </a:ext>
                  </a:extLst>
                </p:cNvPr>
                <p:cNvSpPr>
                  <a:spLocks/>
                </p:cNvSpPr>
                <p:nvPr/>
              </p:nvSpPr>
              <p:spPr bwMode="auto">
                <a:xfrm>
                  <a:off x="2428" y="1979"/>
                  <a:ext cx="27" cy="13"/>
                </a:xfrm>
                <a:custGeom>
                  <a:avLst/>
                  <a:gdLst>
                    <a:gd name="T0" fmla="*/ 0 w 27"/>
                    <a:gd name="T1" fmla="*/ 0 h 13"/>
                    <a:gd name="T2" fmla="*/ 14 w 27"/>
                    <a:gd name="T3" fmla="*/ 0 h 13"/>
                    <a:gd name="T4" fmla="*/ 27 w 27"/>
                    <a:gd name="T5" fmla="*/ 13 h 13"/>
                  </a:gdLst>
                  <a:ahLst/>
                  <a:cxnLst>
                    <a:cxn ang="0">
                      <a:pos x="T0" y="T1"/>
                    </a:cxn>
                    <a:cxn ang="0">
                      <a:pos x="T2" y="T3"/>
                    </a:cxn>
                    <a:cxn ang="0">
                      <a:pos x="T4" y="T5"/>
                    </a:cxn>
                  </a:cxnLst>
                  <a:rect l="0" t="0" r="r" b="b"/>
                  <a:pathLst>
                    <a:path w="27" h="13">
                      <a:moveTo>
                        <a:pt x="0" y="0"/>
                      </a:moveTo>
                      <a:lnTo>
                        <a:pt x="14" y="0"/>
                      </a:lnTo>
                      <a:lnTo>
                        <a:pt x="27" y="13"/>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71" name="Freeform 71">
                  <a:extLst>
                    <a:ext uri="{FF2B5EF4-FFF2-40B4-BE49-F238E27FC236}">
                      <a16:creationId xmlns:a16="http://schemas.microsoft.com/office/drawing/2014/main" id="{17AF78E6-0684-5420-2B27-7A85DD766C25}"/>
                    </a:ext>
                  </a:extLst>
                </p:cNvPr>
                <p:cNvSpPr>
                  <a:spLocks/>
                </p:cNvSpPr>
                <p:nvPr/>
              </p:nvSpPr>
              <p:spPr bwMode="auto">
                <a:xfrm>
                  <a:off x="2455" y="1992"/>
                  <a:ext cx="14" cy="1"/>
                </a:xfrm>
                <a:custGeom>
                  <a:avLst/>
                  <a:gdLst>
                    <a:gd name="T0" fmla="*/ 0 w 14"/>
                    <a:gd name="T1" fmla="*/ 0 w 14"/>
                    <a:gd name="T2" fmla="*/ 14 w 14"/>
                  </a:gdLst>
                  <a:ahLst/>
                  <a:cxnLst>
                    <a:cxn ang="0">
                      <a:pos x="T0" y="0"/>
                    </a:cxn>
                    <a:cxn ang="0">
                      <a:pos x="T1" y="0"/>
                    </a:cxn>
                    <a:cxn ang="0">
                      <a:pos x="T2" y="0"/>
                    </a:cxn>
                  </a:cxnLst>
                  <a:rect l="0" t="0" r="r" b="b"/>
                  <a:pathLst>
                    <a:path w="14">
                      <a:moveTo>
                        <a:pt x="0" y="0"/>
                      </a:moveTo>
                      <a:lnTo>
                        <a:pt x="0" y="0"/>
                      </a:lnTo>
                      <a:lnTo>
                        <a:pt x="14"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72" name="Freeform 72">
                  <a:extLst>
                    <a:ext uri="{FF2B5EF4-FFF2-40B4-BE49-F238E27FC236}">
                      <a16:creationId xmlns:a16="http://schemas.microsoft.com/office/drawing/2014/main" id="{7A5584DC-8175-2BBB-FB93-9A4C6B81ECD4}"/>
                    </a:ext>
                  </a:extLst>
                </p:cNvPr>
                <p:cNvSpPr>
                  <a:spLocks/>
                </p:cNvSpPr>
                <p:nvPr/>
              </p:nvSpPr>
              <p:spPr bwMode="auto">
                <a:xfrm>
                  <a:off x="2469" y="1830"/>
                  <a:ext cx="27" cy="162"/>
                </a:xfrm>
                <a:custGeom>
                  <a:avLst/>
                  <a:gdLst>
                    <a:gd name="T0" fmla="*/ 0 w 27"/>
                    <a:gd name="T1" fmla="*/ 162 h 162"/>
                    <a:gd name="T2" fmla="*/ 0 w 27"/>
                    <a:gd name="T3" fmla="*/ 135 h 162"/>
                    <a:gd name="T4" fmla="*/ 13 w 27"/>
                    <a:gd name="T5" fmla="*/ 81 h 162"/>
                    <a:gd name="T6" fmla="*/ 13 w 27"/>
                    <a:gd name="T7" fmla="*/ 27 h 162"/>
                    <a:gd name="T8" fmla="*/ 27 w 27"/>
                    <a:gd name="T9" fmla="*/ 0 h 162"/>
                  </a:gdLst>
                  <a:ahLst/>
                  <a:cxnLst>
                    <a:cxn ang="0">
                      <a:pos x="T0" y="T1"/>
                    </a:cxn>
                    <a:cxn ang="0">
                      <a:pos x="T2" y="T3"/>
                    </a:cxn>
                    <a:cxn ang="0">
                      <a:pos x="T4" y="T5"/>
                    </a:cxn>
                    <a:cxn ang="0">
                      <a:pos x="T6" y="T7"/>
                    </a:cxn>
                    <a:cxn ang="0">
                      <a:pos x="T8" y="T9"/>
                    </a:cxn>
                  </a:cxnLst>
                  <a:rect l="0" t="0" r="r" b="b"/>
                  <a:pathLst>
                    <a:path w="27" h="162">
                      <a:moveTo>
                        <a:pt x="0" y="162"/>
                      </a:moveTo>
                      <a:lnTo>
                        <a:pt x="0" y="135"/>
                      </a:lnTo>
                      <a:lnTo>
                        <a:pt x="13" y="81"/>
                      </a:lnTo>
                      <a:lnTo>
                        <a:pt x="13" y="27"/>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73" name="Freeform 73">
                  <a:extLst>
                    <a:ext uri="{FF2B5EF4-FFF2-40B4-BE49-F238E27FC236}">
                      <a16:creationId xmlns:a16="http://schemas.microsoft.com/office/drawing/2014/main" id="{91B008EC-BFA8-12EF-0E2C-7A9BB0F303C8}"/>
                    </a:ext>
                  </a:extLst>
                </p:cNvPr>
                <p:cNvSpPr>
                  <a:spLocks/>
                </p:cNvSpPr>
                <p:nvPr/>
              </p:nvSpPr>
              <p:spPr bwMode="auto">
                <a:xfrm>
                  <a:off x="2496" y="1830"/>
                  <a:ext cx="27" cy="13"/>
                </a:xfrm>
                <a:custGeom>
                  <a:avLst/>
                  <a:gdLst>
                    <a:gd name="T0" fmla="*/ 0 w 27"/>
                    <a:gd name="T1" fmla="*/ 0 h 13"/>
                    <a:gd name="T2" fmla="*/ 0 w 27"/>
                    <a:gd name="T3" fmla="*/ 0 h 13"/>
                    <a:gd name="T4" fmla="*/ 14 w 27"/>
                    <a:gd name="T5" fmla="*/ 0 h 13"/>
                    <a:gd name="T6" fmla="*/ 27 w 27"/>
                    <a:gd name="T7" fmla="*/ 13 h 13"/>
                  </a:gdLst>
                  <a:ahLst/>
                  <a:cxnLst>
                    <a:cxn ang="0">
                      <a:pos x="T0" y="T1"/>
                    </a:cxn>
                    <a:cxn ang="0">
                      <a:pos x="T2" y="T3"/>
                    </a:cxn>
                    <a:cxn ang="0">
                      <a:pos x="T4" y="T5"/>
                    </a:cxn>
                    <a:cxn ang="0">
                      <a:pos x="T6" y="T7"/>
                    </a:cxn>
                  </a:cxnLst>
                  <a:rect l="0" t="0" r="r" b="b"/>
                  <a:pathLst>
                    <a:path w="27" h="13">
                      <a:moveTo>
                        <a:pt x="0" y="0"/>
                      </a:moveTo>
                      <a:lnTo>
                        <a:pt x="0" y="0"/>
                      </a:lnTo>
                      <a:lnTo>
                        <a:pt x="14" y="0"/>
                      </a:lnTo>
                      <a:lnTo>
                        <a:pt x="27" y="13"/>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74" name="Freeform 74">
                  <a:extLst>
                    <a:ext uri="{FF2B5EF4-FFF2-40B4-BE49-F238E27FC236}">
                      <a16:creationId xmlns:a16="http://schemas.microsoft.com/office/drawing/2014/main" id="{F2237A8B-6C87-4504-43A6-E3DBEF4EA269}"/>
                    </a:ext>
                  </a:extLst>
                </p:cNvPr>
                <p:cNvSpPr>
                  <a:spLocks/>
                </p:cNvSpPr>
                <p:nvPr/>
              </p:nvSpPr>
              <p:spPr bwMode="auto">
                <a:xfrm>
                  <a:off x="2523" y="1843"/>
                  <a:ext cx="27" cy="1"/>
                </a:xfrm>
                <a:custGeom>
                  <a:avLst/>
                  <a:gdLst>
                    <a:gd name="T0" fmla="*/ 0 w 27"/>
                    <a:gd name="T1" fmla="*/ 14 w 27"/>
                    <a:gd name="T2" fmla="*/ 27 w 27"/>
                  </a:gdLst>
                  <a:ahLst/>
                  <a:cxnLst>
                    <a:cxn ang="0">
                      <a:pos x="T0" y="0"/>
                    </a:cxn>
                    <a:cxn ang="0">
                      <a:pos x="T1" y="0"/>
                    </a:cxn>
                    <a:cxn ang="0">
                      <a:pos x="T2" y="0"/>
                    </a:cxn>
                  </a:cxnLst>
                  <a:rect l="0" t="0" r="r" b="b"/>
                  <a:pathLst>
                    <a:path w="27">
                      <a:moveTo>
                        <a:pt x="0" y="0"/>
                      </a:moveTo>
                      <a:lnTo>
                        <a:pt x="14"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75" name="Freeform 75">
                  <a:extLst>
                    <a:ext uri="{FF2B5EF4-FFF2-40B4-BE49-F238E27FC236}">
                      <a16:creationId xmlns:a16="http://schemas.microsoft.com/office/drawing/2014/main" id="{E455C386-013D-4C1F-30E3-FF9CE17184C4}"/>
                    </a:ext>
                  </a:extLst>
                </p:cNvPr>
                <p:cNvSpPr>
                  <a:spLocks/>
                </p:cNvSpPr>
                <p:nvPr/>
              </p:nvSpPr>
              <p:spPr bwMode="auto">
                <a:xfrm>
                  <a:off x="2550" y="1843"/>
                  <a:ext cx="14" cy="41"/>
                </a:xfrm>
                <a:custGeom>
                  <a:avLst/>
                  <a:gdLst>
                    <a:gd name="T0" fmla="*/ 0 w 14"/>
                    <a:gd name="T1" fmla="*/ 0 h 41"/>
                    <a:gd name="T2" fmla="*/ 0 w 14"/>
                    <a:gd name="T3" fmla="*/ 27 h 41"/>
                    <a:gd name="T4" fmla="*/ 14 w 14"/>
                    <a:gd name="T5" fmla="*/ 41 h 41"/>
                    <a:gd name="T6" fmla="*/ 14 w 14"/>
                    <a:gd name="T7" fmla="*/ 41 h 41"/>
                  </a:gdLst>
                  <a:ahLst/>
                  <a:cxnLst>
                    <a:cxn ang="0">
                      <a:pos x="T0" y="T1"/>
                    </a:cxn>
                    <a:cxn ang="0">
                      <a:pos x="T2" y="T3"/>
                    </a:cxn>
                    <a:cxn ang="0">
                      <a:pos x="T4" y="T5"/>
                    </a:cxn>
                    <a:cxn ang="0">
                      <a:pos x="T6" y="T7"/>
                    </a:cxn>
                  </a:cxnLst>
                  <a:rect l="0" t="0" r="r" b="b"/>
                  <a:pathLst>
                    <a:path w="14" h="41">
                      <a:moveTo>
                        <a:pt x="0" y="0"/>
                      </a:moveTo>
                      <a:lnTo>
                        <a:pt x="0" y="27"/>
                      </a:lnTo>
                      <a:lnTo>
                        <a:pt x="14" y="41"/>
                      </a:lnTo>
                      <a:lnTo>
                        <a:pt x="14" y="41"/>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76" name="Freeform 76">
                  <a:extLst>
                    <a:ext uri="{FF2B5EF4-FFF2-40B4-BE49-F238E27FC236}">
                      <a16:creationId xmlns:a16="http://schemas.microsoft.com/office/drawing/2014/main" id="{A6806029-2C5B-6E9D-E76F-A37DDC5AC67D}"/>
                    </a:ext>
                  </a:extLst>
                </p:cNvPr>
                <p:cNvSpPr>
                  <a:spLocks/>
                </p:cNvSpPr>
                <p:nvPr/>
              </p:nvSpPr>
              <p:spPr bwMode="auto">
                <a:xfrm>
                  <a:off x="2564" y="1857"/>
                  <a:ext cx="27" cy="27"/>
                </a:xfrm>
                <a:custGeom>
                  <a:avLst/>
                  <a:gdLst>
                    <a:gd name="T0" fmla="*/ 0 w 27"/>
                    <a:gd name="T1" fmla="*/ 27 h 27"/>
                    <a:gd name="T2" fmla="*/ 13 w 27"/>
                    <a:gd name="T3" fmla="*/ 13 h 27"/>
                    <a:gd name="T4" fmla="*/ 27 w 27"/>
                    <a:gd name="T5" fmla="*/ 0 h 27"/>
                  </a:gdLst>
                  <a:ahLst/>
                  <a:cxnLst>
                    <a:cxn ang="0">
                      <a:pos x="T0" y="T1"/>
                    </a:cxn>
                    <a:cxn ang="0">
                      <a:pos x="T2" y="T3"/>
                    </a:cxn>
                    <a:cxn ang="0">
                      <a:pos x="T4" y="T5"/>
                    </a:cxn>
                  </a:cxnLst>
                  <a:rect l="0" t="0" r="r" b="b"/>
                  <a:pathLst>
                    <a:path w="27" h="27">
                      <a:moveTo>
                        <a:pt x="0" y="27"/>
                      </a:moveTo>
                      <a:lnTo>
                        <a:pt x="13" y="13"/>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77" name="Freeform 77">
                  <a:extLst>
                    <a:ext uri="{FF2B5EF4-FFF2-40B4-BE49-F238E27FC236}">
                      <a16:creationId xmlns:a16="http://schemas.microsoft.com/office/drawing/2014/main" id="{09F0C71A-A090-4BCD-72DC-FCDCF8653575}"/>
                    </a:ext>
                  </a:extLst>
                </p:cNvPr>
                <p:cNvSpPr>
                  <a:spLocks/>
                </p:cNvSpPr>
                <p:nvPr/>
              </p:nvSpPr>
              <p:spPr bwMode="auto">
                <a:xfrm>
                  <a:off x="2591" y="1803"/>
                  <a:ext cx="27" cy="54"/>
                </a:xfrm>
                <a:custGeom>
                  <a:avLst/>
                  <a:gdLst>
                    <a:gd name="T0" fmla="*/ 0 w 27"/>
                    <a:gd name="T1" fmla="*/ 54 h 54"/>
                    <a:gd name="T2" fmla="*/ 0 w 27"/>
                    <a:gd name="T3" fmla="*/ 40 h 54"/>
                    <a:gd name="T4" fmla="*/ 13 w 27"/>
                    <a:gd name="T5" fmla="*/ 13 h 54"/>
                    <a:gd name="T6" fmla="*/ 27 w 27"/>
                    <a:gd name="T7" fmla="*/ 0 h 54"/>
                    <a:gd name="T8" fmla="*/ 27 w 27"/>
                    <a:gd name="T9" fmla="*/ 0 h 54"/>
                  </a:gdLst>
                  <a:ahLst/>
                  <a:cxnLst>
                    <a:cxn ang="0">
                      <a:pos x="T0" y="T1"/>
                    </a:cxn>
                    <a:cxn ang="0">
                      <a:pos x="T2" y="T3"/>
                    </a:cxn>
                    <a:cxn ang="0">
                      <a:pos x="T4" y="T5"/>
                    </a:cxn>
                    <a:cxn ang="0">
                      <a:pos x="T6" y="T7"/>
                    </a:cxn>
                    <a:cxn ang="0">
                      <a:pos x="T8" y="T9"/>
                    </a:cxn>
                  </a:cxnLst>
                  <a:rect l="0" t="0" r="r" b="b"/>
                  <a:pathLst>
                    <a:path w="27" h="54">
                      <a:moveTo>
                        <a:pt x="0" y="54"/>
                      </a:moveTo>
                      <a:lnTo>
                        <a:pt x="0" y="40"/>
                      </a:lnTo>
                      <a:lnTo>
                        <a:pt x="13" y="13"/>
                      </a:lnTo>
                      <a:lnTo>
                        <a:pt x="27"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78" name="Freeform 78">
                  <a:extLst>
                    <a:ext uri="{FF2B5EF4-FFF2-40B4-BE49-F238E27FC236}">
                      <a16:creationId xmlns:a16="http://schemas.microsoft.com/office/drawing/2014/main" id="{BEC0384D-9265-0891-2E9A-40357B592368}"/>
                    </a:ext>
                  </a:extLst>
                </p:cNvPr>
                <p:cNvSpPr>
                  <a:spLocks/>
                </p:cNvSpPr>
                <p:nvPr/>
              </p:nvSpPr>
              <p:spPr bwMode="auto">
                <a:xfrm>
                  <a:off x="2618" y="1803"/>
                  <a:ext cx="27" cy="108"/>
                </a:xfrm>
                <a:custGeom>
                  <a:avLst/>
                  <a:gdLst>
                    <a:gd name="T0" fmla="*/ 0 w 27"/>
                    <a:gd name="T1" fmla="*/ 0 h 108"/>
                    <a:gd name="T2" fmla="*/ 14 w 27"/>
                    <a:gd name="T3" fmla="*/ 13 h 108"/>
                    <a:gd name="T4" fmla="*/ 14 w 27"/>
                    <a:gd name="T5" fmla="*/ 40 h 108"/>
                    <a:gd name="T6" fmla="*/ 27 w 27"/>
                    <a:gd name="T7" fmla="*/ 81 h 108"/>
                    <a:gd name="T8" fmla="*/ 27 w 27"/>
                    <a:gd name="T9" fmla="*/ 108 h 108"/>
                  </a:gdLst>
                  <a:ahLst/>
                  <a:cxnLst>
                    <a:cxn ang="0">
                      <a:pos x="T0" y="T1"/>
                    </a:cxn>
                    <a:cxn ang="0">
                      <a:pos x="T2" y="T3"/>
                    </a:cxn>
                    <a:cxn ang="0">
                      <a:pos x="T4" y="T5"/>
                    </a:cxn>
                    <a:cxn ang="0">
                      <a:pos x="T6" y="T7"/>
                    </a:cxn>
                    <a:cxn ang="0">
                      <a:pos x="T8" y="T9"/>
                    </a:cxn>
                  </a:cxnLst>
                  <a:rect l="0" t="0" r="r" b="b"/>
                  <a:pathLst>
                    <a:path w="27" h="108">
                      <a:moveTo>
                        <a:pt x="0" y="0"/>
                      </a:moveTo>
                      <a:lnTo>
                        <a:pt x="14" y="13"/>
                      </a:lnTo>
                      <a:lnTo>
                        <a:pt x="14" y="40"/>
                      </a:lnTo>
                      <a:lnTo>
                        <a:pt x="27" y="81"/>
                      </a:lnTo>
                      <a:lnTo>
                        <a:pt x="27" y="108"/>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79" name="Freeform 79">
                  <a:extLst>
                    <a:ext uri="{FF2B5EF4-FFF2-40B4-BE49-F238E27FC236}">
                      <a16:creationId xmlns:a16="http://schemas.microsoft.com/office/drawing/2014/main" id="{499D868A-5EEC-94E0-05AB-EE5E68BB64E6}"/>
                    </a:ext>
                  </a:extLst>
                </p:cNvPr>
                <p:cNvSpPr>
                  <a:spLocks/>
                </p:cNvSpPr>
                <p:nvPr/>
              </p:nvSpPr>
              <p:spPr bwMode="auto">
                <a:xfrm>
                  <a:off x="2645" y="1911"/>
                  <a:ext cx="14" cy="68"/>
                </a:xfrm>
                <a:custGeom>
                  <a:avLst/>
                  <a:gdLst>
                    <a:gd name="T0" fmla="*/ 0 w 14"/>
                    <a:gd name="T1" fmla="*/ 0 h 68"/>
                    <a:gd name="T2" fmla="*/ 0 w 14"/>
                    <a:gd name="T3" fmla="*/ 41 h 68"/>
                    <a:gd name="T4" fmla="*/ 14 w 14"/>
                    <a:gd name="T5" fmla="*/ 54 h 68"/>
                    <a:gd name="T6" fmla="*/ 14 w 14"/>
                    <a:gd name="T7" fmla="*/ 68 h 68"/>
                  </a:gdLst>
                  <a:ahLst/>
                  <a:cxnLst>
                    <a:cxn ang="0">
                      <a:pos x="T0" y="T1"/>
                    </a:cxn>
                    <a:cxn ang="0">
                      <a:pos x="T2" y="T3"/>
                    </a:cxn>
                    <a:cxn ang="0">
                      <a:pos x="T4" y="T5"/>
                    </a:cxn>
                    <a:cxn ang="0">
                      <a:pos x="T6" y="T7"/>
                    </a:cxn>
                  </a:cxnLst>
                  <a:rect l="0" t="0" r="r" b="b"/>
                  <a:pathLst>
                    <a:path w="14" h="68">
                      <a:moveTo>
                        <a:pt x="0" y="0"/>
                      </a:moveTo>
                      <a:lnTo>
                        <a:pt x="0" y="41"/>
                      </a:lnTo>
                      <a:lnTo>
                        <a:pt x="14" y="54"/>
                      </a:lnTo>
                      <a:lnTo>
                        <a:pt x="14" y="68"/>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80" name="Freeform 80">
                  <a:extLst>
                    <a:ext uri="{FF2B5EF4-FFF2-40B4-BE49-F238E27FC236}">
                      <a16:creationId xmlns:a16="http://schemas.microsoft.com/office/drawing/2014/main" id="{19D62B82-97D9-5D6B-F948-FCF82B00F9E6}"/>
                    </a:ext>
                  </a:extLst>
                </p:cNvPr>
                <p:cNvSpPr>
                  <a:spLocks/>
                </p:cNvSpPr>
                <p:nvPr/>
              </p:nvSpPr>
              <p:spPr bwMode="auto">
                <a:xfrm>
                  <a:off x="2659" y="1925"/>
                  <a:ext cx="27" cy="54"/>
                </a:xfrm>
                <a:custGeom>
                  <a:avLst/>
                  <a:gdLst>
                    <a:gd name="T0" fmla="*/ 0 w 27"/>
                    <a:gd name="T1" fmla="*/ 54 h 54"/>
                    <a:gd name="T2" fmla="*/ 0 w 27"/>
                    <a:gd name="T3" fmla="*/ 40 h 54"/>
                    <a:gd name="T4" fmla="*/ 13 w 27"/>
                    <a:gd name="T5" fmla="*/ 27 h 54"/>
                    <a:gd name="T6" fmla="*/ 13 w 27"/>
                    <a:gd name="T7" fmla="*/ 13 h 54"/>
                    <a:gd name="T8" fmla="*/ 27 w 27"/>
                    <a:gd name="T9" fmla="*/ 0 h 54"/>
                  </a:gdLst>
                  <a:ahLst/>
                  <a:cxnLst>
                    <a:cxn ang="0">
                      <a:pos x="T0" y="T1"/>
                    </a:cxn>
                    <a:cxn ang="0">
                      <a:pos x="T2" y="T3"/>
                    </a:cxn>
                    <a:cxn ang="0">
                      <a:pos x="T4" y="T5"/>
                    </a:cxn>
                    <a:cxn ang="0">
                      <a:pos x="T6" y="T7"/>
                    </a:cxn>
                    <a:cxn ang="0">
                      <a:pos x="T8" y="T9"/>
                    </a:cxn>
                  </a:cxnLst>
                  <a:rect l="0" t="0" r="r" b="b"/>
                  <a:pathLst>
                    <a:path w="27" h="54">
                      <a:moveTo>
                        <a:pt x="0" y="54"/>
                      </a:moveTo>
                      <a:lnTo>
                        <a:pt x="0" y="40"/>
                      </a:lnTo>
                      <a:lnTo>
                        <a:pt x="13" y="27"/>
                      </a:lnTo>
                      <a:lnTo>
                        <a:pt x="13" y="13"/>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81" name="Freeform 81">
                  <a:extLst>
                    <a:ext uri="{FF2B5EF4-FFF2-40B4-BE49-F238E27FC236}">
                      <a16:creationId xmlns:a16="http://schemas.microsoft.com/office/drawing/2014/main" id="{B5BEBA48-F55E-80ED-5659-EDA5365639F3}"/>
                    </a:ext>
                  </a:extLst>
                </p:cNvPr>
                <p:cNvSpPr>
                  <a:spLocks/>
                </p:cNvSpPr>
                <p:nvPr/>
              </p:nvSpPr>
              <p:spPr bwMode="auto">
                <a:xfrm>
                  <a:off x="2686" y="1925"/>
                  <a:ext cx="27" cy="40"/>
                </a:xfrm>
                <a:custGeom>
                  <a:avLst/>
                  <a:gdLst>
                    <a:gd name="T0" fmla="*/ 0 w 27"/>
                    <a:gd name="T1" fmla="*/ 0 h 40"/>
                    <a:gd name="T2" fmla="*/ 13 w 27"/>
                    <a:gd name="T3" fmla="*/ 0 h 40"/>
                    <a:gd name="T4" fmla="*/ 13 w 27"/>
                    <a:gd name="T5" fmla="*/ 13 h 40"/>
                    <a:gd name="T6" fmla="*/ 27 w 27"/>
                    <a:gd name="T7" fmla="*/ 27 h 40"/>
                    <a:gd name="T8" fmla="*/ 27 w 27"/>
                    <a:gd name="T9" fmla="*/ 40 h 40"/>
                  </a:gdLst>
                  <a:ahLst/>
                  <a:cxnLst>
                    <a:cxn ang="0">
                      <a:pos x="T0" y="T1"/>
                    </a:cxn>
                    <a:cxn ang="0">
                      <a:pos x="T2" y="T3"/>
                    </a:cxn>
                    <a:cxn ang="0">
                      <a:pos x="T4" y="T5"/>
                    </a:cxn>
                    <a:cxn ang="0">
                      <a:pos x="T6" y="T7"/>
                    </a:cxn>
                    <a:cxn ang="0">
                      <a:pos x="T8" y="T9"/>
                    </a:cxn>
                  </a:cxnLst>
                  <a:rect l="0" t="0" r="r" b="b"/>
                  <a:pathLst>
                    <a:path w="27" h="40">
                      <a:moveTo>
                        <a:pt x="0" y="0"/>
                      </a:moveTo>
                      <a:lnTo>
                        <a:pt x="13" y="0"/>
                      </a:lnTo>
                      <a:lnTo>
                        <a:pt x="13" y="13"/>
                      </a:lnTo>
                      <a:lnTo>
                        <a:pt x="27" y="27"/>
                      </a:lnTo>
                      <a:lnTo>
                        <a:pt x="27" y="4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82" name="Freeform 82">
                  <a:extLst>
                    <a:ext uri="{FF2B5EF4-FFF2-40B4-BE49-F238E27FC236}">
                      <a16:creationId xmlns:a16="http://schemas.microsoft.com/office/drawing/2014/main" id="{D1780CB7-02AE-7921-6CB7-3F250BC26697}"/>
                    </a:ext>
                  </a:extLst>
                </p:cNvPr>
                <p:cNvSpPr>
                  <a:spLocks/>
                </p:cNvSpPr>
                <p:nvPr/>
              </p:nvSpPr>
              <p:spPr bwMode="auto">
                <a:xfrm>
                  <a:off x="2713" y="1938"/>
                  <a:ext cx="13" cy="27"/>
                </a:xfrm>
                <a:custGeom>
                  <a:avLst/>
                  <a:gdLst>
                    <a:gd name="T0" fmla="*/ 0 w 13"/>
                    <a:gd name="T1" fmla="*/ 27 h 27"/>
                    <a:gd name="T2" fmla="*/ 0 w 13"/>
                    <a:gd name="T3" fmla="*/ 14 h 27"/>
                    <a:gd name="T4" fmla="*/ 13 w 13"/>
                    <a:gd name="T5" fmla="*/ 0 h 27"/>
                  </a:gdLst>
                  <a:ahLst/>
                  <a:cxnLst>
                    <a:cxn ang="0">
                      <a:pos x="T0" y="T1"/>
                    </a:cxn>
                    <a:cxn ang="0">
                      <a:pos x="T2" y="T3"/>
                    </a:cxn>
                    <a:cxn ang="0">
                      <a:pos x="T4" y="T5"/>
                    </a:cxn>
                  </a:cxnLst>
                  <a:rect l="0" t="0" r="r" b="b"/>
                  <a:pathLst>
                    <a:path w="13" h="27">
                      <a:moveTo>
                        <a:pt x="0" y="27"/>
                      </a:moveTo>
                      <a:lnTo>
                        <a:pt x="0" y="14"/>
                      </a:lnTo>
                      <a:lnTo>
                        <a:pt x="13"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83" name="Line 83">
                  <a:extLst>
                    <a:ext uri="{FF2B5EF4-FFF2-40B4-BE49-F238E27FC236}">
                      <a16:creationId xmlns:a16="http://schemas.microsoft.com/office/drawing/2014/main" id="{31F5AC19-1ED7-69E1-4B6B-D9C058D70E09}"/>
                    </a:ext>
                  </a:extLst>
                </p:cNvPr>
                <p:cNvSpPr>
                  <a:spLocks noChangeShapeType="1"/>
                </p:cNvSpPr>
                <p:nvPr/>
              </p:nvSpPr>
              <p:spPr bwMode="auto">
                <a:xfrm flipV="1">
                  <a:off x="2726" y="1911"/>
                  <a:ext cx="27" cy="27"/>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84" name="Freeform 84">
                  <a:extLst>
                    <a:ext uri="{FF2B5EF4-FFF2-40B4-BE49-F238E27FC236}">
                      <a16:creationId xmlns:a16="http://schemas.microsoft.com/office/drawing/2014/main" id="{69CCD93A-FD22-790D-805B-BA40FCFC12F5}"/>
                    </a:ext>
                  </a:extLst>
                </p:cNvPr>
                <p:cNvSpPr>
                  <a:spLocks/>
                </p:cNvSpPr>
                <p:nvPr/>
              </p:nvSpPr>
              <p:spPr bwMode="auto">
                <a:xfrm>
                  <a:off x="2753" y="1898"/>
                  <a:ext cx="28" cy="13"/>
                </a:xfrm>
                <a:custGeom>
                  <a:avLst/>
                  <a:gdLst>
                    <a:gd name="T0" fmla="*/ 0 w 28"/>
                    <a:gd name="T1" fmla="*/ 13 h 13"/>
                    <a:gd name="T2" fmla="*/ 14 w 28"/>
                    <a:gd name="T3" fmla="*/ 0 h 13"/>
                    <a:gd name="T4" fmla="*/ 28 w 28"/>
                    <a:gd name="T5" fmla="*/ 0 h 13"/>
                    <a:gd name="T6" fmla="*/ 28 w 28"/>
                    <a:gd name="T7" fmla="*/ 0 h 13"/>
                  </a:gdLst>
                  <a:ahLst/>
                  <a:cxnLst>
                    <a:cxn ang="0">
                      <a:pos x="T0" y="T1"/>
                    </a:cxn>
                    <a:cxn ang="0">
                      <a:pos x="T2" y="T3"/>
                    </a:cxn>
                    <a:cxn ang="0">
                      <a:pos x="T4" y="T5"/>
                    </a:cxn>
                    <a:cxn ang="0">
                      <a:pos x="T6" y="T7"/>
                    </a:cxn>
                  </a:cxnLst>
                  <a:rect l="0" t="0" r="r" b="b"/>
                  <a:pathLst>
                    <a:path w="28" h="13">
                      <a:moveTo>
                        <a:pt x="0" y="13"/>
                      </a:moveTo>
                      <a:lnTo>
                        <a:pt x="14" y="0"/>
                      </a:lnTo>
                      <a:lnTo>
                        <a:pt x="28" y="0"/>
                      </a:lnTo>
                      <a:lnTo>
                        <a:pt x="28"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85" name="Freeform 85">
                  <a:extLst>
                    <a:ext uri="{FF2B5EF4-FFF2-40B4-BE49-F238E27FC236}">
                      <a16:creationId xmlns:a16="http://schemas.microsoft.com/office/drawing/2014/main" id="{4FC1C7BA-A6FC-0921-F644-14629066A99F}"/>
                    </a:ext>
                  </a:extLst>
                </p:cNvPr>
                <p:cNvSpPr>
                  <a:spLocks/>
                </p:cNvSpPr>
                <p:nvPr/>
              </p:nvSpPr>
              <p:spPr bwMode="auto">
                <a:xfrm>
                  <a:off x="2781" y="1898"/>
                  <a:ext cx="27" cy="81"/>
                </a:xfrm>
                <a:custGeom>
                  <a:avLst/>
                  <a:gdLst>
                    <a:gd name="T0" fmla="*/ 0 w 27"/>
                    <a:gd name="T1" fmla="*/ 0 h 81"/>
                    <a:gd name="T2" fmla="*/ 13 w 27"/>
                    <a:gd name="T3" fmla="*/ 13 h 81"/>
                    <a:gd name="T4" fmla="*/ 13 w 27"/>
                    <a:gd name="T5" fmla="*/ 40 h 81"/>
                    <a:gd name="T6" fmla="*/ 27 w 27"/>
                    <a:gd name="T7" fmla="*/ 67 h 81"/>
                    <a:gd name="T8" fmla="*/ 27 w 27"/>
                    <a:gd name="T9" fmla="*/ 81 h 81"/>
                  </a:gdLst>
                  <a:ahLst/>
                  <a:cxnLst>
                    <a:cxn ang="0">
                      <a:pos x="T0" y="T1"/>
                    </a:cxn>
                    <a:cxn ang="0">
                      <a:pos x="T2" y="T3"/>
                    </a:cxn>
                    <a:cxn ang="0">
                      <a:pos x="T4" y="T5"/>
                    </a:cxn>
                    <a:cxn ang="0">
                      <a:pos x="T6" y="T7"/>
                    </a:cxn>
                    <a:cxn ang="0">
                      <a:pos x="T8" y="T9"/>
                    </a:cxn>
                  </a:cxnLst>
                  <a:rect l="0" t="0" r="r" b="b"/>
                  <a:pathLst>
                    <a:path w="27" h="81">
                      <a:moveTo>
                        <a:pt x="0" y="0"/>
                      </a:moveTo>
                      <a:lnTo>
                        <a:pt x="13" y="13"/>
                      </a:lnTo>
                      <a:lnTo>
                        <a:pt x="13" y="40"/>
                      </a:lnTo>
                      <a:lnTo>
                        <a:pt x="27" y="67"/>
                      </a:lnTo>
                      <a:lnTo>
                        <a:pt x="27" y="81"/>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86" name="Freeform 86">
                  <a:extLst>
                    <a:ext uri="{FF2B5EF4-FFF2-40B4-BE49-F238E27FC236}">
                      <a16:creationId xmlns:a16="http://schemas.microsoft.com/office/drawing/2014/main" id="{BDB71D43-AF42-0FC0-CB66-923C836CB7B4}"/>
                    </a:ext>
                  </a:extLst>
                </p:cNvPr>
                <p:cNvSpPr>
                  <a:spLocks/>
                </p:cNvSpPr>
                <p:nvPr/>
              </p:nvSpPr>
              <p:spPr bwMode="auto">
                <a:xfrm>
                  <a:off x="2808" y="1938"/>
                  <a:ext cx="13" cy="41"/>
                </a:xfrm>
                <a:custGeom>
                  <a:avLst/>
                  <a:gdLst>
                    <a:gd name="T0" fmla="*/ 0 w 13"/>
                    <a:gd name="T1" fmla="*/ 41 h 41"/>
                    <a:gd name="T2" fmla="*/ 0 w 13"/>
                    <a:gd name="T3" fmla="*/ 41 h 41"/>
                    <a:gd name="T4" fmla="*/ 0 w 13"/>
                    <a:gd name="T5" fmla="*/ 27 h 41"/>
                    <a:gd name="T6" fmla="*/ 13 w 13"/>
                    <a:gd name="T7" fmla="*/ 14 h 41"/>
                    <a:gd name="T8" fmla="*/ 13 w 13"/>
                    <a:gd name="T9" fmla="*/ 0 h 41"/>
                  </a:gdLst>
                  <a:ahLst/>
                  <a:cxnLst>
                    <a:cxn ang="0">
                      <a:pos x="T0" y="T1"/>
                    </a:cxn>
                    <a:cxn ang="0">
                      <a:pos x="T2" y="T3"/>
                    </a:cxn>
                    <a:cxn ang="0">
                      <a:pos x="T4" y="T5"/>
                    </a:cxn>
                    <a:cxn ang="0">
                      <a:pos x="T6" y="T7"/>
                    </a:cxn>
                    <a:cxn ang="0">
                      <a:pos x="T8" y="T9"/>
                    </a:cxn>
                  </a:cxnLst>
                  <a:rect l="0" t="0" r="r" b="b"/>
                  <a:pathLst>
                    <a:path w="13" h="41">
                      <a:moveTo>
                        <a:pt x="0" y="41"/>
                      </a:moveTo>
                      <a:lnTo>
                        <a:pt x="0" y="41"/>
                      </a:lnTo>
                      <a:lnTo>
                        <a:pt x="0" y="27"/>
                      </a:lnTo>
                      <a:lnTo>
                        <a:pt x="13" y="14"/>
                      </a:lnTo>
                      <a:lnTo>
                        <a:pt x="13"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87" name="Line 87">
                  <a:extLst>
                    <a:ext uri="{FF2B5EF4-FFF2-40B4-BE49-F238E27FC236}">
                      <a16:creationId xmlns:a16="http://schemas.microsoft.com/office/drawing/2014/main" id="{4544E01E-6117-D4C6-54E5-3BC89EC28908}"/>
                    </a:ext>
                  </a:extLst>
                </p:cNvPr>
                <p:cNvSpPr>
                  <a:spLocks noChangeShapeType="1"/>
                </p:cNvSpPr>
                <p:nvPr/>
              </p:nvSpPr>
              <p:spPr bwMode="auto">
                <a:xfrm>
                  <a:off x="2821" y="1938"/>
                  <a:ext cx="27" cy="1"/>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88" name="Freeform 88">
                  <a:extLst>
                    <a:ext uri="{FF2B5EF4-FFF2-40B4-BE49-F238E27FC236}">
                      <a16:creationId xmlns:a16="http://schemas.microsoft.com/office/drawing/2014/main" id="{CC109A7A-C67D-EF6C-EA06-018722B5CEE3}"/>
                    </a:ext>
                  </a:extLst>
                </p:cNvPr>
                <p:cNvSpPr>
                  <a:spLocks/>
                </p:cNvSpPr>
                <p:nvPr/>
              </p:nvSpPr>
              <p:spPr bwMode="auto">
                <a:xfrm>
                  <a:off x="2848" y="1938"/>
                  <a:ext cx="27" cy="41"/>
                </a:xfrm>
                <a:custGeom>
                  <a:avLst/>
                  <a:gdLst>
                    <a:gd name="T0" fmla="*/ 0 w 27"/>
                    <a:gd name="T1" fmla="*/ 0 h 41"/>
                    <a:gd name="T2" fmla="*/ 14 w 27"/>
                    <a:gd name="T3" fmla="*/ 14 h 41"/>
                    <a:gd name="T4" fmla="*/ 27 w 27"/>
                    <a:gd name="T5" fmla="*/ 41 h 41"/>
                  </a:gdLst>
                  <a:ahLst/>
                  <a:cxnLst>
                    <a:cxn ang="0">
                      <a:pos x="T0" y="T1"/>
                    </a:cxn>
                    <a:cxn ang="0">
                      <a:pos x="T2" y="T3"/>
                    </a:cxn>
                    <a:cxn ang="0">
                      <a:pos x="T4" y="T5"/>
                    </a:cxn>
                  </a:cxnLst>
                  <a:rect l="0" t="0" r="r" b="b"/>
                  <a:pathLst>
                    <a:path w="27" h="41">
                      <a:moveTo>
                        <a:pt x="0" y="0"/>
                      </a:moveTo>
                      <a:lnTo>
                        <a:pt x="14" y="14"/>
                      </a:lnTo>
                      <a:lnTo>
                        <a:pt x="27" y="41"/>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89" name="Freeform 89">
                  <a:extLst>
                    <a:ext uri="{FF2B5EF4-FFF2-40B4-BE49-F238E27FC236}">
                      <a16:creationId xmlns:a16="http://schemas.microsoft.com/office/drawing/2014/main" id="{7AA20A5A-25E6-064B-ACC0-B90C1ECFD191}"/>
                    </a:ext>
                  </a:extLst>
                </p:cNvPr>
                <p:cNvSpPr>
                  <a:spLocks/>
                </p:cNvSpPr>
                <p:nvPr/>
              </p:nvSpPr>
              <p:spPr bwMode="auto">
                <a:xfrm>
                  <a:off x="2875" y="1979"/>
                  <a:ext cx="14" cy="40"/>
                </a:xfrm>
                <a:custGeom>
                  <a:avLst/>
                  <a:gdLst>
                    <a:gd name="T0" fmla="*/ 0 w 14"/>
                    <a:gd name="T1" fmla="*/ 0 h 40"/>
                    <a:gd name="T2" fmla="*/ 0 w 14"/>
                    <a:gd name="T3" fmla="*/ 27 h 40"/>
                    <a:gd name="T4" fmla="*/ 14 w 14"/>
                    <a:gd name="T5" fmla="*/ 40 h 40"/>
                  </a:gdLst>
                  <a:ahLst/>
                  <a:cxnLst>
                    <a:cxn ang="0">
                      <a:pos x="T0" y="T1"/>
                    </a:cxn>
                    <a:cxn ang="0">
                      <a:pos x="T2" y="T3"/>
                    </a:cxn>
                    <a:cxn ang="0">
                      <a:pos x="T4" y="T5"/>
                    </a:cxn>
                  </a:cxnLst>
                  <a:rect l="0" t="0" r="r" b="b"/>
                  <a:pathLst>
                    <a:path w="14" h="40">
                      <a:moveTo>
                        <a:pt x="0" y="0"/>
                      </a:moveTo>
                      <a:lnTo>
                        <a:pt x="0" y="27"/>
                      </a:lnTo>
                      <a:lnTo>
                        <a:pt x="14" y="4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90" name="Freeform 90">
                  <a:extLst>
                    <a:ext uri="{FF2B5EF4-FFF2-40B4-BE49-F238E27FC236}">
                      <a16:creationId xmlns:a16="http://schemas.microsoft.com/office/drawing/2014/main" id="{FE41D44D-88A3-95BB-CA09-088D5ECA2191}"/>
                    </a:ext>
                  </a:extLst>
                </p:cNvPr>
                <p:cNvSpPr>
                  <a:spLocks/>
                </p:cNvSpPr>
                <p:nvPr/>
              </p:nvSpPr>
              <p:spPr bwMode="auto">
                <a:xfrm>
                  <a:off x="2889" y="1979"/>
                  <a:ext cx="27" cy="40"/>
                </a:xfrm>
                <a:custGeom>
                  <a:avLst/>
                  <a:gdLst>
                    <a:gd name="T0" fmla="*/ 0 w 27"/>
                    <a:gd name="T1" fmla="*/ 40 h 40"/>
                    <a:gd name="T2" fmla="*/ 14 w 27"/>
                    <a:gd name="T3" fmla="*/ 27 h 40"/>
                    <a:gd name="T4" fmla="*/ 27 w 27"/>
                    <a:gd name="T5" fmla="*/ 0 h 40"/>
                  </a:gdLst>
                  <a:ahLst/>
                  <a:cxnLst>
                    <a:cxn ang="0">
                      <a:pos x="T0" y="T1"/>
                    </a:cxn>
                    <a:cxn ang="0">
                      <a:pos x="T2" y="T3"/>
                    </a:cxn>
                    <a:cxn ang="0">
                      <a:pos x="T4" y="T5"/>
                    </a:cxn>
                  </a:cxnLst>
                  <a:rect l="0" t="0" r="r" b="b"/>
                  <a:pathLst>
                    <a:path w="27" h="40">
                      <a:moveTo>
                        <a:pt x="0" y="40"/>
                      </a:moveTo>
                      <a:lnTo>
                        <a:pt x="14" y="27"/>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91" name="Freeform 91">
                  <a:extLst>
                    <a:ext uri="{FF2B5EF4-FFF2-40B4-BE49-F238E27FC236}">
                      <a16:creationId xmlns:a16="http://schemas.microsoft.com/office/drawing/2014/main" id="{18CA9C67-166E-F71D-8FA2-0E20E000B16B}"/>
                    </a:ext>
                  </a:extLst>
                </p:cNvPr>
                <p:cNvSpPr>
                  <a:spLocks/>
                </p:cNvSpPr>
                <p:nvPr/>
              </p:nvSpPr>
              <p:spPr bwMode="auto">
                <a:xfrm>
                  <a:off x="2916" y="1884"/>
                  <a:ext cx="27" cy="95"/>
                </a:xfrm>
                <a:custGeom>
                  <a:avLst/>
                  <a:gdLst>
                    <a:gd name="T0" fmla="*/ 0 w 27"/>
                    <a:gd name="T1" fmla="*/ 95 h 95"/>
                    <a:gd name="T2" fmla="*/ 0 w 27"/>
                    <a:gd name="T3" fmla="*/ 68 h 95"/>
                    <a:gd name="T4" fmla="*/ 14 w 27"/>
                    <a:gd name="T5" fmla="*/ 41 h 95"/>
                    <a:gd name="T6" fmla="*/ 27 w 27"/>
                    <a:gd name="T7" fmla="*/ 14 h 95"/>
                    <a:gd name="T8" fmla="*/ 27 w 27"/>
                    <a:gd name="T9" fmla="*/ 0 h 95"/>
                  </a:gdLst>
                  <a:ahLst/>
                  <a:cxnLst>
                    <a:cxn ang="0">
                      <a:pos x="T0" y="T1"/>
                    </a:cxn>
                    <a:cxn ang="0">
                      <a:pos x="T2" y="T3"/>
                    </a:cxn>
                    <a:cxn ang="0">
                      <a:pos x="T4" y="T5"/>
                    </a:cxn>
                    <a:cxn ang="0">
                      <a:pos x="T6" y="T7"/>
                    </a:cxn>
                    <a:cxn ang="0">
                      <a:pos x="T8" y="T9"/>
                    </a:cxn>
                  </a:cxnLst>
                  <a:rect l="0" t="0" r="r" b="b"/>
                  <a:pathLst>
                    <a:path w="27" h="95">
                      <a:moveTo>
                        <a:pt x="0" y="95"/>
                      </a:moveTo>
                      <a:lnTo>
                        <a:pt x="0" y="68"/>
                      </a:lnTo>
                      <a:lnTo>
                        <a:pt x="14" y="41"/>
                      </a:lnTo>
                      <a:lnTo>
                        <a:pt x="27"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92" name="Freeform 92">
                  <a:extLst>
                    <a:ext uri="{FF2B5EF4-FFF2-40B4-BE49-F238E27FC236}">
                      <a16:creationId xmlns:a16="http://schemas.microsoft.com/office/drawing/2014/main" id="{12C171C7-74B9-77A5-C237-B80216DFD57D}"/>
                    </a:ext>
                  </a:extLst>
                </p:cNvPr>
                <p:cNvSpPr>
                  <a:spLocks/>
                </p:cNvSpPr>
                <p:nvPr/>
              </p:nvSpPr>
              <p:spPr bwMode="auto">
                <a:xfrm>
                  <a:off x="2943" y="1884"/>
                  <a:ext cx="27" cy="41"/>
                </a:xfrm>
                <a:custGeom>
                  <a:avLst/>
                  <a:gdLst>
                    <a:gd name="T0" fmla="*/ 0 w 27"/>
                    <a:gd name="T1" fmla="*/ 0 h 41"/>
                    <a:gd name="T2" fmla="*/ 14 w 27"/>
                    <a:gd name="T3" fmla="*/ 0 h 41"/>
                    <a:gd name="T4" fmla="*/ 14 w 27"/>
                    <a:gd name="T5" fmla="*/ 14 h 41"/>
                    <a:gd name="T6" fmla="*/ 27 w 27"/>
                    <a:gd name="T7" fmla="*/ 27 h 41"/>
                    <a:gd name="T8" fmla="*/ 27 w 27"/>
                    <a:gd name="T9" fmla="*/ 41 h 41"/>
                  </a:gdLst>
                  <a:ahLst/>
                  <a:cxnLst>
                    <a:cxn ang="0">
                      <a:pos x="T0" y="T1"/>
                    </a:cxn>
                    <a:cxn ang="0">
                      <a:pos x="T2" y="T3"/>
                    </a:cxn>
                    <a:cxn ang="0">
                      <a:pos x="T4" y="T5"/>
                    </a:cxn>
                    <a:cxn ang="0">
                      <a:pos x="T6" y="T7"/>
                    </a:cxn>
                    <a:cxn ang="0">
                      <a:pos x="T8" y="T9"/>
                    </a:cxn>
                  </a:cxnLst>
                  <a:rect l="0" t="0" r="r" b="b"/>
                  <a:pathLst>
                    <a:path w="27" h="41">
                      <a:moveTo>
                        <a:pt x="0" y="0"/>
                      </a:moveTo>
                      <a:lnTo>
                        <a:pt x="14" y="0"/>
                      </a:lnTo>
                      <a:lnTo>
                        <a:pt x="14" y="14"/>
                      </a:lnTo>
                      <a:lnTo>
                        <a:pt x="27" y="27"/>
                      </a:lnTo>
                      <a:lnTo>
                        <a:pt x="27" y="41"/>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93" name="Freeform 93">
                  <a:extLst>
                    <a:ext uri="{FF2B5EF4-FFF2-40B4-BE49-F238E27FC236}">
                      <a16:creationId xmlns:a16="http://schemas.microsoft.com/office/drawing/2014/main" id="{B81AC2A3-540B-AD76-9D64-366C74E86B8F}"/>
                    </a:ext>
                  </a:extLst>
                </p:cNvPr>
                <p:cNvSpPr>
                  <a:spLocks/>
                </p:cNvSpPr>
                <p:nvPr/>
              </p:nvSpPr>
              <p:spPr bwMode="auto">
                <a:xfrm>
                  <a:off x="2970" y="1911"/>
                  <a:ext cx="14" cy="14"/>
                </a:xfrm>
                <a:custGeom>
                  <a:avLst/>
                  <a:gdLst>
                    <a:gd name="T0" fmla="*/ 0 w 14"/>
                    <a:gd name="T1" fmla="*/ 14 h 14"/>
                    <a:gd name="T2" fmla="*/ 0 w 14"/>
                    <a:gd name="T3" fmla="*/ 14 h 14"/>
                    <a:gd name="T4" fmla="*/ 14 w 14"/>
                    <a:gd name="T5" fmla="*/ 0 h 14"/>
                  </a:gdLst>
                  <a:ahLst/>
                  <a:cxnLst>
                    <a:cxn ang="0">
                      <a:pos x="T0" y="T1"/>
                    </a:cxn>
                    <a:cxn ang="0">
                      <a:pos x="T2" y="T3"/>
                    </a:cxn>
                    <a:cxn ang="0">
                      <a:pos x="T4" y="T5"/>
                    </a:cxn>
                  </a:cxnLst>
                  <a:rect l="0" t="0" r="r" b="b"/>
                  <a:pathLst>
                    <a:path w="14" h="14">
                      <a:moveTo>
                        <a:pt x="0" y="14"/>
                      </a:moveTo>
                      <a:lnTo>
                        <a:pt x="0" y="14"/>
                      </a:lnTo>
                      <a:lnTo>
                        <a:pt x="14"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94" name="Freeform 94">
                  <a:extLst>
                    <a:ext uri="{FF2B5EF4-FFF2-40B4-BE49-F238E27FC236}">
                      <a16:creationId xmlns:a16="http://schemas.microsoft.com/office/drawing/2014/main" id="{03D2667A-2B69-271C-1FE0-FBB157BB11D0}"/>
                    </a:ext>
                  </a:extLst>
                </p:cNvPr>
                <p:cNvSpPr>
                  <a:spLocks/>
                </p:cNvSpPr>
                <p:nvPr/>
              </p:nvSpPr>
              <p:spPr bwMode="auto">
                <a:xfrm>
                  <a:off x="2984" y="1898"/>
                  <a:ext cx="27" cy="13"/>
                </a:xfrm>
                <a:custGeom>
                  <a:avLst/>
                  <a:gdLst>
                    <a:gd name="T0" fmla="*/ 0 w 27"/>
                    <a:gd name="T1" fmla="*/ 13 h 13"/>
                    <a:gd name="T2" fmla="*/ 13 w 27"/>
                    <a:gd name="T3" fmla="*/ 0 h 13"/>
                    <a:gd name="T4" fmla="*/ 27 w 27"/>
                    <a:gd name="T5" fmla="*/ 0 h 13"/>
                  </a:gdLst>
                  <a:ahLst/>
                  <a:cxnLst>
                    <a:cxn ang="0">
                      <a:pos x="T0" y="T1"/>
                    </a:cxn>
                    <a:cxn ang="0">
                      <a:pos x="T2" y="T3"/>
                    </a:cxn>
                    <a:cxn ang="0">
                      <a:pos x="T4" y="T5"/>
                    </a:cxn>
                  </a:cxnLst>
                  <a:rect l="0" t="0" r="r" b="b"/>
                  <a:pathLst>
                    <a:path w="27" h="13">
                      <a:moveTo>
                        <a:pt x="0" y="13"/>
                      </a:moveTo>
                      <a:lnTo>
                        <a:pt x="13"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95" name="Freeform 95">
                  <a:extLst>
                    <a:ext uri="{FF2B5EF4-FFF2-40B4-BE49-F238E27FC236}">
                      <a16:creationId xmlns:a16="http://schemas.microsoft.com/office/drawing/2014/main" id="{CAA03645-CFF4-8107-9FBC-8F32D0E62AFA}"/>
                    </a:ext>
                  </a:extLst>
                </p:cNvPr>
                <p:cNvSpPr>
                  <a:spLocks/>
                </p:cNvSpPr>
                <p:nvPr/>
              </p:nvSpPr>
              <p:spPr bwMode="auto">
                <a:xfrm>
                  <a:off x="3011" y="1898"/>
                  <a:ext cx="27" cy="27"/>
                </a:xfrm>
                <a:custGeom>
                  <a:avLst/>
                  <a:gdLst>
                    <a:gd name="T0" fmla="*/ 0 w 27"/>
                    <a:gd name="T1" fmla="*/ 0 h 27"/>
                    <a:gd name="T2" fmla="*/ 14 w 27"/>
                    <a:gd name="T3" fmla="*/ 13 h 27"/>
                    <a:gd name="T4" fmla="*/ 27 w 27"/>
                    <a:gd name="T5" fmla="*/ 27 h 27"/>
                  </a:gdLst>
                  <a:ahLst/>
                  <a:cxnLst>
                    <a:cxn ang="0">
                      <a:pos x="T0" y="T1"/>
                    </a:cxn>
                    <a:cxn ang="0">
                      <a:pos x="T2" y="T3"/>
                    </a:cxn>
                    <a:cxn ang="0">
                      <a:pos x="T4" y="T5"/>
                    </a:cxn>
                  </a:cxnLst>
                  <a:rect l="0" t="0" r="r" b="b"/>
                  <a:pathLst>
                    <a:path w="27" h="27">
                      <a:moveTo>
                        <a:pt x="0" y="0"/>
                      </a:moveTo>
                      <a:lnTo>
                        <a:pt x="14" y="13"/>
                      </a:lnTo>
                      <a:lnTo>
                        <a:pt x="27" y="27"/>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96" name="Line 96">
                  <a:extLst>
                    <a:ext uri="{FF2B5EF4-FFF2-40B4-BE49-F238E27FC236}">
                      <a16:creationId xmlns:a16="http://schemas.microsoft.com/office/drawing/2014/main" id="{9D942754-CFD8-D9A7-0D9E-A8E1AE1C383F}"/>
                    </a:ext>
                  </a:extLst>
                </p:cNvPr>
                <p:cNvSpPr>
                  <a:spLocks noChangeShapeType="1"/>
                </p:cNvSpPr>
                <p:nvPr/>
              </p:nvSpPr>
              <p:spPr bwMode="auto">
                <a:xfrm>
                  <a:off x="3038" y="1925"/>
                  <a:ext cx="27" cy="13"/>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97" name="Line 97">
                  <a:extLst>
                    <a:ext uri="{FF2B5EF4-FFF2-40B4-BE49-F238E27FC236}">
                      <a16:creationId xmlns:a16="http://schemas.microsoft.com/office/drawing/2014/main" id="{C667F342-F0C3-7512-540A-72BCADADF579}"/>
                    </a:ext>
                  </a:extLst>
                </p:cNvPr>
                <p:cNvSpPr>
                  <a:spLocks noChangeShapeType="1"/>
                </p:cNvSpPr>
                <p:nvPr/>
              </p:nvSpPr>
              <p:spPr bwMode="auto">
                <a:xfrm>
                  <a:off x="3065" y="1938"/>
                  <a:ext cx="14" cy="27"/>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98" name="Freeform 98">
                  <a:extLst>
                    <a:ext uri="{FF2B5EF4-FFF2-40B4-BE49-F238E27FC236}">
                      <a16:creationId xmlns:a16="http://schemas.microsoft.com/office/drawing/2014/main" id="{E428345C-D4FC-3CFB-07CF-FC8A2BE0E3DF}"/>
                    </a:ext>
                  </a:extLst>
                </p:cNvPr>
                <p:cNvSpPr>
                  <a:spLocks/>
                </p:cNvSpPr>
                <p:nvPr/>
              </p:nvSpPr>
              <p:spPr bwMode="auto">
                <a:xfrm>
                  <a:off x="3079" y="1965"/>
                  <a:ext cx="27" cy="81"/>
                </a:xfrm>
                <a:custGeom>
                  <a:avLst/>
                  <a:gdLst>
                    <a:gd name="T0" fmla="*/ 0 w 27"/>
                    <a:gd name="T1" fmla="*/ 0 h 81"/>
                    <a:gd name="T2" fmla="*/ 13 w 27"/>
                    <a:gd name="T3" fmla="*/ 41 h 81"/>
                    <a:gd name="T4" fmla="*/ 27 w 27"/>
                    <a:gd name="T5" fmla="*/ 81 h 81"/>
                  </a:gdLst>
                  <a:ahLst/>
                  <a:cxnLst>
                    <a:cxn ang="0">
                      <a:pos x="T0" y="T1"/>
                    </a:cxn>
                    <a:cxn ang="0">
                      <a:pos x="T2" y="T3"/>
                    </a:cxn>
                    <a:cxn ang="0">
                      <a:pos x="T4" y="T5"/>
                    </a:cxn>
                  </a:cxnLst>
                  <a:rect l="0" t="0" r="r" b="b"/>
                  <a:pathLst>
                    <a:path w="27" h="81">
                      <a:moveTo>
                        <a:pt x="0" y="0"/>
                      </a:moveTo>
                      <a:lnTo>
                        <a:pt x="13" y="41"/>
                      </a:lnTo>
                      <a:lnTo>
                        <a:pt x="27" y="81"/>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99" name="Freeform 99">
                  <a:extLst>
                    <a:ext uri="{FF2B5EF4-FFF2-40B4-BE49-F238E27FC236}">
                      <a16:creationId xmlns:a16="http://schemas.microsoft.com/office/drawing/2014/main" id="{8F28538B-60E8-2831-25B5-436FA383E94E}"/>
                    </a:ext>
                  </a:extLst>
                </p:cNvPr>
                <p:cNvSpPr>
                  <a:spLocks/>
                </p:cNvSpPr>
                <p:nvPr/>
              </p:nvSpPr>
              <p:spPr bwMode="auto">
                <a:xfrm>
                  <a:off x="3106" y="2046"/>
                  <a:ext cx="27" cy="68"/>
                </a:xfrm>
                <a:custGeom>
                  <a:avLst/>
                  <a:gdLst>
                    <a:gd name="T0" fmla="*/ 0 w 27"/>
                    <a:gd name="T1" fmla="*/ 0 h 68"/>
                    <a:gd name="T2" fmla="*/ 13 w 27"/>
                    <a:gd name="T3" fmla="*/ 41 h 68"/>
                    <a:gd name="T4" fmla="*/ 27 w 27"/>
                    <a:gd name="T5" fmla="*/ 68 h 68"/>
                  </a:gdLst>
                  <a:ahLst/>
                  <a:cxnLst>
                    <a:cxn ang="0">
                      <a:pos x="T0" y="T1"/>
                    </a:cxn>
                    <a:cxn ang="0">
                      <a:pos x="T2" y="T3"/>
                    </a:cxn>
                    <a:cxn ang="0">
                      <a:pos x="T4" y="T5"/>
                    </a:cxn>
                  </a:cxnLst>
                  <a:rect l="0" t="0" r="r" b="b"/>
                  <a:pathLst>
                    <a:path w="27" h="68">
                      <a:moveTo>
                        <a:pt x="0" y="0"/>
                      </a:moveTo>
                      <a:lnTo>
                        <a:pt x="13" y="41"/>
                      </a:lnTo>
                      <a:lnTo>
                        <a:pt x="27" y="68"/>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0" name="Freeform 100">
                  <a:extLst>
                    <a:ext uri="{FF2B5EF4-FFF2-40B4-BE49-F238E27FC236}">
                      <a16:creationId xmlns:a16="http://schemas.microsoft.com/office/drawing/2014/main" id="{09DE39E1-5DC4-08ED-CD38-440F4667694D}"/>
                    </a:ext>
                  </a:extLst>
                </p:cNvPr>
                <p:cNvSpPr>
                  <a:spLocks/>
                </p:cNvSpPr>
                <p:nvPr/>
              </p:nvSpPr>
              <p:spPr bwMode="auto">
                <a:xfrm>
                  <a:off x="3133" y="2101"/>
                  <a:ext cx="14" cy="13"/>
                </a:xfrm>
                <a:custGeom>
                  <a:avLst/>
                  <a:gdLst>
                    <a:gd name="T0" fmla="*/ 0 w 14"/>
                    <a:gd name="T1" fmla="*/ 13 h 13"/>
                    <a:gd name="T2" fmla="*/ 0 w 14"/>
                    <a:gd name="T3" fmla="*/ 13 h 13"/>
                    <a:gd name="T4" fmla="*/ 14 w 14"/>
                    <a:gd name="T5" fmla="*/ 0 h 13"/>
                  </a:gdLst>
                  <a:ahLst/>
                  <a:cxnLst>
                    <a:cxn ang="0">
                      <a:pos x="T0" y="T1"/>
                    </a:cxn>
                    <a:cxn ang="0">
                      <a:pos x="T2" y="T3"/>
                    </a:cxn>
                    <a:cxn ang="0">
                      <a:pos x="T4" y="T5"/>
                    </a:cxn>
                  </a:cxnLst>
                  <a:rect l="0" t="0" r="r" b="b"/>
                  <a:pathLst>
                    <a:path w="14" h="13">
                      <a:moveTo>
                        <a:pt x="0" y="13"/>
                      </a:moveTo>
                      <a:lnTo>
                        <a:pt x="0" y="13"/>
                      </a:lnTo>
                      <a:lnTo>
                        <a:pt x="14"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1" name="Freeform 101">
                  <a:extLst>
                    <a:ext uri="{FF2B5EF4-FFF2-40B4-BE49-F238E27FC236}">
                      <a16:creationId xmlns:a16="http://schemas.microsoft.com/office/drawing/2014/main" id="{5C9F305E-A132-782F-417A-48166E930695}"/>
                    </a:ext>
                  </a:extLst>
                </p:cNvPr>
                <p:cNvSpPr>
                  <a:spLocks/>
                </p:cNvSpPr>
                <p:nvPr/>
              </p:nvSpPr>
              <p:spPr bwMode="auto">
                <a:xfrm>
                  <a:off x="3147" y="2074"/>
                  <a:ext cx="27" cy="27"/>
                </a:xfrm>
                <a:custGeom>
                  <a:avLst/>
                  <a:gdLst>
                    <a:gd name="T0" fmla="*/ 0 w 27"/>
                    <a:gd name="T1" fmla="*/ 27 h 27"/>
                    <a:gd name="T2" fmla="*/ 13 w 27"/>
                    <a:gd name="T3" fmla="*/ 13 h 27"/>
                    <a:gd name="T4" fmla="*/ 13 w 27"/>
                    <a:gd name="T5" fmla="*/ 0 h 27"/>
                    <a:gd name="T6" fmla="*/ 27 w 27"/>
                    <a:gd name="T7" fmla="*/ 0 h 27"/>
                  </a:gdLst>
                  <a:ahLst/>
                  <a:cxnLst>
                    <a:cxn ang="0">
                      <a:pos x="T0" y="T1"/>
                    </a:cxn>
                    <a:cxn ang="0">
                      <a:pos x="T2" y="T3"/>
                    </a:cxn>
                    <a:cxn ang="0">
                      <a:pos x="T4" y="T5"/>
                    </a:cxn>
                    <a:cxn ang="0">
                      <a:pos x="T6" y="T7"/>
                    </a:cxn>
                  </a:cxnLst>
                  <a:rect l="0" t="0" r="r" b="b"/>
                  <a:pathLst>
                    <a:path w="27" h="27">
                      <a:moveTo>
                        <a:pt x="0" y="27"/>
                      </a:moveTo>
                      <a:lnTo>
                        <a:pt x="13" y="13"/>
                      </a:lnTo>
                      <a:lnTo>
                        <a:pt x="13"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2" name="Freeform 102">
                  <a:extLst>
                    <a:ext uri="{FF2B5EF4-FFF2-40B4-BE49-F238E27FC236}">
                      <a16:creationId xmlns:a16="http://schemas.microsoft.com/office/drawing/2014/main" id="{FFCFA654-6149-45C1-9633-74056BB1F3F7}"/>
                    </a:ext>
                  </a:extLst>
                </p:cNvPr>
                <p:cNvSpPr>
                  <a:spLocks/>
                </p:cNvSpPr>
                <p:nvPr/>
              </p:nvSpPr>
              <p:spPr bwMode="auto">
                <a:xfrm>
                  <a:off x="3174" y="2074"/>
                  <a:ext cx="27" cy="54"/>
                </a:xfrm>
                <a:custGeom>
                  <a:avLst/>
                  <a:gdLst>
                    <a:gd name="T0" fmla="*/ 0 w 27"/>
                    <a:gd name="T1" fmla="*/ 0 h 54"/>
                    <a:gd name="T2" fmla="*/ 0 w 27"/>
                    <a:gd name="T3" fmla="*/ 13 h 54"/>
                    <a:gd name="T4" fmla="*/ 13 w 27"/>
                    <a:gd name="T5" fmla="*/ 27 h 54"/>
                    <a:gd name="T6" fmla="*/ 27 w 27"/>
                    <a:gd name="T7" fmla="*/ 40 h 54"/>
                    <a:gd name="T8" fmla="*/ 27 w 27"/>
                    <a:gd name="T9" fmla="*/ 54 h 54"/>
                  </a:gdLst>
                  <a:ahLst/>
                  <a:cxnLst>
                    <a:cxn ang="0">
                      <a:pos x="T0" y="T1"/>
                    </a:cxn>
                    <a:cxn ang="0">
                      <a:pos x="T2" y="T3"/>
                    </a:cxn>
                    <a:cxn ang="0">
                      <a:pos x="T4" y="T5"/>
                    </a:cxn>
                    <a:cxn ang="0">
                      <a:pos x="T6" y="T7"/>
                    </a:cxn>
                    <a:cxn ang="0">
                      <a:pos x="T8" y="T9"/>
                    </a:cxn>
                  </a:cxnLst>
                  <a:rect l="0" t="0" r="r" b="b"/>
                  <a:pathLst>
                    <a:path w="27" h="54">
                      <a:moveTo>
                        <a:pt x="0" y="0"/>
                      </a:moveTo>
                      <a:lnTo>
                        <a:pt x="0" y="13"/>
                      </a:lnTo>
                      <a:lnTo>
                        <a:pt x="13" y="27"/>
                      </a:lnTo>
                      <a:lnTo>
                        <a:pt x="27" y="40"/>
                      </a:lnTo>
                      <a:lnTo>
                        <a:pt x="27" y="54"/>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3" name="Freeform 103">
                  <a:extLst>
                    <a:ext uri="{FF2B5EF4-FFF2-40B4-BE49-F238E27FC236}">
                      <a16:creationId xmlns:a16="http://schemas.microsoft.com/office/drawing/2014/main" id="{A5B6A8B0-F76D-99D0-1803-86272C9E6234}"/>
                    </a:ext>
                  </a:extLst>
                </p:cNvPr>
                <p:cNvSpPr>
                  <a:spLocks/>
                </p:cNvSpPr>
                <p:nvPr/>
              </p:nvSpPr>
              <p:spPr bwMode="auto">
                <a:xfrm>
                  <a:off x="3201" y="2074"/>
                  <a:ext cx="27" cy="54"/>
                </a:xfrm>
                <a:custGeom>
                  <a:avLst/>
                  <a:gdLst>
                    <a:gd name="T0" fmla="*/ 0 w 27"/>
                    <a:gd name="T1" fmla="*/ 54 h 54"/>
                    <a:gd name="T2" fmla="*/ 13 w 27"/>
                    <a:gd name="T3" fmla="*/ 54 h 54"/>
                    <a:gd name="T4" fmla="*/ 13 w 27"/>
                    <a:gd name="T5" fmla="*/ 40 h 54"/>
                    <a:gd name="T6" fmla="*/ 27 w 27"/>
                    <a:gd name="T7" fmla="*/ 0 h 54"/>
                  </a:gdLst>
                  <a:ahLst/>
                  <a:cxnLst>
                    <a:cxn ang="0">
                      <a:pos x="T0" y="T1"/>
                    </a:cxn>
                    <a:cxn ang="0">
                      <a:pos x="T2" y="T3"/>
                    </a:cxn>
                    <a:cxn ang="0">
                      <a:pos x="T4" y="T5"/>
                    </a:cxn>
                    <a:cxn ang="0">
                      <a:pos x="T6" y="T7"/>
                    </a:cxn>
                  </a:cxnLst>
                  <a:rect l="0" t="0" r="r" b="b"/>
                  <a:pathLst>
                    <a:path w="27" h="54">
                      <a:moveTo>
                        <a:pt x="0" y="54"/>
                      </a:moveTo>
                      <a:lnTo>
                        <a:pt x="13" y="54"/>
                      </a:lnTo>
                      <a:lnTo>
                        <a:pt x="13" y="4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4" name="Freeform 104">
                  <a:extLst>
                    <a:ext uri="{FF2B5EF4-FFF2-40B4-BE49-F238E27FC236}">
                      <a16:creationId xmlns:a16="http://schemas.microsoft.com/office/drawing/2014/main" id="{E2639679-274A-222A-7209-F3C5260EE49D}"/>
                    </a:ext>
                  </a:extLst>
                </p:cNvPr>
                <p:cNvSpPr>
                  <a:spLocks/>
                </p:cNvSpPr>
                <p:nvPr/>
              </p:nvSpPr>
              <p:spPr bwMode="auto">
                <a:xfrm>
                  <a:off x="3228" y="1979"/>
                  <a:ext cx="13" cy="95"/>
                </a:xfrm>
                <a:custGeom>
                  <a:avLst/>
                  <a:gdLst>
                    <a:gd name="T0" fmla="*/ 0 w 13"/>
                    <a:gd name="T1" fmla="*/ 95 h 95"/>
                    <a:gd name="T2" fmla="*/ 0 w 13"/>
                    <a:gd name="T3" fmla="*/ 67 h 95"/>
                    <a:gd name="T4" fmla="*/ 0 w 13"/>
                    <a:gd name="T5" fmla="*/ 40 h 95"/>
                    <a:gd name="T6" fmla="*/ 13 w 13"/>
                    <a:gd name="T7" fmla="*/ 13 h 95"/>
                    <a:gd name="T8" fmla="*/ 13 w 13"/>
                    <a:gd name="T9" fmla="*/ 0 h 95"/>
                  </a:gdLst>
                  <a:ahLst/>
                  <a:cxnLst>
                    <a:cxn ang="0">
                      <a:pos x="T0" y="T1"/>
                    </a:cxn>
                    <a:cxn ang="0">
                      <a:pos x="T2" y="T3"/>
                    </a:cxn>
                    <a:cxn ang="0">
                      <a:pos x="T4" y="T5"/>
                    </a:cxn>
                    <a:cxn ang="0">
                      <a:pos x="T6" y="T7"/>
                    </a:cxn>
                    <a:cxn ang="0">
                      <a:pos x="T8" y="T9"/>
                    </a:cxn>
                  </a:cxnLst>
                  <a:rect l="0" t="0" r="r" b="b"/>
                  <a:pathLst>
                    <a:path w="13" h="95">
                      <a:moveTo>
                        <a:pt x="0" y="95"/>
                      </a:moveTo>
                      <a:lnTo>
                        <a:pt x="0" y="67"/>
                      </a:lnTo>
                      <a:lnTo>
                        <a:pt x="0" y="40"/>
                      </a:lnTo>
                      <a:lnTo>
                        <a:pt x="13" y="13"/>
                      </a:lnTo>
                      <a:lnTo>
                        <a:pt x="13"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5" name="Freeform 105">
                  <a:extLst>
                    <a:ext uri="{FF2B5EF4-FFF2-40B4-BE49-F238E27FC236}">
                      <a16:creationId xmlns:a16="http://schemas.microsoft.com/office/drawing/2014/main" id="{1193EF3F-4B26-DFD7-1AB7-620AF2EC87AC}"/>
                    </a:ext>
                  </a:extLst>
                </p:cNvPr>
                <p:cNvSpPr>
                  <a:spLocks/>
                </p:cNvSpPr>
                <p:nvPr/>
              </p:nvSpPr>
              <p:spPr bwMode="auto">
                <a:xfrm>
                  <a:off x="3241" y="1965"/>
                  <a:ext cx="27" cy="14"/>
                </a:xfrm>
                <a:custGeom>
                  <a:avLst/>
                  <a:gdLst>
                    <a:gd name="T0" fmla="*/ 0 w 27"/>
                    <a:gd name="T1" fmla="*/ 14 h 14"/>
                    <a:gd name="T2" fmla="*/ 14 w 27"/>
                    <a:gd name="T3" fmla="*/ 14 h 14"/>
                    <a:gd name="T4" fmla="*/ 27 w 27"/>
                    <a:gd name="T5" fmla="*/ 0 h 14"/>
                  </a:gdLst>
                  <a:ahLst/>
                  <a:cxnLst>
                    <a:cxn ang="0">
                      <a:pos x="T0" y="T1"/>
                    </a:cxn>
                    <a:cxn ang="0">
                      <a:pos x="T2" y="T3"/>
                    </a:cxn>
                    <a:cxn ang="0">
                      <a:pos x="T4" y="T5"/>
                    </a:cxn>
                  </a:cxnLst>
                  <a:rect l="0" t="0" r="r" b="b"/>
                  <a:pathLst>
                    <a:path w="27" h="14">
                      <a:moveTo>
                        <a:pt x="0" y="14"/>
                      </a:moveTo>
                      <a:lnTo>
                        <a:pt x="14"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6" name="Freeform 106">
                  <a:extLst>
                    <a:ext uri="{FF2B5EF4-FFF2-40B4-BE49-F238E27FC236}">
                      <a16:creationId xmlns:a16="http://schemas.microsoft.com/office/drawing/2014/main" id="{3BD30B59-E289-4D84-48EE-23C3A2C5455F}"/>
                    </a:ext>
                  </a:extLst>
                </p:cNvPr>
                <p:cNvSpPr>
                  <a:spLocks/>
                </p:cNvSpPr>
                <p:nvPr/>
              </p:nvSpPr>
              <p:spPr bwMode="auto">
                <a:xfrm>
                  <a:off x="3268" y="1437"/>
                  <a:ext cx="28" cy="528"/>
                </a:xfrm>
                <a:custGeom>
                  <a:avLst/>
                  <a:gdLst>
                    <a:gd name="T0" fmla="*/ 0 w 28"/>
                    <a:gd name="T1" fmla="*/ 528 h 528"/>
                    <a:gd name="T2" fmla="*/ 0 w 28"/>
                    <a:gd name="T3" fmla="*/ 488 h 528"/>
                    <a:gd name="T4" fmla="*/ 14 w 28"/>
                    <a:gd name="T5" fmla="*/ 420 h 528"/>
                    <a:gd name="T6" fmla="*/ 14 w 28"/>
                    <a:gd name="T7" fmla="*/ 339 h 528"/>
                    <a:gd name="T8" fmla="*/ 14 w 28"/>
                    <a:gd name="T9" fmla="*/ 257 h 528"/>
                    <a:gd name="T10" fmla="*/ 14 w 28"/>
                    <a:gd name="T11" fmla="*/ 176 h 528"/>
                    <a:gd name="T12" fmla="*/ 28 w 28"/>
                    <a:gd name="T13" fmla="*/ 95 h 528"/>
                    <a:gd name="T14" fmla="*/ 28 w 28"/>
                    <a:gd name="T15" fmla="*/ 41 h 528"/>
                    <a:gd name="T16" fmla="*/ 28 w 28"/>
                    <a:gd name="T17"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28">
                      <a:moveTo>
                        <a:pt x="0" y="528"/>
                      </a:moveTo>
                      <a:lnTo>
                        <a:pt x="0" y="488"/>
                      </a:lnTo>
                      <a:lnTo>
                        <a:pt x="14" y="420"/>
                      </a:lnTo>
                      <a:lnTo>
                        <a:pt x="14" y="339"/>
                      </a:lnTo>
                      <a:lnTo>
                        <a:pt x="14" y="257"/>
                      </a:lnTo>
                      <a:lnTo>
                        <a:pt x="14" y="176"/>
                      </a:lnTo>
                      <a:lnTo>
                        <a:pt x="28" y="95"/>
                      </a:lnTo>
                      <a:lnTo>
                        <a:pt x="28" y="41"/>
                      </a:lnTo>
                      <a:lnTo>
                        <a:pt x="28"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7" name="Freeform 107">
                  <a:extLst>
                    <a:ext uri="{FF2B5EF4-FFF2-40B4-BE49-F238E27FC236}">
                      <a16:creationId xmlns:a16="http://schemas.microsoft.com/office/drawing/2014/main" id="{3CF3F2CF-5732-0718-21D1-1F43F73707D9}"/>
                    </a:ext>
                  </a:extLst>
                </p:cNvPr>
                <p:cNvSpPr>
                  <a:spLocks/>
                </p:cNvSpPr>
                <p:nvPr/>
              </p:nvSpPr>
              <p:spPr bwMode="auto">
                <a:xfrm>
                  <a:off x="3296" y="1424"/>
                  <a:ext cx="13" cy="162"/>
                </a:xfrm>
                <a:custGeom>
                  <a:avLst/>
                  <a:gdLst>
                    <a:gd name="T0" fmla="*/ 0 w 13"/>
                    <a:gd name="T1" fmla="*/ 13 h 162"/>
                    <a:gd name="T2" fmla="*/ 0 w 13"/>
                    <a:gd name="T3" fmla="*/ 0 h 162"/>
                    <a:gd name="T4" fmla="*/ 0 w 13"/>
                    <a:gd name="T5" fmla="*/ 0 h 162"/>
                    <a:gd name="T6" fmla="*/ 0 w 13"/>
                    <a:gd name="T7" fmla="*/ 27 h 162"/>
                    <a:gd name="T8" fmla="*/ 0 w 13"/>
                    <a:gd name="T9" fmla="*/ 54 h 162"/>
                    <a:gd name="T10" fmla="*/ 13 w 13"/>
                    <a:gd name="T11" fmla="*/ 122 h 162"/>
                    <a:gd name="T12" fmla="*/ 13 w 13"/>
                    <a:gd name="T13" fmla="*/ 149 h 162"/>
                    <a:gd name="T14" fmla="*/ 13 w 13"/>
                    <a:gd name="T15" fmla="*/ 162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2">
                      <a:moveTo>
                        <a:pt x="0" y="13"/>
                      </a:moveTo>
                      <a:lnTo>
                        <a:pt x="0" y="0"/>
                      </a:lnTo>
                      <a:lnTo>
                        <a:pt x="0" y="0"/>
                      </a:lnTo>
                      <a:lnTo>
                        <a:pt x="0" y="27"/>
                      </a:lnTo>
                      <a:lnTo>
                        <a:pt x="0" y="54"/>
                      </a:lnTo>
                      <a:lnTo>
                        <a:pt x="13" y="122"/>
                      </a:lnTo>
                      <a:lnTo>
                        <a:pt x="13" y="149"/>
                      </a:lnTo>
                      <a:lnTo>
                        <a:pt x="13" y="162"/>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8" name="Freeform 108">
                  <a:extLst>
                    <a:ext uri="{FF2B5EF4-FFF2-40B4-BE49-F238E27FC236}">
                      <a16:creationId xmlns:a16="http://schemas.microsoft.com/office/drawing/2014/main" id="{BCEB30EF-999A-4DF6-5397-A962391FD82B}"/>
                    </a:ext>
                  </a:extLst>
                </p:cNvPr>
                <p:cNvSpPr>
                  <a:spLocks/>
                </p:cNvSpPr>
                <p:nvPr/>
              </p:nvSpPr>
              <p:spPr bwMode="auto">
                <a:xfrm>
                  <a:off x="3309" y="1586"/>
                  <a:ext cx="27" cy="54"/>
                </a:xfrm>
                <a:custGeom>
                  <a:avLst/>
                  <a:gdLst>
                    <a:gd name="T0" fmla="*/ 0 w 27"/>
                    <a:gd name="T1" fmla="*/ 0 h 54"/>
                    <a:gd name="T2" fmla="*/ 0 w 27"/>
                    <a:gd name="T3" fmla="*/ 14 h 54"/>
                    <a:gd name="T4" fmla="*/ 14 w 27"/>
                    <a:gd name="T5" fmla="*/ 27 h 54"/>
                    <a:gd name="T6" fmla="*/ 27 w 27"/>
                    <a:gd name="T7" fmla="*/ 54 h 54"/>
                  </a:gdLst>
                  <a:ahLst/>
                  <a:cxnLst>
                    <a:cxn ang="0">
                      <a:pos x="T0" y="T1"/>
                    </a:cxn>
                    <a:cxn ang="0">
                      <a:pos x="T2" y="T3"/>
                    </a:cxn>
                    <a:cxn ang="0">
                      <a:pos x="T4" y="T5"/>
                    </a:cxn>
                    <a:cxn ang="0">
                      <a:pos x="T6" y="T7"/>
                    </a:cxn>
                  </a:cxnLst>
                  <a:rect l="0" t="0" r="r" b="b"/>
                  <a:pathLst>
                    <a:path w="27" h="54">
                      <a:moveTo>
                        <a:pt x="0" y="0"/>
                      </a:moveTo>
                      <a:lnTo>
                        <a:pt x="0" y="14"/>
                      </a:lnTo>
                      <a:lnTo>
                        <a:pt x="14" y="27"/>
                      </a:lnTo>
                      <a:lnTo>
                        <a:pt x="27" y="54"/>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9" name="Freeform 109">
                  <a:extLst>
                    <a:ext uri="{FF2B5EF4-FFF2-40B4-BE49-F238E27FC236}">
                      <a16:creationId xmlns:a16="http://schemas.microsoft.com/office/drawing/2014/main" id="{9F5C52E4-3D67-E944-F264-22085D6D79AA}"/>
                    </a:ext>
                  </a:extLst>
                </p:cNvPr>
                <p:cNvSpPr>
                  <a:spLocks/>
                </p:cNvSpPr>
                <p:nvPr/>
              </p:nvSpPr>
              <p:spPr bwMode="auto">
                <a:xfrm>
                  <a:off x="3336" y="1640"/>
                  <a:ext cx="27" cy="109"/>
                </a:xfrm>
                <a:custGeom>
                  <a:avLst/>
                  <a:gdLst>
                    <a:gd name="T0" fmla="*/ 0 w 27"/>
                    <a:gd name="T1" fmla="*/ 0 h 109"/>
                    <a:gd name="T2" fmla="*/ 14 w 27"/>
                    <a:gd name="T3" fmla="*/ 54 h 109"/>
                    <a:gd name="T4" fmla="*/ 27 w 27"/>
                    <a:gd name="T5" fmla="*/ 109 h 109"/>
                  </a:gdLst>
                  <a:ahLst/>
                  <a:cxnLst>
                    <a:cxn ang="0">
                      <a:pos x="T0" y="T1"/>
                    </a:cxn>
                    <a:cxn ang="0">
                      <a:pos x="T2" y="T3"/>
                    </a:cxn>
                    <a:cxn ang="0">
                      <a:pos x="T4" y="T5"/>
                    </a:cxn>
                  </a:cxnLst>
                  <a:rect l="0" t="0" r="r" b="b"/>
                  <a:pathLst>
                    <a:path w="27" h="109">
                      <a:moveTo>
                        <a:pt x="0" y="0"/>
                      </a:moveTo>
                      <a:lnTo>
                        <a:pt x="14" y="54"/>
                      </a:lnTo>
                      <a:lnTo>
                        <a:pt x="27" y="109"/>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0" name="Line 110">
                  <a:extLst>
                    <a:ext uri="{FF2B5EF4-FFF2-40B4-BE49-F238E27FC236}">
                      <a16:creationId xmlns:a16="http://schemas.microsoft.com/office/drawing/2014/main" id="{F3112412-6BAD-1154-0437-AB67AEC404C8}"/>
                    </a:ext>
                  </a:extLst>
                </p:cNvPr>
                <p:cNvSpPr>
                  <a:spLocks noChangeShapeType="1"/>
                </p:cNvSpPr>
                <p:nvPr/>
              </p:nvSpPr>
              <p:spPr bwMode="auto">
                <a:xfrm>
                  <a:off x="3363" y="1749"/>
                  <a:ext cx="27" cy="94"/>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11" name="Freeform 111">
                  <a:extLst>
                    <a:ext uri="{FF2B5EF4-FFF2-40B4-BE49-F238E27FC236}">
                      <a16:creationId xmlns:a16="http://schemas.microsoft.com/office/drawing/2014/main" id="{54D9DFE5-781F-9712-F61C-A5E12F0D1A3D}"/>
                    </a:ext>
                  </a:extLst>
                </p:cNvPr>
                <p:cNvSpPr>
                  <a:spLocks/>
                </p:cNvSpPr>
                <p:nvPr/>
              </p:nvSpPr>
              <p:spPr bwMode="auto">
                <a:xfrm>
                  <a:off x="3390" y="1843"/>
                  <a:ext cx="14" cy="68"/>
                </a:xfrm>
                <a:custGeom>
                  <a:avLst/>
                  <a:gdLst>
                    <a:gd name="T0" fmla="*/ 0 w 14"/>
                    <a:gd name="T1" fmla="*/ 0 h 68"/>
                    <a:gd name="T2" fmla="*/ 0 w 14"/>
                    <a:gd name="T3" fmla="*/ 27 h 68"/>
                    <a:gd name="T4" fmla="*/ 14 w 14"/>
                    <a:gd name="T5" fmla="*/ 68 h 68"/>
                  </a:gdLst>
                  <a:ahLst/>
                  <a:cxnLst>
                    <a:cxn ang="0">
                      <a:pos x="T0" y="T1"/>
                    </a:cxn>
                    <a:cxn ang="0">
                      <a:pos x="T2" y="T3"/>
                    </a:cxn>
                    <a:cxn ang="0">
                      <a:pos x="T4" y="T5"/>
                    </a:cxn>
                  </a:cxnLst>
                  <a:rect l="0" t="0" r="r" b="b"/>
                  <a:pathLst>
                    <a:path w="14" h="68">
                      <a:moveTo>
                        <a:pt x="0" y="0"/>
                      </a:moveTo>
                      <a:lnTo>
                        <a:pt x="0" y="27"/>
                      </a:lnTo>
                      <a:lnTo>
                        <a:pt x="14" y="68"/>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2" name="Freeform 112">
                  <a:extLst>
                    <a:ext uri="{FF2B5EF4-FFF2-40B4-BE49-F238E27FC236}">
                      <a16:creationId xmlns:a16="http://schemas.microsoft.com/office/drawing/2014/main" id="{BA7DEEBA-0F3A-E539-C423-B0246525D078}"/>
                    </a:ext>
                  </a:extLst>
                </p:cNvPr>
                <p:cNvSpPr>
                  <a:spLocks/>
                </p:cNvSpPr>
                <p:nvPr/>
              </p:nvSpPr>
              <p:spPr bwMode="auto">
                <a:xfrm>
                  <a:off x="3404" y="1911"/>
                  <a:ext cx="27" cy="108"/>
                </a:xfrm>
                <a:custGeom>
                  <a:avLst/>
                  <a:gdLst>
                    <a:gd name="T0" fmla="*/ 0 w 27"/>
                    <a:gd name="T1" fmla="*/ 0 h 108"/>
                    <a:gd name="T2" fmla="*/ 0 w 27"/>
                    <a:gd name="T3" fmla="*/ 27 h 108"/>
                    <a:gd name="T4" fmla="*/ 14 w 27"/>
                    <a:gd name="T5" fmla="*/ 54 h 108"/>
                    <a:gd name="T6" fmla="*/ 14 w 27"/>
                    <a:gd name="T7" fmla="*/ 81 h 108"/>
                    <a:gd name="T8" fmla="*/ 27 w 27"/>
                    <a:gd name="T9" fmla="*/ 108 h 108"/>
                  </a:gdLst>
                  <a:ahLst/>
                  <a:cxnLst>
                    <a:cxn ang="0">
                      <a:pos x="T0" y="T1"/>
                    </a:cxn>
                    <a:cxn ang="0">
                      <a:pos x="T2" y="T3"/>
                    </a:cxn>
                    <a:cxn ang="0">
                      <a:pos x="T4" y="T5"/>
                    </a:cxn>
                    <a:cxn ang="0">
                      <a:pos x="T6" y="T7"/>
                    </a:cxn>
                    <a:cxn ang="0">
                      <a:pos x="T8" y="T9"/>
                    </a:cxn>
                  </a:cxnLst>
                  <a:rect l="0" t="0" r="r" b="b"/>
                  <a:pathLst>
                    <a:path w="27" h="108">
                      <a:moveTo>
                        <a:pt x="0" y="0"/>
                      </a:moveTo>
                      <a:lnTo>
                        <a:pt x="0" y="27"/>
                      </a:lnTo>
                      <a:lnTo>
                        <a:pt x="14" y="54"/>
                      </a:lnTo>
                      <a:lnTo>
                        <a:pt x="14" y="81"/>
                      </a:lnTo>
                      <a:lnTo>
                        <a:pt x="27" y="108"/>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3" name="Freeform 113">
                  <a:extLst>
                    <a:ext uri="{FF2B5EF4-FFF2-40B4-BE49-F238E27FC236}">
                      <a16:creationId xmlns:a16="http://schemas.microsoft.com/office/drawing/2014/main" id="{E8160399-71DB-0F83-BB3B-123C9F01F8CA}"/>
                    </a:ext>
                  </a:extLst>
                </p:cNvPr>
                <p:cNvSpPr>
                  <a:spLocks/>
                </p:cNvSpPr>
                <p:nvPr/>
              </p:nvSpPr>
              <p:spPr bwMode="auto">
                <a:xfrm>
                  <a:off x="3431" y="2019"/>
                  <a:ext cx="27" cy="27"/>
                </a:xfrm>
                <a:custGeom>
                  <a:avLst/>
                  <a:gdLst>
                    <a:gd name="T0" fmla="*/ 0 w 27"/>
                    <a:gd name="T1" fmla="*/ 0 h 27"/>
                    <a:gd name="T2" fmla="*/ 14 w 27"/>
                    <a:gd name="T3" fmla="*/ 14 h 27"/>
                    <a:gd name="T4" fmla="*/ 27 w 27"/>
                    <a:gd name="T5" fmla="*/ 27 h 27"/>
                  </a:gdLst>
                  <a:ahLst/>
                  <a:cxnLst>
                    <a:cxn ang="0">
                      <a:pos x="T0" y="T1"/>
                    </a:cxn>
                    <a:cxn ang="0">
                      <a:pos x="T2" y="T3"/>
                    </a:cxn>
                    <a:cxn ang="0">
                      <a:pos x="T4" y="T5"/>
                    </a:cxn>
                  </a:cxnLst>
                  <a:rect l="0" t="0" r="r" b="b"/>
                  <a:pathLst>
                    <a:path w="27" h="27">
                      <a:moveTo>
                        <a:pt x="0" y="0"/>
                      </a:moveTo>
                      <a:lnTo>
                        <a:pt x="14" y="14"/>
                      </a:lnTo>
                      <a:lnTo>
                        <a:pt x="27" y="27"/>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4" name="Freeform 114">
                  <a:extLst>
                    <a:ext uri="{FF2B5EF4-FFF2-40B4-BE49-F238E27FC236}">
                      <a16:creationId xmlns:a16="http://schemas.microsoft.com/office/drawing/2014/main" id="{75CF0F72-6492-2F76-5662-79FFBB0D4C9F}"/>
                    </a:ext>
                  </a:extLst>
                </p:cNvPr>
                <p:cNvSpPr>
                  <a:spLocks/>
                </p:cNvSpPr>
                <p:nvPr/>
              </p:nvSpPr>
              <p:spPr bwMode="auto">
                <a:xfrm>
                  <a:off x="3458" y="2046"/>
                  <a:ext cx="27" cy="41"/>
                </a:xfrm>
                <a:custGeom>
                  <a:avLst/>
                  <a:gdLst>
                    <a:gd name="T0" fmla="*/ 0 w 27"/>
                    <a:gd name="T1" fmla="*/ 0 h 41"/>
                    <a:gd name="T2" fmla="*/ 14 w 27"/>
                    <a:gd name="T3" fmla="*/ 28 h 41"/>
                    <a:gd name="T4" fmla="*/ 27 w 27"/>
                    <a:gd name="T5" fmla="*/ 41 h 41"/>
                    <a:gd name="T6" fmla="*/ 27 w 27"/>
                    <a:gd name="T7" fmla="*/ 41 h 41"/>
                  </a:gdLst>
                  <a:ahLst/>
                  <a:cxnLst>
                    <a:cxn ang="0">
                      <a:pos x="T0" y="T1"/>
                    </a:cxn>
                    <a:cxn ang="0">
                      <a:pos x="T2" y="T3"/>
                    </a:cxn>
                    <a:cxn ang="0">
                      <a:pos x="T4" y="T5"/>
                    </a:cxn>
                    <a:cxn ang="0">
                      <a:pos x="T6" y="T7"/>
                    </a:cxn>
                  </a:cxnLst>
                  <a:rect l="0" t="0" r="r" b="b"/>
                  <a:pathLst>
                    <a:path w="27" h="41">
                      <a:moveTo>
                        <a:pt x="0" y="0"/>
                      </a:moveTo>
                      <a:lnTo>
                        <a:pt x="14" y="28"/>
                      </a:lnTo>
                      <a:lnTo>
                        <a:pt x="27" y="41"/>
                      </a:lnTo>
                      <a:lnTo>
                        <a:pt x="27" y="41"/>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5" name="Freeform 115">
                  <a:extLst>
                    <a:ext uri="{FF2B5EF4-FFF2-40B4-BE49-F238E27FC236}">
                      <a16:creationId xmlns:a16="http://schemas.microsoft.com/office/drawing/2014/main" id="{79E43EC5-2F2E-EF6A-2F82-186E9B84DFDF}"/>
                    </a:ext>
                  </a:extLst>
                </p:cNvPr>
                <p:cNvSpPr>
                  <a:spLocks/>
                </p:cNvSpPr>
                <p:nvPr/>
              </p:nvSpPr>
              <p:spPr bwMode="auto">
                <a:xfrm>
                  <a:off x="3485" y="1992"/>
                  <a:ext cx="14" cy="95"/>
                </a:xfrm>
                <a:custGeom>
                  <a:avLst/>
                  <a:gdLst>
                    <a:gd name="T0" fmla="*/ 0 w 14"/>
                    <a:gd name="T1" fmla="*/ 95 h 95"/>
                    <a:gd name="T2" fmla="*/ 0 w 14"/>
                    <a:gd name="T3" fmla="*/ 82 h 95"/>
                    <a:gd name="T4" fmla="*/ 0 w 14"/>
                    <a:gd name="T5" fmla="*/ 54 h 95"/>
                    <a:gd name="T6" fmla="*/ 14 w 14"/>
                    <a:gd name="T7" fmla="*/ 14 h 95"/>
                    <a:gd name="T8" fmla="*/ 14 w 14"/>
                    <a:gd name="T9" fmla="*/ 0 h 95"/>
                  </a:gdLst>
                  <a:ahLst/>
                  <a:cxnLst>
                    <a:cxn ang="0">
                      <a:pos x="T0" y="T1"/>
                    </a:cxn>
                    <a:cxn ang="0">
                      <a:pos x="T2" y="T3"/>
                    </a:cxn>
                    <a:cxn ang="0">
                      <a:pos x="T4" y="T5"/>
                    </a:cxn>
                    <a:cxn ang="0">
                      <a:pos x="T6" y="T7"/>
                    </a:cxn>
                    <a:cxn ang="0">
                      <a:pos x="T8" y="T9"/>
                    </a:cxn>
                  </a:cxnLst>
                  <a:rect l="0" t="0" r="r" b="b"/>
                  <a:pathLst>
                    <a:path w="14" h="95">
                      <a:moveTo>
                        <a:pt x="0" y="95"/>
                      </a:moveTo>
                      <a:lnTo>
                        <a:pt x="0" y="82"/>
                      </a:lnTo>
                      <a:lnTo>
                        <a:pt x="0" y="54"/>
                      </a:lnTo>
                      <a:lnTo>
                        <a:pt x="14" y="14"/>
                      </a:lnTo>
                      <a:lnTo>
                        <a:pt x="14"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6" name="Freeform 116">
                  <a:extLst>
                    <a:ext uri="{FF2B5EF4-FFF2-40B4-BE49-F238E27FC236}">
                      <a16:creationId xmlns:a16="http://schemas.microsoft.com/office/drawing/2014/main" id="{6C988F4D-739A-BACB-C57B-44B7B2B823C6}"/>
                    </a:ext>
                  </a:extLst>
                </p:cNvPr>
                <p:cNvSpPr>
                  <a:spLocks/>
                </p:cNvSpPr>
                <p:nvPr/>
              </p:nvSpPr>
              <p:spPr bwMode="auto">
                <a:xfrm>
                  <a:off x="3499" y="1979"/>
                  <a:ext cx="27" cy="13"/>
                </a:xfrm>
                <a:custGeom>
                  <a:avLst/>
                  <a:gdLst>
                    <a:gd name="T0" fmla="*/ 0 w 27"/>
                    <a:gd name="T1" fmla="*/ 13 h 13"/>
                    <a:gd name="T2" fmla="*/ 13 w 27"/>
                    <a:gd name="T3" fmla="*/ 0 h 13"/>
                    <a:gd name="T4" fmla="*/ 27 w 27"/>
                    <a:gd name="T5" fmla="*/ 13 h 13"/>
                  </a:gdLst>
                  <a:ahLst/>
                  <a:cxnLst>
                    <a:cxn ang="0">
                      <a:pos x="T0" y="T1"/>
                    </a:cxn>
                    <a:cxn ang="0">
                      <a:pos x="T2" y="T3"/>
                    </a:cxn>
                    <a:cxn ang="0">
                      <a:pos x="T4" y="T5"/>
                    </a:cxn>
                  </a:cxnLst>
                  <a:rect l="0" t="0" r="r" b="b"/>
                  <a:pathLst>
                    <a:path w="27" h="13">
                      <a:moveTo>
                        <a:pt x="0" y="13"/>
                      </a:moveTo>
                      <a:lnTo>
                        <a:pt x="13" y="0"/>
                      </a:lnTo>
                      <a:lnTo>
                        <a:pt x="27" y="13"/>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7" name="Freeform 117">
                  <a:extLst>
                    <a:ext uri="{FF2B5EF4-FFF2-40B4-BE49-F238E27FC236}">
                      <a16:creationId xmlns:a16="http://schemas.microsoft.com/office/drawing/2014/main" id="{53FF7D21-D367-1792-040C-AC5C94DDA49D}"/>
                    </a:ext>
                  </a:extLst>
                </p:cNvPr>
                <p:cNvSpPr>
                  <a:spLocks/>
                </p:cNvSpPr>
                <p:nvPr/>
              </p:nvSpPr>
              <p:spPr bwMode="auto">
                <a:xfrm>
                  <a:off x="3526" y="1992"/>
                  <a:ext cx="27" cy="54"/>
                </a:xfrm>
                <a:custGeom>
                  <a:avLst/>
                  <a:gdLst>
                    <a:gd name="T0" fmla="*/ 0 w 27"/>
                    <a:gd name="T1" fmla="*/ 0 h 54"/>
                    <a:gd name="T2" fmla="*/ 14 w 27"/>
                    <a:gd name="T3" fmla="*/ 27 h 54"/>
                    <a:gd name="T4" fmla="*/ 27 w 27"/>
                    <a:gd name="T5" fmla="*/ 54 h 54"/>
                  </a:gdLst>
                  <a:ahLst/>
                  <a:cxnLst>
                    <a:cxn ang="0">
                      <a:pos x="T0" y="T1"/>
                    </a:cxn>
                    <a:cxn ang="0">
                      <a:pos x="T2" y="T3"/>
                    </a:cxn>
                    <a:cxn ang="0">
                      <a:pos x="T4" y="T5"/>
                    </a:cxn>
                  </a:cxnLst>
                  <a:rect l="0" t="0" r="r" b="b"/>
                  <a:pathLst>
                    <a:path w="27" h="54">
                      <a:moveTo>
                        <a:pt x="0" y="0"/>
                      </a:moveTo>
                      <a:lnTo>
                        <a:pt x="14" y="27"/>
                      </a:lnTo>
                      <a:lnTo>
                        <a:pt x="27" y="54"/>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8" name="Freeform 118">
                  <a:extLst>
                    <a:ext uri="{FF2B5EF4-FFF2-40B4-BE49-F238E27FC236}">
                      <a16:creationId xmlns:a16="http://schemas.microsoft.com/office/drawing/2014/main" id="{BB56E2AE-A5EE-70CF-2F67-562DFD91C899}"/>
                    </a:ext>
                  </a:extLst>
                </p:cNvPr>
                <p:cNvSpPr>
                  <a:spLocks/>
                </p:cNvSpPr>
                <p:nvPr/>
              </p:nvSpPr>
              <p:spPr bwMode="auto">
                <a:xfrm>
                  <a:off x="3553" y="2046"/>
                  <a:ext cx="14" cy="41"/>
                </a:xfrm>
                <a:custGeom>
                  <a:avLst/>
                  <a:gdLst>
                    <a:gd name="T0" fmla="*/ 0 w 14"/>
                    <a:gd name="T1" fmla="*/ 0 h 41"/>
                    <a:gd name="T2" fmla="*/ 0 w 14"/>
                    <a:gd name="T3" fmla="*/ 28 h 41"/>
                    <a:gd name="T4" fmla="*/ 14 w 14"/>
                    <a:gd name="T5" fmla="*/ 41 h 41"/>
                  </a:gdLst>
                  <a:ahLst/>
                  <a:cxnLst>
                    <a:cxn ang="0">
                      <a:pos x="T0" y="T1"/>
                    </a:cxn>
                    <a:cxn ang="0">
                      <a:pos x="T2" y="T3"/>
                    </a:cxn>
                    <a:cxn ang="0">
                      <a:pos x="T4" y="T5"/>
                    </a:cxn>
                  </a:cxnLst>
                  <a:rect l="0" t="0" r="r" b="b"/>
                  <a:pathLst>
                    <a:path w="14" h="41">
                      <a:moveTo>
                        <a:pt x="0" y="0"/>
                      </a:moveTo>
                      <a:lnTo>
                        <a:pt x="0" y="28"/>
                      </a:lnTo>
                      <a:lnTo>
                        <a:pt x="14" y="41"/>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9" name="Freeform 119">
                  <a:extLst>
                    <a:ext uri="{FF2B5EF4-FFF2-40B4-BE49-F238E27FC236}">
                      <a16:creationId xmlns:a16="http://schemas.microsoft.com/office/drawing/2014/main" id="{8B7E747C-D34E-959B-B50E-21CDDB07D3EE}"/>
                    </a:ext>
                  </a:extLst>
                </p:cNvPr>
                <p:cNvSpPr>
                  <a:spLocks/>
                </p:cNvSpPr>
                <p:nvPr/>
              </p:nvSpPr>
              <p:spPr bwMode="auto">
                <a:xfrm>
                  <a:off x="3567" y="2087"/>
                  <a:ext cx="27" cy="14"/>
                </a:xfrm>
                <a:custGeom>
                  <a:avLst/>
                  <a:gdLst>
                    <a:gd name="T0" fmla="*/ 0 w 27"/>
                    <a:gd name="T1" fmla="*/ 0 h 14"/>
                    <a:gd name="T2" fmla="*/ 13 w 27"/>
                    <a:gd name="T3" fmla="*/ 0 h 14"/>
                    <a:gd name="T4" fmla="*/ 27 w 27"/>
                    <a:gd name="T5" fmla="*/ 14 h 14"/>
                  </a:gdLst>
                  <a:ahLst/>
                  <a:cxnLst>
                    <a:cxn ang="0">
                      <a:pos x="T0" y="T1"/>
                    </a:cxn>
                    <a:cxn ang="0">
                      <a:pos x="T2" y="T3"/>
                    </a:cxn>
                    <a:cxn ang="0">
                      <a:pos x="T4" y="T5"/>
                    </a:cxn>
                  </a:cxnLst>
                  <a:rect l="0" t="0" r="r" b="b"/>
                  <a:pathLst>
                    <a:path w="27" h="14">
                      <a:moveTo>
                        <a:pt x="0" y="0"/>
                      </a:moveTo>
                      <a:lnTo>
                        <a:pt x="13" y="0"/>
                      </a:lnTo>
                      <a:lnTo>
                        <a:pt x="27" y="14"/>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0" name="Freeform 120">
                  <a:extLst>
                    <a:ext uri="{FF2B5EF4-FFF2-40B4-BE49-F238E27FC236}">
                      <a16:creationId xmlns:a16="http://schemas.microsoft.com/office/drawing/2014/main" id="{C971665E-E4F7-FE73-2B12-CD23C29D0C2F}"/>
                    </a:ext>
                  </a:extLst>
                </p:cNvPr>
                <p:cNvSpPr>
                  <a:spLocks/>
                </p:cNvSpPr>
                <p:nvPr/>
              </p:nvSpPr>
              <p:spPr bwMode="auto">
                <a:xfrm>
                  <a:off x="3594" y="2101"/>
                  <a:ext cx="27" cy="40"/>
                </a:xfrm>
                <a:custGeom>
                  <a:avLst/>
                  <a:gdLst>
                    <a:gd name="T0" fmla="*/ 0 w 27"/>
                    <a:gd name="T1" fmla="*/ 0 h 40"/>
                    <a:gd name="T2" fmla="*/ 13 w 27"/>
                    <a:gd name="T3" fmla="*/ 27 h 40"/>
                    <a:gd name="T4" fmla="*/ 27 w 27"/>
                    <a:gd name="T5" fmla="*/ 40 h 40"/>
                    <a:gd name="T6" fmla="*/ 27 w 27"/>
                    <a:gd name="T7" fmla="*/ 40 h 40"/>
                  </a:gdLst>
                  <a:ahLst/>
                  <a:cxnLst>
                    <a:cxn ang="0">
                      <a:pos x="T0" y="T1"/>
                    </a:cxn>
                    <a:cxn ang="0">
                      <a:pos x="T2" y="T3"/>
                    </a:cxn>
                    <a:cxn ang="0">
                      <a:pos x="T4" y="T5"/>
                    </a:cxn>
                    <a:cxn ang="0">
                      <a:pos x="T6" y="T7"/>
                    </a:cxn>
                  </a:cxnLst>
                  <a:rect l="0" t="0" r="r" b="b"/>
                  <a:pathLst>
                    <a:path w="27" h="40">
                      <a:moveTo>
                        <a:pt x="0" y="0"/>
                      </a:moveTo>
                      <a:lnTo>
                        <a:pt x="13" y="27"/>
                      </a:lnTo>
                      <a:lnTo>
                        <a:pt x="27" y="40"/>
                      </a:lnTo>
                      <a:lnTo>
                        <a:pt x="27" y="4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1" name="Freeform 121">
                  <a:extLst>
                    <a:ext uri="{FF2B5EF4-FFF2-40B4-BE49-F238E27FC236}">
                      <a16:creationId xmlns:a16="http://schemas.microsoft.com/office/drawing/2014/main" id="{007EDEF0-AA03-9D14-1D56-806C040DCD26}"/>
                    </a:ext>
                  </a:extLst>
                </p:cNvPr>
                <p:cNvSpPr>
                  <a:spLocks/>
                </p:cNvSpPr>
                <p:nvPr/>
              </p:nvSpPr>
              <p:spPr bwMode="auto">
                <a:xfrm>
                  <a:off x="3621" y="2101"/>
                  <a:ext cx="27" cy="40"/>
                </a:xfrm>
                <a:custGeom>
                  <a:avLst/>
                  <a:gdLst>
                    <a:gd name="T0" fmla="*/ 0 w 27"/>
                    <a:gd name="T1" fmla="*/ 40 h 40"/>
                    <a:gd name="T2" fmla="*/ 13 w 27"/>
                    <a:gd name="T3" fmla="*/ 40 h 40"/>
                    <a:gd name="T4" fmla="*/ 13 w 27"/>
                    <a:gd name="T5" fmla="*/ 13 h 40"/>
                    <a:gd name="T6" fmla="*/ 27 w 27"/>
                    <a:gd name="T7" fmla="*/ 0 h 40"/>
                    <a:gd name="T8" fmla="*/ 27 w 27"/>
                    <a:gd name="T9" fmla="*/ 0 h 40"/>
                  </a:gdLst>
                  <a:ahLst/>
                  <a:cxnLst>
                    <a:cxn ang="0">
                      <a:pos x="T0" y="T1"/>
                    </a:cxn>
                    <a:cxn ang="0">
                      <a:pos x="T2" y="T3"/>
                    </a:cxn>
                    <a:cxn ang="0">
                      <a:pos x="T4" y="T5"/>
                    </a:cxn>
                    <a:cxn ang="0">
                      <a:pos x="T6" y="T7"/>
                    </a:cxn>
                    <a:cxn ang="0">
                      <a:pos x="T8" y="T9"/>
                    </a:cxn>
                  </a:cxnLst>
                  <a:rect l="0" t="0" r="r" b="b"/>
                  <a:pathLst>
                    <a:path w="27" h="40">
                      <a:moveTo>
                        <a:pt x="0" y="40"/>
                      </a:moveTo>
                      <a:lnTo>
                        <a:pt x="13" y="40"/>
                      </a:lnTo>
                      <a:lnTo>
                        <a:pt x="13" y="13"/>
                      </a:lnTo>
                      <a:lnTo>
                        <a:pt x="27"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2" name="Freeform 122">
                  <a:extLst>
                    <a:ext uri="{FF2B5EF4-FFF2-40B4-BE49-F238E27FC236}">
                      <a16:creationId xmlns:a16="http://schemas.microsoft.com/office/drawing/2014/main" id="{310E5071-417D-5669-6070-CD6DE81A877B}"/>
                    </a:ext>
                  </a:extLst>
                </p:cNvPr>
                <p:cNvSpPr>
                  <a:spLocks/>
                </p:cNvSpPr>
                <p:nvPr/>
              </p:nvSpPr>
              <p:spPr bwMode="auto">
                <a:xfrm>
                  <a:off x="3648" y="2101"/>
                  <a:ext cx="14" cy="40"/>
                </a:xfrm>
                <a:custGeom>
                  <a:avLst/>
                  <a:gdLst>
                    <a:gd name="T0" fmla="*/ 0 w 14"/>
                    <a:gd name="T1" fmla="*/ 0 h 40"/>
                    <a:gd name="T2" fmla="*/ 0 w 14"/>
                    <a:gd name="T3" fmla="*/ 0 h 40"/>
                    <a:gd name="T4" fmla="*/ 0 w 14"/>
                    <a:gd name="T5" fmla="*/ 13 h 40"/>
                    <a:gd name="T6" fmla="*/ 14 w 14"/>
                    <a:gd name="T7" fmla="*/ 27 h 40"/>
                    <a:gd name="T8" fmla="*/ 14 w 14"/>
                    <a:gd name="T9" fmla="*/ 40 h 40"/>
                  </a:gdLst>
                  <a:ahLst/>
                  <a:cxnLst>
                    <a:cxn ang="0">
                      <a:pos x="T0" y="T1"/>
                    </a:cxn>
                    <a:cxn ang="0">
                      <a:pos x="T2" y="T3"/>
                    </a:cxn>
                    <a:cxn ang="0">
                      <a:pos x="T4" y="T5"/>
                    </a:cxn>
                    <a:cxn ang="0">
                      <a:pos x="T6" y="T7"/>
                    </a:cxn>
                    <a:cxn ang="0">
                      <a:pos x="T8" y="T9"/>
                    </a:cxn>
                  </a:cxnLst>
                  <a:rect l="0" t="0" r="r" b="b"/>
                  <a:pathLst>
                    <a:path w="14" h="40">
                      <a:moveTo>
                        <a:pt x="0" y="0"/>
                      </a:moveTo>
                      <a:lnTo>
                        <a:pt x="0" y="0"/>
                      </a:lnTo>
                      <a:lnTo>
                        <a:pt x="0" y="13"/>
                      </a:lnTo>
                      <a:lnTo>
                        <a:pt x="14" y="27"/>
                      </a:lnTo>
                      <a:lnTo>
                        <a:pt x="14" y="4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3" name="Freeform 123">
                  <a:extLst>
                    <a:ext uri="{FF2B5EF4-FFF2-40B4-BE49-F238E27FC236}">
                      <a16:creationId xmlns:a16="http://schemas.microsoft.com/office/drawing/2014/main" id="{3E002E4D-4679-600E-6E73-E620397DC0C6}"/>
                    </a:ext>
                  </a:extLst>
                </p:cNvPr>
                <p:cNvSpPr>
                  <a:spLocks/>
                </p:cNvSpPr>
                <p:nvPr/>
              </p:nvSpPr>
              <p:spPr bwMode="auto">
                <a:xfrm>
                  <a:off x="3662" y="2114"/>
                  <a:ext cx="27" cy="27"/>
                </a:xfrm>
                <a:custGeom>
                  <a:avLst/>
                  <a:gdLst>
                    <a:gd name="T0" fmla="*/ 0 w 27"/>
                    <a:gd name="T1" fmla="*/ 27 h 27"/>
                    <a:gd name="T2" fmla="*/ 13 w 27"/>
                    <a:gd name="T3" fmla="*/ 14 h 27"/>
                    <a:gd name="T4" fmla="*/ 27 w 27"/>
                    <a:gd name="T5" fmla="*/ 0 h 27"/>
                  </a:gdLst>
                  <a:ahLst/>
                  <a:cxnLst>
                    <a:cxn ang="0">
                      <a:pos x="T0" y="T1"/>
                    </a:cxn>
                    <a:cxn ang="0">
                      <a:pos x="T2" y="T3"/>
                    </a:cxn>
                    <a:cxn ang="0">
                      <a:pos x="T4" y="T5"/>
                    </a:cxn>
                  </a:cxnLst>
                  <a:rect l="0" t="0" r="r" b="b"/>
                  <a:pathLst>
                    <a:path w="27" h="27">
                      <a:moveTo>
                        <a:pt x="0" y="27"/>
                      </a:moveTo>
                      <a:lnTo>
                        <a:pt x="13"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4" name="Freeform 124">
                  <a:extLst>
                    <a:ext uri="{FF2B5EF4-FFF2-40B4-BE49-F238E27FC236}">
                      <a16:creationId xmlns:a16="http://schemas.microsoft.com/office/drawing/2014/main" id="{DD069A4F-A487-F81A-976A-548417BB52CD}"/>
                    </a:ext>
                  </a:extLst>
                </p:cNvPr>
                <p:cNvSpPr>
                  <a:spLocks/>
                </p:cNvSpPr>
                <p:nvPr/>
              </p:nvSpPr>
              <p:spPr bwMode="auto">
                <a:xfrm>
                  <a:off x="3689" y="2101"/>
                  <a:ext cx="27" cy="13"/>
                </a:xfrm>
                <a:custGeom>
                  <a:avLst/>
                  <a:gdLst>
                    <a:gd name="T0" fmla="*/ 0 w 27"/>
                    <a:gd name="T1" fmla="*/ 13 h 13"/>
                    <a:gd name="T2" fmla="*/ 13 w 27"/>
                    <a:gd name="T3" fmla="*/ 0 h 13"/>
                    <a:gd name="T4" fmla="*/ 27 w 27"/>
                    <a:gd name="T5" fmla="*/ 0 h 13"/>
                  </a:gdLst>
                  <a:ahLst/>
                  <a:cxnLst>
                    <a:cxn ang="0">
                      <a:pos x="T0" y="T1"/>
                    </a:cxn>
                    <a:cxn ang="0">
                      <a:pos x="T2" y="T3"/>
                    </a:cxn>
                    <a:cxn ang="0">
                      <a:pos x="T4" y="T5"/>
                    </a:cxn>
                  </a:cxnLst>
                  <a:rect l="0" t="0" r="r" b="b"/>
                  <a:pathLst>
                    <a:path w="27" h="13">
                      <a:moveTo>
                        <a:pt x="0" y="13"/>
                      </a:moveTo>
                      <a:lnTo>
                        <a:pt x="13"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5" name="Freeform 125">
                  <a:extLst>
                    <a:ext uri="{FF2B5EF4-FFF2-40B4-BE49-F238E27FC236}">
                      <a16:creationId xmlns:a16="http://schemas.microsoft.com/office/drawing/2014/main" id="{FCAC93B2-8C12-4340-FDD3-6DB7B00AFCC5}"/>
                    </a:ext>
                  </a:extLst>
                </p:cNvPr>
                <p:cNvSpPr>
                  <a:spLocks/>
                </p:cNvSpPr>
                <p:nvPr/>
              </p:nvSpPr>
              <p:spPr bwMode="auto">
                <a:xfrm>
                  <a:off x="3716" y="2101"/>
                  <a:ext cx="13" cy="27"/>
                </a:xfrm>
                <a:custGeom>
                  <a:avLst/>
                  <a:gdLst>
                    <a:gd name="T0" fmla="*/ 0 w 13"/>
                    <a:gd name="T1" fmla="*/ 0 h 27"/>
                    <a:gd name="T2" fmla="*/ 0 w 13"/>
                    <a:gd name="T3" fmla="*/ 13 h 27"/>
                    <a:gd name="T4" fmla="*/ 13 w 13"/>
                    <a:gd name="T5" fmla="*/ 27 h 27"/>
                    <a:gd name="T6" fmla="*/ 13 w 13"/>
                    <a:gd name="T7" fmla="*/ 27 h 27"/>
                  </a:gdLst>
                  <a:ahLst/>
                  <a:cxnLst>
                    <a:cxn ang="0">
                      <a:pos x="T0" y="T1"/>
                    </a:cxn>
                    <a:cxn ang="0">
                      <a:pos x="T2" y="T3"/>
                    </a:cxn>
                    <a:cxn ang="0">
                      <a:pos x="T4" y="T5"/>
                    </a:cxn>
                    <a:cxn ang="0">
                      <a:pos x="T6" y="T7"/>
                    </a:cxn>
                  </a:cxnLst>
                  <a:rect l="0" t="0" r="r" b="b"/>
                  <a:pathLst>
                    <a:path w="13" h="27">
                      <a:moveTo>
                        <a:pt x="0" y="0"/>
                      </a:moveTo>
                      <a:lnTo>
                        <a:pt x="0" y="13"/>
                      </a:lnTo>
                      <a:lnTo>
                        <a:pt x="13" y="27"/>
                      </a:lnTo>
                      <a:lnTo>
                        <a:pt x="13" y="27"/>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6" name="Freeform 126">
                  <a:extLst>
                    <a:ext uri="{FF2B5EF4-FFF2-40B4-BE49-F238E27FC236}">
                      <a16:creationId xmlns:a16="http://schemas.microsoft.com/office/drawing/2014/main" id="{5FA9C4A6-DC78-A39E-4172-3D092B6447A0}"/>
                    </a:ext>
                  </a:extLst>
                </p:cNvPr>
                <p:cNvSpPr>
                  <a:spLocks/>
                </p:cNvSpPr>
                <p:nvPr/>
              </p:nvSpPr>
              <p:spPr bwMode="auto">
                <a:xfrm>
                  <a:off x="3729" y="2087"/>
                  <a:ext cx="27" cy="41"/>
                </a:xfrm>
                <a:custGeom>
                  <a:avLst/>
                  <a:gdLst>
                    <a:gd name="T0" fmla="*/ 0 w 27"/>
                    <a:gd name="T1" fmla="*/ 41 h 41"/>
                    <a:gd name="T2" fmla="*/ 0 w 27"/>
                    <a:gd name="T3" fmla="*/ 41 h 41"/>
                    <a:gd name="T4" fmla="*/ 14 w 27"/>
                    <a:gd name="T5" fmla="*/ 27 h 41"/>
                    <a:gd name="T6" fmla="*/ 27 w 27"/>
                    <a:gd name="T7" fmla="*/ 0 h 41"/>
                  </a:gdLst>
                  <a:ahLst/>
                  <a:cxnLst>
                    <a:cxn ang="0">
                      <a:pos x="T0" y="T1"/>
                    </a:cxn>
                    <a:cxn ang="0">
                      <a:pos x="T2" y="T3"/>
                    </a:cxn>
                    <a:cxn ang="0">
                      <a:pos x="T4" y="T5"/>
                    </a:cxn>
                    <a:cxn ang="0">
                      <a:pos x="T6" y="T7"/>
                    </a:cxn>
                  </a:cxnLst>
                  <a:rect l="0" t="0" r="r" b="b"/>
                  <a:pathLst>
                    <a:path w="27" h="41">
                      <a:moveTo>
                        <a:pt x="0" y="41"/>
                      </a:moveTo>
                      <a:lnTo>
                        <a:pt x="0" y="41"/>
                      </a:lnTo>
                      <a:lnTo>
                        <a:pt x="14" y="27"/>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7" name="Freeform 127">
                  <a:extLst>
                    <a:ext uri="{FF2B5EF4-FFF2-40B4-BE49-F238E27FC236}">
                      <a16:creationId xmlns:a16="http://schemas.microsoft.com/office/drawing/2014/main" id="{9B73FD6A-3AEF-06AF-35DD-7467F334F323}"/>
                    </a:ext>
                  </a:extLst>
                </p:cNvPr>
                <p:cNvSpPr>
                  <a:spLocks/>
                </p:cNvSpPr>
                <p:nvPr/>
              </p:nvSpPr>
              <p:spPr bwMode="auto">
                <a:xfrm>
                  <a:off x="3756" y="2087"/>
                  <a:ext cx="28" cy="1"/>
                </a:xfrm>
                <a:custGeom>
                  <a:avLst/>
                  <a:gdLst>
                    <a:gd name="T0" fmla="*/ 0 w 28"/>
                    <a:gd name="T1" fmla="*/ 14 w 28"/>
                    <a:gd name="T2" fmla="*/ 28 w 28"/>
                  </a:gdLst>
                  <a:ahLst/>
                  <a:cxnLst>
                    <a:cxn ang="0">
                      <a:pos x="T0" y="0"/>
                    </a:cxn>
                    <a:cxn ang="0">
                      <a:pos x="T1" y="0"/>
                    </a:cxn>
                    <a:cxn ang="0">
                      <a:pos x="T2" y="0"/>
                    </a:cxn>
                  </a:cxnLst>
                  <a:rect l="0" t="0" r="r" b="b"/>
                  <a:pathLst>
                    <a:path w="28">
                      <a:moveTo>
                        <a:pt x="0" y="0"/>
                      </a:moveTo>
                      <a:lnTo>
                        <a:pt x="14" y="0"/>
                      </a:lnTo>
                      <a:lnTo>
                        <a:pt x="28"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8" name="Freeform 128">
                  <a:extLst>
                    <a:ext uri="{FF2B5EF4-FFF2-40B4-BE49-F238E27FC236}">
                      <a16:creationId xmlns:a16="http://schemas.microsoft.com/office/drawing/2014/main" id="{A7E992B4-5D63-0C34-4FB8-C9E712643DBA}"/>
                    </a:ext>
                  </a:extLst>
                </p:cNvPr>
                <p:cNvSpPr>
                  <a:spLocks/>
                </p:cNvSpPr>
                <p:nvPr/>
              </p:nvSpPr>
              <p:spPr bwMode="auto">
                <a:xfrm>
                  <a:off x="3784" y="2087"/>
                  <a:ext cx="27" cy="27"/>
                </a:xfrm>
                <a:custGeom>
                  <a:avLst/>
                  <a:gdLst>
                    <a:gd name="T0" fmla="*/ 0 w 27"/>
                    <a:gd name="T1" fmla="*/ 0 h 27"/>
                    <a:gd name="T2" fmla="*/ 13 w 27"/>
                    <a:gd name="T3" fmla="*/ 14 h 27"/>
                    <a:gd name="T4" fmla="*/ 27 w 27"/>
                    <a:gd name="T5" fmla="*/ 27 h 27"/>
                  </a:gdLst>
                  <a:ahLst/>
                  <a:cxnLst>
                    <a:cxn ang="0">
                      <a:pos x="T0" y="T1"/>
                    </a:cxn>
                    <a:cxn ang="0">
                      <a:pos x="T2" y="T3"/>
                    </a:cxn>
                    <a:cxn ang="0">
                      <a:pos x="T4" y="T5"/>
                    </a:cxn>
                  </a:cxnLst>
                  <a:rect l="0" t="0" r="r" b="b"/>
                  <a:pathLst>
                    <a:path w="27" h="27">
                      <a:moveTo>
                        <a:pt x="0" y="0"/>
                      </a:moveTo>
                      <a:lnTo>
                        <a:pt x="13" y="14"/>
                      </a:lnTo>
                      <a:lnTo>
                        <a:pt x="27" y="27"/>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9" name="Freeform 129">
                  <a:extLst>
                    <a:ext uri="{FF2B5EF4-FFF2-40B4-BE49-F238E27FC236}">
                      <a16:creationId xmlns:a16="http://schemas.microsoft.com/office/drawing/2014/main" id="{75DEB849-985D-58F2-FF3C-6C0C727D0334}"/>
                    </a:ext>
                  </a:extLst>
                </p:cNvPr>
                <p:cNvSpPr>
                  <a:spLocks/>
                </p:cNvSpPr>
                <p:nvPr/>
              </p:nvSpPr>
              <p:spPr bwMode="auto">
                <a:xfrm>
                  <a:off x="3811" y="2074"/>
                  <a:ext cx="13" cy="40"/>
                </a:xfrm>
                <a:custGeom>
                  <a:avLst/>
                  <a:gdLst>
                    <a:gd name="T0" fmla="*/ 0 w 13"/>
                    <a:gd name="T1" fmla="*/ 40 h 40"/>
                    <a:gd name="T2" fmla="*/ 0 w 13"/>
                    <a:gd name="T3" fmla="*/ 40 h 40"/>
                    <a:gd name="T4" fmla="*/ 0 w 13"/>
                    <a:gd name="T5" fmla="*/ 27 h 40"/>
                    <a:gd name="T6" fmla="*/ 13 w 13"/>
                    <a:gd name="T7" fmla="*/ 0 h 40"/>
                  </a:gdLst>
                  <a:ahLst/>
                  <a:cxnLst>
                    <a:cxn ang="0">
                      <a:pos x="T0" y="T1"/>
                    </a:cxn>
                    <a:cxn ang="0">
                      <a:pos x="T2" y="T3"/>
                    </a:cxn>
                    <a:cxn ang="0">
                      <a:pos x="T4" y="T5"/>
                    </a:cxn>
                    <a:cxn ang="0">
                      <a:pos x="T6" y="T7"/>
                    </a:cxn>
                  </a:cxnLst>
                  <a:rect l="0" t="0" r="r" b="b"/>
                  <a:pathLst>
                    <a:path w="13" h="40">
                      <a:moveTo>
                        <a:pt x="0" y="40"/>
                      </a:moveTo>
                      <a:lnTo>
                        <a:pt x="0" y="40"/>
                      </a:lnTo>
                      <a:lnTo>
                        <a:pt x="0" y="27"/>
                      </a:lnTo>
                      <a:lnTo>
                        <a:pt x="13"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0" name="Freeform 130">
                  <a:extLst>
                    <a:ext uri="{FF2B5EF4-FFF2-40B4-BE49-F238E27FC236}">
                      <a16:creationId xmlns:a16="http://schemas.microsoft.com/office/drawing/2014/main" id="{722C5FBB-BADA-0184-55DA-5A21CBCF8E09}"/>
                    </a:ext>
                  </a:extLst>
                </p:cNvPr>
                <p:cNvSpPr>
                  <a:spLocks/>
                </p:cNvSpPr>
                <p:nvPr/>
              </p:nvSpPr>
              <p:spPr bwMode="auto">
                <a:xfrm>
                  <a:off x="3824" y="2060"/>
                  <a:ext cx="27" cy="14"/>
                </a:xfrm>
                <a:custGeom>
                  <a:avLst/>
                  <a:gdLst>
                    <a:gd name="T0" fmla="*/ 0 w 27"/>
                    <a:gd name="T1" fmla="*/ 14 h 14"/>
                    <a:gd name="T2" fmla="*/ 14 w 27"/>
                    <a:gd name="T3" fmla="*/ 0 h 14"/>
                    <a:gd name="T4" fmla="*/ 27 w 27"/>
                    <a:gd name="T5" fmla="*/ 0 h 14"/>
                  </a:gdLst>
                  <a:ahLst/>
                  <a:cxnLst>
                    <a:cxn ang="0">
                      <a:pos x="T0" y="T1"/>
                    </a:cxn>
                    <a:cxn ang="0">
                      <a:pos x="T2" y="T3"/>
                    </a:cxn>
                    <a:cxn ang="0">
                      <a:pos x="T4" y="T5"/>
                    </a:cxn>
                  </a:cxnLst>
                  <a:rect l="0" t="0" r="r" b="b"/>
                  <a:pathLst>
                    <a:path w="27" h="14">
                      <a:moveTo>
                        <a:pt x="0" y="14"/>
                      </a:moveTo>
                      <a:lnTo>
                        <a:pt x="14"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1" name="Freeform 131">
                  <a:extLst>
                    <a:ext uri="{FF2B5EF4-FFF2-40B4-BE49-F238E27FC236}">
                      <a16:creationId xmlns:a16="http://schemas.microsoft.com/office/drawing/2014/main" id="{D09E97E1-7F76-34B3-9DB2-6E60042DA4BB}"/>
                    </a:ext>
                  </a:extLst>
                </p:cNvPr>
                <p:cNvSpPr>
                  <a:spLocks/>
                </p:cNvSpPr>
                <p:nvPr/>
              </p:nvSpPr>
              <p:spPr bwMode="auto">
                <a:xfrm>
                  <a:off x="3851" y="2060"/>
                  <a:ext cx="27" cy="68"/>
                </a:xfrm>
                <a:custGeom>
                  <a:avLst/>
                  <a:gdLst>
                    <a:gd name="T0" fmla="*/ 0 w 27"/>
                    <a:gd name="T1" fmla="*/ 0 h 68"/>
                    <a:gd name="T2" fmla="*/ 0 w 27"/>
                    <a:gd name="T3" fmla="*/ 14 h 68"/>
                    <a:gd name="T4" fmla="*/ 14 w 27"/>
                    <a:gd name="T5" fmla="*/ 27 h 68"/>
                    <a:gd name="T6" fmla="*/ 27 w 27"/>
                    <a:gd name="T7" fmla="*/ 68 h 68"/>
                  </a:gdLst>
                  <a:ahLst/>
                  <a:cxnLst>
                    <a:cxn ang="0">
                      <a:pos x="T0" y="T1"/>
                    </a:cxn>
                    <a:cxn ang="0">
                      <a:pos x="T2" y="T3"/>
                    </a:cxn>
                    <a:cxn ang="0">
                      <a:pos x="T4" y="T5"/>
                    </a:cxn>
                    <a:cxn ang="0">
                      <a:pos x="T6" y="T7"/>
                    </a:cxn>
                  </a:cxnLst>
                  <a:rect l="0" t="0" r="r" b="b"/>
                  <a:pathLst>
                    <a:path w="27" h="68">
                      <a:moveTo>
                        <a:pt x="0" y="0"/>
                      </a:moveTo>
                      <a:lnTo>
                        <a:pt x="0" y="14"/>
                      </a:lnTo>
                      <a:lnTo>
                        <a:pt x="14" y="27"/>
                      </a:lnTo>
                      <a:lnTo>
                        <a:pt x="27" y="68"/>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2" name="Line 132">
                  <a:extLst>
                    <a:ext uri="{FF2B5EF4-FFF2-40B4-BE49-F238E27FC236}">
                      <a16:creationId xmlns:a16="http://schemas.microsoft.com/office/drawing/2014/main" id="{9AAF2514-AF69-1FED-7EF8-D85173AF6200}"/>
                    </a:ext>
                  </a:extLst>
                </p:cNvPr>
                <p:cNvSpPr>
                  <a:spLocks noChangeShapeType="1"/>
                </p:cNvSpPr>
                <p:nvPr/>
              </p:nvSpPr>
              <p:spPr bwMode="auto">
                <a:xfrm>
                  <a:off x="3878" y="2128"/>
                  <a:ext cx="27" cy="40"/>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3" name="Freeform 133">
                  <a:extLst>
                    <a:ext uri="{FF2B5EF4-FFF2-40B4-BE49-F238E27FC236}">
                      <a16:creationId xmlns:a16="http://schemas.microsoft.com/office/drawing/2014/main" id="{675D8E7A-2D0F-C309-62AA-9D6EBA2BBC30}"/>
                    </a:ext>
                  </a:extLst>
                </p:cNvPr>
                <p:cNvSpPr>
                  <a:spLocks/>
                </p:cNvSpPr>
                <p:nvPr/>
              </p:nvSpPr>
              <p:spPr bwMode="auto">
                <a:xfrm>
                  <a:off x="3905" y="2168"/>
                  <a:ext cx="14" cy="27"/>
                </a:xfrm>
                <a:custGeom>
                  <a:avLst/>
                  <a:gdLst>
                    <a:gd name="T0" fmla="*/ 0 w 14"/>
                    <a:gd name="T1" fmla="*/ 0 h 27"/>
                    <a:gd name="T2" fmla="*/ 0 w 14"/>
                    <a:gd name="T3" fmla="*/ 14 h 27"/>
                    <a:gd name="T4" fmla="*/ 14 w 14"/>
                    <a:gd name="T5" fmla="*/ 27 h 27"/>
                  </a:gdLst>
                  <a:ahLst/>
                  <a:cxnLst>
                    <a:cxn ang="0">
                      <a:pos x="T0" y="T1"/>
                    </a:cxn>
                    <a:cxn ang="0">
                      <a:pos x="T2" y="T3"/>
                    </a:cxn>
                    <a:cxn ang="0">
                      <a:pos x="T4" y="T5"/>
                    </a:cxn>
                  </a:cxnLst>
                  <a:rect l="0" t="0" r="r" b="b"/>
                  <a:pathLst>
                    <a:path w="14" h="27">
                      <a:moveTo>
                        <a:pt x="0" y="0"/>
                      </a:moveTo>
                      <a:lnTo>
                        <a:pt x="0" y="14"/>
                      </a:lnTo>
                      <a:lnTo>
                        <a:pt x="14" y="27"/>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4" name="Freeform 134">
                  <a:extLst>
                    <a:ext uri="{FF2B5EF4-FFF2-40B4-BE49-F238E27FC236}">
                      <a16:creationId xmlns:a16="http://schemas.microsoft.com/office/drawing/2014/main" id="{537FE443-70F4-8358-B42A-B96C5A62B2CD}"/>
                    </a:ext>
                  </a:extLst>
                </p:cNvPr>
                <p:cNvSpPr>
                  <a:spLocks/>
                </p:cNvSpPr>
                <p:nvPr/>
              </p:nvSpPr>
              <p:spPr bwMode="auto">
                <a:xfrm>
                  <a:off x="3919" y="2168"/>
                  <a:ext cx="27" cy="27"/>
                </a:xfrm>
                <a:custGeom>
                  <a:avLst/>
                  <a:gdLst>
                    <a:gd name="T0" fmla="*/ 0 w 27"/>
                    <a:gd name="T1" fmla="*/ 27 h 27"/>
                    <a:gd name="T2" fmla="*/ 14 w 27"/>
                    <a:gd name="T3" fmla="*/ 14 h 27"/>
                    <a:gd name="T4" fmla="*/ 27 w 27"/>
                    <a:gd name="T5" fmla="*/ 0 h 27"/>
                  </a:gdLst>
                  <a:ahLst/>
                  <a:cxnLst>
                    <a:cxn ang="0">
                      <a:pos x="T0" y="T1"/>
                    </a:cxn>
                    <a:cxn ang="0">
                      <a:pos x="T2" y="T3"/>
                    </a:cxn>
                    <a:cxn ang="0">
                      <a:pos x="T4" y="T5"/>
                    </a:cxn>
                  </a:cxnLst>
                  <a:rect l="0" t="0" r="r" b="b"/>
                  <a:pathLst>
                    <a:path w="27" h="27">
                      <a:moveTo>
                        <a:pt x="0" y="27"/>
                      </a:moveTo>
                      <a:lnTo>
                        <a:pt x="14"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5" name="Freeform 135">
                  <a:extLst>
                    <a:ext uri="{FF2B5EF4-FFF2-40B4-BE49-F238E27FC236}">
                      <a16:creationId xmlns:a16="http://schemas.microsoft.com/office/drawing/2014/main" id="{E9E9666E-6DB2-42C8-7D6E-83458BFEA785}"/>
                    </a:ext>
                  </a:extLst>
                </p:cNvPr>
                <p:cNvSpPr>
                  <a:spLocks/>
                </p:cNvSpPr>
                <p:nvPr/>
              </p:nvSpPr>
              <p:spPr bwMode="auto">
                <a:xfrm>
                  <a:off x="3946" y="2155"/>
                  <a:ext cx="27" cy="13"/>
                </a:xfrm>
                <a:custGeom>
                  <a:avLst/>
                  <a:gdLst>
                    <a:gd name="T0" fmla="*/ 0 w 27"/>
                    <a:gd name="T1" fmla="*/ 13 h 13"/>
                    <a:gd name="T2" fmla="*/ 14 w 27"/>
                    <a:gd name="T3" fmla="*/ 0 h 13"/>
                    <a:gd name="T4" fmla="*/ 27 w 27"/>
                    <a:gd name="T5" fmla="*/ 0 h 13"/>
                  </a:gdLst>
                  <a:ahLst/>
                  <a:cxnLst>
                    <a:cxn ang="0">
                      <a:pos x="T0" y="T1"/>
                    </a:cxn>
                    <a:cxn ang="0">
                      <a:pos x="T2" y="T3"/>
                    </a:cxn>
                    <a:cxn ang="0">
                      <a:pos x="T4" y="T5"/>
                    </a:cxn>
                  </a:cxnLst>
                  <a:rect l="0" t="0" r="r" b="b"/>
                  <a:pathLst>
                    <a:path w="27" h="13">
                      <a:moveTo>
                        <a:pt x="0" y="13"/>
                      </a:moveTo>
                      <a:lnTo>
                        <a:pt x="14"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6" name="Freeform 136">
                  <a:extLst>
                    <a:ext uri="{FF2B5EF4-FFF2-40B4-BE49-F238E27FC236}">
                      <a16:creationId xmlns:a16="http://schemas.microsoft.com/office/drawing/2014/main" id="{81C13371-E17C-07C3-546B-8C031C67D225}"/>
                    </a:ext>
                  </a:extLst>
                </p:cNvPr>
                <p:cNvSpPr>
                  <a:spLocks/>
                </p:cNvSpPr>
                <p:nvPr/>
              </p:nvSpPr>
              <p:spPr bwMode="auto">
                <a:xfrm>
                  <a:off x="3973" y="2155"/>
                  <a:ext cx="14" cy="40"/>
                </a:xfrm>
                <a:custGeom>
                  <a:avLst/>
                  <a:gdLst>
                    <a:gd name="T0" fmla="*/ 0 w 14"/>
                    <a:gd name="T1" fmla="*/ 0 h 40"/>
                    <a:gd name="T2" fmla="*/ 0 w 14"/>
                    <a:gd name="T3" fmla="*/ 13 h 40"/>
                    <a:gd name="T4" fmla="*/ 14 w 14"/>
                    <a:gd name="T5" fmla="*/ 40 h 40"/>
                  </a:gdLst>
                  <a:ahLst/>
                  <a:cxnLst>
                    <a:cxn ang="0">
                      <a:pos x="T0" y="T1"/>
                    </a:cxn>
                    <a:cxn ang="0">
                      <a:pos x="T2" y="T3"/>
                    </a:cxn>
                    <a:cxn ang="0">
                      <a:pos x="T4" y="T5"/>
                    </a:cxn>
                  </a:cxnLst>
                  <a:rect l="0" t="0" r="r" b="b"/>
                  <a:pathLst>
                    <a:path w="14" h="40">
                      <a:moveTo>
                        <a:pt x="0" y="0"/>
                      </a:moveTo>
                      <a:lnTo>
                        <a:pt x="0" y="13"/>
                      </a:lnTo>
                      <a:lnTo>
                        <a:pt x="14" y="4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7" name="Freeform 137">
                  <a:extLst>
                    <a:ext uri="{FF2B5EF4-FFF2-40B4-BE49-F238E27FC236}">
                      <a16:creationId xmlns:a16="http://schemas.microsoft.com/office/drawing/2014/main" id="{75799BDE-B7CC-5FC7-D97A-5726FA22C5B1}"/>
                    </a:ext>
                  </a:extLst>
                </p:cNvPr>
                <p:cNvSpPr>
                  <a:spLocks/>
                </p:cNvSpPr>
                <p:nvPr/>
              </p:nvSpPr>
              <p:spPr bwMode="auto">
                <a:xfrm>
                  <a:off x="3987" y="2195"/>
                  <a:ext cx="27" cy="14"/>
                </a:xfrm>
                <a:custGeom>
                  <a:avLst/>
                  <a:gdLst>
                    <a:gd name="T0" fmla="*/ 0 w 27"/>
                    <a:gd name="T1" fmla="*/ 0 h 14"/>
                    <a:gd name="T2" fmla="*/ 13 w 27"/>
                    <a:gd name="T3" fmla="*/ 14 h 14"/>
                    <a:gd name="T4" fmla="*/ 27 w 27"/>
                    <a:gd name="T5" fmla="*/ 14 h 14"/>
                  </a:gdLst>
                  <a:ahLst/>
                  <a:cxnLst>
                    <a:cxn ang="0">
                      <a:pos x="T0" y="T1"/>
                    </a:cxn>
                    <a:cxn ang="0">
                      <a:pos x="T2" y="T3"/>
                    </a:cxn>
                    <a:cxn ang="0">
                      <a:pos x="T4" y="T5"/>
                    </a:cxn>
                  </a:cxnLst>
                  <a:rect l="0" t="0" r="r" b="b"/>
                  <a:pathLst>
                    <a:path w="27" h="14">
                      <a:moveTo>
                        <a:pt x="0" y="0"/>
                      </a:moveTo>
                      <a:lnTo>
                        <a:pt x="13" y="14"/>
                      </a:lnTo>
                      <a:lnTo>
                        <a:pt x="27" y="14"/>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8" name="Freeform 138">
                  <a:extLst>
                    <a:ext uri="{FF2B5EF4-FFF2-40B4-BE49-F238E27FC236}">
                      <a16:creationId xmlns:a16="http://schemas.microsoft.com/office/drawing/2014/main" id="{046F15A6-6A40-2781-1D40-92F04C0D44C6}"/>
                    </a:ext>
                  </a:extLst>
                </p:cNvPr>
                <p:cNvSpPr>
                  <a:spLocks/>
                </p:cNvSpPr>
                <p:nvPr/>
              </p:nvSpPr>
              <p:spPr bwMode="auto">
                <a:xfrm>
                  <a:off x="4014" y="2209"/>
                  <a:ext cx="27" cy="27"/>
                </a:xfrm>
                <a:custGeom>
                  <a:avLst/>
                  <a:gdLst>
                    <a:gd name="T0" fmla="*/ 0 w 27"/>
                    <a:gd name="T1" fmla="*/ 0 h 27"/>
                    <a:gd name="T2" fmla="*/ 13 w 27"/>
                    <a:gd name="T3" fmla="*/ 14 h 27"/>
                    <a:gd name="T4" fmla="*/ 27 w 27"/>
                    <a:gd name="T5" fmla="*/ 27 h 27"/>
                    <a:gd name="T6" fmla="*/ 27 w 27"/>
                    <a:gd name="T7" fmla="*/ 27 h 27"/>
                  </a:gdLst>
                  <a:ahLst/>
                  <a:cxnLst>
                    <a:cxn ang="0">
                      <a:pos x="T0" y="T1"/>
                    </a:cxn>
                    <a:cxn ang="0">
                      <a:pos x="T2" y="T3"/>
                    </a:cxn>
                    <a:cxn ang="0">
                      <a:pos x="T4" y="T5"/>
                    </a:cxn>
                    <a:cxn ang="0">
                      <a:pos x="T6" y="T7"/>
                    </a:cxn>
                  </a:cxnLst>
                  <a:rect l="0" t="0" r="r" b="b"/>
                  <a:pathLst>
                    <a:path w="27" h="27">
                      <a:moveTo>
                        <a:pt x="0" y="0"/>
                      </a:moveTo>
                      <a:lnTo>
                        <a:pt x="13" y="14"/>
                      </a:lnTo>
                      <a:lnTo>
                        <a:pt x="27" y="27"/>
                      </a:lnTo>
                      <a:lnTo>
                        <a:pt x="27" y="27"/>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9" name="Freeform 139">
                  <a:extLst>
                    <a:ext uri="{FF2B5EF4-FFF2-40B4-BE49-F238E27FC236}">
                      <a16:creationId xmlns:a16="http://schemas.microsoft.com/office/drawing/2014/main" id="{4CEC33F1-7843-09B4-B99C-C141BA86D442}"/>
                    </a:ext>
                  </a:extLst>
                </p:cNvPr>
                <p:cNvSpPr>
                  <a:spLocks/>
                </p:cNvSpPr>
                <p:nvPr/>
              </p:nvSpPr>
              <p:spPr bwMode="auto">
                <a:xfrm>
                  <a:off x="4041" y="2141"/>
                  <a:ext cx="27" cy="95"/>
                </a:xfrm>
                <a:custGeom>
                  <a:avLst/>
                  <a:gdLst>
                    <a:gd name="T0" fmla="*/ 0 w 27"/>
                    <a:gd name="T1" fmla="*/ 95 h 95"/>
                    <a:gd name="T2" fmla="*/ 14 w 27"/>
                    <a:gd name="T3" fmla="*/ 82 h 95"/>
                    <a:gd name="T4" fmla="*/ 14 w 27"/>
                    <a:gd name="T5" fmla="*/ 54 h 95"/>
                    <a:gd name="T6" fmla="*/ 27 w 27"/>
                    <a:gd name="T7" fmla="*/ 14 h 95"/>
                    <a:gd name="T8" fmla="*/ 27 w 27"/>
                    <a:gd name="T9" fmla="*/ 0 h 95"/>
                  </a:gdLst>
                  <a:ahLst/>
                  <a:cxnLst>
                    <a:cxn ang="0">
                      <a:pos x="T0" y="T1"/>
                    </a:cxn>
                    <a:cxn ang="0">
                      <a:pos x="T2" y="T3"/>
                    </a:cxn>
                    <a:cxn ang="0">
                      <a:pos x="T4" y="T5"/>
                    </a:cxn>
                    <a:cxn ang="0">
                      <a:pos x="T6" y="T7"/>
                    </a:cxn>
                    <a:cxn ang="0">
                      <a:pos x="T8" y="T9"/>
                    </a:cxn>
                  </a:cxnLst>
                  <a:rect l="0" t="0" r="r" b="b"/>
                  <a:pathLst>
                    <a:path w="27" h="95">
                      <a:moveTo>
                        <a:pt x="0" y="95"/>
                      </a:moveTo>
                      <a:lnTo>
                        <a:pt x="14" y="82"/>
                      </a:lnTo>
                      <a:lnTo>
                        <a:pt x="14" y="54"/>
                      </a:lnTo>
                      <a:lnTo>
                        <a:pt x="27"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40" name="Freeform 140">
                  <a:extLst>
                    <a:ext uri="{FF2B5EF4-FFF2-40B4-BE49-F238E27FC236}">
                      <a16:creationId xmlns:a16="http://schemas.microsoft.com/office/drawing/2014/main" id="{EEF66A06-AC68-9A3F-EA8D-661272BB80A4}"/>
                    </a:ext>
                  </a:extLst>
                </p:cNvPr>
                <p:cNvSpPr>
                  <a:spLocks/>
                </p:cNvSpPr>
                <p:nvPr/>
              </p:nvSpPr>
              <p:spPr bwMode="auto">
                <a:xfrm>
                  <a:off x="4068" y="2141"/>
                  <a:ext cx="14" cy="14"/>
                </a:xfrm>
                <a:custGeom>
                  <a:avLst/>
                  <a:gdLst>
                    <a:gd name="T0" fmla="*/ 0 w 14"/>
                    <a:gd name="T1" fmla="*/ 0 h 14"/>
                    <a:gd name="T2" fmla="*/ 0 w 14"/>
                    <a:gd name="T3" fmla="*/ 0 h 14"/>
                    <a:gd name="T4" fmla="*/ 14 w 14"/>
                    <a:gd name="T5" fmla="*/ 14 h 14"/>
                  </a:gdLst>
                  <a:ahLst/>
                  <a:cxnLst>
                    <a:cxn ang="0">
                      <a:pos x="T0" y="T1"/>
                    </a:cxn>
                    <a:cxn ang="0">
                      <a:pos x="T2" y="T3"/>
                    </a:cxn>
                    <a:cxn ang="0">
                      <a:pos x="T4" y="T5"/>
                    </a:cxn>
                  </a:cxnLst>
                  <a:rect l="0" t="0" r="r" b="b"/>
                  <a:pathLst>
                    <a:path w="14" h="14">
                      <a:moveTo>
                        <a:pt x="0" y="0"/>
                      </a:moveTo>
                      <a:lnTo>
                        <a:pt x="0" y="0"/>
                      </a:lnTo>
                      <a:lnTo>
                        <a:pt x="14" y="14"/>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41" name="Freeform 141">
                  <a:extLst>
                    <a:ext uri="{FF2B5EF4-FFF2-40B4-BE49-F238E27FC236}">
                      <a16:creationId xmlns:a16="http://schemas.microsoft.com/office/drawing/2014/main" id="{DCCC03B7-74FF-098C-5903-2A082A182CD0}"/>
                    </a:ext>
                  </a:extLst>
                </p:cNvPr>
                <p:cNvSpPr>
                  <a:spLocks/>
                </p:cNvSpPr>
                <p:nvPr/>
              </p:nvSpPr>
              <p:spPr bwMode="auto">
                <a:xfrm>
                  <a:off x="4082" y="2155"/>
                  <a:ext cx="27" cy="27"/>
                </a:xfrm>
                <a:custGeom>
                  <a:avLst/>
                  <a:gdLst>
                    <a:gd name="T0" fmla="*/ 0 w 27"/>
                    <a:gd name="T1" fmla="*/ 0 h 27"/>
                    <a:gd name="T2" fmla="*/ 13 w 27"/>
                    <a:gd name="T3" fmla="*/ 13 h 27"/>
                    <a:gd name="T4" fmla="*/ 27 w 27"/>
                    <a:gd name="T5" fmla="*/ 27 h 27"/>
                  </a:gdLst>
                  <a:ahLst/>
                  <a:cxnLst>
                    <a:cxn ang="0">
                      <a:pos x="T0" y="T1"/>
                    </a:cxn>
                    <a:cxn ang="0">
                      <a:pos x="T2" y="T3"/>
                    </a:cxn>
                    <a:cxn ang="0">
                      <a:pos x="T4" y="T5"/>
                    </a:cxn>
                  </a:cxnLst>
                  <a:rect l="0" t="0" r="r" b="b"/>
                  <a:pathLst>
                    <a:path w="27" h="27">
                      <a:moveTo>
                        <a:pt x="0" y="0"/>
                      </a:moveTo>
                      <a:lnTo>
                        <a:pt x="13" y="13"/>
                      </a:lnTo>
                      <a:lnTo>
                        <a:pt x="27" y="27"/>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42" name="Line 142">
                  <a:extLst>
                    <a:ext uri="{FF2B5EF4-FFF2-40B4-BE49-F238E27FC236}">
                      <a16:creationId xmlns:a16="http://schemas.microsoft.com/office/drawing/2014/main" id="{C1D54A28-E74A-1830-BF76-EECD147129AA}"/>
                    </a:ext>
                  </a:extLst>
                </p:cNvPr>
                <p:cNvSpPr>
                  <a:spLocks noChangeShapeType="1"/>
                </p:cNvSpPr>
                <p:nvPr/>
              </p:nvSpPr>
              <p:spPr bwMode="auto">
                <a:xfrm>
                  <a:off x="4109" y="2182"/>
                  <a:ext cx="27" cy="1"/>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43" name="Freeform 143">
                  <a:extLst>
                    <a:ext uri="{FF2B5EF4-FFF2-40B4-BE49-F238E27FC236}">
                      <a16:creationId xmlns:a16="http://schemas.microsoft.com/office/drawing/2014/main" id="{127E806F-E20D-73BD-88AD-3C494E2DD7BC}"/>
                    </a:ext>
                  </a:extLst>
                </p:cNvPr>
                <p:cNvSpPr>
                  <a:spLocks/>
                </p:cNvSpPr>
                <p:nvPr/>
              </p:nvSpPr>
              <p:spPr bwMode="auto">
                <a:xfrm>
                  <a:off x="4136" y="2168"/>
                  <a:ext cx="13" cy="14"/>
                </a:xfrm>
                <a:custGeom>
                  <a:avLst/>
                  <a:gdLst>
                    <a:gd name="T0" fmla="*/ 0 w 13"/>
                    <a:gd name="T1" fmla="*/ 14 h 14"/>
                    <a:gd name="T2" fmla="*/ 0 w 13"/>
                    <a:gd name="T3" fmla="*/ 0 h 14"/>
                    <a:gd name="T4" fmla="*/ 13 w 13"/>
                    <a:gd name="T5" fmla="*/ 0 h 14"/>
                  </a:gdLst>
                  <a:ahLst/>
                  <a:cxnLst>
                    <a:cxn ang="0">
                      <a:pos x="T0" y="T1"/>
                    </a:cxn>
                    <a:cxn ang="0">
                      <a:pos x="T2" y="T3"/>
                    </a:cxn>
                    <a:cxn ang="0">
                      <a:pos x="T4" y="T5"/>
                    </a:cxn>
                  </a:cxnLst>
                  <a:rect l="0" t="0" r="r" b="b"/>
                  <a:pathLst>
                    <a:path w="13" h="14">
                      <a:moveTo>
                        <a:pt x="0" y="14"/>
                      </a:moveTo>
                      <a:lnTo>
                        <a:pt x="0" y="0"/>
                      </a:lnTo>
                      <a:lnTo>
                        <a:pt x="13"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44" name="Freeform 144">
                  <a:extLst>
                    <a:ext uri="{FF2B5EF4-FFF2-40B4-BE49-F238E27FC236}">
                      <a16:creationId xmlns:a16="http://schemas.microsoft.com/office/drawing/2014/main" id="{33DF643C-1B3A-0241-41CB-CB5DCE5F1143}"/>
                    </a:ext>
                  </a:extLst>
                </p:cNvPr>
                <p:cNvSpPr>
                  <a:spLocks/>
                </p:cNvSpPr>
                <p:nvPr/>
              </p:nvSpPr>
              <p:spPr bwMode="auto">
                <a:xfrm>
                  <a:off x="4149" y="2168"/>
                  <a:ext cx="28" cy="14"/>
                </a:xfrm>
                <a:custGeom>
                  <a:avLst/>
                  <a:gdLst>
                    <a:gd name="T0" fmla="*/ 0 w 28"/>
                    <a:gd name="T1" fmla="*/ 0 h 14"/>
                    <a:gd name="T2" fmla="*/ 14 w 28"/>
                    <a:gd name="T3" fmla="*/ 0 h 14"/>
                    <a:gd name="T4" fmla="*/ 28 w 28"/>
                    <a:gd name="T5" fmla="*/ 14 h 14"/>
                  </a:gdLst>
                  <a:ahLst/>
                  <a:cxnLst>
                    <a:cxn ang="0">
                      <a:pos x="T0" y="T1"/>
                    </a:cxn>
                    <a:cxn ang="0">
                      <a:pos x="T2" y="T3"/>
                    </a:cxn>
                    <a:cxn ang="0">
                      <a:pos x="T4" y="T5"/>
                    </a:cxn>
                  </a:cxnLst>
                  <a:rect l="0" t="0" r="r" b="b"/>
                  <a:pathLst>
                    <a:path w="28" h="14">
                      <a:moveTo>
                        <a:pt x="0" y="0"/>
                      </a:moveTo>
                      <a:lnTo>
                        <a:pt x="14" y="0"/>
                      </a:lnTo>
                      <a:lnTo>
                        <a:pt x="28" y="14"/>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45" name="Freeform 145">
                  <a:extLst>
                    <a:ext uri="{FF2B5EF4-FFF2-40B4-BE49-F238E27FC236}">
                      <a16:creationId xmlns:a16="http://schemas.microsoft.com/office/drawing/2014/main" id="{3BAD5E47-436C-8311-179C-9F7EE1FE163D}"/>
                    </a:ext>
                  </a:extLst>
                </p:cNvPr>
                <p:cNvSpPr>
                  <a:spLocks/>
                </p:cNvSpPr>
                <p:nvPr/>
              </p:nvSpPr>
              <p:spPr bwMode="auto">
                <a:xfrm>
                  <a:off x="4177" y="2182"/>
                  <a:ext cx="27" cy="13"/>
                </a:xfrm>
                <a:custGeom>
                  <a:avLst/>
                  <a:gdLst>
                    <a:gd name="T0" fmla="*/ 0 w 27"/>
                    <a:gd name="T1" fmla="*/ 0 h 13"/>
                    <a:gd name="T2" fmla="*/ 13 w 27"/>
                    <a:gd name="T3" fmla="*/ 13 h 13"/>
                    <a:gd name="T4" fmla="*/ 27 w 27"/>
                    <a:gd name="T5" fmla="*/ 13 h 13"/>
                  </a:gdLst>
                  <a:ahLst/>
                  <a:cxnLst>
                    <a:cxn ang="0">
                      <a:pos x="T0" y="T1"/>
                    </a:cxn>
                    <a:cxn ang="0">
                      <a:pos x="T2" y="T3"/>
                    </a:cxn>
                    <a:cxn ang="0">
                      <a:pos x="T4" y="T5"/>
                    </a:cxn>
                  </a:cxnLst>
                  <a:rect l="0" t="0" r="r" b="b"/>
                  <a:pathLst>
                    <a:path w="27" h="13">
                      <a:moveTo>
                        <a:pt x="0" y="0"/>
                      </a:moveTo>
                      <a:lnTo>
                        <a:pt x="13" y="13"/>
                      </a:lnTo>
                      <a:lnTo>
                        <a:pt x="27" y="13"/>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46" name="Freeform 146">
                  <a:extLst>
                    <a:ext uri="{FF2B5EF4-FFF2-40B4-BE49-F238E27FC236}">
                      <a16:creationId xmlns:a16="http://schemas.microsoft.com/office/drawing/2014/main" id="{3ED2122C-8875-A01A-FC0B-6C6C2CA6E9D6}"/>
                    </a:ext>
                  </a:extLst>
                </p:cNvPr>
                <p:cNvSpPr>
                  <a:spLocks/>
                </p:cNvSpPr>
                <p:nvPr/>
              </p:nvSpPr>
              <p:spPr bwMode="auto">
                <a:xfrm>
                  <a:off x="4204" y="2168"/>
                  <a:ext cx="27" cy="27"/>
                </a:xfrm>
                <a:custGeom>
                  <a:avLst/>
                  <a:gdLst>
                    <a:gd name="T0" fmla="*/ 0 w 27"/>
                    <a:gd name="T1" fmla="*/ 27 h 27"/>
                    <a:gd name="T2" fmla="*/ 13 w 27"/>
                    <a:gd name="T3" fmla="*/ 14 h 27"/>
                    <a:gd name="T4" fmla="*/ 27 w 27"/>
                    <a:gd name="T5" fmla="*/ 0 h 27"/>
                  </a:gdLst>
                  <a:ahLst/>
                  <a:cxnLst>
                    <a:cxn ang="0">
                      <a:pos x="T0" y="T1"/>
                    </a:cxn>
                    <a:cxn ang="0">
                      <a:pos x="T2" y="T3"/>
                    </a:cxn>
                    <a:cxn ang="0">
                      <a:pos x="T4" y="T5"/>
                    </a:cxn>
                  </a:cxnLst>
                  <a:rect l="0" t="0" r="r" b="b"/>
                  <a:pathLst>
                    <a:path w="27" h="27">
                      <a:moveTo>
                        <a:pt x="0" y="27"/>
                      </a:moveTo>
                      <a:lnTo>
                        <a:pt x="13"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47" name="Freeform 147">
                  <a:extLst>
                    <a:ext uri="{FF2B5EF4-FFF2-40B4-BE49-F238E27FC236}">
                      <a16:creationId xmlns:a16="http://schemas.microsoft.com/office/drawing/2014/main" id="{F8FFD490-4219-905B-7230-6B5A3A8E9143}"/>
                    </a:ext>
                  </a:extLst>
                </p:cNvPr>
                <p:cNvSpPr>
                  <a:spLocks/>
                </p:cNvSpPr>
                <p:nvPr/>
              </p:nvSpPr>
              <p:spPr bwMode="auto">
                <a:xfrm>
                  <a:off x="4231" y="2168"/>
                  <a:ext cx="13" cy="14"/>
                </a:xfrm>
                <a:custGeom>
                  <a:avLst/>
                  <a:gdLst>
                    <a:gd name="T0" fmla="*/ 0 w 13"/>
                    <a:gd name="T1" fmla="*/ 0 h 14"/>
                    <a:gd name="T2" fmla="*/ 0 w 13"/>
                    <a:gd name="T3" fmla="*/ 14 h 14"/>
                    <a:gd name="T4" fmla="*/ 13 w 13"/>
                    <a:gd name="T5" fmla="*/ 14 h 14"/>
                  </a:gdLst>
                  <a:ahLst/>
                  <a:cxnLst>
                    <a:cxn ang="0">
                      <a:pos x="T0" y="T1"/>
                    </a:cxn>
                    <a:cxn ang="0">
                      <a:pos x="T2" y="T3"/>
                    </a:cxn>
                    <a:cxn ang="0">
                      <a:pos x="T4" y="T5"/>
                    </a:cxn>
                  </a:cxnLst>
                  <a:rect l="0" t="0" r="r" b="b"/>
                  <a:pathLst>
                    <a:path w="13" h="14">
                      <a:moveTo>
                        <a:pt x="0" y="0"/>
                      </a:moveTo>
                      <a:lnTo>
                        <a:pt x="0" y="14"/>
                      </a:lnTo>
                      <a:lnTo>
                        <a:pt x="13" y="14"/>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48" name="Freeform 148">
                  <a:extLst>
                    <a:ext uri="{FF2B5EF4-FFF2-40B4-BE49-F238E27FC236}">
                      <a16:creationId xmlns:a16="http://schemas.microsoft.com/office/drawing/2014/main" id="{5E878625-C802-3A7D-489F-BC8BCE201EED}"/>
                    </a:ext>
                  </a:extLst>
                </p:cNvPr>
                <p:cNvSpPr>
                  <a:spLocks/>
                </p:cNvSpPr>
                <p:nvPr/>
              </p:nvSpPr>
              <p:spPr bwMode="auto">
                <a:xfrm>
                  <a:off x="4244" y="2141"/>
                  <a:ext cx="27" cy="41"/>
                </a:xfrm>
                <a:custGeom>
                  <a:avLst/>
                  <a:gdLst>
                    <a:gd name="T0" fmla="*/ 0 w 27"/>
                    <a:gd name="T1" fmla="*/ 41 h 41"/>
                    <a:gd name="T2" fmla="*/ 0 w 27"/>
                    <a:gd name="T3" fmla="*/ 27 h 41"/>
                    <a:gd name="T4" fmla="*/ 14 w 27"/>
                    <a:gd name="T5" fmla="*/ 14 h 41"/>
                    <a:gd name="T6" fmla="*/ 14 w 27"/>
                    <a:gd name="T7" fmla="*/ 0 h 41"/>
                    <a:gd name="T8" fmla="*/ 27 w 27"/>
                    <a:gd name="T9" fmla="*/ 0 h 41"/>
                  </a:gdLst>
                  <a:ahLst/>
                  <a:cxnLst>
                    <a:cxn ang="0">
                      <a:pos x="T0" y="T1"/>
                    </a:cxn>
                    <a:cxn ang="0">
                      <a:pos x="T2" y="T3"/>
                    </a:cxn>
                    <a:cxn ang="0">
                      <a:pos x="T4" y="T5"/>
                    </a:cxn>
                    <a:cxn ang="0">
                      <a:pos x="T6" y="T7"/>
                    </a:cxn>
                    <a:cxn ang="0">
                      <a:pos x="T8" y="T9"/>
                    </a:cxn>
                  </a:cxnLst>
                  <a:rect l="0" t="0" r="r" b="b"/>
                  <a:pathLst>
                    <a:path w="27" h="41">
                      <a:moveTo>
                        <a:pt x="0" y="41"/>
                      </a:moveTo>
                      <a:lnTo>
                        <a:pt x="0" y="27"/>
                      </a:lnTo>
                      <a:lnTo>
                        <a:pt x="14" y="14"/>
                      </a:lnTo>
                      <a:lnTo>
                        <a:pt x="14"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49" name="Freeform 149">
                  <a:extLst>
                    <a:ext uri="{FF2B5EF4-FFF2-40B4-BE49-F238E27FC236}">
                      <a16:creationId xmlns:a16="http://schemas.microsoft.com/office/drawing/2014/main" id="{6992E915-FCB4-12F4-1BDC-125FCF53C5A6}"/>
                    </a:ext>
                  </a:extLst>
                </p:cNvPr>
                <p:cNvSpPr>
                  <a:spLocks/>
                </p:cNvSpPr>
                <p:nvPr/>
              </p:nvSpPr>
              <p:spPr bwMode="auto">
                <a:xfrm>
                  <a:off x="4271" y="2141"/>
                  <a:ext cx="28" cy="41"/>
                </a:xfrm>
                <a:custGeom>
                  <a:avLst/>
                  <a:gdLst>
                    <a:gd name="T0" fmla="*/ 0 w 28"/>
                    <a:gd name="T1" fmla="*/ 0 h 41"/>
                    <a:gd name="T2" fmla="*/ 0 w 28"/>
                    <a:gd name="T3" fmla="*/ 0 h 41"/>
                    <a:gd name="T4" fmla="*/ 14 w 28"/>
                    <a:gd name="T5" fmla="*/ 14 h 41"/>
                    <a:gd name="T6" fmla="*/ 28 w 28"/>
                    <a:gd name="T7" fmla="*/ 41 h 41"/>
                    <a:gd name="T8" fmla="*/ 28 w 28"/>
                    <a:gd name="T9" fmla="*/ 41 h 41"/>
                  </a:gdLst>
                  <a:ahLst/>
                  <a:cxnLst>
                    <a:cxn ang="0">
                      <a:pos x="T0" y="T1"/>
                    </a:cxn>
                    <a:cxn ang="0">
                      <a:pos x="T2" y="T3"/>
                    </a:cxn>
                    <a:cxn ang="0">
                      <a:pos x="T4" y="T5"/>
                    </a:cxn>
                    <a:cxn ang="0">
                      <a:pos x="T6" y="T7"/>
                    </a:cxn>
                    <a:cxn ang="0">
                      <a:pos x="T8" y="T9"/>
                    </a:cxn>
                  </a:cxnLst>
                  <a:rect l="0" t="0" r="r" b="b"/>
                  <a:pathLst>
                    <a:path w="28" h="41">
                      <a:moveTo>
                        <a:pt x="0" y="0"/>
                      </a:moveTo>
                      <a:lnTo>
                        <a:pt x="0" y="0"/>
                      </a:lnTo>
                      <a:lnTo>
                        <a:pt x="14" y="14"/>
                      </a:lnTo>
                      <a:lnTo>
                        <a:pt x="28" y="41"/>
                      </a:lnTo>
                      <a:lnTo>
                        <a:pt x="28" y="41"/>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50" name="Freeform 150">
                  <a:extLst>
                    <a:ext uri="{FF2B5EF4-FFF2-40B4-BE49-F238E27FC236}">
                      <a16:creationId xmlns:a16="http://schemas.microsoft.com/office/drawing/2014/main" id="{1B8FAF96-B5AF-9274-B3C4-B2A30343748F}"/>
                    </a:ext>
                  </a:extLst>
                </p:cNvPr>
                <p:cNvSpPr>
                  <a:spLocks/>
                </p:cNvSpPr>
                <p:nvPr/>
              </p:nvSpPr>
              <p:spPr bwMode="auto">
                <a:xfrm>
                  <a:off x="4299" y="2141"/>
                  <a:ext cx="27" cy="41"/>
                </a:xfrm>
                <a:custGeom>
                  <a:avLst/>
                  <a:gdLst>
                    <a:gd name="T0" fmla="*/ 0 w 27"/>
                    <a:gd name="T1" fmla="*/ 41 h 41"/>
                    <a:gd name="T2" fmla="*/ 13 w 27"/>
                    <a:gd name="T3" fmla="*/ 41 h 41"/>
                    <a:gd name="T4" fmla="*/ 13 w 27"/>
                    <a:gd name="T5" fmla="*/ 27 h 41"/>
                    <a:gd name="T6" fmla="*/ 27 w 27"/>
                    <a:gd name="T7" fmla="*/ 14 h 41"/>
                    <a:gd name="T8" fmla="*/ 27 w 27"/>
                    <a:gd name="T9" fmla="*/ 0 h 41"/>
                  </a:gdLst>
                  <a:ahLst/>
                  <a:cxnLst>
                    <a:cxn ang="0">
                      <a:pos x="T0" y="T1"/>
                    </a:cxn>
                    <a:cxn ang="0">
                      <a:pos x="T2" y="T3"/>
                    </a:cxn>
                    <a:cxn ang="0">
                      <a:pos x="T4" y="T5"/>
                    </a:cxn>
                    <a:cxn ang="0">
                      <a:pos x="T6" y="T7"/>
                    </a:cxn>
                    <a:cxn ang="0">
                      <a:pos x="T8" y="T9"/>
                    </a:cxn>
                  </a:cxnLst>
                  <a:rect l="0" t="0" r="r" b="b"/>
                  <a:pathLst>
                    <a:path w="27" h="41">
                      <a:moveTo>
                        <a:pt x="0" y="41"/>
                      </a:moveTo>
                      <a:lnTo>
                        <a:pt x="13" y="41"/>
                      </a:lnTo>
                      <a:lnTo>
                        <a:pt x="13" y="27"/>
                      </a:lnTo>
                      <a:lnTo>
                        <a:pt x="27"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51" name="Freeform 151">
                  <a:extLst>
                    <a:ext uri="{FF2B5EF4-FFF2-40B4-BE49-F238E27FC236}">
                      <a16:creationId xmlns:a16="http://schemas.microsoft.com/office/drawing/2014/main" id="{C089026B-CFFC-0F2F-0600-1D243E73D77C}"/>
                    </a:ext>
                  </a:extLst>
                </p:cNvPr>
                <p:cNvSpPr>
                  <a:spLocks/>
                </p:cNvSpPr>
                <p:nvPr/>
              </p:nvSpPr>
              <p:spPr bwMode="auto">
                <a:xfrm>
                  <a:off x="4326" y="2141"/>
                  <a:ext cx="13" cy="27"/>
                </a:xfrm>
                <a:custGeom>
                  <a:avLst/>
                  <a:gdLst>
                    <a:gd name="T0" fmla="*/ 0 w 13"/>
                    <a:gd name="T1" fmla="*/ 0 h 27"/>
                    <a:gd name="T2" fmla="*/ 0 w 13"/>
                    <a:gd name="T3" fmla="*/ 0 h 27"/>
                    <a:gd name="T4" fmla="*/ 0 w 13"/>
                    <a:gd name="T5" fmla="*/ 14 h 27"/>
                    <a:gd name="T6" fmla="*/ 13 w 13"/>
                    <a:gd name="T7" fmla="*/ 27 h 27"/>
                  </a:gdLst>
                  <a:ahLst/>
                  <a:cxnLst>
                    <a:cxn ang="0">
                      <a:pos x="T0" y="T1"/>
                    </a:cxn>
                    <a:cxn ang="0">
                      <a:pos x="T2" y="T3"/>
                    </a:cxn>
                    <a:cxn ang="0">
                      <a:pos x="T4" y="T5"/>
                    </a:cxn>
                    <a:cxn ang="0">
                      <a:pos x="T6" y="T7"/>
                    </a:cxn>
                  </a:cxnLst>
                  <a:rect l="0" t="0" r="r" b="b"/>
                  <a:pathLst>
                    <a:path w="13" h="27">
                      <a:moveTo>
                        <a:pt x="0" y="0"/>
                      </a:moveTo>
                      <a:lnTo>
                        <a:pt x="0" y="0"/>
                      </a:lnTo>
                      <a:lnTo>
                        <a:pt x="0" y="14"/>
                      </a:lnTo>
                      <a:lnTo>
                        <a:pt x="13" y="27"/>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52" name="Freeform 152">
                  <a:extLst>
                    <a:ext uri="{FF2B5EF4-FFF2-40B4-BE49-F238E27FC236}">
                      <a16:creationId xmlns:a16="http://schemas.microsoft.com/office/drawing/2014/main" id="{B1E9989A-13B4-0196-46A3-F601EFF3DD75}"/>
                    </a:ext>
                  </a:extLst>
                </p:cNvPr>
                <p:cNvSpPr>
                  <a:spLocks/>
                </p:cNvSpPr>
                <p:nvPr/>
              </p:nvSpPr>
              <p:spPr bwMode="auto">
                <a:xfrm>
                  <a:off x="4339" y="2155"/>
                  <a:ext cx="27" cy="13"/>
                </a:xfrm>
                <a:custGeom>
                  <a:avLst/>
                  <a:gdLst>
                    <a:gd name="T0" fmla="*/ 0 w 27"/>
                    <a:gd name="T1" fmla="*/ 13 h 13"/>
                    <a:gd name="T2" fmla="*/ 14 w 27"/>
                    <a:gd name="T3" fmla="*/ 0 h 13"/>
                    <a:gd name="T4" fmla="*/ 27 w 27"/>
                    <a:gd name="T5" fmla="*/ 0 h 13"/>
                  </a:gdLst>
                  <a:ahLst/>
                  <a:cxnLst>
                    <a:cxn ang="0">
                      <a:pos x="T0" y="T1"/>
                    </a:cxn>
                    <a:cxn ang="0">
                      <a:pos x="T2" y="T3"/>
                    </a:cxn>
                    <a:cxn ang="0">
                      <a:pos x="T4" y="T5"/>
                    </a:cxn>
                  </a:cxnLst>
                  <a:rect l="0" t="0" r="r" b="b"/>
                  <a:pathLst>
                    <a:path w="27" h="13">
                      <a:moveTo>
                        <a:pt x="0" y="13"/>
                      </a:moveTo>
                      <a:lnTo>
                        <a:pt x="14"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53" name="Freeform 153">
                  <a:extLst>
                    <a:ext uri="{FF2B5EF4-FFF2-40B4-BE49-F238E27FC236}">
                      <a16:creationId xmlns:a16="http://schemas.microsoft.com/office/drawing/2014/main" id="{D8860A56-74B1-F2AE-A9A4-DDFB861C9645}"/>
                    </a:ext>
                  </a:extLst>
                </p:cNvPr>
                <p:cNvSpPr>
                  <a:spLocks/>
                </p:cNvSpPr>
                <p:nvPr/>
              </p:nvSpPr>
              <p:spPr bwMode="auto">
                <a:xfrm>
                  <a:off x="4366" y="2155"/>
                  <a:ext cx="27" cy="40"/>
                </a:xfrm>
                <a:custGeom>
                  <a:avLst/>
                  <a:gdLst>
                    <a:gd name="T0" fmla="*/ 0 w 27"/>
                    <a:gd name="T1" fmla="*/ 0 h 40"/>
                    <a:gd name="T2" fmla="*/ 14 w 27"/>
                    <a:gd name="T3" fmla="*/ 13 h 40"/>
                    <a:gd name="T4" fmla="*/ 14 w 27"/>
                    <a:gd name="T5" fmla="*/ 27 h 40"/>
                    <a:gd name="T6" fmla="*/ 27 w 27"/>
                    <a:gd name="T7" fmla="*/ 40 h 40"/>
                    <a:gd name="T8" fmla="*/ 27 w 27"/>
                    <a:gd name="T9" fmla="*/ 40 h 40"/>
                  </a:gdLst>
                  <a:ahLst/>
                  <a:cxnLst>
                    <a:cxn ang="0">
                      <a:pos x="T0" y="T1"/>
                    </a:cxn>
                    <a:cxn ang="0">
                      <a:pos x="T2" y="T3"/>
                    </a:cxn>
                    <a:cxn ang="0">
                      <a:pos x="T4" y="T5"/>
                    </a:cxn>
                    <a:cxn ang="0">
                      <a:pos x="T6" y="T7"/>
                    </a:cxn>
                    <a:cxn ang="0">
                      <a:pos x="T8" y="T9"/>
                    </a:cxn>
                  </a:cxnLst>
                  <a:rect l="0" t="0" r="r" b="b"/>
                  <a:pathLst>
                    <a:path w="27" h="40">
                      <a:moveTo>
                        <a:pt x="0" y="0"/>
                      </a:moveTo>
                      <a:lnTo>
                        <a:pt x="14" y="13"/>
                      </a:lnTo>
                      <a:lnTo>
                        <a:pt x="14" y="27"/>
                      </a:lnTo>
                      <a:lnTo>
                        <a:pt x="27" y="40"/>
                      </a:lnTo>
                      <a:lnTo>
                        <a:pt x="27" y="4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54" name="Freeform 154">
                  <a:extLst>
                    <a:ext uri="{FF2B5EF4-FFF2-40B4-BE49-F238E27FC236}">
                      <a16:creationId xmlns:a16="http://schemas.microsoft.com/office/drawing/2014/main" id="{71D27FEB-8F63-71A3-0B6C-5EB29FDF01AC}"/>
                    </a:ext>
                  </a:extLst>
                </p:cNvPr>
                <p:cNvSpPr>
                  <a:spLocks/>
                </p:cNvSpPr>
                <p:nvPr/>
              </p:nvSpPr>
              <p:spPr bwMode="auto">
                <a:xfrm>
                  <a:off x="4393" y="2168"/>
                  <a:ext cx="14" cy="27"/>
                </a:xfrm>
                <a:custGeom>
                  <a:avLst/>
                  <a:gdLst>
                    <a:gd name="T0" fmla="*/ 0 w 14"/>
                    <a:gd name="T1" fmla="*/ 27 h 27"/>
                    <a:gd name="T2" fmla="*/ 0 w 14"/>
                    <a:gd name="T3" fmla="*/ 27 h 27"/>
                    <a:gd name="T4" fmla="*/ 0 w 14"/>
                    <a:gd name="T5" fmla="*/ 14 h 27"/>
                    <a:gd name="T6" fmla="*/ 14 w 14"/>
                    <a:gd name="T7" fmla="*/ 0 h 27"/>
                    <a:gd name="T8" fmla="*/ 14 w 14"/>
                    <a:gd name="T9" fmla="*/ 0 h 27"/>
                  </a:gdLst>
                  <a:ahLst/>
                  <a:cxnLst>
                    <a:cxn ang="0">
                      <a:pos x="T0" y="T1"/>
                    </a:cxn>
                    <a:cxn ang="0">
                      <a:pos x="T2" y="T3"/>
                    </a:cxn>
                    <a:cxn ang="0">
                      <a:pos x="T4" y="T5"/>
                    </a:cxn>
                    <a:cxn ang="0">
                      <a:pos x="T6" y="T7"/>
                    </a:cxn>
                    <a:cxn ang="0">
                      <a:pos x="T8" y="T9"/>
                    </a:cxn>
                  </a:cxnLst>
                  <a:rect l="0" t="0" r="r" b="b"/>
                  <a:pathLst>
                    <a:path w="14" h="27">
                      <a:moveTo>
                        <a:pt x="0" y="27"/>
                      </a:moveTo>
                      <a:lnTo>
                        <a:pt x="0" y="27"/>
                      </a:lnTo>
                      <a:lnTo>
                        <a:pt x="0" y="14"/>
                      </a:lnTo>
                      <a:lnTo>
                        <a:pt x="14" y="0"/>
                      </a:lnTo>
                      <a:lnTo>
                        <a:pt x="14"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55" name="Freeform 155">
                  <a:extLst>
                    <a:ext uri="{FF2B5EF4-FFF2-40B4-BE49-F238E27FC236}">
                      <a16:creationId xmlns:a16="http://schemas.microsoft.com/office/drawing/2014/main" id="{4B0E9682-CA15-2AFE-36A7-56D2A426585D}"/>
                    </a:ext>
                  </a:extLst>
                </p:cNvPr>
                <p:cNvSpPr>
                  <a:spLocks/>
                </p:cNvSpPr>
                <p:nvPr/>
              </p:nvSpPr>
              <p:spPr bwMode="auto">
                <a:xfrm>
                  <a:off x="4407" y="2168"/>
                  <a:ext cx="27" cy="27"/>
                </a:xfrm>
                <a:custGeom>
                  <a:avLst/>
                  <a:gdLst>
                    <a:gd name="T0" fmla="*/ 0 w 27"/>
                    <a:gd name="T1" fmla="*/ 0 h 27"/>
                    <a:gd name="T2" fmla="*/ 0 w 27"/>
                    <a:gd name="T3" fmla="*/ 0 h 27"/>
                    <a:gd name="T4" fmla="*/ 13 w 27"/>
                    <a:gd name="T5" fmla="*/ 14 h 27"/>
                    <a:gd name="T6" fmla="*/ 13 w 27"/>
                    <a:gd name="T7" fmla="*/ 27 h 27"/>
                    <a:gd name="T8" fmla="*/ 27 w 27"/>
                    <a:gd name="T9" fmla="*/ 27 h 27"/>
                  </a:gdLst>
                  <a:ahLst/>
                  <a:cxnLst>
                    <a:cxn ang="0">
                      <a:pos x="T0" y="T1"/>
                    </a:cxn>
                    <a:cxn ang="0">
                      <a:pos x="T2" y="T3"/>
                    </a:cxn>
                    <a:cxn ang="0">
                      <a:pos x="T4" y="T5"/>
                    </a:cxn>
                    <a:cxn ang="0">
                      <a:pos x="T6" y="T7"/>
                    </a:cxn>
                    <a:cxn ang="0">
                      <a:pos x="T8" y="T9"/>
                    </a:cxn>
                  </a:cxnLst>
                  <a:rect l="0" t="0" r="r" b="b"/>
                  <a:pathLst>
                    <a:path w="27" h="27">
                      <a:moveTo>
                        <a:pt x="0" y="0"/>
                      </a:moveTo>
                      <a:lnTo>
                        <a:pt x="0" y="0"/>
                      </a:lnTo>
                      <a:lnTo>
                        <a:pt x="13" y="14"/>
                      </a:lnTo>
                      <a:lnTo>
                        <a:pt x="13" y="27"/>
                      </a:lnTo>
                      <a:lnTo>
                        <a:pt x="27" y="27"/>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56" name="Freeform 156">
                  <a:extLst>
                    <a:ext uri="{FF2B5EF4-FFF2-40B4-BE49-F238E27FC236}">
                      <a16:creationId xmlns:a16="http://schemas.microsoft.com/office/drawing/2014/main" id="{866DCC65-D3CD-8590-0E9F-87FFCEE64DF2}"/>
                    </a:ext>
                  </a:extLst>
                </p:cNvPr>
                <p:cNvSpPr>
                  <a:spLocks/>
                </p:cNvSpPr>
                <p:nvPr/>
              </p:nvSpPr>
              <p:spPr bwMode="auto">
                <a:xfrm>
                  <a:off x="4434" y="2114"/>
                  <a:ext cx="27" cy="81"/>
                </a:xfrm>
                <a:custGeom>
                  <a:avLst/>
                  <a:gdLst>
                    <a:gd name="T0" fmla="*/ 0 w 27"/>
                    <a:gd name="T1" fmla="*/ 81 h 81"/>
                    <a:gd name="T2" fmla="*/ 0 w 27"/>
                    <a:gd name="T3" fmla="*/ 68 h 81"/>
                    <a:gd name="T4" fmla="*/ 14 w 27"/>
                    <a:gd name="T5" fmla="*/ 41 h 81"/>
                    <a:gd name="T6" fmla="*/ 27 w 27"/>
                    <a:gd name="T7" fmla="*/ 14 h 81"/>
                    <a:gd name="T8" fmla="*/ 27 w 27"/>
                    <a:gd name="T9" fmla="*/ 0 h 81"/>
                  </a:gdLst>
                  <a:ahLst/>
                  <a:cxnLst>
                    <a:cxn ang="0">
                      <a:pos x="T0" y="T1"/>
                    </a:cxn>
                    <a:cxn ang="0">
                      <a:pos x="T2" y="T3"/>
                    </a:cxn>
                    <a:cxn ang="0">
                      <a:pos x="T4" y="T5"/>
                    </a:cxn>
                    <a:cxn ang="0">
                      <a:pos x="T6" y="T7"/>
                    </a:cxn>
                    <a:cxn ang="0">
                      <a:pos x="T8" y="T9"/>
                    </a:cxn>
                  </a:cxnLst>
                  <a:rect l="0" t="0" r="r" b="b"/>
                  <a:pathLst>
                    <a:path w="27" h="81">
                      <a:moveTo>
                        <a:pt x="0" y="81"/>
                      </a:moveTo>
                      <a:lnTo>
                        <a:pt x="0" y="68"/>
                      </a:lnTo>
                      <a:lnTo>
                        <a:pt x="14" y="41"/>
                      </a:lnTo>
                      <a:lnTo>
                        <a:pt x="27"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57" name="Freeform 157">
                  <a:extLst>
                    <a:ext uri="{FF2B5EF4-FFF2-40B4-BE49-F238E27FC236}">
                      <a16:creationId xmlns:a16="http://schemas.microsoft.com/office/drawing/2014/main" id="{049A7E66-7B36-A475-0FC3-FCDF28C43B95}"/>
                    </a:ext>
                  </a:extLst>
                </p:cNvPr>
                <p:cNvSpPr>
                  <a:spLocks/>
                </p:cNvSpPr>
                <p:nvPr/>
              </p:nvSpPr>
              <p:spPr bwMode="auto">
                <a:xfrm>
                  <a:off x="4461" y="2101"/>
                  <a:ext cx="27" cy="13"/>
                </a:xfrm>
                <a:custGeom>
                  <a:avLst/>
                  <a:gdLst>
                    <a:gd name="T0" fmla="*/ 0 w 27"/>
                    <a:gd name="T1" fmla="*/ 13 h 13"/>
                    <a:gd name="T2" fmla="*/ 14 w 27"/>
                    <a:gd name="T3" fmla="*/ 13 h 13"/>
                    <a:gd name="T4" fmla="*/ 27 w 27"/>
                    <a:gd name="T5" fmla="*/ 0 h 13"/>
                  </a:gdLst>
                  <a:ahLst/>
                  <a:cxnLst>
                    <a:cxn ang="0">
                      <a:pos x="T0" y="T1"/>
                    </a:cxn>
                    <a:cxn ang="0">
                      <a:pos x="T2" y="T3"/>
                    </a:cxn>
                    <a:cxn ang="0">
                      <a:pos x="T4" y="T5"/>
                    </a:cxn>
                  </a:cxnLst>
                  <a:rect l="0" t="0" r="r" b="b"/>
                  <a:pathLst>
                    <a:path w="27" h="13">
                      <a:moveTo>
                        <a:pt x="0" y="13"/>
                      </a:moveTo>
                      <a:lnTo>
                        <a:pt x="14" y="13"/>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58" name="Freeform 158">
                  <a:extLst>
                    <a:ext uri="{FF2B5EF4-FFF2-40B4-BE49-F238E27FC236}">
                      <a16:creationId xmlns:a16="http://schemas.microsoft.com/office/drawing/2014/main" id="{D063FDE2-CC44-4CB0-49D2-3E5556E27E1D}"/>
                    </a:ext>
                  </a:extLst>
                </p:cNvPr>
                <p:cNvSpPr>
                  <a:spLocks/>
                </p:cNvSpPr>
                <p:nvPr/>
              </p:nvSpPr>
              <p:spPr bwMode="auto">
                <a:xfrm>
                  <a:off x="4488" y="2006"/>
                  <a:ext cx="14" cy="95"/>
                </a:xfrm>
                <a:custGeom>
                  <a:avLst/>
                  <a:gdLst>
                    <a:gd name="T0" fmla="*/ 0 w 14"/>
                    <a:gd name="T1" fmla="*/ 95 h 95"/>
                    <a:gd name="T2" fmla="*/ 0 w 14"/>
                    <a:gd name="T3" fmla="*/ 81 h 95"/>
                    <a:gd name="T4" fmla="*/ 0 w 14"/>
                    <a:gd name="T5" fmla="*/ 54 h 95"/>
                    <a:gd name="T6" fmla="*/ 14 w 14"/>
                    <a:gd name="T7" fmla="*/ 0 h 95"/>
                  </a:gdLst>
                  <a:ahLst/>
                  <a:cxnLst>
                    <a:cxn ang="0">
                      <a:pos x="T0" y="T1"/>
                    </a:cxn>
                    <a:cxn ang="0">
                      <a:pos x="T2" y="T3"/>
                    </a:cxn>
                    <a:cxn ang="0">
                      <a:pos x="T4" y="T5"/>
                    </a:cxn>
                    <a:cxn ang="0">
                      <a:pos x="T6" y="T7"/>
                    </a:cxn>
                  </a:cxnLst>
                  <a:rect l="0" t="0" r="r" b="b"/>
                  <a:pathLst>
                    <a:path w="14" h="95">
                      <a:moveTo>
                        <a:pt x="0" y="95"/>
                      </a:moveTo>
                      <a:lnTo>
                        <a:pt x="0" y="81"/>
                      </a:lnTo>
                      <a:lnTo>
                        <a:pt x="0" y="54"/>
                      </a:lnTo>
                      <a:lnTo>
                        <a:pt x="14"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59" name="Freeform 159">
                  <a:extLst>
                    <a:ext uri="{FF2B5EF4-FFF2-40B4-BE49-F238E27FC236}">
                      <a16:creationId xmlns:a16="http://schemas.microsoft.com/office/drawing/2014/main" id="{E96366CD-F5A7-BB46-D7BB-DEA0A370ED75}"/>
                    </a:ext>
                  </a:extLst>
                </p:cNvPr>
                <p:cNvSpPr>
                  <a:spLocks/>
                </p:cNvSpPr>
                <p:nvPr/>
              </p:nvSpPr>
              <p:spPr bwMode="auto">
                <a:xfrm>
                  <a:off x="4502" y="1938"/>
                  <a:ext cx="27" cy="68"/>
                </a:xfrm>
                <a:custGeom>
                  <a:avLst/>
                  <a:gdLst>
                    <a:gd name="T0" fmla="*/ 0 w 27"/>
                    <a:gd name="T1" fmla="*/ 68 h 68"/>
                    <a:gd name="T2" fmla="*/ 13 w 27"/>
                    <a:gd name="T3" fmla="*/ 27 h 68"/>
                    <a:gd name="T4" fmla="*/ 13 w 27"/>
                    <a:gd name="T5" fmla="*/ 14 h 68"/>
                    <a:gd name="T6" fmla="*/ 27 w 27"/>
                    <a:gd name="T7" fmla="*/ 0 h 68"/>
                  </a:gdLst>
                  <a:ahLst/>
                  <a:cxnLst>
                    <a:cxn ang="0">
                      <a:pos x="T0" y="T1"/>
                    </a:cxn>
                    <a:cxn ang="0">
                      <a:pos x="T2" y="T3"/>
                    </a:cxn>
                    <a:cxn ang="0">
                      <a:pos x="T4" y="T5"/>
                    </a:cxn>
                    <a:cxn ang="0">
                      <a:pos x="T6" y="T7"/>
                    </a:cxn>
                  </a:cxnLst>
                  <a:rect l="0" t="0" r="r" b="b"/>
                  <a:pathLst>
                    <a:path w="27" h="68">
                      <a:moveTo>
                        <a:pt x="0" y="68"/>
                      </a:moveTo>
                      <a:lnTo>
                        <a:pt x="13" y="27"/>
                      </a:lnTo>
                      <a:lnTo>
                        <a:pt x="13"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60" name="Freeform 160">
                  <a:extLst>
                    <a:ext uri="{FF2B5EF4-FFF2-40B4-BE49-F238E27FC236}">
                      <a16:creationId xmlns:a16="http://schemas.microsoft.com/office/drawing/2014/main" id="{69302CCD-1706-F47A-1DA8-6EDEF83E0738}"/>
                    </a:ext>
                  </a:extLst>
                </p:cNvPr>
                <p:cNvSpPr>
                  <a:spLocks/>
                </p:cNvSpPr>
                <p:nvPr/>
              </p:nvSpPr>
              <p:spPr bwMode="auto">
                <a:xfrm>
                  <a:off x="4529" y="1938"/>
                  <a:ext cx="27" cy="54"/>
                </a:xfrm>
                <a:custGeom>
                  <a:avLst/>
                  <a:gdLst>
                    <a:gd name="T0" fmla="*/ 0 w 27"/>
                    <a:gd name="T1" fmla="*/ 0 h 54"/>
                    <a:gd name="T2" fmla="*/ 13 w 27"/>
                    <a:gd name="T3" fmla="*/ 14 h 54"/>
                    <a:gd name="T4" fmla="*/ 13 w 27"/>
                    <a:gd name="T5" fmla="*/ 27 h 54"/>
                    <a:gd name="T6" fmla="*/ 27 w 27"/>
                    <a:gd name="T7" fmla="*/ 41 h 54"/>
                    <a:gd name="T8" fmla="*/ 27 w 27"/>
                    <a:gd name="T9" fmla="*/ 54 h 54"/>
                  </a:gdLst>
                  <a:ahLst/>
                  <a:cxnLst>
                    <a:cxn ang="0">
                      <a:pos x="T0" y="T1"/>
                    </a:cxn>
                    <a:cxn ang="0">
                      <a:pos x="T2" y="T3"/>
                    </a:cxn>
                    <a:cxn ang="0">
                      <a:pos x="T4" y="T5"/>
                    </a:cxn>
                    <a:cxn ang="0">
                      <a:pos x="T6" y="T7"/>
                    </a:cxn>
                    <a:cxn ang="0">
                      <a:pos x="T8" y="T9"/>
                    </a:cxn>
                  </a:cxnLst>
                  <a:rect l="0" t="0" r="r" b="b"/>
                  <a:pathLst>
                    <a:path w="27" h="54">
                      <a:moveTo>
                        <a:pt x="0" y="0"/>
                      </a:moveTo>
                      <a:lnTo>
                        <a:pt x="13" y="14"/>
                      </a:lnTo>
                      <a:lnTo>
                        <a:pt x="13" y="27"/>
                      </a:lnTo>
                      <a:lnTo>
                        <a:pt x="27" y="41"/>
                      </a:lnTo>
                      <a:lnTo>
                        <a:pt x="27" y="54"/>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61" name="Freeform 161">
                  <a:extLst>
                    <a:ext uri="{FF2B5EF4-FFF2-40B4-BE49-F238E27FC236}">
                      <a16:creationId xmlns:a16="http://schemas.microsoft.com/office/drawing/2014/main" id="{358B5183-F47D-8711-F7EF-28CD4E8FE8B5}"/>
                    </a:ext>
                  </a:extLst>
                </p:cNvPr>
                <p:cNvSpPr>
                  <a:spLocks/>
                </p:cNvSpPr>
                <p:nvPr/>
              </p:nvSpPr>
              <p:spPr bwMode="auto">
                <a:xfrm>
                  <a:off x="4556" y="1952"/>
                  <a:ext cx="14" cy="40"/>
                </a:xfrm>
                <a:custGeom>
                  <a:avLst/>
                  <a:gdLst>
                    <a:gd name="T0" fmla="*/ 0 w 14"/>
                    <a:gd name="T1" fmla="*/ 40 h 40"/>
                    <a:gd name="T2" fmla="*/ 0 w 14"/>
                    <a:gd name="T3" fmla="*/ 40 h 40"/>
                    <a:gd name="T4" fmla="*/ 0 w 14"/>
                    <a:gd name="T5" fmla="*/ 27 h 40"/>
                    <a:gd name="T6" fmla="*/ 14 w 14"/>
                    <a:gd name="T7" fmla="*/ 13 h 40"/>
                    <a:gd name="T8" fmla="*/ 14 w 14"/>
                    <a:gd name="T9" fmla="*/ 0 h 40"/>
                  </a:gdLst>
                  <a:ahLst/>
                  <a:cxnLst>
                    <a:cxn ang="0">
                      <a:pos x="T0" y="T1"/>
                    </a:cxn>
                    <a:cxn ang="0">
                      <a:pos x="T2" y="T3"/>
                    </a:cxn>
                    <a:cxn ang="0">
                      <a:pos x="T4" y="T5"/>
                    </a:cxn>
                    <a:cxn ang="0">
                      <a:pos x="T6" y="T7"/>
                    </a:cxn>
                    <a:cxn ang="0">
                      <a:pos x="T8" y="T9"/>
                    </a:cxn>
                  </a:cxnLst>
                  <a:rect l="0" t="0" r="r" b="b"/>
                  <a:pathLst>
                    <a:path w="14" h="40">
                      <a:moveTo>
                        <a:pt x="0" y="40"/>
                      </a:moveTo>
                      <a:lnTo>
                        <a:pt x="0" y="40"/>
                      </a:lnTo>
                      <a:lnTo>
                        <a:pt x="0" y="27"/>
                      </a:lnTo>
                      <a:lnTo>
                        <a:pt x="14" y="13"/>
                      </a:lnTo>
                      <a:lnTo>
                        <a:pt x="14"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62" name="Freeform 162">
                  <a:extLst>
                    <a:ext uri="{FF2B5EF4-FFF2-40B4-BE49-F238E27FC236}">
                      <a16:creationId xmlns:a16="http://schemas.microsoft.com/office/drawing/2014/main" id="{6E44EE88-0C72-9AFA-3B8D-9CE4D00304B1}"/>
                    </a:ext>
                  </a:extLst>
                </p:cNvPr>
                <p:cNvSpPr>
                  <a:spLocks/>
                </p:cNvSpPr>
                <p:nvPr/>
              </p:nvSpPr>
              <p:spPr bwMode="auto">
                <a:xfrm>
                  <a:off x="4570" y="1952"/>
                  <a:ext cx="27" cy="13"/>
                </a:xfrm>
                <a:custGeom>
                  <a:avLst/>
                  <a:gdLst>
                    <a:gd name="T0" fmla="*/ 0 w 27"/>
                    <a:gd name="T1" fmla="*/ 0 h 13"/>
                    <a:gd name="T2" fmla="*/ 13 w 27"/>
                    <a:gd name="T3" fmla="*/ 0 h 13"/>
                    <a:gd name="T4" fmla="*/ 27 w 27"/>
                    <a:gd name="T5" fmla="*/ 13 h 13"/>
                  </a:gdLst>
                  <a:ahLst/>
                  <a:cxnLst>
                    <a:cxn ang="0">
                      <a:pos x="T0" y="T1"/>
                    </a:cxn>
                    <a:cxn ang="0">
                      <a:pos x="T2" y="T3"/>
                    </a:cxn>
                    <a:cxn ang="0">
                      <a:pos x="T4" y="T5"/>
                    </a:cxn>
                  </a:cxnLst>
                  <a:rect l="0" t="0" r="r" b="b"/>
                  <a:pathLst>
                    <a:path w="27" h="13">
                      <a:moveTo>
                        <a:pt x="0" y="0"/>
                      </a:moveTo>
                      <a:lnTo>
                        <a:pt x="13" y="0"/>
                      </a:lnTo>
                      <a:lnTo>
                        <a:pt x="27" y="13"/>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63" name="Freeform 163">
                  <a:extLst>
                    <a:ext uri="{FF2B5EF4-FFF2-40B4-BE49-F238E27FC236}">
                      <a16:creationId xmlns:a16="http://schemas.microsoft.com/office/drawing/2014/main" id="{71930903-B9D4-EF24-E032-45ABF12E584F}"/>
                    </a:ext>
                  </a:extLst>
                </p:cNvPr>
                <p:cNvSpPr>
                  <a:spLocks/>
                </p:cNvSpPr>
                <p:nvPr/>
              </p:nvSpPr>
              <p:spPr bwMode="auto">
                <a:xfrm>
                  <a:off x="4597" y="1965"/>
                  <a:ext cx="27" cy="95"/>
                </a:xfrm>
                <a:custGeom>
                  <a:avLst/>
                  <a:gdLst>
                    <a:gd name="T0" fmla="*/ 0 w 27"/>
                    <a:gd name="T1" fmla="*/ 0 h 95"/>
                    <a:gd name="T2" fmla="*/ 0 w 27"/>
                    <a:gd name="T3" fmla="*/ 14 h 95"/>
                    <a:gd name="T4" fmla="*/ 13 w 27"/>
                    <a:gd name="T5" fmla="*/ 41 h 95"/>
                    <a:gd name="T6" fmla="*/ 27 w 27"/>
                    <a:gd name="T7" fmla="*/ 68 h 95"/>
                    <a:gd name="T8" fmla="*/ 27 w 27"/>
                    <a:gd name="T9" fmla="*/ 95 h 95"/>
                  </a:gdLst>
                  <a:ahLst/>
                  <a:cxnLst>
                    <a:cxn ang="0">
                      <a:pos x="T0" y="T1"/>
                    </a:cxn>
                    <a:cxn ang="0">
                      <a:pos x="T2" y="T3"/>
                    </a:cxn>
                    <a:cxn ang="0">
                      <a:pos x="T4" y="T5"/>
                    </a:cxn>
                    <a:cxn ang="0">
                      <a:pos x="T6" y="T7"/>
                    </a:cxn>
                    <a:cxn ang="0">
                      <a:pos x="T8" y="T9"/>
                    </a:cxn>
                  </a:cxnLst>
                  <a:rect l="0" t="0" r="r" b="b"/>
                  <a:pathLst>
                    <a:path w="27" h="95">
                      <a:moveTo>
                        <a:pt x="0" y="0"/>
                      </a:moveTo>
                      <a:lnTo>
                        <a:pt x="0" y="14"/>
                      </a:lnTo>
                      <a:lnTo>
                        <a:pt x="13" y="41"/>
                      </a:lnTo>
                      <a:lnTo>
                        <a:pt x="27" y="68"/>
                      </a:lnTo>
                      <a:lnTo>
                        <a:pt x="27" y="95"/>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64" name="Freeform 164">
                  <a:extLst>
                    <a:ext uri="{FF2B5EF4-FFF2-40B4-BE49-F238E27FC236}">
                      <a16:creationId xmlns:a16="http://schemas.microsoft.com/office/drawing/2014/main" id="{BA339637-5FD9-036C-C545-BCC79958A900}"/>
                    </a:ext>
                  </a:extLst>
                </p:cNvPr>
                <p:cNvSpPr>
                  <a:spLocks/>
                </p:cNvSpPr>
                <p:nvPr/>
              </p:nvSpPr>
              <p:spPr bwMode="auto">
                <a:xfrm>
                  <a:off x="4624" y="2060"/>
                  <a:ext cx="27" cy="41"/>
                </a:xfrm>
                <a:custGeom>
                  <a:avLst/>
                  <a:gdLst>
                    <a:gd name="T0" fmla="*/ 0 w 27"/>
                    <a:gd name="T1" fmla="*/ 0 h 41"/>
                    <a:gd name="T2" fmla="*/ 13 w 27"/>
                    <a:gd name="T3" fmla="*/ 27 h 41"/>
                    <a:gd name="T4" fmla="*/ 27 w 27"/>
                    <a:gd name="T5" fmla="*/ 41 h 41"/>
                  </a:gdLst>
                  <a:ahLst/>
                  <a:cxnLst>
                    <a:cxn ang="0">
                      <a:pos x="T0" y="T1"/>
                    </a:cxn>
                    <a:cxn ang="0">
                      <a:pos x="T2" y="T3"/>
                    </a:cxn>
                    <a:cxn ang="0">
                      <a:pos x="T4" y="T5"/>
                    </a:cxn>
                  </a:cxnLst>
                  <a:rect l="0" t="0" r="r" b="b"/>
                  <a:pathLst>
                    <a:path w="27" h="41">
                      <a:moveTo>
                        <a:pt x="0" y="0"/>
                      </a:moveTo>
                      <a:lnTo>
                        <a:pt x="13" y="27"/>
                      </a:lnTo>
                      <a:lnTo>
                        <a:pt x="27" y="41"/>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65" name="Freeform 165">
                  <a:extLst>
                    <a:ext uri="{FF2B5EF4-FFF2-40B4-BE49-F238E27FC236}">
                      <a16:creationId xmlns:a16="http://schemas.microsoft.com/office/drawing/2014/main" id="{F5B49765-7366-F6DB-9C96-E084B209413A}"/>
                    </a:ext>
                  </a:extLst>
                </p:cNvPr>
                <p:cNvSpPr>
                  <a:spLocks/>
                </p:cNvSpPr>
                <p:nvPr/>
              </p:nvSpPr>
              <p:spPr bwMode="auto">
                <a:xfrm>
                  <a:off x="4651" y="2087"/>
                  <a:ext cx="13" cy="14"/>
                </a:xfrm>
                <a:custGeom>
                  <a:avLst/>
                  <a:gdLst>
                    <a:gd name="T0" fmla="*/ 0 w 13"/>
                    <a:gd name="T1" fmla="*/ 14 h 14"/>
                    <a:gd name="T2" fmla="*/ 0 w 13"/>
                    <a:gd name="T3" fmla="*/ 14 h 14"/>
                    <a:gd name="T4" fmla="*/ 13 w 13"/>
                    <a:gd name="T5" fmla="*/ 0 h 14"/>
                  </a:gdLst>
                  <a:ahLst/>
                  <a:cxnLst>
                    <a:cxn ang="0">
                      <a:pos x="T0" y="T1"/>
                    </a:cxn>
                    <a:cxn ang="0">
                      <a:pos x="T2" y="T3"/>
                    </a:cxn>
                    <a:cxn ang="0">
                      <a:pos x="T4" y="T5"/>
                    </a:cxn>
                  </a:cxnLst>
                  <a:rect l="0" t="0" r="r" b="b"/>
                  <a:pathLst>
                    <a:path w="13" h="14">
                      <a:moveTo>
                        <a:pt x="0" y="14"/>
                      </a:moveTo>
                      <a:lnTo>
                        <a:pt x="0" y="14"/>
                      </a:lnTo>
                      <a:lnTo>
                        <a:pt x="13"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66" name="Line 166">
                  <a:extLst>
                    <a:ext uri="{FF2B5EF4-FFF2-40B4-BE49-F238E27FC236}">
                      <a16:creationId xmlns:a16="http://schemas.microsoft.com/office/drawing/2014/main" id="{852F108C-78C3-2B2C-06C8-754DEA887ACA}"/>
                    </a:ext>
                  </a:extLst>
                </p:cNvPr>
                <p:cNvSpPr>
                  <a:spLocks noChangeShapeType="1"/>
                </p:cNvSpPr>
                <p:nvPr/>
              </p:nvSpPr>
              <p:spPr bwMode="auto">
                <a:xfrm flipV="1">
                  <a:off x="4664" y="2074"/>
                  <a:ext cx="28" cy="13"/>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67" name="Freeform 167">
                  <a:extLst>
                    <a:ext uri="{FF2B5EF4-FFF2-40B4-BE49-F238E27FC236}">
                      <a16:creationId xmlns:a16="http://schemas.microsoft.com/office/drawing/2014/main" id="{8D917F4C-7E07-5A00-738A-E88732BF835D}"/>
                    </a:ext>
                  </a:extLst>
                </p:cNvPr>
                <p:cNvSpPr>
                  <a:spLocks/>
                </p:cNvSpPr>
                <p:nvPr/>
              </p:nvSpPr>
              <p:spPr bwMode="auto">
                <a:xfrm>
                  <a:off x="4692" y="2074"/>
                  <a:ext cx="27" cy="1"/>
                </a:xfrm>
                <a:custGeom>
                  <a:avLst/>
                  <a:gdLst>
                    <a:gd name="T0" fmla="*/ 0 w 27"/>
                    <a:gd name="T1" fmla="*/ 13 w 27"/>
                    <a:gd name="T2" fmla="*/ 27 w 27"/>
                  </a:gdLst>
                  <a:ahLst/>
                  <a:cxnLst>
                    <a:cxn ang="0">
                      <a:pos x="T0" y="0"/>
                    </a:cxn>
                    <a:cxn ang="0">
                      <a:pos x="T1" y="0"/>
                    </a:cxn>
                    <a:cxn ang="0">
                      <a:pos x="T2" y="0"/>
                    </a:cxn>
                  </a:cxnLst>
                  <a:rect l="0" t="0" r="r" b="b"/>
                  <a:pathLst>
                    <a:path w="27">
                      <a:moveTo>
                        <a:pt x="0" y="0"/>
                      </a:moveTo>
                      <a:lnTo>
                        <a:pt x="13"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68" name="Freeform 168">
                  <a:extLst>
                    <a:ext uri="{FF2B5EF4-FFF2-40B4-BE49-F238E27FC236}">
                      <a16:creationId xmlns:a16="http://schemas.microsoft.com/office/drawing/2014/main" id="{333878D5-34E4-E964-8E38-EBD1FC0C7613}"/>
                    </a:ext>
                  </a:extLst>
                </p:cNvPr>
                <p:cNvSpPr>
                  <a:spLocks/>
                </p:cNvSpPr>
                <p:nvPr/>
              </p:nvSpPr>
              <p:spPr bwMode="auto">
                <a:xfrm>
                  <a:off x="4719" y="2019"/>
                  <a:ext cx="27" cy="55"/>
                </a:xfrm>
                <a:custGeom>
                  <a:avLst/>
                  <a:gdLst>
                    <a:gd name="T0" fmla="*/ 0 w 27"/>
                    <a:gd name="T1" fmla="*/ 55 h 55"/>
                    <a:gd name="T2" fmla="*/ 13 w 27"/>
                    <a:gd name="T3" fmla="*/ 41 h 55"/>
                    <a:gd name="T4" fmla="*/ 13 w 27"/>
                    <a:gd name="T5" fmla="*/ 27 h 55"/>
                    <a:gd name="T6" fmla="*/ 27 w 27"/>
                    <a:gd name="T7" fmla="*/ 0 h 55"/>
                    <a:gd name="T8" fmla="*/ 27 w 27"/>
                    <a:gd name="T9" fmla="*/ 0 h 55"/>
                  </a:gdLst>
                  <a:ahLst/>
                  <a:cxnLst>
                    <a:cxn ang="0">
                      <a:pos x="T0" y="T1"/>
                    </a:cxn>
                    <a:cxn ang="0">
                      <a:pos x="T2" y="T3"/>
                    </a:cxn>
                    <a:cxn ang="0">
                      <a:pos x="T4" y="T5"/>
                    </a:cxn>
                    <a:cxn ang="0">
                      <a:pos x="T6" y="T7"/>
                    </a:cxn>
                    <a:cxn ang="0">
                      <a:pos x="T8" y="T9"/>
                    </a:cxn>
                  </a:cxnLst>
                  <a:rect l="0" t="0" r="r" b="b"/>
                  <a:pathLst>
                    <a:path w="27" h="55">
                      <a:moveTo>
                        <a:pt x="0" y="55"/>
                      </a:moveTo>
                      <a:lnTo>
                        <a:pt x="13" y="41"/>
                      </a:lnTo>
                      <a:lnTo>
                        <a:pt x="13" y="27"/>
                      </a:lnTo>
                      <a:lnTo>
                        <a:pt x="27"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69" name="Freeform 169">
                  <a:extLst>
                    <a:ext uri="{FF2B5EF4-FFF2-40B4-BE49-F238E27FC236}">
                      <a16:creationId xmlns:a16="http://schemas.microsoft.com/office/drawing/2014/main" id="{86331165-EA21-0305-FC32-591AE308B62F}"/>
                    </a:ext>
                  </a:extLst>
                </p:cNvPr>
                <p:cNvSpPr>
                  <a:spLocks/>
                </p:cNvSpPr>
                <p:nvPr/>
              </p:nvSpPr>
              <p:spPr bwMode="auto">
                <a:xfrm>
                  <a:off x="4746" y="2019"/>
                  <a:ext cx="13" cy="68"/>
                </a:xfrm>
                <a:custGeom>
                  <a:avLst/>
                  <a:gdLst>
                    <a:gd name="T0" fmla="*/ 0 w 13"/>
                    <a:gd name="T1" fmla="*/ 0 h 68"/>
                    <a:gd name="T2" fmla="*/ 0 w 13"/>
                    <a:gd name="T3" fmla="*/ 14 h 68"/>
                    <a:gd name="T4" fmla="*/ 0 w 13"/>
                    <a:gd name="T5" fmla="*/ 27 h 68"/>
                    <a:gd name="T6" fmla="*/ 13 w 13"/>
                    <a:gd name="T7" fmla="*/ 55 h 68"/>
                    <a:gd name="T8" fmla="*/ 13 w 13"/>
                    <a:gd name="T9" fmla="*/ 68 h 68"/>
                  </a:gdLst>
                  <a:ahLst/>
                  <a:cxnLst>
                    <a:cxn ang="0">
                      <a:pos x="T0" y="T1"/>
                    </a:cxn>
                    <a:cxn ang="0">
                      <a:pos x="T2" y="T3"/>
                    </a:cxn>
                    <a:cxn ang="0">
                      <a:pos x="T4" y="T5"/>
                    </a:cxn>
                    <a:cxn ang="0">
                      <a:pos x="T6" y="T7"/>
                    </a:cxn>
                    <a:cxn ang="0">
                      <a:pos x="T8" y="T9"/>
                    </a:cxn>
                  </a:cxnLst>
                  <a:rect l="0" t="0" r="r" b="b"/>
                  <a:pathLst>
                    <a:path w="13" h="68">
                      <a:moveTo>
                        <a:pt x="0" y="0"/>
                      </a:moveTo>
                      <a:lnTo>
                        <a:pt x="0" y="14"/>
                      </a:lnTo>
                      <a:lnTo>
                        <a:pt x="0" y="27"/>
                      </a:lnTo>
                      <a:lnTo>
                        <a:pt x="13" y="55"/>
                      </a:lnTo>
                      <a:lnTo>
                        <a:pt x="13" y="68"/>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70" name="Freeform 170">
                  <a:extLst>
                    <a:ext uri="{FF2B5EF4-FFF2-40B4-BE49-F238E27FC236}">
                      <a16:creationId xmlns:a16="http://schemas.microsoft.com/office/drawing/2014/main" id="{77C7495A-F8BE-A489-F9A6-BBC76AD60B26}"/>
                    </a:ext>
                  </a:extLst>
                </p:cNvPr>
                <p:cNvSpPr>
                  <a:spLocks/>
                </p:cNvSpPr>
                <p:nvPr/>
              </p:nvSpPr>
              <p:spPr bwMode="auto">
                <a:xfrm>
                  <a:off x="4759" y="2087"/>
                  <a:ext cx="27" cy="27"/>
                </a:xfrm>
                <a:custGeom>
                  <a:avLst/>
                  <a:gdLst>
                    <a:gd name="T0" fmla="*/ 0 w 27"/>
                    <a:gd name="T1" fmla="*/ 0 h 27"/>
                    <a:gd name="T2" fmla="*/ 14 w 27"/>
                    <a:gd name="T3" fmla="*/ 14 h 27"/>
                    <a:gd name="T4" fmla="*/ 27 w 27"/>
                    <a:gd name="T5" fmla="*/ 27 h 27"/>
                  </a:gdLst>
                  <a:ahLst/>
                  <a:cxnLst>
                    <a:cxn ang="0">
                      <a:pos x="T0" y="T1"/>
                    </a:cxn>
                    <a:cxn ang="0">
                      <a:pos x="T2" y="T3"/>
                    </a:cxn>
                    <a:cxn ang="0">
                      <a:pos x="T4" y="T5"/>
                    </a:cxn>
                  </a:cxnLst>
                  <a:rect l="0" t="0" r="r" b="b"/>
                  <a:pathLst>
                    <a:path w="27" h="27">
                      <a:moveTo>
                        <a:pt x="0" y="0"/>
                      </a:moveTo>
                      <a:lnTo>
                        <a:pt x="14" y="14"/>
                      </a:lnTo>
                      <a:lnTo>
                        <a:pt x="27" y="27"/>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71" name="Freeform 171">
                  <a:extLst>
                    <a:ext uri="{FF2B5EF4-FFF2-40B4-BE49-F238E27FC236}">
                      <a16:creationId xmlns:a16="http://schemas.microsoft.com/office/drawing/2014/main" id="{AF2D0557-92C2-5289-F762-15568E5221A9}"/>
                    </a:ext>
                  </a:extLst>
                </p:cNvPr>
                <p:cNvSpPr>
                  <a:spLocks/>
                </p:cNvSpPr>
                <p:nvPr/>
              </p:nvSpPr>
              <p:spPr bwMode="auto">
                <a:xfrm>
                  <a:off x="4786" y="2114"/>
                  <a:ext cx="28" cy="27"/>
                </a:xfrm>
                <a:custGeom>
                  <a:avLst/>
                  <a:gdLst>
                    <a:gd name="T0" fmla="*/ 0 w 28"/>
                    <a:gd name="T1" fmla="*/ 0 h 27"/>
                    <a:gd name="T2" fmla="*/ 14 w 28"/>
                    <a:gd name="T3" fmla="*/ 14 h 27"/>
                    <a:gd name="T4" fmla="*/ 28 w 28"/>
                    <a:gd name="T5" fmla="*/ 27 h 27"/>
                  </a:gdLst>
                  <a:ahLst/>
                  <a:cxnLst>
                    <a:cxn ang="0">
                      <a:pos x="T0" y="T1"/>
                    </a:cxn>
                    <a:cxn ang="0">
                      <a:pos x="T2" y="T3"/>
                    </a:cxn>
                    <a:cxn ang="0">
                      <a:pos x="T4" y="T5"/>
                    </a:cxn>
                  </a:cxnLst>
                  <a:rect l="0" t="0" r="r" b="b"/>
                  <a:pathLst>
                    <a:path w="28" h="27">
                      <a:moveTo>
                        <a:pt x="0" y="0"/>
                      </a:moveTo>
                      <a:lnTo>
                        <a:pt x="14" y="14"/>
                      </a:lnTo>
                      <a:lnTo>
                        <a:pt x="28" y="27"/>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72" name="Freeform 172">
                  <a:extLst>
                    <a:ext uri="{FF2B5EF4-FFF2-40B4-BE49-F238E27FC236}">
                      <a16:creationId xmlns:a16="http://schemas.microsoft.com/office/drawing/2014/main" id="{94FD23E8-B9E5-3CBE-C7BE-FA8B5CD4576C}"/>
                    </a:ext>
                  </a:extLst>
                </p:cNvPr>
                <p:cNvSpPr>
                  <a:spLocks/>
                </p:cNvSpPr>
                <p:nvPr/>
              </p:nvSpPr>
              <p:spPr bwMode="auto">
                <a:xfrm>
                  <a:off x="4814" y="2141"/>
                  <a:ext cx="13" cy="1"/>
                </a:xfrm>
                <a:custGeom>
                  <a:avLst/>
                  <a:gdLst>
                    <a:gd name="T0" fmla="*/ 0 w 13"/>
                    <a:gd name="T1" fmla="*/ 0 w 13"/>
                    <a:gd name="T2" fmla="*/ 13 w 13"/>
                  </a:gdLst>
                  <a:ahLst/>
                  <a:cxnLst>
                    <a:cxn ang="0">
                      <a:pos x="T0" y="0"/>
                    </a:cxn>
                    <a:cxn ang="0">
                      <a:pos x="T1" y="0"/>
                    </a:cxn>
                    <a:cxn ang="0">
                      <a:pos x="T2" y="0"/>
                    </a:cxn>
                  </a:cxnLst>
                  <a:rect l="0" t="0" r="r" b="b"/>
                  <a:pathLst>
                    <a:path w="13">
                      <a:moveTo>
                        <a:pt x="0" y="0"/>
                      </a:moveTo>
                      <a:lnTo>
                        <a:pt x="0" y="0"/>
                      </a:lnTo>
                      <a:lnTo>
                        <a:pt x="13"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73" name="Freeform 173">
                  <a:extLst>
                    <a:ext uri="{FF2B5EF4-FFF2-40B4-BE49-F238E27FC236}">
                      <a16:creationId xmlns:a16="http://schemas.microsoft.com/office/drawing/2014/main" id="{69C9FFED-AD4F-FD84-8C2B-D4D3D6FBA1D0}"/>
                    </a:ext>
                  </a:extLst>
                </p:cNvPr>
                <p:cNvSpPr>
                  <a:spLocks/>
                </p:cNvSpPr>
                <p:nvPr/>
              </p:nvSpPr>
              <p:spPr bwMode="auto">
                <a:xfrm>
                  <a:off x="4827" y="2060"/>
                  <a:ext cx="27" cy="81"/>
                </a:xfrm>
                <a:custGeom>
                  <a:avLst/>
                  <a:gdLst>
                    <a:gd name="T0" fmla="*/ 0 w 27"/>
                    <a:gd name="T1" fmla="*/ 81 h 81"/>
                    <a:gd name="T2" fmla="*/ 0 w 27"/>
                    <a:gd name="T3" fmla="*/ 68 h 81"/>
                    <a:gd name="T4" fmla="*/ 14 w 27"/>
                    <a:gd name="T5" fmla="*/ 41 h 81"/>
                    <a:gd name="T6" fmla="*/ 14 w 27"/>
                    <a:gd name="T7" fmla="*/ 14 h 81"/>
                    <a:gd name="T8" fmla="*/ 27 w 27"/>
                    <a:gd name="T9" fmla="*/ 0 h 81"/>
                  </a:gdLst>
                  <a:ahLst/>
                  <a:cxnLst>
                    <a:cxn ang="0">
                      <a:pos x="T0" y="T1"/>
                    </a:cxn>
                    <a:cxn ang="0">
                      <a:pos x="T2" y="T3"/>
                    </a:cxn>
                    <a:cxn ang="0">
                      <a:pos x="T4" y="T5"/>
                    </a:cxn>
                    <a:cxn ang="0">
                      <a:pos x="T6" y="T7"/>
                    </a:cxn>
                    <a:cxn ang="0">
                      <a:pos x="T8" y="T9"/>
                    </a:cxn>
                  </a:cxnLst>
                  <a:rect l="0" t="0" r="r" b="b"/>
                  <a:pathLst>
                    <a:path w="27" h="81">
                      <a:moveTo>
                        <a:pt x="0" y="81"/>
                      </a:moveTo>
                      <a:lnTo>
                        <a:pt x="0" y="68"/>
                      </a:lnTo>
                      <a:lnTo>
                        <a:pt x="14" y="41"/>
                      </a:lnTo>
                      <a:lnTo>
                        <a:pt x="14"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74" name="Freeform 174">
                  <a:extLst>
                    <a:ext uri="{FF2B5EF4-FFF2-40B4-BE49-F238E27FC236}">
                      <a16:creationId xmlns:a16="http://schemas.microsoft.com/office/drawing/2014/main" id="{307686D5-9EC6-B2DD-34C4-D0F9CBA2F5FF}"/>
                    </a:ext>
                  </a:extLst>
                </p:cNvPr>
                <p:cNvSpPr>
                  <a:spLocks/>
                </p:cNvSpPr>
                <p:nvPr/>
              </p:nvSpPr>
              <p:spPr bwMode="auto">
                <a:xfrm>
                  <a:off x="4854" y="2060"/>
                  <a:ext cx="27" cy="54"/>
                </a:xfrm>
                <a:custGeom>
                  <a:avLst/>
                  <a:gdLst>
                    <a:gd name="T0" fmla="*/ 0 w 27"/>
                    <a:gd name="T1" fmla="*/ 0 h 54"/>
                    <a:gd name="T2" fmla="*/ 0 w 27"/>
                    <a:gd name="T3" fmla="*/ 0 h 54"/>
                    <a:gd name="T4" fmla="*/ 14 w 27"/>
                    <a:gd name="T5" fmla="*/ 14 h 54"/>
                    <a:gd name="T6" fmla="*/ 27 w 27"/>
                    <a:gd name="T7" fmla="*/ 54 h 54"/>
                  </a:gdLst>
                  <a:ahLst/>
                  <a:cxnLst>
                    <a:cxn ang="0">
                      <a:pos x="T0" y="T1"/>
                    </a:cxn>
                    <a:cxn ang="0">
                      <a:pos x="T2" y="T3"/>
                    </a:cxn>
                    <a:cxn ang="0">
                      <a:pos x="T4" y="T5"/>
                    </a:cxn>
                    <a:cxn ang="0">
                      <a:pos x="T6" y="T7"/>
                    </a:cxn>
                  </a:cxnLst>
                  <a:rect l="0" t="0" r="r" b="b"/>
                  <a:pathLst>
                    <a:path w="27" h="54">
                      <a:moveTo>
                        <a:pt x="0" y="0"/>
                      </a:moveTo>
                      <a:lnTo>
                        <a:pt x="0" y="0"/>
                      </a:lnTo>
                      <a:lnTo>
                        <a:pt x="14" y="14"/>
                      </a:lnTo>
                      <a:lnTo>
                        <a:pt x="27" y="54"/>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75" name="Freeform 175">
                  <a:extLst>
                    <a:ext uri="{FF2B5EF4-FFF2-40B4-BE49-F238E27FC236}">
                      <a16:creationId xmlns:a16="http://schemas.microsoft.com/office/drawing/2014/main" id="{3076E48A-BEB3-2A79-6EB4-358C31866E5C}"/>
                    </a:ext>
                  </a:extLst>
                </p:cNvPr>
                <p:cNvSpPr>
                  <a:spLocks/>
                </p:cNvSpPr>
                <p:nvPr/>
              </p:nvSpPr>
              <p:spPr bwMode="auto">
                <a:xfrm>
                  <a:off x="4881" y="2114"/>
                  <a:ext cx="27" cy="68"/>
                </a:xfrm>
                <a:custGeom>
                  <a:avLst/>
                  <a:gdLst>
                    <a:gd name="T0" fmla="*/ 0 w 27"/>
                    <a:gd name="T1" fmla="*/ 0 h 68"/>
                    <a:gd name="T2" fmla="*/ 14 w 27"/>
                    <a:gd name="T3" fmla="*/ 41 h 68"/>
                    <a:gd name="T4" fmla="*/ 27 w 27"/>
                    <a:gd name="T5" fmla="*/ 68 h 68"/>
                  </a:gdLst>
                  <a:ahLst/>
                  <a:cxnLst>
                    <a:cxn ang="0">
                      <a:pos x="T0" y="T1"/>
                    </a:cxn>
                    <a:cxn ang="0">
                      <a:pos x="T2" y="T3"/>
                    </a:cxn>
                    <a:cxn ang="0">
                      <a:pos x="T4" y="T5"/>
                    </a:cxn>
                  </a:cxnLst>
                  <a:rect l="0" t="0" r="r" b="b"/>
                  <a:pathLst>
                    <a:path w="27" h="68">
                      <a:moveTo>
                        <a:pt x="0" y="0"/>
                      </a:moveTo>
                      <a:lnTo>
                        <a:pt x="14" y="41"/>
                      </a:lnTo>
                      <a:lnTo>
                        <a:pt x="27" y="68"/>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76" name="Line 176">
                  <a:extLst>
                    <a:ext uri="{FF2B5EF4-FFF2-40B4-BE49-F238E27FC236}">
                      <a16:creationId xmlns:a16="http://schemas.microsoft.com/office/drawing/2014/main" id="{E91EFD57-08DF-7E92-14FA-6862E423EB60}"/>
                    </a:ext>
                  </a:extLst>
                </p:cNvPr>
                <p:cNvSpPr>
                  <a:spLocks noChangeShapeType="1"/>
                </p:cNvSpPr>
                <p:nvPr/>
              </p:nvSpPr>
              <p:spPr bwMode="auto">
                <a:xfrm>
                  <a:off x="4908" y="2182"/>
                  <a:ext cx="14" cy="1"/>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7" name="Freeform 177">
                  <a:extLst>
                    <a:ext uri="{FF2B5EF4-FFF2-40B4-BE49-F238E27FC236}">
                      <a16:creationId xmlns:a16="http://schemas.microsoft.com/office/drawing/2014/main" id="{E831AF8C-3BFE-D7BD-68B0-091136591A73}"/>
                    </a:ext>
                  </a:extLst>
                </p:cNvPr>
                <p:cNvSpPr>
                  <a:spLocks/>
                </p:cNvSpPr>
                <p:nvPr/>
              </p:nvSpPr>
              <p:spPr bwMode="auto">
                <a:xfrm>
                  <a:off x="4922" y="2114"/>
                  <a:ext cx="27" cy="68"/>
                </a:xfrm>
                <a:custGeom>
                  <a:avLst/>
                  <a:gdLst>
                    <a:gd name="T0" fmla="*/ 0 w 27"/>
                    <a:gd name="T1" fmla="*/ 68 h 68"/>
                    <a:gd name="T2" fmla="*/ 0 w 27"/>
                    <a:gd name="T3" fmla="*/ 54 h 68"/>
                    <a:gd name="T4" fmla="*/ 14 w 27"/>
                    <a:gd name="T5" fmla="*/ 27 h 68"/>
                    <a:gd name="T6" fmla="*/ 14 w 27"/>
                    <a:gd name="T7" fmla="*/ 14 h 68"/>
                    <a:gd name="T8" fmla="*/ 27 w 27"/>
                    <a:gd name="T9" fmla="*/ 0 h 68"/>
                  </a:gdLst>
                  <a:ahLst/>
                  <a:cxnLst>
                    <a:cxn ang="0">
                      <a:pos x="T0" y="T1"/>
                    </a:cxn>
                    <a:cxn ang="0">
                      <a:pos x="T2" y="T3"/>
                    </a:cxn>
                    <a:cxn ang="0">
                      <a:pos x="T4" y="T5"/>
                    </a:cxn>
                    <a:cxn ang="0">
                      <a:pos x="T6" y="T7"/>
                    </a:cxn>
                    <a:cxn ang="0">
                      <a:pos x="T8" y="T9"/>
                    </a:cxn>
                  </a:cxnLst>
                  <a:rect l="0" t="0" r="r" b="b"/>
                  <a:pathLst>
                    <a:path w="27" h="68">
                      <a:moveTo>
                        <a:pt x="0" y="68"/>
                      </a:moveTo>
                      <a:lnTo>
                        <a:pt x="0" y="54"/>
                      </a:lnTo>
                      <a:lnTo>
                        <a:pt x="14" y="27"/>
                      </a:lnTo>
                      <a:lnTo>
                        <a:pt x="14"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78" name="Freeform 178">
                  <a:extLst>
                    <a:ext uri="{FF2B5EF4-FFF2-40B4-BE49-F238E27FC236}">
                      <a16:creationId xmlns:a16="http://schemas.microsoft.com/office/drawing/2014/main" id="{C4EAE708-ECE4-02ED-119F-62257DC6EA8E}"/>
                    </a:ext>
                  </a:extLst>
                </p:cNvPr>
                <p:cNvSpPr>
                  <a:spLocks/>
                </p:cNvSpPr>
                <p:nvPr/>
              </p:nvSpPr>
              <p:spPr bwMode="auto">
                <a:xfrm>
                  <a:off x="4949" y="2114"/>
                  <a:ext cx="27" cy="1"/>
                </a:xfrm>
                <a:custGeom>
                  <a:avLst/>
                  <a:gdLst>
                    <a:gd name="T0" fmla="*/ 0 w 27"/>
                    <a:gd name="T1" fmla="*/ 14 w 27"/>
                    <a:gd name="T2" fmla="*/ 27 w 27"/>
                  </a:gdLst>
                  <a:ahLst/>
                  <a:cxnLst>
                    <a:cxn ang="0">
                      <a:pos x="T0" y="0"/>
                    </a:cxn>
                    <a:cxn ang="0">
                      <a:pos x="T1" y="0"/>
                    </a:cxn>
                    <a:cxn ang="0">
                      <a:pos x="T2" y="0"/>
                    </a:cxn>
                  </a:cxnLst>
                  <a:rect l="0" t="0" r="r" b="b"/>
                  <a:pathLst>
                    <a:path w="27">
                      <a:moveTo>
                        <a:pt x="0" y="0"/>
                      </a:moveTo>
                      <a:lnTo>
                        <a:pt x="14"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79" name="Freeform 179">
                  <a:extLst>
                    <a:ext uri="{FF2B5EF4-FFF2-40B4-BE49-F238E27FC236}">
                      <a16:creationId xmlns:a16="http://schemas.microsoft.com/office/drawing/2014/main" id="{22D6AFF3-39AE-BB70-2796-8C17F85AF012}"/>
                    </a:ext>
                  </a:extLst>
                </p:cNvPr>
                <p:cNvSpPr>
                  <a:spLocks/>
                </p:cNvSpPr>
                <p:nvPr/>
              </p:nvSpPr>
              <p:spPr bwMode="auto">
                <a:xfrm>
                  <a:off x="4976" y="2114"/>
                  <a:ext cx="14" cy="41"/>
                </a:xfrm>
                <a:custGeom>
                  <a:avLst/>
                  <a:gdLst>
                    <a:gd name="T0" fmla="*/ 0 w 14"/>
                    <a:gd name="T1" fmla="*/ 0 h 41"/>
                    <a:gd name="T2" fmla="*/ 0 w 14"/>
                    <a:gd name="T3" fmla="*/ 14 h 41"/>
                    <a:gd name="T4" fmla="*/ 14 w 14"/>
                    <a:gd name="T5" fmla="*/ 41 h 41"/>
                  </a:gdLst>
                  <a:ahLst/>
                  <a:cxnLst>
                    <a:cxn ang="0">
                      <a:pos x="T0" y="T1"/>
                    </a:cxn>
                    <a:cxn ang="0">
                      <a:pos x="T2" y="T3"/>
                    </a:cxn>
                    <a:cxn ang="0">
                      <a:pos x="T4" y="T5"/>
                    </a:cxn>
                  </a:cxnLst>
                  <a:rect l="0" t="0" r="r" b="b"/>
                  <a:pathLst>
                    <a:path w="14" h="41">
                      <a:moveTo>
                        <a:pt x="0" y="0"/>
                      </a:moveTo>
                      <a:lnTo>
                        <a:pt x="0" y="14"/>
                      </a:lnTo>
                      <a:lnTo>
                        <a:pt x="14" y="41"/>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0" name="Freeform 180">
                  <a:extLst>
                    <a:ext uri="{FF2B5EF4-FFF2-40B4-BE49-F238E27FC236}">
                      <a16:creationId xmlns:a16="http://schemas.microsoft.com/office/drawing/2014/main" id="{D5998B9B-3DD3-D821-28AF-5D091CDEEF9B}"/>
                    </a:ext>
                  </a:extLst>
                </p:cNvPr>
                <p:cNvSpPr>
                  <a:spLocks/>
                </p:cNvSpPr>
                <p:nvPr/>
              </p:nvSpPr>
              <p:spPr bwMode="auto">
                <a:xfrm>
                  <a:off x="4990" y="2155"/>
                  <a:ext cx="27" cy="40"/>
                </a:xfrm>
                <a:custGeom>
                  <a:avLst/>
                  <a:gdLst>
                    <a:gd name="T0" fmla="*/ 0 w 27"/>
                    <a:gd name="T1" fmla="*/ 0 h 40"/>
                    <a:gd name="T2" fmla="*/ 13 w 27"/>
                    <a:gd name="T3" fmla="*/ 27 h 40"/>
                    <a:gd name="T4" fmla="*/ 27 w 27"/>
                    <a:gd name="T5" fmla="*/ 40 h 40"/>
                  </a:gdLst>
                  <a:ahLst/>
                  <a:cxnLst>
                    <a:cxn ang="0">
                      <a:pos x="T0" y="T1"/>
                    </a:cxn>
                    <a:cxn ang="0">
                      <a:pos x="T2" y="T3"/>
                    </a:cxn>
                    <a:cxn ang="0">
                      <a:pos x="T4" y="T5"/>
                    </a:cxn>
                  </a:cxnLst>
                  <a:rect l="0" t="0" r="r" b="b"/>
                  <a:pathLst>
                    <a:path w="27" h="40">
                      <a:moveTo>
                        <a:pt x="0" y="0"/>
                      </a:moveTo>
                      <a:lnTo>
                        <a:pt x="13" y="27"/>
                      </a:lnTo>
                      <a:lnTo>
                        <a:pt x="27" y="4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1" name="Freeform 181">
                  <a:extLst>
                    <a:ext uri="{FF2B5EF4-FFF2-40B4-BE49-F238E27FC236}">
                      <a16:creationId xmlns:a16="http://schemas.microsoft.com/office/drawing/2014/main" id="{4DF81F85-CACC-1F39-DF3E-D60261D3FF07}"/>
                    </a:ext>
                  </a:extLst>
                </p:cNvPr>
                <p:cNvSpPr>
                  <a:spLocks/>
                </p:cNvSpPr>
                <p:nvPr/>
              </p:nvSpPr>
              <p:spPr bwMode="auto">
                <a:xfrm>
                  <a:off x="5017" y="2155"/>
                  <a:ext cx="27" cy="40"/>
                </a:xfrm>
                <a:custGeom>
                  <a:avLst/>
                  <a:gdLst>
                    <a:gd name="T0" fmla="*/ 0 w 27"/>
                    <a:gd name="T1" fmla="*/ 40 h 40"/>
                    <a:gd name="T2" fmla="*/ 0 w 27"/>
                    <a:gd name="T3" fmla="*/ 40 h 40"/>
                    <a:gd name="T4" fmla="*/ 13 w 27"/>
                    <a:gd name="T5" fmla="*/ 13 h 40"/>
                    <a:gd name="T6" fmla="*/ 27 w 27"/>
                    <a:gd name="T7" fmla="*/ 0 h 40"/>
                    <a:gd name="T8" fmla="*/ 27 w 27"/>
                    <a:gd name="T9" fmla="*/ 0 h 40"/>
                  </a:gdLst>
                  <a:ahLst/>
                  <a:cxnLst>
                    <a:cxn ang="0">
                      <a:pos x="T0" y="T1"/>
                    </a:cxn>
                    <a:cxn ang="0">
                      <a:pos x="T2" y="T3"/>
                    </a:cxn>
                    <a:cxn ang="0">
                      <a:pos x="T4" y="T5"/>
                    </a:cxn>
                    <a:cxn ang="0">
                      <a:pos x="T6" y="T7"/>
                    </a:cxn>
                    <a:cxn ang="0">
                      <a:pos x="T8" y="T9"/>
                    </a:cxn>
                  </a:cxnLst>
                  <a:rect l="0" t="0" r="r" b="b"/>
                  <a:pathLst>
                    <a:path w="27" h="40">
                      <a:moveTo>
                        <a:pt x="0" y="40"/>
                      </a:moveTo>
                      <a:lnTo>
                        <a:pt x="0" y="40"/>
                      </a:lnTo>
                      <a:lnTo>
                        <a:pt x="13" y="13"/>
                      </a:lnTo>
                      <a:lnTo>
                        <a:pt x="27"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2" name="Freeform 182">
                  <a:extLst>
                    <a:ext uri="{FF2B5EF4-FFF2-40B4-BE49-F238E27FC236}">
                      <a16:creationId xmlns:a16="http://schemas.microsoft.com/office/drawing/2014/main" id="{C57C1849-F041-596F-4D56-E7FA21AC0D43}"/>
                    </a:ext>
                  </a:extLst>
                </p:cNvPr>
                <p:cNvSpPr>
                  <a:spLocks/>
                </p:cNvSpPr>
                <p:nvPr/>
              </p:nvSpPr>
              <p:spPr bwMode="auto">
                <a:xfrm>
                  <a:off x="5044" y="2155"/>
                  <a:ext cx="27" cy="54"/>
                </a:xfrm>
                <a:custGeom>
                  <a:avLst/>
                  <a:gdLst>
                    <a:gd name="T0" fmla="*/ 0 w 27"/>
                    <a:gd name="T1" fmla="*/ 0 h 54"/>
                    <a:gd name="T2" fmla="*/ 13 w 27"/>
                    <a:gd name="T3" fmla="*/ 0 h 54"/>
                    <a:gd name="T4" fmla="*/ 13 w 27"/>
                    <a:gd name="T5" fmla="*/ 13 h 54"/>
                    <a:gd name="T6" fmla="*/ 27 w 27"/>
                    <a:gd name="T7" fmla="*/ 54 h 54"/>
                  </a:gdLst>
                  <a:ahLst/>
                  <a:cxnLst>
                    <a:cxn ang="0">
                      <a:pos x="T0" y="T1"/>
                    </a:cxn>
                    <a:cxn ang="0">
                      <a:pos x="T2" y="T3"/>
                    </a:cxn>
                    <a:cxn ang="0">
                      <a:pos x="T4" y="T5"/>
                    </a:cxn>
                    <a:cxn ang="0">
                      <a:pos x="T6" y="T7"/>
                    </a:cxn>
                  </a:cxnLst>
                  <a:rect l="0" t="0" r="r" b="b"/>
                  <a:pathLst>
                    <a:path w="27" h="54">
                      <a:moveTo>
                        <a:pt x="0" y="0"/>
                      </a:moveTo>
                      <a:lnTo>
                        <a:pt x="13" y="0"/>
                      </a:lnTo>
                      <a:lnTo>
                        <a:pt x="13" y="13"/>
                      </a:lnTo>
                      <a:lnTo>
                        <a:pt x="27" y="54"/>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3" name="Freeform 183">
                  <a:extLst>
                    <a:ext uri="{FF2B5EF4-FFF2-40B4-BE49-F238E27FC236}">
                      <a16:creationId xmlns:a16="http://schemas.microsoft.com/office/drawing/2014/main" id="{F07007CB-831A-2076-4472-264916B1363D}"/>
                    </a:ext>
                  </a:extLst>
                </p:cNvPr>
                <p:cNvSpPr>
                  <a:spLocks/>
                </p:cNvSpPr>
                <p:nvPr/>
              </p:nvSpPr>
              <p:spPr bwMode="auto">
                <a:xfrm>
                  <a:off x="5071" y="2209"/>
                  <a:ext cx="14" cy="68"/>
                </a:xfrm>
                <a:custGeom>
                  <a:avLst/>
                  <a:gdLst>
                    <a:gd name="T0" fmla="*/ 0 w 14"/>
                    <a:gd name="T1" fmla="*/ 0 h 68"/>
                    <a:gd name="T2" fmla="*/ 0 w 14"/>
                    <a:gd name="T3" fmla="*/ 41 h 68"/>
                    <a:gd name="T4" fmla="*/ 14 w 14"/>
                    <a:gd name="T5" fmla="*/ 68 h 68"/>
                  </a:gdLst>
                  <a:ahLst/>
                  <a:cxnLst>
                    <a:cxn ang="0">
                      <a:pos x="T0" y="T1"/>
                    </a:cxn>
                    <a:cxn ang="0">
                      <a:pos x="T2" y="T3"/>
                    </a:cxn>
                    <a:cxn ang="0">
                      <a:pos x="T4" y="T5"/>
                    </a:cxn>
                  </a:cxnLst>
                  <a:rect l="0" t="0" r="r" b="b"/>
                  <a:pathLst>
                    <a:path w="14" h="68">
                      <a:moveTo>
                        <a:pt x="0" y="0"/>
                      </a:moveTo>
                      <a:lnTo>
                        <a:pt x="0" y="41"/>
                      </a:lnTo>
                      <a:lnTo>
                        <a:pt x="14" y="68"/>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4" name="Freeform 184">
                  <a:extLst>
                    <a:ext uri="{FF2B5EF4-FFF2-40B4-BE49-F238E27FC236}">
                      <a16:creationId xmlns:a16="http://schemas.microsoft.com/office/drawing/2014/main" id="{888F1606-E0D3-1EBE-2EC8-76AC50F5494F}"/>
                    </a:ext>
                  </a:extLst>
                </p:cNvPr>
                <p:cNvSpPr>
                  <a:spLocks/>
                </p:cNvSpPr>
                <p:nvPr/>
              </p:nvSpPr>
              <p:spPr bwMode="auto">
                <a:xfrm>
                  <a:off x="5085" y="2277"/>
                  <a:ext cx="27" cy="13"/>
                </a:xfrm>
                <a:custGeom>
                  <a:avLst/>
                  <a:gdLst>
                    <a:gd name="T0" fmla="*/ 0 w 27"/>
                    <a:gd name="T1" fmla="*/ 0 h 13"/>
                    <a:gd name="T2" fmla="*/ 13 w 27"/>
                    <a:gd name="T3" fmla="*/ 13 h 13"/>
                    <a:gd name="T4" fmla="*/ 27 w 27"/>
                    <a:gd name="T5" fmla="*/ 13 h 13"/>
                  </a:gdLst>
                  <a:ahLst/>
                  <a:cxnLst>
                    <a:cxn ang="0">
                      <a:pos x="T0" y="T1"/>
                    </a:cxn>
                    <a:cxn ang="0">
                      <a:pos x="T2" y="T3"/>
                    </a:cxn>
                    <a:cxn ang="0">
                      <a:pos x="T4" y="T5"/>
                    </a:cxn>
                  </a:cxnLst>
                  <a:rect l="0" t="0" r="r" b="b"/>
                  <a:pathLst>
                    <a:path w="27" h="13">
                      <a:moveTo>
                        <a:pt x="0" y="0"/>
                      </a:moveTo>
                      <a:lnTo>
                        <a:pt x="13" y="13"/>
                      </a:lnTo>
                      <a:lnTo>
                        <a:pt x="27" y="13"/>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5" name="Freeform 185">
                  <a:extLst>
                    <a:ext uri="{FF2B5EF4-FFF2-40B4-BE49-F238E27FC236}">
                      <a16:creationId xmlns:a16="http://schemas.microsoft.com/office/drawing/2014/main" id="{EF50A0F5-6DB8-D697-D71E-3C669BB55409}"/>
                    </a:ext>
                  </a:extLst>
                </p:cNvPr>
                <p:cNvSpPr>
                  <a:spLocks/>
                </p:cNvSpPr>
                <p:nvPr/>
              </p:nvSpPr>
              <p:spPr bwMode="auto">
                <a:xfrm>
                  <a:off x="5112" y="2209"/>
                  <a:ext cx="27" cy="81"/>
                </a:xfrm>
                <a:custGeom>
                  <a:avLst/>
                  <a:gdLst>
                    <a:gd name="T0" fmla="*/ 0 w 27"/>
                    <a:gd name="T1" fmla="*/ 81 h 81"/>
                    <a:gd name="T2" fmla="*/ 0 w 27"/>
                    <a:gd name="T3" fmla="*/ 68 h 81"/>
                    <a:gd name="T4" fmla="*/ 13 w 27"/>
                    <a:gd name="T5" fmla="*/ 41 h 81"/>
                    <a:gd name="T6" fmla="*/ 27 w 27"/>
                    <a:gd name="T7" fmla="*/ 14 h 81"/>
                    <a:gd name="T8" fmla="*/ 27 w 27"/>
                    <a:gd name="T9" fmla="*/ 0 h 81"/>
                  </a:gdLst>
                  <a:ahLst/>
                  <a:cxnLst>
                    <a:cxn ang="0">
                      <a:pos x="T0" y="T1"/>
                    </a:cxn>
                    <a:cxn ang="0">
                      <a:pos x="T2" y="T3"/>
                    </a:cxn>
                    <a:cxn ang="0">
                      <a:pos x="T4" y="T5"/>
                    </a:cxn>
                    <a:cxn ang="0">
                      <a:pos x="T6" y="T7"/>
                    </a:cxn>
                    <a:cxn ang="0">
                      <a:pos x="T8" y="T9"/>
                    </a:cxn>
                  </a:cxnLst>
                  <a:rect l="0" t="0" r="r" b="b"/>
                  <a:pathLst>
                    <a:path w="27" h="81">
                      <a:moveTo>
                        <a:pt x="0" y="81"/>
                      </a:moveTo>
                      <a:lnTo>
                        <a:pt x="0" y="68"/>
                      </a:lnTo>
                      <a:lnTo>
                        <a:pt x="13" y="41"/>
                      </a:lnTo>
                      <a:lnTo>
                        <a:pt x="27" y="14"/>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6" name="Freeform 186">
                  <a:extLst>
                    <a:ext uri="{FF2B5EF4-FFF2-40B4-BE49-F238E27FC236}">
                      <a16:creationId xmlns:a16="http://schemas.microsoft.com/office/drawing/2014/main" id="{BA00D942-A95B-9B5A-9D3A-78589145F935}"/>
                    </a:ext>
                  </a:extLst>
                </p:cNvPr>
                <p:cNvSpPr>
                  <a:spLocks/>
                </p:cNvSpPr>
                <p:nvPr/>
              </p:nvSpPr>
              <p:spPr bwMode="auto">
                <a:xfrm>
                  <a:off x="5139" y="2182"/>
                  <a:ext cx="27" cy="27"/>
                </a:xfrm>
                <a:custGeom>
                  <a:avLst/>
                  <a:gdLst>
                    <a:gd name="T0" fmla="*/ 0 w 27"/>
                    <a:gd name="T1" fmla="*/ 27 h 27"/>
                    <a:gd name="T2" fmla="*/ 13 w 27"/>
                    <a:gd name="T3" fmla="*/ 13 h 27"/>
                    <a:gd name="T4" fmla="*/ 27 w 27"/>
                    <a:gd name="T5" fmla="*/ 0 h 27"/>
                  </a:gdLst>
                  <a:ahLst/>
                  <a:cxnLst>
                    <a:cxn ang="0">
                      <a:pos x="T0" y="T1"/>
                    </a:cxn>
                    <a:cxn ang="0">
                      <a:pos x="T2" y="T3"/>
                    </a:cxn>
                    <a:cxn ang="0">
                      <a:pos x="T4" y="T5"/>
                    </a:cxn>
                  </a:cxnLst>
                  <a:rect l="0" t="0" r="r" b="b"/>
                  <a:pathLst>
                    <a:path w="27" h="27">
                      <a:moveTo>
                        <a:pt x="0" y="27"/>
                      </a:moveTo>
                      <a:lnTo>
                        <a:pt x="13" y="13"/>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7" name="Freeform 187">
                  <a:extLst>
                    <a:ext uri="{FF2B5EF4-FFF2-40B4-BE49-F238E27FC236}">
                      <a16:creationId xmlns:a16="http://schemas.microsoft.com/office/drawing/2014/main" id="{030BD3A0-C9F4-85F8-BB1A-231B1EB09904}"/>
                    </a:ext>
                  </a:extLst>
                </p:cNvPr>
                <p:cNvSpPr>
                  <a:spLocks/>
                </p:cNvSpPr>
                <p:nvPr/>
              </p:nvSpPr>
              <p:spPr bwMode="auto">
                <a:xfrm>
                  <a:off x="5166" y="2182"/>
                  <a:ext cx="13" cy="13"/>
                </a:xfrm>
                <a:custGeom>
                  <a:avLst/>
                  <a:gdLst>
                    <a:gd name="T0" fmla="*/ 0 w 13"/>
                    <a:gd name="T1" fmla="*/ 0 h 13"/>
                    <a:gd name="T2" fmla="*/ 0 w 13"/>
                    <a:gd name="T3" fmla="*/ 0 h 13"/>
                    <a:gd name="T4" fmla="*/ 13 w 13"/>
                    <a:gd name="T5" fmla="*/ 13 h 13"/>
                  </a:gdLst>
                  <a:ahLst/>
                  <a:cxnLst>
                    <a:cxn ang="0">
                      <a:pos x="T0" y="T1"/>
                    </a:cxn>
                    <a:cxn ang="0">
                      <a:pos x="T2" y="T3"/>
                    </a:cxn>
                    <a:cxn ang="0">
                      <a:pos x="T4" y="T5"/>
                    </a:cxn>
                  </a:cxnLst>
                  <a:rect l="0" t="0" r="r" b="b"/>
                  <a:pathLst>
                    <a:path w="13" h="13">
                      <a:moveTo>
                        <a:pt x="0" y="0"/>
                      </a:moveTo>
                      <a:lnTo>
                        <a:pt x="0" y="0"/>
                      </a:lnTo>
                      <a:lnTo>
                        <a:pt x="13" y="13"/>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8" name="Freeform 188">
                  <a:extLst>
                    <a:ext uri="{FF2B5EF4-FFF2-40B4-BE49-F238E27FC236}">
                      <a16:creationId xmlns:a16="http://schemas.microsoft.com/office/drawing/2014/main" id="{81111C86-7004-D347-AFD9-3C767CF0C440}"/>
                    </a:ext>
                  </a:extLst>
                </p:cNvPr>
                <p:cNvSpPr>
                  <a:spLocks/>
                </p:cNvSpPr>
                <p:nvPr/>
              </p:nvSpPr>
              <p:spPr bwMode="auto">
                <a:xfrm>
                  <a:off x="5179" y="2168"/>
                  <a:ext cx="28" cy="27"/>
                </a:xfrm>
                <a:custGeom>
                  <a:avLst/>
                  <a:gdLst>
                    <a:gd name="T0" fmla="*/ 0 w 28"/>
                    <a:gd name="T1" fmla="*/ 27 h 27"/>
                    <a:gd name="T2" fmla="*/ 14 w 28"/>
                    <a:gd name="T3" fmla="*/ 14 h 27"/>
                    <a:gd name="T4" fmla="*/ 28 w 28"/>
                    <a:gd name="T5" fmla="*/ 0 h 27"/>
                  </a:gdLst>
                  <a:ahLst/>
                  <a:cxnLst>
                    <a:cxn ang="0">
                      <a:pos x="T0" y="T1"/>
                    </a:cxn>
                    <a:cxn ang="0">
                      <a:pos x="T2" y="T3"/>
                    </a:cxn>
                    <a:cxn ang="0">
                      <a:pos x="T4" y="T5"/>
                    </a:cxn>
                  </a:cxnLst>
                  <a:rect l="0" t="0" r="r" b="b"/>
                  <a:pathLst>
                    <a:path w="28" h="27">
                      <a:moveTo>
                        <a:pt x="0" y="27"/>
                      </a:moveTo>
                      <a:lnTo>
                        <a:pt x="14" y="14"/>
                      </a:lnTo>
                      <a:lnTo>
                        <a:pt x="28"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9" name="Freeform 189">
                  <a:extLst>
                    <a:ext uri="{FF2B5EF4-FFF2-40B4-BE49-F238E27FC236}">
                      <a16:creationId xmlns:a16="http://schemas.microsoft.com/office/drawing/2014/main" id="{17479241-7844-8252-583D-CF6EB652538E}"/>
                    </a:ext>
                  </a:extLst>
                </p:cNvPr>
                <p:cNvSpPr>
                  <a:spLocks/>
                </p:cNvSpPr>
                <p:nvPr/>
              </p:nvSpPr>
              <p:spPr bwMode="auto">
                <a:xfrm>
                  <a:off x="5207" y="2141"/>
                  <a:ext cx="27" cy="27"/>
                </a:xfrm>
                <a:custGeom>
                  <a:avLst/>
                  <a:gdLst>
                    <a:gd name="T0" fmla="*/ 0 w 27"/>
                    <a:gd name="T1" fmla="*/ 27 h 27"/>
                    <a:gd name="T2" fmla="*/ 13 w 27"/>
                    <a:gd name="T3" fmla="*/ 14 h 27"/>
                    <a:gd name="T4" fmla="*/ 27 w 27"/>
                    <a:gd name="T5" fmla="*/ 0 h 27"/>
                    <a:gd name="T6" fmla="*/ 27 w 27"/>
                    <a:gd name="T7" fmla="*/ 0 h 27"/>
                  </a:gdLst>
                  <a:ahLst/>
                  <a:cxnLst>
                    <a:cxn ang="0">
                      <a:pos x="T0" y="T1"/>
                    </a:cxn>
                    <a:cxn ang="0">
                      <a:pos x="T2" y="T3"/>
                    </a:cxn>
                    <a:cxn ang="0">
                      <a:pos x="T4" y="T5"/>
                    </a:cxn>
                    <a:cxn ang="0">
                      <a:pos x="T6" y="T7"/>
                    </a:cxn>
                  </a:cxnLst>
                  <a:rect l="0" t="0" r="r" b="b"/>
                  <a:pathLst>
                    <a:path w="27" h="27">
                      <a:moveTo>
                        <a:pt x="0" y="27"/>
                      </a:moveTo>
                      <a:lnTo>
                        <a:pt x="13" y="14"/>
                      </a:lnTo>
                      <a:lnTo>
                        <a:pt x="27" y="0"/>
                      </a:lnTo>
                      <a:lnTo>
                        <a:pt x="27"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90" name="Freeform 190">
                  <a:extLst>
                    <a:ext uri="{FF2B5EF4-FFF2-40B4-BE49-F238E27FC236}">
                      <a16:creationId xmlns:a16="http://schemas.microsoft.com/office/drawing/2014/main" id="{42FA1AC2-D25E-EDC5-D239-A3A13E699FE0}"/>
                    </a:ext>
                  </a:extLst>
                </p:cNvPr>
                <p:cNvSpPr>
                  <a:spLocks/>
                </p:cNvSpPr>
                <p:nvPr/>
              </p:nvSpPr>
              <p:spPr bwMode="auto">
                <a:xfrm>
                  <a:off x="5234" y="2141"/>
                  <a:ext cx="13" cy="68"/>
                </a:xfrm>
                <a:custGeom>
                  <a:avLst/>
                  <a:gdLst>
                    <a:gd name="T0" fmla="*/ 0 w 13"/>
                    <a:gd name="T1" fmla="*/ 0 h 68"/>
                    <a:gd name="T2" fmla="*/ 0 w 13"/>
                    <a:gd name="T3" fmla="*/ 14 h 68"/>
                    <a:gd name="T4" fmla="*/ 0 w 13"/>
                    <a:gd name="T5" fmla="*/ 27 h 68"/>
                    <a:gd name="T6" fmla="*/ 13 w 13"/>
                    <a:gd name="T7" fmla="*/ 54 h 68"/>
                    <a:gd name="T8" fmla="*/ 13 w 13"/>
                    <a:gd name="T9" fmla="*/ 68 h 68"/>
                  </a:gdLst>
                  <a:ahLst/>
                  <a:cxnLst>
                    <a:cxn ang="0">
                      <a:pos x="T0" y="T1"/>
                    </a:cxn>
                    <a:cxn ang="0">
                      <a:pos x="T2" y="T3"/>
                    </a:cxn>
                    <a:cxn ang="0">
                      <a:pos x="T4" y="T5"/>
                    </a:cxn>
                    <a:cxn ang="0">
                      <a:pos x="T6" y="T7"/>
                    </a:cxn>
                    <a:cxn ang="0">
                      <a:pos x="T8" y="T9"/>
                    </a:cxn>
                  </a:cxnLst>
                  <a:rect l="0" t="0" r="r" b="b"/>
                  <a:pathLst>
                    <a:path w="13" h="68">
                      <a:moveTo>
                        <a:pt x="0" y="0"/>
                      </a:moveTo>
                      <a:lnTo>
                        <a:pt x="0" y="14"/>
                      </a:lnTo>
                      <a:lnTo>
                        <a:pt x="0" y="27"/>
                      </a:lnTo>
                      <a:lnTo>
                        <a:pt x="13" y="54"/>
                      </a:lnTo>
                      <a:lnTo>
                        <a:pt x="13" y="68"/>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91" name="Freeform 191">
                  <a:extLst>
                    <a:ext uri="{FF2B5EF4-FFF2-40B4-BE49-F238E27FC236}">
                      <a16:creationId xmlns:a16="http://schemas.microsoft.com/office/drawing/2014/main" id="{4C0F7DBF-E36A-4324-2A05-53AD3172FCD8}"/>
                    </a:ext>
                  </a:extLst>
                </p:cNvPr>
                <p:cNvSpPr>
                  <a:spLocks/>
                </p:cNvSpPr>
                <p:nvPr/>
              </p:nvSpPr>
              <p:spPr bwMode="auto">
                <a:xfrm>
                  <a:off x="5247" y="2209"/>
                  <a:ext cx="27" cy="27"/>
                </a:xfrm>
                <a:custGeom>
                  <a:avLst/>
                  <a:gdLst>
                    <a:gd name="T0" fmla="*/ 0 w 27"/>
                    <a:gd name="T1" fmla="*/ 0 h 27"/>
                    <a:gd name="T2" fmla="*/ 14 w 27"/>
                    <a:gd name="T3" fmla="*/ 14 h 27"/>
                    <a:gd name="T4" fmla="*/ 27 w 27"/>
                    <a:gd name="T5" fmla="*/ 27 h 27"/>
                  </a:gdLst>
                  <a:ahLst/>
                  <a:cxnLst>
                    <a:cxn ang="0">
                      <a:pos x="T0" y="T1"/>
                    </a:cxn>
                    <a:cxn ang="0">
                      <a:pos x="T2" y="T3"/>
                    </a:cxn>
                    <a:cxn ang="0">
                      <a:pos x="T4" y="T5"/>
                    </a:cxn>
                  </a:cxnLst>
                  <a:rect l="0" t="0" r="r" b="b"/>
                  <a:pathLst>
                    <a:path w="27" h="27">
                      <a:moveTo>
                        <a:pt x="0" y="0"/>
                      </a:moveTo>
                      <a:lnTo>
                        <a:pt x="14" y="14"/>
                      </a:lnTo>
                      <a:lnTo>
                        <a:pt x="27" y="27"/>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92" name="Freeform 192">
                  <a:extLst>
                    <a:ext uri="{FF2B5EF4-FFF2-40B4-BE49-F238E27FC236}">
                      <a16:creationId xmlns:a16="http://schemas.microsoft.com/office/drawing/2014/main" id="{7B6867E6-EF7C-7DCC-D295-B9D73F2DB352}"/>
                    </a:ext>
                  </a:extLst>
                </p:cNvPr>
                <p:cNvSpPr>
                  <a:spLocks/>
                </p:cNvSpPr>
                <p:nvPr/>
              </p:nvSpPr>
              <p:spPr bwMode="auto">
                <a:xfrm>
                  <a:off x="5274" y="2236"/>
                  <a:ext cx="27" cy="27"/>
                </a:xfrm>
                <a:custGeom>
                  <a:avLst/>
                  <a:gdLst>
                    <a:gd name="T0" fmla="*/ 0 w 27"/>
                    <a:gd name="T1" fmla="*/ 0 h 27"/>
                    <a:gd name="T2" fmla="*/ 14 w 27"/>
                    <a:gd name="T3" fmla="*/ 14 h 27"/>
                    <a:gd name="T4" fmla="*/ 27 w 27"/>
                    <a:gd name="T5" fmla="*/ 27 h 27"/>
                  </a:gdLst>
                  <a:ahLst/>
                  <a:cxnLst>
                    <a:cxn ang="0">
                      <a:pos x="T0" y="T1"/>
                    </a:cxn>
                    <a:cxn ang="0">
                      <a:pos x="T2" y="T3"/>
                    </a:cxn>
                    <a:cxn ang="0">
                      <a:pos x="T4" y="T5"/>
                    </a:cxn>
                  </a:cxnLst>
                  <a:rect l="0" t="0" r="r" b="b"/>
                  <a:pathLst>
                    <a:path w="27" h="27">
                      <a:moveTo>
                        <a:pt x="0" y="0"/>
                      </a:moveTo>
                      <a:lnTo>
                        <a:pt x="14" y="14"/>
                      </a:lnTo>
                      <a:lnTo>
                        <a:pt x="27" y="27"/>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93" name="Freeform 193">
                  <a:extLst>
                    <a:ext uri="{FF2B5EF4-FFF2-40B4-BE49-F238E27FC236}">
                      <a16:creationId xmlns:a16="http://schemas.microsoft.com/office/drawing/2014/main" id="{F17AD12E-55CE-2BF3-B911-F8E840467891}"/>
                    </a:ext>
                  </a:extLst>
                </p:cNvPr>
                <p:cNvSpPr>
                  <a:spLocks/>
                </p:cNvSpPr>
                <p:nvPr/>
              </p:nvSpPr>
              <p:spPr bwMode="auto">
                <a:xfrm>
                  <a:off x="5301" y="2223"/>
                  <a:ext cx="28" cy="40"/>
                </a:xfrm>
                <a:custGeom>
                  <a:avLst/>
                  <a:gdLst>
                    <a:gd name="T0" fmla="*/ 0 w 28"/>
                    <a:gd name="T1" fmla="*/ 40 h 40"/>
                    <a:gd name="T2" fmla="*/ 14 w 28"/>
                    <a:gd name="T3" fmla="*/ 40 h 40"/>
                    <a:gd name="T4" fmla="*/ 14 w 28"/>
                    <a:gd name="T5" fmla="*/ 27 h 40"/>
                    <a:gd name="T6" fmla="*/ 28 w 28"/>
                    <a:gd name="T7" fmla="*/ 13 h 40"/>
                    <a:gd name="T8" fmla="*/ 28 w 28"/>
                    <a:gd name="T9" fmla="*/ 0 h 40"/>
                  </a:gdLst>
                  <a:ahLst/>
                  <a:cxnLst>
                    <a:cxn ang="0">
                      <a:pos x="T0" y="T1"/>
                    </a:cxn>
                    <a:cxn ang="0">
                      <a:pos x="T2" y="T3"/>
                    </a:cxn>
                    <a:cxn ang="0">
                      <a:pos x="T4" y="T5"/>
                    </a:cxn>
                    <a:cxn ang="0">
                      <a:pos x="T6" y="T7"/>
                    </a:cxn>
                    <a:cxn ang="0">
                      <a:pos x="T8" y="T9"/>
                    </a:cxn>
                  </a:cxnLst>
                  <a:rect l="0" t="0" r="r" b="b"/>
                  <a:pathLst>
                    <a:path w="28" h="40">
                      <a:moveTo>
                        <a:pt x="0" y="40"/>
                      </a:moveTo>
                      <a:lnTo>
                        <a:pt x="14" y="40"/>
                      </a:lnTo>
                      <a:lnTo>
                        <a:pt x="14" y="27"/>
                      </a:lnTo>
                      <a:lnTo>
                        <a:pt x="28" y="13"/>
                      </a:lnTo>
                      <a:lnTo>
                        <a:pt x="28" y="0"/>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94" name="Freeform 194">
                  <a:extLst>
                    <a:ext uri="{FF2B5EF4-FFF2-40B4-BE49-F238E27FC236}">
                      <a16:creationId xmlns:a16="http://schemas.microsoft.com/office/drawing/2014/main" id="{2781E717-09EF-9832-707E-D050655299E8}"/>
                    </a:ext>
                  </a:extLst>
                </p:cNvPr>
                <p:cNvSpPr>
                  <a:spLocks/>
                </p:cNvSpPr>
                <p:nvPr/>
              </p:nvSpPr>
              <p:spPr bwMode="auto">
                <a:xfrm>
                  <a:off x="5329" y="2223"/>
                  <a:ext cx="13" cy="13"/>
                </a:xfrm>
                <a:custGeom>
                  <a:avLst/>
                  <a:gdLst>
                    <a:gd name="T0" fmla="*/ 0 w 13"/>
                    <a:gd name="T1" fmla="*/ 0 h 13"/>
                    <a:gd name="T2" fmla="*/ 0 w 13"/>
                    <a:gd name="T3" fmla="*/ 0 h 13"/>
                    <a:gd name="T4" fmla="*/ 13 w 13"/>
                    <a:gd name="T5" fmla="*/ 13 h 13"/>
                  </a:gdLst>
                  <a:ahLst/>
                  <a:cxnLst>
                    <a:cxn ang="0">
                      <a:pos x="T0" y="T1"/>
                    </a:cxn>
                    <a:cxn ang="0">
                      <a:pos x="T2" y="T3"/>
                    </a:cxn>
                    <a:cxn ang="0">
                      <a:pos x="T4" y="T5"/>
                    </a:cxn>
                  </a:cxnLst>
                  <a:rect l="0" t="0" r="r" b="b"/>
                  <a:pathLst>
                    <a:path w="13" h="13">
                      <a:moveTo>
                        <a:pt x="0" y="0"/>
                      </a:moveTo>
                      <a:lnTo>
                        <a:pt x="0" y="0"/>
                      </a:lnTo>
                      <a:lnTo>
                        <a:pt x="13" y="13"/>
                      </a:lnTo>
                    </a:path>
                  </a:pathLst>
                </a:custGeom>
                <a:noFill/>
                <a:ln w="650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95" name="Line 195">
                  <a:extLst>
                    <a:ext uri="{FF2B5EF4-FFF2-40B4-BE49-F238E27FC236}">
                      <a16:creationId xmlns:a16="http://schemas.microsoft.com/office/drawing/2014/main" id="{5051B358-9D37-9964-318E-9EF36D03532D}"/>
                    </a:ext>
                  </a:extLst>
                </p:cNvPr>
                <p:cNvSpPr>
                  <a:spLocks noChangeShapeType="1"/>
                </p:cNvSpPr>
                <p:nvPr/>
              </p:nvSpPr>
              <p:spPr bwMode="auto">
                <a:xfrm>
                  <a:off x="5342" y="2236"/>
                  <a:ext cx="27" cy="14"/>
                </a:xfrm>
                <a:prstGeom prst="line">
                  <a:avLst/>
                </a:prstGeom>
                <a:noFill/>
                <a:ln w="650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96" name="Line 196">
                  <a:extLst>
                    <a:ext uri="{FF2B5EF4-FFF2-40B4-BE49-F238E27FC236}">
                      <a16:creationId xmlns:a16="http://schemas.microsoft.com/office/drawing/2014/main" id="{B5F1C26D-2072-AB03-3B1E-C0143C8F08E8}"/>
                    </a:ext>
                  </a:extLst>
                </p:cNvPr>
                <p:cNvSpPr>
                  <a:spLocks noChangeShapeType="1"/>
                </p:cNvSpPr>
                <p:nvPr/>
              </p:nvSpPr>
              <p:spPr bwMode="auto">
                <a:xfrm>
                  <a:off x="1168" y="3048"/>
                  <a:ext cx="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97" name="Line 197">
                  <a:extLst>
                    <a:ext uri="{FF2B5EF4-FFF2-40B4-BE49-F238E27FC236}">
                      <a16:creationId xmlns:a16="http://schemas.microsoft.com/office/drawing/2014/main" id="{55889CB5-B0B3-D2BD-3EE3-6E285D618474}"/>
                    </a:ext>
                  </a:extLst>
                </p:cNvPr>
                <p:cNvSpPr>
                  <a:spLocks noChangeShapeType="1"/>
                </p:cNvSpPr>
                <p:nvPr/>
              </p:nvSpPr>
              <p:spPr bwMode="auto">
                <a:xfrm>
                  <a:off x="1168" y="3048"/>
                  <a:ext cx="5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98" name="Line 198">
                  <a:extLst>
                    <a:ext uri="{FF2B5EF4-FFF2-40B4-BE49-F238E27FC236}">
                      <a16:creationId xmlns:a16="http://schemas.microsoft.com/office/drawing/2014/main" id="{79DA1509-F368-1FA9-3808-2B0B76093083}"/>
                    </a:ext>
                  </a:extLst>
                </p:cNvPr>
                <p:cNvSpPr>
                  <a:spLocks noChangeShapeType="1"/>
                </p:cNvSpPr>
                <p:nvPr/>
              </p:nvSpPr>
              <p:spPr bwMode="auto">
                <a:xfrm>
                  <a:off x="1195" y="3048"/>
                  <a:ext cx="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99" name="Line 199">
                  <a:extLst>
                    <a:ext uri="{FF2B5EF4-FFF2-40B4-BE49-F238E27FC236}">
                      <a16:creationId xmlns:a16="http://schemas.microsoft.com/office/drawing/2014/main" id="{49AAB0C0-7C92-1A4E-B760-1130BEB1EFBB}"/>
                    </a:ext>
                  </a:extLst>
                </p:cNvPr>
                <p:cNvSpPr>
                  <a:spLocks noChangeShapeType="1"/>
                </p:cNvSpPr>
                <p:nvPr/>
              </p:nvSpPr>
              <p:spPr bwMode="auto">
                <a:xfrm>
                  <a:off x="1168" y="3048"/>
                  <a:ext cx="8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0" name="Line 200">
                  <a:extLst>
                    <a:ext uri="{FF2B5EF4-FFF2-40B4-BE49-F238E27FC236}">
                      <a16:creationId xmlns:a16="http://schemas.microsoft.com/office/drawing/2014/main" id="{9F1B04D3-A3C2-05B6-60DC-3F3131433348}"/>
                    </a:ext>
                  </a:extLst>
                </p:cNvPr>
                <p:cNvSpPr>
                  <a:spLocks noChangeShapeType="1"/>
                </p:cNvSpPr>
                <p:nvPr/>
              </p:nvSpPr>
              <p:spPr bwMode="auto">
                <a:xfrm>
                  <a:off x="1208" y="3048"/>
                  <a:ext cx="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1" name="Line 201">
                  <a:extLst>
                    <a:ext uri="{FF2B5EF4-FFF2-40B4-BE49-F238E27FC236}">
                      <a16:creationId xmlns:a16="http://schemas.microsoft.com/office/drawing/2014/main" id="{6CA6CD67-9D7B-9884-4FFB-750AF5C156AE}"/>
                    </a:ext>
                  </a:extLst>
                </p:cNvPr>
                <p:cNvSpPr>
                  <a:spLocks noChangeShapeType="1"/>
                </p:cNvSpPr>
                <p:nvPr/>
              </p:nvSpPr>
              <p:spPr bwMode="auto">
                <a:xfrm>
                  <a:off x="1168" y="304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2" name="Line 202">
                  <a:extLst>
                    <a:ext uri="{FF2B5EF4-FFF2-40B4-BE49-F238E27FC236}">
                      <a16:creationId xmlns:a16="http://schemas.microsoft.com/office/drawing/2014/main" id="{3691DDBA-89ED-9377-4B5F-C9D7EAE72DFE}"/>
                    </a:ext>
                  </a:extLst>
                </p:cNvPr>
                <p:cNvSpPr>
                  <a:spLocks noChangeShapeType="1"/>
                </p:cNvSpPr>
                <p:nvPr/>
              </p:nvSpPr>
              <p:spPr bwMode="auto">
                <a:xfrm>
                  <a:off x="1236" y="3048"/>
                  <a:ext cx="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3" name="Line 203">
                  <a:extLst>
                    <a:ext uri="{FF2B5EF4-FFF2-40B4-BE49-F238E27FC236}">
                      <a16:creationId xmlns:a16="http://schemas.microsoft.com/office/drawing/2014/main" id="{6953D1DE-DF45-7726-4B7E-20AB95A922D1}"/>
                    </a:ext>
                  </a:extLst>
                </p:cNvPr>
                <p:cNvSpPr>
                  <a:spLocks noChangeShapeType="1"/>
                </p:cNvSpPr>
                <p:nvPr/>
              </p:nvSpPr>
              <p:spPr bwMode="auto">
                <a:xfrm>
                  <a:off x="1195" y="304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4" name="Line 204">
                  <a:extLst>
                    <a:ext uri="{FF2B5EF4-FFF2-40B4-BE49-F238E27FC236}">
                      <a16:creationId xmlns:a16="http://schemas.microsoft.com/office/drawing/2014/main" id="{99274E58-9AB1-B742-677E-3F56F990B7E3}"/>
                    </a:ext>
                  </a:extLst>
                </p:cNvPr>
                <p:cNvSpPr>
                  <a:spLocks noChangeShapeType="1"/>
                </p:cNvSpPr>
                <p:nvPr/>
              </p:nvSpPr>
              <p:spPr bwMode="auto">
                <a:xfrm>
                  <a:off x="1263" y="3048"/>
                  <a:ext cx="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7405" name="Group 205">
                <a:extLst>
                  <a:ext uri="{FF2B5EF4-FFF2-40B4-BE49-F238E27FC236}">
                    <a16:creationId xmlns:a16="http://schemas.microsoft.com/office/drawing/2014/main" id="{00702509-A6CF-FA7F-FF65-ED309A752B99}"/>
                  </a:ext>
                </a:extLst>
              </p:cNvPr>
              <p:cNvGrpSpPr>
                <a:grpSpLocks/>
              </p:cNvGrpSpPr>
              <p:nvPr/>
            </p:nvGrpSpPr>
            <p:grpSpPr bwMode="auto">
              <a:xfrm>
                <a:off x="1222" y="503"/>
                <a:ext cx="2399" cy="2546"/>
                <a:chOff x="1222" y="503"/>
                <a:chExt cx="2399" cy="2546"/>
              </a:xfrm>
            </p:grpSpPr>
            <p:sp>
              <p:nvSpPr>
                <p:cNvPr id="307406" name="Line 206">
                  <a:extLst>
                    <a:ext uri="{FF2B5EF4-FFF2-40B4-BE49-F238E27FC236}">
                      <a16:creationId xmlns:a16="http://schemas.microsoft.com/office/drawing/2014/main" id="{7AB21840-76A8-DDE0-3B47-EDF6A949F7D9}"/>
                    </a:ext>
                  </a:extLst>
                </p:cNvPr>
                <p:cNvSpPr>
                  <a:spLocks noChangeShapeType="1"/>
                </p:cNvSpPr>
                <p:nvPr/>
              </p:nvSpPr>
              <p:spPr bwMode="auto">
                <a:xfrm>
                  <a:off x="1222" y="304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7" name="Line 207">
                  <a:extLst>
                    <a:ext uri="{FF2B5EF4-FFF2-40B4-BE49-F238E27FC236}">
                      <a16:creationId xmlns:a16="http://schemas.microsoft.com/office/drawing/2014/main" id="{A24A421A-85BC-D81E-C178-C57CB306E067}"/>
                    </a:ext>
                  </a:extLst>
                </p:cNvPr>
                <p:cNvSpPr>
                  <a:spLocks noChangeShapeType="1"/>
                </p:cNvSpPr>
                <p:nvPr/>
              </p:nvSpPr>
              <p:spPr bwMode="auto">
                <a:xfrm flipV="1">
                  <a:off x="1290" y="3035"/>
                  <a:ext cx="1" cy="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8" name="Line 208">
                  <a:extLst>
                    <a:ext uri="{FF2B5EF4-FFF2-40B4-BE49-F238E27FC236}">
                      <a16:creationId xmlns:a16="http://schemas.microsoft.com/office/drawing/2014/main" id="{3DB8F20D-FDFD-299A-AD36-3F01FAE79F96}"/>
                    </a:ext>
                  </a:extLst>
                </p:cNvPr>
                <p:cNvSpPr>
                  <a:spLocks noChangeShapeType="1"/>
                </p:cNvSpPr>
                <p:nvPr/>
              </p:nvSpPr>
              <p:spPr bwMode="auto">
                <a:xfrm>
                  <a:off x="1249" y="303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9" name="Line 209">
                  <a:extLst>
                    <a:ext uri="{FF2B5EF4-FFF2-40B4-BE49-F238E27FC236}">
                      <a16:creationId xmlns:a16="http://schemas.microsoft.com/office/drawing/2014/main" id="{6A849184-BCC5-DE53-8EDB-8670D058FFFB}"/>
                    </a:ext>
                  </a:extLst>
                </p:cNvPr>
                <p:cNvSpPr>
                  <a:spLocks noChangeShapeType="1"/>
                </p:cNvSpPr>
                <p:nvPr/>
              </p:nvSpPr>
              <p:spPr bwMode="auto">
                <a:xfrm flipV="1">
                  <a:off x="1303" y="3021"/>
                  <a:ext cx="1" cy="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0" name="Line 210">
                  <a:extLst>
                    <a:ext uri="{FF2B5EF4-FFF2-40B4-BE49-F238E27FC236}">
                      <a16:creationId xmlns:a16="http://schemas.microsoft.com/office/drawing/2014/main" id="{06B0E918-64CD-A7DE-28A0-47FC1DF16215}"/>
                    </a:ext>
                  </a:extLst>
                </p:cNvPr>
                <p:cNvSpPr>
                  <a:spLocks noChangeShapeType="1"/>
                </p:cNvSpPr>
                <p:nvPr/>
              </p:nvSpPr>
              <p:spPr bwMode="auto">
                <a:xfrm>
                  <a:off x="1263" y="302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1" name="Line 211">
                  <a:extLst>
                    <a:ext uri="{FF2B5EF4-FFF2-40B4-BE49-F238E27FC236}">
                      <a16:creationId xmlns:a16="http://schemas.microsoft.com/office/drawing/2014/main" id="{EA3A14AF-C682-D7AC-A0E7-753903AC06BD}"/>
                    </a:ext>
                  </a:extLst>
                </p:cNvPr>
                <p:cNvSpPr>
                  <a:spLocks noChangeShapeType="1"/>
                </p:cNvSpPr>
                <p:nvPr/>
              </p:nvSpPr>
              <p:spPr bwMode="auto">
                <a:xfrm flipV="1">
                  <a:off x="1330" y="3008"/>
                  <a:ext cx="1" cy="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2" name="Line 212">
                  <a:extLst>
                    <a:ext uri="{FF2B5EF4-FFF2-40B4-BE49-F238E27FC236}">
                      <a16:creationId xmlns:a16="http://schemas.microsoft.com/office/drawing/2014/main" id="{6EE257E9-620D-6A66-C038-B7FEF8367486}"/>
                    </a:ext>
                  </a:extLst>
                </p:cNvPr>
                <p:cNvSpPr>
                  <a:spLocks noChangeShapeType="1"/>
                </p:cNvSpPr>
                <p:nvPr/>
              </p:nvSpPr>
              <p:spPr bwMode="auto">
                <a:xfrm>
                  <a:off x="1290" y="300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3" name="Line 213">
                  <a:extLst>
                    <a:ext uri="{FF2B5EF4-FFF2-40B4-BE49-F238E27FC236}">
                      <a16:creationId xmlns:a16="http://schemas.microsoft.com/office/drawing/2014/main" id="{6EAECE60-71F7-3E02-102E-474170920BBB}"/>
                    </a:ext>
                  </a:extLst>
                </p:cNvPr>
                <p:cNvSpPr>
                  <a:spLocks noChangeShapeType="1"/>
                </p:cNvSpPr>
                <p:nvPr/>
              </p:nvSpPr>
              <p:spPr bwMode="auto">
                <a:xfrm flipV="1">
                  <a:off x="1358" y="2994"/>
                  <a:ext cx="1" cy="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4" name="Line 214">
                  <a:extLst>
                    <a:ext uri="{FF2B5EF4-FFF2-40B4-BE49-F238E27FC236}">
                      <a16:creationId xmlns:a16="http://schemas.microsoft.com/office/drawing/2014/main" id="{BCD045E8-4FE0-206F-4CFF-D927AF698CEE}"/>
                    </a:ext>
                  </a:extLst>
                </p:cNvPr>
                <p:cNvSpPr>
                  <a:spLocks noChangeShapeType="1"/>
                </p:cNvSpPr>
                <p:nvPr/>
              </p:nvSpPr>
              <p:spPr bwMode="auto">
                <a:xfrm>
                  <a:off x="1317" y="299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5" name="Line 215">
                  <a:extLst>
                    <a:ext uri="{FF2B5EF4-FFF2-40B4-BE49-F238E27FC236}">
                      <a16:creationId xmlns:a16="http://schemas.microsoft.com/office/drawing/2014/main" id="{00AE7A9A-842B-4367-A06C-285F0D7C877B}"/>
                    </a:ext>
                  </a:extLst>
                </p:cNvPr>
                <p:cNvSpPr>
                  <a:spLocks noChangeShapeType="1"/>
                </p:cNvSpPr>
                <p:nvPr/>
              </p:nvSpPr>
              <p:spPr bwMode="auto">
                <a:xfrm flipV="1">
                  <a:off x="1385" y="2967"/>
                  <a:ext cx="1" cy="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6" name="Line 216">
                  <a:extLst>
                    <a:ext uri="{FF2B5EF4-FFF2-40B4-BE49-F238E27FC236}">
                      <a16:creationId xmlns:a16="http://schemas.microsoft.com/office/drawing/2014/main" id="{D572F316-0400-F13A-4D83-D4845FDAE818}"/>
                    </a:ext>
                  </a:extLst>
                </p:cNvPr>
                <p:cNvSpPr>
                  <a:spLocks noChangeShapeType="1"/>
                </p:cNvSpPr>
                <p:nvPr/>
              </p:nvSpPr>
              <p:spPr bwMode="auto">
                <a:xfrm>
                  <a:off x="1344" y="296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7" name="Line 217">
                  <a:extLst>
                    <a:ext uri="{FF2B5EF4-FFF2-40B4-BE49-F238E27FC236}">
                      <a16:creationId xmlns:a16="http://schemas.microsoft.com/office/drawing/2014/main" id="{F27588F9-8041-3AF3-555C-5C1325E24B11}"/>
                    </a:ext>
                  </a:extLst>
                </p:cNvPr>
                <p:cNvSpPr>
                  <a:spLocks noChangeShapeType="1"/>
                </p:cNvSpPr>
                <p:nvPr/>
              </p:nvSpPr>
              <p:spPr bwMode="auto">
                <a:xfrm flipV="1">
                  <a:off x="1398" y="2940"/>
                  <a:ext cx="1" cy="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8" name="Line 218">
                  <a:extLst>
                    <a:ext uri="{FF2B5EF4-FFF2-40B4-BE49-F238E27FC236}">
                      <a16:creationId xmlns:a16="http://schemas.microsoft.com/office/drawing/2014/main" id="{AC750BA7-4FDE-30D1-2511-68C684300E36}"/>
                    </a:ext>
                  </a:extLst>
                </p:cNvPr>
                <p:cNvSpPr>
                  <a:spLocks noChangeShapeType="1"/>
                </p:cNvSpPr>
                <p:nvPr/>
              </p:nvSpPr>
              <p:spPr bwMode="auto">
                <a:xfrm>
                  <a:off x="1358" y="2940"/>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9" name="Line 219">
                  <a:extLst>
                    <a:ext uri="{FF2B5EF4-FFF2-40B4-BE49-F238E27FC236}">
                      <a16:creationId xmlns:a16="http://schemas.microsoft.com/office/drawing/2014/main" id="{63087EC1-DEA8-E5ED-152F-6A8B36C3A0C5}"/>
                    </a:ext>
                  </a:extLst>
                </p:cNvPr>
                <p:cNvSpPr>
                  <a:spLocks noChangeShapeType="1"/>
                </p:cNvSpPr>
                <p:nvPr/>
              </p:nvSpPr>
              <p:spPr bwMode="auto">
                <a:xfrm flipV="1">
                  <a:off x="1425" y="2913"/>
                  <a:ext cx="1" cy="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0" name="Line 220">
                  <a:extLst>
                    <a:ext uri="{FF2B5EF4-FFF2-40B4-BE49-F238E27FC236}">
                      <a16:creationId xmlns:a16="http://schemas.microsoft.com/office/drawing/2014/main" id="{DA3EA194-F81F-B596-BF94-ECF9C6C00F24}"/>
                    </a:ext>
                  </a:extLst>
                </p:cNvPr>
                <p:cNvSpPr>
                  <a:spLocks noChangeShapeType="1"/>
                </p:cNvSpPr>
                <p:nvPr/>
              </p:nvSpPr>
              <p:spPr bwMode="auto">
                <a:xfrm>
                  <a:off x="1385" y="291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1" name="Line 221">
                  <a:extLst>
                    <a:ext uri="{FF2B5EF4-FFF2-40B4-BE49-F238E27FC236}">
                      <a16:creationId xmlns:a16="http://schemas.microsoft.com/office/drawing/2014/main" id="{083D4BAE-10C6-ECD7-1FDC-BA4CC2CB8B2B}"/>
                    </a:ext>
                  </a:extLst>
                </p:cNvPr>
                <p:cNvSpPr>
                  <a:spLocks noChangeShapeType="1"/>
                </p:cNvSpPr>
                <p:nvPr/>
              </p:nvSpPr>
              <p:spPr bwMode="auto">
                <a:xfrm flipV="1">
                  <a:off x="1452" y="2899"/>
                  <a:ext cx="1" cy="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2" name="Line 222">
                  <a:extLst>
                    <a:ext uri="{FF2B5EF4-FFF2-40B4-BE49-F238E27FC236}">
                      <a16:creationId xmlns:a16="http://schemas.microsoft.com/office/drawing/2014/main" id="{1DC75D96-FAAD-EEE3-386F-A3234A95D5DC}"/>
                    </a:ext>
                  </a:extLst>
                </p:cNvPr>
                <p:cNvSpPr>
                  <a:spLocks noChangeShapeType="1"/>
                </p:cNvSpPr>
                <p:nvPr/>
              </p:nvSpPr>
              <p:spPr bwMode="auto">
                <a:xfrm>
                  <a:off x="1412" y="289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3" name="Line 223">
                  <a:extLst>
                    <a:ext uri="{FF2B5EF4-FFF2-40B4-BE49-F238E27FC236}">
                      <a16:creationId xmlns:a16="http://schemas.microsoft.com/office/drawing/2014/main" id="{AA9179F2-F950-74B0-3920-20A67238CC21}"/>
                    </a:ext>
                  </a:extLst>
                </p:cNvPr>
                <p:cNvSpPr>
                  <a:spLocks noChangeShapeType="1"/>
                </p:cNvSpPr>
                <p:nvPr/>
              </p:nvSpPr>
              <p:spPr bwMode="auto">
                <a:xfrm flipV="1">
                  <a:off x="1466" y="2886"/>
                  <a:ext cx="1" cy="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4" name="Line 224">
                  <a:extLst>
                    <a:ext uri="{FF2B5EF4-FFF2-40B4-BE49-F238E27FC236}">
                      <a16:creationId xmlns:a16="http://schemas.microsoft.com/office/drawing/2014/main" id="{A38D68F6-2DB9-2C35-F10C-EB31CCF9729A}"/>
                    </a:ext>
                  </a:extLst>
                </p:cNvPr>
                <p:cNvSpPr>
                  <a:spLocks noChangeShapeType="1"/>
                </p:cNvSpPr>
                <p:nvPr/>
              </p:nvSpPr>
              <p:spPr bwMode="auto">
                <a:xfrm>
                  <a:off x="1425" y="288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5" name="Line 225">
                  <a:extLst>
                    <a:ext uri="{FF2B5EF4-FFF2-40B4-BE49-F238E27FC236}">
                      <a16:creationId xmlns:a16="http://schemas.microsoft.com/office/drawing/2014/main" id="{6DAD7E61-E2AC-273F-5D85-9ED4B15A4B92}"/>
                    </a:ext>
                  </a:extLst>
                </p:cNvPr>
                <p:cNvSpPr>
                  <a:spLocks noChangeShapeType="1"/>
                </p:cNvSpPr>
                <p:nvPr/>
              </p:nvSpPr>
              <p:spPr bwMode="auto">
                <a:xfrm flipV="1">
                  <a:off x="1493" y="2872"/>
                  <a:ext cx="1" cy="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6" name="Line 226">
                  <a:extLst>
                    <a:ext uri="{FF2B5EF4-FFF2-40B4-BE49-F238E27FC236}">
                      <a16:creationId xmlns:a16="http://schemas.microsoft.com/office/drawing/2014/main" id="{DB5BC4E6-9CB4-373F-7AB1-B9ADE25BB965}"/>
                    </a:ext>
                  </a:extLst>
                </p:cNvPr>
                <p:cNvSpPr>
                  <a:spLocks noChangeShapeType="1"/>
                </p:cNvSpPr>
                <p:nvPr/>
              </p:nvSpPr>
              <p:spPr bwMode="auto">
                <a:xfrm>
                  <a:off x="1452" y="287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7" name="Line 227">
                  <a:extLst>
                    <a:ext uri="{FF2B5EF4-FFF2-40B4-BE49-F238E27FC236}">
                      <a16:creationId xmlns:a16="http://schemas.microsoft.com/office/drawing/2014/main" id="{9C2BFA3F-4476-B60C-8864-9651BE107080}"/>
                    </a:ext>
                  </a:extLst>
                </p:cNvPr>
                <p:cNvSpPr>
                  <a:spLocks noChangeShapeType="1"/>
                </p:cNvSpPr>
                <p:nvPr/>
              </p:nvSpPr>
              <p:spPr bwMode="auto">
                <a:xfrm flipV="1">
                  <a:off x="1520" y="2859"/>
                  <a:ext cx="1" cy="4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8" name="Line 228">
                  <a:extLst>
                    <a:ext uri="{FF2B5EF4-FFF2-40B4-BE49-F238E27FC236}">
                      <a16:creationId xmlns:a16="http://schemas.microsoft.com/office/drawing/2014/main" id="{41155E53-250E-39D0-43ED-D4F86BE3077D}"/>
                    </a:ext>
                  </a:extLst>
                </p:cNvPr>
                <p:cNvSpPr>
                  <a:spLocks noChangeShapeType="1"/>
                </p:cNvSpPr>
                <p:nvPr/>
              </p:nvSpPr>
              <p:spPr bwMode="auto">
                <a:xfrm>
                  <a:off x="1480" y="2859"/>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9" name="Line 229">
                  <a:extLst>
                    <a:ext uri="{FF2B5EF4-FFF2-40B4-BE49-F238E27FC236}">
                      <a16:creationId xmlns:a16="http://schemas.microsoft.com/office/drawing/2014/main" id="{FE547F57-486E-9D31-F77F-ADCE9E75187F}"/>
                    </a:ext>
                  </a:extLst>
                </p:cNvPr>
                <p:cNvSpPr>
                  <a:spLocks noChangeShapeType="1"/>
                </p:cNvSpPr>
                <p:nvPr/>
              </p:nvSpPr>
              <p:spPr bwMode="auto">
                <a:xfrm flipV="1">
                  <a:off x="1547" y="2845"/>
                  <a:ext cx="1" cy="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0" name="Line 230">
                  <a:extLst>
                    <a:ext uri="{FF2B5EF4-FFF2-40B4-BE49-F238E27FC236}">
                      <a16:creationId xmlns:a16="http://schemas.microsoft.com/office/drawing/2014/main" id="{165C7E5E-7722-E60E-642E-1BD2BA24A3A7}"/>
                    </a:ext>
                  </a:extLst>
                </p:cNvPr>
                <p:cNvSpPr>
                  <a:spLocks noChangeShapeType="1"/>
                </p:cNvSpPr>
                <p:nvPr/>
              </p:nvSpPr>
              <p:spPr bwMode="auto">
                <a:xfrm>
                  <a:off x="1507" y="2845"/>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1" name="Line 231">
                  <a:extLst>
                    <a:ext uri="{FF2B5EF4-FFF2-40B4-BE49-F238E27FC236}">
                      <a16:creationId xmlns:a16="http://schemas.microsoft.com/office/drawing/2014/main" id="{55F7FF27-EC27-17EF-7995-F2AD3FC74634}"/>
                    </a:ext>
                  </a:extLst>
                </p:cNvPr>
                <p:cNvSpPr>
                  <a:spLocks noChangeShapeType="1"/>
                </p:cNvSpPr>
                <p:nvPr/>
              </p:nvSpPr>
              <p:spPr bwMode="auto">
                <a:xfrm flipV="1">
                  <a:off x="1561" y="2845"/>
                  <a:ext cx="1" cy="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2" name="Line 232">
                  <a:extLst>
                    <a:ext uri="{FF2B5EF4-FFF2-40B4-BE49-F238E27FC236}">
                      <a16:creationId xmlns:a16="http://schemas.microsoft.com/office/drawing/2014/main" id="{AD4B6EC6-1FE7-D34C-D822-068A83B42F4B}"/>
                    </a:ext>
                  </a:extLst>
                </p:cNvPr>
                <p:cNvSpPr>
                  <a:spLocks noChangeShapeType="1"/>
                </p:cNvSpPr>
                <p:nvPr/>
              </p:nvSpPr>
              <p:spPr bwMode="auto">
                <a:xfrm>
                  <a:off x="1520" y="284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3" name="Line 233">
                  <a:extLst>
                    <a:ext uri="{FF2B5EF4-FFF2-40B4-BE49-F238E27FC236}">
                      <a16:creationId xmlns:a16="http://schemas.microsoft.com/office/drawing/2014/main" id="{99ED98AC-0EB2-8D45-A6DC-CF2EA58DCA24}"/>
                    </a:ext>
                  </a:extLst>
                </p:cNvPr>
                <p:cNvSpPr>
                  <a:spLocks noChangeShapeType="1"/>
                </p:cNvSpPr>
                <p:nvPr/>
              </p:nvSpPr>
              <p:spPr bwMode="auto">
                <a:xfrm flipV="1">
                  <a:off x="1588" y="2818"/>
                  <a:ext cx="1" cy="5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4" name="Line 234">
                  <a:extLst>
                    <a:ext uri="{FF2B5EF4-FFF2-40B4-BE49-F238E27FC236}">
                      <a16:creationId xmlns:a16="http://schemas.microsoft.com/office/drawing/2014/main" id="{931804C4-4E19-F09A-ED5B-C86872DF5463}"/>
                    </a:ext>
                  </a:extLst>
                </p:cNvPr>
                <p:cNvSpPr>
                  <a:spLocks noChangeShapeType="1"/>
                </p:cNvSpPr>
                <p:nvPr/>
              </p:nvSpPr>
              <p:spPr bwMode="auto">
                <a:xfrm>
                  <a:off x="1547" y="281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5" name="Line 235">
                  <a:extLst>
                    <a:ext uri="{FF2B5EF4-FFF2-40B4-BE49-F238E27FC236}">
                      <a16:creationId xmlns:a16="http://schemas.microsoft.com/office/drawing/2014/main" id="{9E020139-AC20-782C-B61D-CA72064646BE}"/>
                    </a:ext>
                  </a:extLst>
                </p:cNvPr>
                <p:cNvSpPr>
                  <a:spLocks noChangeShapeType="1"/>
                </p:cNvSpPr>
                <p:nvPr/>
              </p:nvSpPr>
              <p:spPr bwMode="auto">
                <a:xfrm flipV="1">
                  <a:off x="1615" y="2805"/>
                  <a:ext cx="1" cy="5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6" name="Line 236">
                  <a:extLst>
                    <a:ext uri="{FF2B5EF4-FFF2-40B4-BE49-F238E27FC236}">
                      <a16:creationId xmlns:a16="http://schemas.microsoft.com/office/drawing/2014/main" id="{AF0B20C6-DAEB-FFDF-688F-89731D839B7C}"/>
                    </a:ext>
                  </a:extLst>
                </p:cNvPr>
                <p:cNvSpPr>
                  <a:spLocks noChangeShapeType="1"/>
                </p:cNvSpPr>
                <p:nvPr/>
              </p:nvSpPr>
              <p:spPr bwMode="auto">
                <a:xfrm>
                  <a:off x="1574" y="280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7" name="Line 237">
                  <a:extLst>
                    <a:ext uri="{FF2B5EF4-FFF2-40B4-BE49-F238E27FC236}">
                      <a16:creationId xmlns:a16="http://schemas.microsoft.com/office/drawing/2014/main" id="{A13387F6-827F-E3DE-7462-6388B1CE058D}"/>
                    </a:ext>
                  </a:extLst>
                </p:cNvPr>
                <p:cNvSpPr>
                  <a:spLocks noChangeShapeType="1"/>
                </p:cNvSpPr>
                <p:nvPr/>
              </p:nvSpPr>
              <p:spPr bwMode="auto">
                <a:xfrm flipV="1">
                  <a:off x="1629" y="2805"/>
                  <a:ext cx="1" cy="5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8" name="Line 238">
                  <a:extLst>
                    <a:ext uri="{FF2B5EF4-FFF2-40B4-BE49-F238E27FC236}">
                      <a16:creationId xmlns:a16="http://schemas.microsoft.com/office/drawing/2014/main" id="{C9F6C070-3ECE-EBA9-115C-D25CC7734D4A}"/>
                    </a:ext>
                  </a:extLst>
                </p:cNvPr>
                <p:cNvSpPr>
                  <a:spLocks noChangeShapeType="1"/>
                </p:cNvSpPr>
                <p:nvPr/>
              </p:nvSpPr>
              <p:spPr bwMode="auto">
                <a:xfrm>
                  <a:off x="1588" y="280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9" name="Line 239">
                  <a:extLst>
                    <a:ext uri="{FF2B5EF4-FFF2-40B4-BE49-F238E27FC236}">
                      <a16:creationId xmlns:a16="http://schemas.microsoft.com/office/drawing/2014/main" id="{0642A06A-98E5-1328-740C-6A7A30297BDA}"/>
                    </a:ext>
                  </a:extLst>
                </p:cNvPr>
                <p:cNvSpPr>
                  <a:spLocks noChangeShapeType="1"/>
                </p:cNvSpPr>
                <p:nvPr/>
              </p:nvSpPr>
              <p:spPr bwMode="auto">
                <a:xfrm flipV="1">
                  <a:off x="1656" y="2764"/>
                  <a:ext cx="1" cy="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0" name="Line 240">
                  <a:extLst>
                    <a:ext uri="{FF2B5EF4-FFF2-40B4-BE49-F238E27FC236}">
                      <a16:creationId xmlns:a16="http://schemas.microsoft.com/office/drawing/2014/main" id="{852EF2C0-9260-62DC-5420-C0A0DE94A340}"/>
                    </a:ext>
                  </a:extLst>
                </p:cNvPr>
                <p:cNvSpPr>
                  <a:spLocks noChangeShapeType="1"/>
                </p:cNvSpPr>
                <p:nvPr/>
              </p:nvSpPr>
              <p:spPr bwMode="auto">
                <a:xfrm>
                  <a:off x="1615" y="276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1" name="Line 241">
                  <a:extLst>
                    <a:ext uri="{FF2B5EF4-FFF2-40B4-BE49-F238E27FC236}">
                      <a16:creationId xmlns:a16="http://schemas.microsoft.com/office/drawing/2014/main" id="{1043D44A-AE4C-1317-A142-6319AD39CC18}"/>
                    </a:ext>
                  </a:extLst>
                </p:cNvPr>
                <p:cNvSpPr>
                  <a:spLocks noChangeShapeType="1"/>
                </p:cNvSpPr>
                <p:nvPr/>
              </p:nvSpPr>
              <p:spPr bwMode="auto">
                <a:xfrm flipV="1">
                  <a:off x="1683" y="2764"/>
                  <a:ext cx="1" cy="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2" name="Line 242">
                  <a:extLst>
                    <a:ext uri="{FF2B5EF4-FFF2-40B4-BE49-F238E27FC236}">
                      <a16:creationId xmlns:a16="http://schemas.microsoft.com/office/drawing/2014/main" id="{CF4F7E07-5809-8576-DBA4-F25946785AB2}"/>
                    </a:ext>
                  </a:extLst>
                </p:cNvPr>
                <p:cNvSpPr>
                  <a:spLocks noChangeShapeType="1"/>
                </p:cNvSpPr>
                <p:nvPr/>
              </p:nvSpPr>
              <p:spPr bwMode="auto">
                <a:xfrm>
                  <a:off x="1642" y="276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3" name="Line 243">
                  <a:extLst>
                    <a:ext uri="{FF2B5EF4-FFF2-40B4-BE49-F238E27FC236}">
                      <a16:creationId xmlns:a16="http://schemas.microsoft.com/office/drawing/2014/main" id="{D9272D48-8790-150C-D6EB-B93AC32A646E}"/>
                    </a:ext>
                  </a:extLst>
                </p:cNvPr>
                <p:cNvSpPr>
                  <a:spLocks noChangeShapeType="1"/>
                </p:cNvSpPr>
                <p:nvPr/>
              </p:nvSpPr>
              <p:spPr bwMode="auto">
                <a:xfrm flipV="1">
                  <a:off x="1710" y="2737"/>
                  <a:ext cx="1" cy="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4" name="Line 244">
                  <a:extLst>
                    <a:ext uri="{FF2B5EF4-FFF2-40B4-BE49-F238E27FC236}">
                      <a16:creationId xmlns:a16="http://schemas.microsoft.com/office/drawing/2014/main" id="{0BF68B98-41CD-E350-6A21-61DE3504DD34}"/>
                    </a:ext>
                  </a:extLst>
                </p:cNvPr>
                <p:cNvSpPr>
                  <a:spLocks noChangeShapeType="1"/>
                </p:cNvSpPr>
                <p:nvPr/>
              </p:nvSpPr>
              <p:spPr bwMode="auto">
                <a:xfrm>
                  <a:off x="1669" y="273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5" name="Line 245">
                  <a:extLst>
                    <a:ext uri="{FF2B5EF4-FFF2-40B4-BE49-F238E27FC236}">
                      <a16:creationId xmlns:a16="http://schemas.microsoft.com/office/drawing/2014/main" id="{6B8F595A-0485-D35D-A2E1-FF68B839DE7D}"/>
                    </a:ext>
                  </a:extLst>
                </p:cNvPr>
                <p:cNvSpPr>
                  <a:spLocks noChangeShapeType="1"/>
                </p:cNvSpPr>
                <p:nvPr/>
              </p:nvSpPr>
              <p:spPr bwMode="auto">
                <a:xfrm flipV="1">
                  <a:off x="1723" y="2737"/>
                  <a:ext cx="1" cy="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6" name="Line 246">
                  <a:extLst>
                    <a:ext uri="{FF2B5EF4-FFF2-40B4-BE49-F238E27FC236}">
                      <a16:creationId xmlns:a16="http://schemas.microsoft.com/office/drawing/2014/main" id="{7CC594D7-9D4C-4EE8-381D-A9EF7C4C4B33}"/>
                    </a:ext>
                  </a:extLst>
                </p:cNvPr>
                <p:cNvSpPr>
                  <a:spLocks noChangeShapeType="1"/>
                </p:cNvSpPr>
                <p:nvPr/>
              </p:nvSpPr>
              <p:spPr bwMode="auto">
                <a:xfrm>
                  <a:off x="1683" y="273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7" name="Line 247">
                  <a:extLst>
                    <a:ext uri="{FF2B5EF4-FFF2-40B4-BE49-F238E27FC236}">
                      <a16:creationId xmlns:a16="http://schemas.microsoft.com/office/drawing/2014/main" id="{44DEA2FD-4B49-FEFB-AB43-BB5351253F9E}"/>
                    </a:ext>
                  </a:extLst>
                </p:cNvPr>
                <p:cNvSpPr>
                  <a:spLocks noChangeShapeType="1"/>
                </p:cNvSpPr>
                <p:nvPr/>
              </p:nvSpPr>
              <p:spPr bwMode="auto">
                <a:xfrm flipV="1">
                  <a:off x="1751" y="2723"/>
                  <a:ext cx="1" cy="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8" name="Line 248">
                  <a:extLst>
                    <a:ext uri="{FF2B5EF4-FFF2-40B4-BE49-F238E27FC236}">
                      <a16:creationId xmlns:a16="http://schemas.microsoft.com/office/drawing/2014/main" id="{D0BF52F3-C7EE-AB1A-6D5A-1F12608DB26E}"/>
                    </a:ext>
                  </a:extLst>
                </p:cNvPr>
                <p:cNvSpPr>
                  <a:spLocks noChangeShapeType="1"/>
                </p:cNvSpPr>
                <p:nvPr/>
              </p:nvSpPr>
              <p:spPr bwMode="auto">
                <a:xfrm>
                  <a:off x="1710" y="272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9" name="Line 249">
                  <a:extLst>
                    <a:ext uri="{FF2B5EF4-FFF2-40B4-BE49-F238E27FC236}">
                      <a16:creationId xmlns:a16="http://schemas.microsoft.com/office/drawing/2014/main" id="{B391F7CE-9199-0CAC-BBDD-720A03814040}"/>
                    </a:ext>
                  </a:extLst>
                </p:cNvPr>
                <p:cNvSpPr>
                  <a:spLocks noChangeShapeType="1"/>
                </p:cNvSpPr>
                <p:nvPr/>
              </p:nvSpPr>
              <p:spPr bwMode="auto">
                <a:xfrm flipV="1">
                  <a:off x="1778" y="2710"/>
                  <a:ext cx="1" cy="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0" name="Line 250">
                  <a:extLst>
                    <a:ext uri="{FF2B5EF4-FFF2-40B4-BE49-F238E27FC236}">
                      <a16:creationId xmlns:a16="http://schemas.microsoft.com/office/drawing/2014/main" id="{1F12AE1F-9D5C-154A-8AAB-B39CE94216CD}"/>
                    </a:ext>
                  </a:extLst>
                </p:cNvPr>
                <p:cNvSpPr>
                  <a:spLocks noChangeShapeType="1"/>
                </p:cNvSpPr>
                <p:nvPr/>
              </p:nvSpPr>
              <p:spPr bwMode="auto">
                <a:xfrm>
                  <a:off x="1737" y="271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1" name="Line 251">
                  <a:extLst>
                    <a:ext uri="{FF2B5EF4-FFF2-40B4-BE49-F238E27FC236}">
                      <a16:creationId xmlns:a16="http://schemas.microsoft.com/office/drawing/2014/main" id="{497F8064-BE72-C623-4D0A-C5583C8FCF6D}"/>
                    </a:ext>
                  </a:extLst>
                </p:cNvPr>
                <p:cNvSpPr>
                  <a:spLocks noChangeShapeType="1"/>
                </p:cNvSpPr>
                <p:nvPr/>
              </p:nvSpPr>
              <p:spPr bwMode="auto">
                <a:xfrm flipV="1">
                  <a:off x="1805" y="2656"/>
                  <a:ext cx="1" cy="10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2" name="Line 252">
                  <a:extLst>
                    <a:ext uri="{FF2B5EF4-FFF2-40B4-BE49-F238E27FC236}">
                      <a16:creationId xmlns:a16="http://schemas.microsoft.com/office/drawing/2014/main" id="{CEFD3BA5-C683-C2AC-FB65-DBF74D4BC542}"/>
                    </a:ext>
                  </a:extLst>
                </p:cNvPr>
                <p:cNvSpPr>
                  <a:spLocks noChangeShapeType="1"/>
                </p:cNvSpPr>
                <p:nvPr/>
              </p:nvSpPr>
              <p:spPr bwMode="auto">
                <a:xfrm>
                  <a:off x="1764" y="265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3" name="Line 253">
                  <a:extLst>
                    <a:ext uri="{FF2B5EF4-FFF2-40B4-BE49-F238E27FC236}">
                      <a16:creationId xmlns:a16="http://schemas.microsoft.com/office/drawing/2014/main" id="{9F3089D5-D923-3E3D-9240-A416CD3754FA}"/>
                    </a:ext>
                  </a:extLst>
                </p:cNvPr>
                <p:cNvSpPr>
                  <a:spLocks noChangeShapeType="1"/>
                </p:cNvSpPr>
                <p:nvPr/>
              </p:nvSpPr>
              <p:spPr bwMode="auto">
                <a:xfrm flipV="1">
                  <a:off x="1818" y="2602"/>
                  <a:ext cx="1" cy="12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4" name="Line 254">
                  <a:extLst>
                    <a:ext uri="{FF2B5EF4-FFF2-40B4-BE49-F238E27FC236}">
                      <a16:creationId xmlns:a16="http://schemas.microsoft.com/office/drawing/2014/main" id="{7F547386-77C5-58AE-1526-21E7CF13D3F5}"/>
                    </a:ext>
                  </a:extLst>
                </p:cNvPr>
                <p:cNvSpPr>
                  <a:spLocks noChangeShapeType="1"/>
                </p:cNvSpPr>
                <p:nvPr/>
              </p:nvSpPr>
              <p:spPr bwMode="auto">
                <a:xfrm>
                  <a:off x="1778" y="260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5" name="Line 255">
                  <a:extLst>
                    <a:ext uri="{FF2B5EF4-FFF2-40B4-BE49-F238E27FC236}">
                      <a16:creationId xmlns:a16="http://schemas.microsoft.com/office/drawing/2014/main" id="{A755416B-0D16-EA63-626A-81035C739053}"/>
                    </a:ext>
                  </a:extLst>
                </p:cNvPr>
                <p:cNvSpPr>
                  <a:spLocks noChangeShapeType="1"/>
                </p:cNvSpPr>
                <p:nvPr/>
              </p:nvSpPr>
              <p:spPr bwMode="auto">
                <a:xfrm flipV="1">
                  <a:off x="1845" y="2575"/>
                  <a:ext cx="1" cy="13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6" name="Line 256">
                  <a:extLst>
                    <a:ext uri="{FF2B5EF4-FFF2-40B4-BE49-F238E27FC236}">
                      <a16:creationId xmlns:a16="http://schemas.microsoft.com/office/drawing/2014/main" id="{8BB87189-02F6-DA96-8826-BD9434986A2F}"/>
                    </a:ext>
                  </a:extLst>
                </p:cNvPr>
                <p:cNvSpPr>
                  <a:spLocks noChangeShapeType="1"/>
                </p:cNvSpPr>
                <p:nvPr/>
              </p:nvSpPr>
              <p:spPr bwMode="auto">
                <a:xfrm>
                  <a:off x="1805" y="257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7" name="Line 257">
                  <a:extLst>
                    <a:ext uri="{FF2B5EF4-FFF2-40B4-BE49-F238E27FC236}">
                      <a16:creationId xmlns:a16="http://schemas.microsoft.com/office/drawing/2014/main" id="{1BCC77AA-98C1-4EAC-314C-DBEF17184AD3}"/>
                    </a:ext>
                  </a:extLst>
                </p:cNvPr>
                <p:cNvSpPr>
                  <a:spLocks noChangeShapeType="1"/>
                </p:cNvSpPr>
                <p:nvPr/>
              </p:nvSpPr>
              <p:spPr bwMode="auto">
                <a:xfrm flipV="1">
                  <a:off x="1873" y="2547"/>
                  <a:ext cx="1" cy="14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8" name="Line 258">
                  <a:extLst>
                    <a:ext uri="{FF2B5EF4-FFF2-40B4-BE49-F238E27FC236}">
                      <a16:creationId xmlns:a16="http://schemas.microsoft.com/office/drawing/2014/main" id="{C1EE9658-F732-35B6-BF7C-0FF5F82B9CEC}"/>
                    </a:ext>
                  </a:extLst>
                </p:cNvPr>
                <p:cNvSpPr>
                  <a:spLocks noChangeShapeType="1"/>
                </p:cNvSpPr>
                <p:nvPr/>
              </p:nvSpPr>
              <p:spPr bwMode="auto">
                <a:xfrm>
                  <a:off x="1832" y="254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9" name="Line 259">
                  <a:extLst>
                    <a:ext uri="{FF2B5EF4-FFF2-40B4-BE49-F238E27FC236}">
                      <a16:creationId xmlns:a16="http://schemas.microsoft.com/office/drawing/2014/main" id="{05DEBDF4-5803-94B4-8951-6F9603B9687B}"/>
                    </a:ext>
                  </a:extLst>
                </p:cNvPr>
                <p:cNvSpPr>
                  <a:spLocks noChangeShapeType="1"/>
                </p:cNvSpPr>
                <p:nvPr/>
              </p:nvSpPr>
              <p:spPr bwMode="auto">
                <a:xfrm flipV="1">
                  <a:off x="1886" y="2534"/>
                  <a:ext cx="1" cy="16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0" name="Line 260">
                  <a:extLst>
                    <a:ext uri="{FF2B5EF4-FFF2-40B4-BE49-F238E27FC236}">
                      <a16:creationId xmlns:a16="http://schemas.microsoft.com/office/drawing/2014/main" id="{FD1770EF-34FF-9DC8-F8C5-B10671D2AC64}"/>
                    </a:ext>
                  </a:extLst>
                </p:cNvPr>
                <p:cNvSpPr>
                  <a:spLocks noChangeShapeType="1"/>
                </p:cNvSpPr>
                <p:nvPr/>
              </p:nvSpPr>
              <p:spPr bwMode="auto">
                <a:xfrm>
                  <a:off x="1845" y="253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1" name="Line 261">
                  <a:extLst>
                    <a:ext uri="{FF2B5EF4-FFF2-40B4-BE49-F238E27FC236}">
                      <a16:creationId xmlns:a16="http://schemas.microsoft.com/office/drawing/2014/main" id="{68F6271F-78D7-0470-5861-45C5B82D93F9}"/>
                    </a:ext>
                  </a:extLst>
                </p:cNvPr>
                <p:cNvSpPr>
                  <a:spLocks noChangeShapeType="1"/>
                </p:cNvSpPr>
                <p:nvPr/>
              </p:nvSpPr>
              <p:spPr bwMode="auto">
                <a:xfrm flipV="1">
                  <a:off x="1913" y="2493"/>
                  <a:ext cx="1" cy="16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2" name="Line 262">
                  <a:extLst>
                    <a:ext uri="{FF2B5EF4-FFF2-40B4-BE49-F238E27FC236}">
                      <a16:creationId xmlns:a16="http://schemas.microsoft.com/office/drawing/2014/main" id="{C48325BB-20BF-74AA-27D5-256DB5312CF9}"/>
                    </a:ext>
                  </a:extLst>
                </p:cNvPr>
                <p:cNvSpPr>
                  <a:spLocks noChangeShapeType="1"/>
                </p:cNvSpPr>
                <p:nvPr/>
              </p:nvSpPr>
              <p:spPr bwMode="auto">
                <a:xfrm>
                  <a:off x="1873" y="2493"/>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3" name="Line 263">
                  <a:extLst>
                    <a:ext uri="{FF2B5EF4-FFF2-40B4-BE49-F238E27FC236}">
                      <a16:creationId xmlns:a16="http://schemas.microsoft.com/office/drawing/2014/main" id="{FEC9C34A-4138-D357-2446-46EAE6A2A62A}"/>
                    </a:ext>
                  </a:extLst>
                </p:cNvPr>
                <p:cNvSpPr>
                  <a:spLocks noChangeShapeType="1"/>
                </p:cNvSpPr>
                <p:nvPr/>
              </p:nvSpPr>
              <p:spPr bwMode="auto">
                <a:xfrm flipV="1">
                  <a:off x="1940" y="2412"/>
                  <a:ext cx="1" cy="2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4" name="Line 264">
                  <a:extLst>
                    <a:ext uri="{FF2B5EF4-FFF2-40B4-BE49-F238E27FC236}">
                      <a16:creationId xmlns:a16="http://schemas.microsoft.com/office/drawing/2014/main" id="{8E891F36-054E-379B-9F2B-B0F7C83284E6}"/>
                    </a:ext>
                  </a:extLst>
                </p:cNvPr>
                <p:cNvSpPr>
                  <a:spLocks noChangeShapeType="1"/>
                </p:cNvSpPr>
                <p:nvPr/>
              </p:nvSpPr>
              <p:spPr bwMode="auto">
                <a:xfrm>
                  <a:off x="1900" y="241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5" name="Line 265">
                  <a:extLst>
                    <a:ext uri="{FF2B5EF4-FFF2-40B4-BE49-F238E27FC236}">
                      <a16:creationId xmlns:a16="http://schemas.microsoft.com/office/drawing/2014/main" id="{E7D72406-D2D7-D416-98F2-05C8A866A6BF}"/>
                    </a:ext>
                  </a:extLst>
                </p:cNvPr>
                <p:cNvSpPr>
                  <a:spLocks noChangeShapeType="1"/>
                </p:cNvSpPr>
                <p:nvPr/>
              </p:nvSpPr>
              <p:spPr bwMode="auto">
                <a:xfrm flipV="1">
                  <a:off x="1967" y="2399"/>
                  <a:ext cx="1" cy="2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6" name="Line 266">
                  <a:extLst>
                    <a:ext uri="{FF2B5EF4-FFF2-40B4-BE49-F238E27FC236}">
                      <a16:creationId xmlns:a16="http://schemas.microsoft.com/office/drawing/2014/main" id="{FD51A7F6-A072-E466-F50D-C3C3E87D0A48}"/>
                    </a:ext>
                  </a:extLst>
                </p:cNvPr>
                <p:cNvSpPr>
                  <a:spLocks noChangeShapeType="1"/>
                </p:cNvSpPr>
                <p:nvPr/>
              </p:nvSpPr>
              <p:spPr bwMode="auto">
                <a:xfrm>
                  <a:off x="1927" y="239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7" name="Line 267">
                  <a:extLst>
                    <a:ext uri="{FF2B5EF4-FFF2-40B4-BE49-F238E27FC236}">
                      <a16:creationId xmlns:a16="http://schemas.microsoft.com/office/drawing/2014/main" id="{FC8BDFCA-FA33-D744-9A2B-18070B3E7064}"/>
                    </a:ext>
                  </a:extLst>
                </p:cNvPr>
                <p:cNvSpPr>
                  <a:spLocks noChangeShapeType="1"/>
                </p:cNvSpPr>
                <p:nvPr/>
              </p:nvSpPr>
              <p:spPr bwMode="auto">
                <a:xfrm flipV="1">
                  <a:off x="1981" y="2358"/>
                  <a:ext cx="1" cy="2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8" name="Line 268">
                  <a:extLst>
                    <a:ext uri="{FF2B5EF4-FFF2-40B4-BE49-F238E27FC236}">
                      <a16:creationId xmlns:a16="http://schemas.microsoft.com/office/drawing/2014/main" id="{2F7BFA69-5D04-E4C7-7156-025D0A535187}"/>
                    </a:ext>
                  </a:extLst>
                </p:cNvPr>
                <p:cNvSpPr>
                  <a:spLocks noChangeShapeType="1"/>
                </p:cNvSpPr>
                <p:nvPr/>
              </p:nvSpPr>
              <p:spPr bwMode="auto">
                <a:xfrm>
                  <a:off x="1940" y="235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9" name="Line 269">
                  <a:extLst>
                    <a:ext uri="{FF2B5EF4-FFF2-40B4-BE49-F238E27FC236}">
                      <a16:creationId xmlns:a16="http://schemas.microsoft.com/office/drawing/2014/main" id="{FE215D66-FB71-009E-4A9B-7FABE7DEE901}"/>
                    </a:ext>
                  </a:extLst>
                </p:cNvPr>
                <p:cNvSpPr>
                  <a:spLocks noChangeShapeType="1"/>
                </p:cNvSpPr>
                <p:nvPr/>
              </p:nvSpPr>
              <p:spPr bwMode="auto">
                <a:xfrm flipV="1">
                  <a:off x="2008" y="2331"/>
                  <a:ext cx="1" cy="21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0" name="Line 270">
                  <a:extLst>
                    <a:ext uri="{FF2B5EF4-FFF2-40B4-BE49-F238E27FC236}">
                      <a16:creationId xmlns:a16="http://schemas.microsoft.com/office/drawing/2014/main" id="{E917AC8B-9211-5909-8871-2FB14B61863A}"/>
                    </a:ext>
                  </a:extLst>
                </p:cNvPr>
                <p:cNvSpPr>
                  <a:spLocks noChangeShapeType="1"/>
                </p:cNvSpPr>
                <p:nvPr/>
              </p:nvSpPr>
              <p:spPr bwMode="auto">
                <a:xfrm>
                  <a:off x="1967" y="233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1" name="Line 271">
                  <a:extLst>
                    <a:ext uri="{FF2B5EF4-FFF2-40B4-BE49-F238E27FC236}">
                      <a16:creationId xmlns:a16="http://schemas.microsoft.com/office/drawing/2014/main" id="{EDE35A6C-C449-7C97-5E7B-C464E270D7D3}"/>
                    </a:ext>
                  </a:extLst>
                </p:cNvPr>
                <p:cNvSpPr>
                  <a:spLocks noChangeShapeType="1"/>
                </p:cNvSpPr>
                <p:nvPr/>
              </p:nvSpPr>
              <p:spPr bwMode="auto">
                <a:xfrm flipV="1">
                  <a:off x="2035" y="2304"/>
                  <a:ext cx="1" cy="21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2" name="Line 272">
                  <a:extLst>
                    <a:ext uri="{FF2B5EF4-FFF2-40B4-BE49-F238E27FC236}">
                      <a16:creationId xmlns:a16="http://schemas.microsoft.com/office/drawing/2014/main" id="{92119789-245A-D6FB-3D9C-99CA6D6430E7}"/>
                    </a:ext>
                  </a:extLst>
                </p:cNvPr>
                <p:cNvSpPr>
                  <a:spLocks noChangeShapeType="1"/>
                </p:cNvSpPr>
                <p:nvPr/>
              </p:nvSpPr>
              <p:spPr bwMode="auto">
                <a:xfrm>
                  <a:off x="1995" y="2304"/>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3" name="Line 273">
                  <a:extLst>
                    <a:ext uri="{FF2B5EF4-FFF2-40B4-BE49-F238E27FC236}">
                      <a16:creationId xmlns:a16="http://schemas.microsoft.com/office/drawing/2014/main" id="{31D42184-DB4D-BE4B-7AB3-4E8DB4990B2F}"/>
                    </a:ext>
                  </a:extLst>
                </p:cNvPr>
                <p:cNvSpPr>
                  <a:spLocks noChangeShapeType="1"/>
                </p:cNvSpPr>
                <p:nvPr/>
              </p:nvSpPr>
              <p:spPr bwMode="auto">
                <a:xfrm flipV="1">
                  <a:off x="2049" y="2250"/>
                  <a:ext cx="1" cy="24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4" name="Line 274">
                  <a:extLst>
                    <a:ext uri="{FF2B5EF4-FFF2-40B4-BE49-F238E27FC236}">
                      <a16:creationId xmlns:a16="http://schemas.microsoft.com/office/drawing/2014/main" id="{3027D4FF-7E5F-5183-6BD2-BB15270DC200}"/>
                    </a:ext>
                  </a:extLst>
                </p:cNvPr>
                <p:cNvSpPr>
                  <a:spLocks noChangeShapeType="1"/>
                </p:cNvSpPr>
                <p:nvPr/>
              </p:nvSpPr>
              <p:spPr bwMode="auto">
                <a:xfrm>
                  <a:off x="2008" y="225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5" name="Line 275">
                  <a:extLst>
                    <a:ext uri="{FF2B5EF4-FFF2-40B4-BE49-F238E27FC236}">
                      <a16:creationId xmlns:a16="http://schemas.microsoft.com/office/drawing/2014/main" id="{070C7EE1-E0A6-CEE0-E6BC-E18D5134B9D4}"/>
                    </a:ext>
                  </a:extLst>
                </p:cNvPr>
                <p:cNvSpPr>
                  <a:spLocks noChangeShapeType="1"/>
                </p:cNvSpPr>
                <p:nvPr/>
              </p:nvSpPr>
              <p:spPr bwMode="auto">
                <a:xfrm flipV="1">
                  <a:off x="2076" y="2182"/>
                  <a:ext cx="1" cy="25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6" name="Line 276">
                  <a:extLst>
                    <a:ext uri="{FF2B5EF4-FFF2-40B4-BE49-F238E27FC236}">
                      <a16:creationId xmlns:a16="http://schemas.microsoft.com/office/drawing/2014/main" id="{BA0E693D-E20C-07F0-5F8F-3B8CD5EA88FE}"/>
                    </a:ext>
                  </a:extLst>
                </p:cNvPr>
                <p:cNvSpPr>
                  <a:spLocks noChangeShapeType="1"/>
                </p:cNvSpPr>
                <p:nvPr/>
              </p:nvSpPr>
              <p:spPr bwMode="auto">
                <a:xfrm>
                  <a:off x="2035" y="218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7" name="Line 277">
                  <a:extLst>
                    <a:ext uri="{FF2B5EF4-FFF2-40B4-BE49-F238E27FC236}">
                      <a16:creationId xmlns:a16="http://schemas.microsoft.com/office/drawing/2014/main" id="{AEFD54D9-B448-CE14-FC9C-4F06EE65B386}"/>
                    </a:ext>
                  </a:extLst>
                </p:cNvPr>
                <p:cNvSpPr>
                  <a:spLocks noChangeShapeType="1"/>
                </p:cNvSpPr>
                <p:nvPr/>
              </p:nvSpPr>
              <p:spPr bwMode="auto">
                <a:xfrm flipV="1">
                  <a:off x="2103" y="2155"/>
                  <a:ext cx="1" cy="27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8" name="Line 278">
                  <a:extLst>
                    <a:ext uri="{FF2B5EF4-FFF2-40B4-BE49-F238E27FC236}">
                      <a16:creationId xmlns:a16="http://schemas.microsoft.com/office/drawing/2014/main" id="{4E556775-7692-7F58-EA1A-E4DDE9B92F48}"/>
                    </a:ext>
                  </a:extLst>
                </p:cNvPr>
                <p:cNvSpPr>
                  <a:spLocks noChangeShapeType="1"/>
                </p:cNvSpPr>
                <p:nvPr/>
              </p:nvSpPr>
              <p:spPr bwMode="auto">
                <a:xfrm>
                  <a:off x="2062" y="215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9" name="Line 279">
                  <a:extLst>
                    <a:ext uri="{FF2B5EF4-FFF2-40B4-BE49-F238E27FC236}">
                      <a16:creationId xmlns:a16="http://schemas.microsoft.com/office/drawing/2014/main" id="{DA944F59-768C-1941-338A-0B930F538BC5}"/>
                    </a:ext>
                  </a:extLst>
                </p:cNvPr>
                <p:cNvSpPr>
                  <a:spLocks noChangeShapeType="1"/>
                </p:cNvSpPr>
                <p:nvPr/>
              </p:nvSpPr>
              <p:spPr bwMode="auto">
                <a:xfrm flipV="1">
                  <a:off x="2130" y="2060"/>
                  <a:ext cx="1" cy="28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0" name="Line 280">
                  <a:extLst>
                    <a:ext uri="{FF2B5EF4-FFF2-40B4-BE49-F238E27FC236}">
                      <a16:creationId xmlns:a16="http://schemas.microsoft.com/office/drawing/2014/main" id="{C6179EA9-2ABE-1E38-30CB-FE92C87220CA}"/>
                    </a:ext>
                  </a:extLst>
                </p:cNvPr>
                <p:cNvSpPr>
                  <a:spLocks noChangeShapeType="1"/>
                </p:cNvSpPr>
                <p:nvPr/>
              </p:nvSpPr>
              <p:spPr bwMode="auto">
                <a:xfrm>
                  <a:off x="2089" y="206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1" name="Line 281">
                  <a:extLst>
                    <a:ext uri="{FF2B5EF4-FFF2-40B4-BE49-F238E27FC236}">
                      <a16:creationId xmlns:a16="http://schemas.microsoft.com/office/drawing/2014/main" id="{00D8C033-B14C-8153-FB79-73AE90E89AD7}"/>
                    </a:ext>
                  </a:extLst>
                </p:cNvPr>
                <p:cNvSpPr>
                  <a:spLocks noChangeShapeType="1"/>
                </p:cNvSpPr>
                <p:nvPr/>
              </p:nvSpPr>
              <p:spPr bwMode="auto">
                <a:xfrm flipV="1">
                  <a:off x="2144" y="2033"/>
                  <a:ext cx="1" cy="31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2" name="Line 282">
                  <a:extLst>
                    <a:ext uri="{FF2B5EF4-FFF2-40B4-BE49-F238E27FC236}">
                      <a16:creationId xmlns:a16="http://schemas.microsoft.com/office/drawing/2014/main" id="{608BCED7-E293-C29C-6C22-3A3D8CC49576}"/>
                    </a:ext>
                  </a:extLst>
                </p:cNvPr>
                <p:cNvSpPr>
                  <a:spLocks noChangeShapeType="1"/>
                </p:cNvSpPr>
                <p:nvPr/>
              </p:nvSpPr>
              <p:spPr bwMode="auto">
                <a:xfrm>
                  <a:off x="2103" y="203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3" name="Line 283">
                  <a:extLst>
                    <a:ext uri="{FF2B5EF4-FFF2-40B4-BE49-F238E27FC236}">
                      <a16:creationId xmlns:a16="http://schemas.microsoft.com/office/drawing/2014/main" id="{65E97150-B745-3DC1-EF23-6F8A84658A0E}"/>
                    </a:ext>
                  </a:extLst>
                </p:cNvPr>
                <p:cNvSpPr>
                  <a:spLocks noChangeShapeType="1"/>
                </p:cNvSpPr>
                <p:nvPr/>
              </p:nvSpPr>
              <p:spPr bwMode="auto">
                <a:xfrm flipV="1">
                  <a:off x="2171" y="2019"/>
                  <a:ext cx="1" cy="31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4" name="Line 284">
                  <a:extLst>
                    <a:ext uri="{FF2B5EF4-FFF2-40B4-BE49-F238E27FC236}">
                      <a16:creationId xmlns:a16="http://schemas.microsoft.com/office/drawing/2014/main" id="{F8CACBB7-A8A3-87D5-DEE3-88DF76895A42}"/>
                    </a:ext>
                  </a:extLst>
                </p:cNvPr>
                <p:cNvSpPr>
                  <a:spLocks noChangeShapeType="1"/>
                </p:cNvSpPr>
                <p:nvPr/>
              </p:nvSpPr>
              <p:spPr bwMode="auto">
                <a:xfrm>
                  <a:off x="2130" y="201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5" name="Line 285">
                  <a:extLst>
                    <a:ext uri="{FF2B5EF4-FFF2-40B4-BE49-F238E27FC236}">
                      <a16:creationId xmlns:a16="http://schemas.microsoft.com/office/drawing/2014/main" id="{529114D3-ADC2-4272-3FBF-67ACA8471F05}"/>
                    </a:ext>
                  </a:extLst>
                </p:cNvPr>
                <p:cNvSpPr>
                  <a:spLocks noChangeShapeType="1"/>
                </p:cNvSpPr>
                <p:nvPr/>
              </p:nvSpPr>
              <p:spPr bwMode="auto">
                <a:xfrm flipV="1">
                  <a:off x="2198" y="1952"/>
                  <a:ext cx="1" cy="33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6" name="Line 286">
                  <a:extLst>
                    <a:ext uri="{FF2B5EF4-FFF2-40B4-BE49-F238E27FC236}">
                      <a16:creationId xmlns:a16="http://schemas.microsoft.com/office/drawing/2014/main" id="{A129C264-780E-C9B6-3691-062F1BC6D60F}"/>
                    </a:ext>
                  </a:extLst>
                </p:cNvPr>
                <p:cNvSpPr>
                  <a:spLocks noChangeShapeType="1"/>
                </p:cNvSpPr>
                <p:nvPr/>
              </p:nvSpPr>
              <p:spPr bwMode="auto">
                <a:xfrm>
                  <a:off x="2157" y="195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7" name="Line 287">
                  <a:extLst>
                    <a:ext uri="{FF2B5EF4-FFF2-40B4-BE49-F238E27FC236}">
                      <a16:creationId xmlns:a16="http://schemas.microsoft.com/office/drawing/2014/main" id="{77033122-C10B-AEBB-D3ED-98326A6EE0F6}"/>
                    </a:ext>
                  </a:extLst>
                </p:cNvPr>
                <p:cNvSpPr>
                  <a:spLocks noChangeShapeType="1"/>
                </p:cNvSpPr>
                <p:nvPr/>
              </p:nvSpPr>
              <p:spPr bwMode="auto">
                <a:xfrm flipV="1">
                  <a:off x="2225" y="1911"/>
                  <a:ext cx="1" cy="35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8" name="Line 288">
                  <a:extLst>
                    <a:ext uri="{FF2B5EF4-FFF2-40B4-BE49-F238E27FC236}">
                      <a16:creationId xmlns:a16="http://schemas.microsoft.com/office/drawing/2014/main" id="{7E60DAD2-2E46-9949-333F-2A4AE36F8B70}"/>
                    </a:ext>
                  </a:extLst>
                </p:cNvPr>
                <p:cNvSpPr>
                  <a:spLocks noChangeShapeType="1"/>
                </p:cNvSpPr>
                <p:nvPr/>
              </p:nvSpPr>
              <p:spPr bwMode="auto">
                <a:xfrm>
                  <a:off x="2184" y="191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9" name="Line 289">
                  <a:extLst>
                    <a:ext uri="{FF2B5EF4-FFF2-40B4-BE49-F238E27FC236}">
                      <a16:creationId xmlns:a16="http://schemas.microsoft.com/office/drawing/2014/main" id="{0FDD696E-528D-ECCD-D7F3-B781C211731E}"/>
                    </a:ext>
                  </a:extLst>
                </p:cNvPr>
                <p:cNvSpPr>
                  <a:spLocks noChangeShapeType="1"/>
                </p:cNvSpPr>
                <p:nvPr/>
              </p:nvSpPr>
              <p:spPr bwMode="auto">
                <a:xfrm flipV="1">
                  <a:off x="2238" y="1843"/>
                  <a:ext cx="1" cy="36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0" name="Line 290">
                  <a:extLst>
                    <a:ext uri="{FF2B5EF4-FFF2-40B4-BE49-F238E27FC236}">
                      <a16:creationId xmlns:a16="http://schemas.microsoft.com/office/drawing/2014/main" id="{DE69B508-D3DE-1BB9-C470-FEC1493B2C1C}"/>
                    </a:ext>
                  </a:extLst>
                </p:cNvPr>
                <p:cNvSpPr>
                  <a:spLocks noChangeShapeType="1"/>
                </p:cNvSpPr>
                <p:nvPr/>
              </p:nvSpPr>
              <p:spPr bwMode="auto">
                <a:xfrm>
                  <a:off x="2198" y="184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1" name="Line 291">
                  <a:extLst>
                    <a:ext uri="{FF2B5EF4-FFF2-40B4-BE49-F238E27FC236}">
                      <a16:creationId xmlns:a16="http://schemas.microsoft.com/office/drawing/2014/main" id="{ABCE156C-1A95-822E-D617-E95B0B48D983}"/>
                    </a:ext>
                  </a:extLst>
                </p:cNvPr>
                <p:cNvSpPr>
                  <a:spLocks noChangeShapeType="1"/>
                </p:cNvSpPr>
                <p:nvPr/>
              </p:nvSpPr>
              <p:spPr bwMode="auto">
                <a:xfrm flipV="1">
                  <a:off x="2266" y="1803"/>
                  <a:ext cx="1" cy="39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2" name="Line 292">
                  <a:extLst>
                    <a:ext uri="{FF2B5EF4-FFF2-40B4-BE49-F238E27FC236}">
                      <a16:creationId xmlns:a16="http://schemas.microsoft.com/office/drawing/2014/main" id="{E95E3B1F-62FE-917C-32D7-D630AF017C40}"/>
                    </a:ext>
                  </a:extLst>
                </p:cNvPr>
                <p:cNvSpPr>
                  <a:spLocks noChangeShapeType="1"/>
                </p:cNvSpPr>
                <p:nvPr/>
              </p:nvSpPr>
              <p:spPr bwMode="auto">
                <a:xfrm>
                  <a:off x="2225" y="180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3" name="Line 293">
                  <a:extLst>
                    <a:ext uri="{FF2B5EF4-FFF2-40B4-BE49-F238E27FC236}">
                      <a16:creationId xmlns:a16="http://schemas.microsoft.com/office/drawing/2014/main" id="{1898117C-14AA-3948-D1B8-4605630EF7D2}"/>
                    </a:ext>
                  </a:extLst>
                </p:cNvPr>
                <p:cNvSpPr>
                  <a:spLocks noChangeShapeType="1"/>
                </p:cNvSpPr>
                <p:nvPr/>
              </p:nvSpPr>
              <p:spPr bwMode="auto">
                <a:xfrm flipV="1">
                  <a:off x="2293" y="1762"/>
                  <a:ext cx="1" cy="40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4" name="Line 294">
                  <a:extLst>
                    <a:ext uri="{FF2B5EF4-FFF2-40B4-BE49-F238E27FC236}">
                      <a16:creationId xmlns:a16="http://schemas.microsoft.com/office/drawing/2014/main" id="{5E61DCD0-67C5-B048-3089-C469BC4EEC5F}"/>
                    </a:ext>
                  </a:extLst>
                </p:cNvPr>
                <p:cNvSpPr>
                  <a:spLocks noChangeShapeType="1"/>
                </p:cNvSpPr>
                <p:nvPr/>
              </p:nvSpPr>
              <p:spPr bwMode="auto">
                <a:xfrm>
                  <a:off x="2252" y="176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5" name="Line 295">
                  <a:extLst>
                    <a:ext uri="{FF2B5EF4-FFF2-40B4-BE49-F238E27FC236}">
                      <a16:creationId xmlns:a16="http://schemas.microsoft.com/office/drawing/2014/main" id="{EEB77FD9-49BE-F5E7-A863-7B17AC0D6AAF}"/>
                    </a:ext>
                  </a:extLst>
                </p:cNvPr>
                <p:cNvSpPr>
                  <a:spLocks noChangeShapeType="1"/>
                </p:cNvSpPr>
                <p:nvPr/>
              </p:nvSpPr>
              <p:spPr bwMode="auto">
                <a:xfrm flipV="1">
                  <a:off x="2306" y="1708"/>
                  <a:ext cx="1" cy="4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6" name="Line 296">
                  <a:extLst>
                    <a:ext uri="{FF2B5EF4-FFF2-40B4-BE49-F238E27FC236}">
                      <a16:creationId xmlns:a16="http://schemas.microsoft.com/office/drawing/2014/main" id="{59056A68-415E-E99C-68CC-C1DE8D5C2132}"/>
                    </a:ext>
                  </a:extLst>
                </p:cNvPr>
                <p:cNvSpPr>
                  <a:spLocks noChangeShapeType="1"/>
                </p:cNvSpPr>
                <p:nvPr/>
              </p:nvSpPr>
              <p:spPr bwMode="auto">
                <a:xfrm>
                  <a:off x="2266" y="1708"/>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7" name="Line 297">
                  <a:extLst>
                    <a:ext uri="{FF2B5EF4-FFF2-40B4-BE49-F238E27FC236}">
                      <a16:creationId xmlns:a16="http://schemas.microsoft.com/office/drawing/2014/main" id="{EB00F144-B37F-D780-1E53-A2C1591B76D8}"/>
                    </a:ext>
                  </a:extLst>
                </p:cNvPr>
                <p:cNvSpPr>
                  <a:spLocks noChangeShapeType="1"/>
                </p:cNvSpPr>
                <p:nvPr/>
              </p:nvSpPr>
              <p:spPr bwMode="auto">
                <a:xfrm flipV="1">
                  <a:off x="2333" y="1735"/>
                  <a:ext cx="1" cy="40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8" name="Line 298">
                  <a:extLst>
                    <a:ext uri="{FF2B5EF4-FFF2-40B4-BE49-F238E27FC236}">
                      <a16:creationId xmlns:a16="http://schemas.microsoft.com/office/drawing/2014/main" id="{61425C83-57D2-78E3-29A3-801D0ECB476F}"/>
                    </a:ext>
                  </a:extLst>
                </p:cNvPr>
                <p:cNvSpPr>
                  <a:spLocks noChangeShapeType="1"/>
                </p:cNvSpPr>
                <p:nvPr/>
              </p:nvSpPr>
              <p:spPr bwMode="auto">
                <a:xfrm>
                  <a:off x="2293" y="173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9" name="Line 299">
                  <a:extLst>
                    <a:ext uri="{FF2B5EF4-FFF2-40B4-BE49-F238E27FC236}">
                      <a16:creationId xmlns:a16="http://schemas.microsoft.com/office/drawing/2014/main" id="{B20E8C1D-EE8C-E512-BAC4-83B19C3987EA}"/>
                    </a:ext>
                  </a:extLst>
                </p:cNvPr>
                <p:cNvSpPr>
                  <a:spLocks noChangeShapeType="1"/>
                </p:cNvSpPr>
                <p:nvPr/>
              </p:nvSpPr>
              <p:spPr bwMode="auto">
                <a:xfrm flipV="1">
                  <a:off x="2360" y="1722"/>
                  <a:ext cx="1" cy="40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0" name="Line 300">
                  <a:extLst>
                    <a:ext uri="{FF2B5EF4-FFF2-40B4-BE49-F238E27FC236}">
                      <a16:creationId xmlns:a16="http://schemas.microsoft.com/office/drawing/2014/main" id="{6E49832F-5620-2815-4C69-879B16571B6A}"/>
                    </a:ext>
                  </a:extLst>
                </p:cNvPr>
                <p:cNvSpPr>
                  <a:spLocks noChangeShapeType="1"/>
                </p:cNvSpPr>
                <p:nvPr/>
              </p:nvSpPr>
              <p:spPr bwMode="auto">
                <a:xfrm>
                  <a:off x="2320" y="172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1" name="Line 301">
                  <a:extLst>
                    <a:ext uri="{FF2B5EF4-FFF2-40B4-BE49-F238E27FC236}">
                      <a16:creationId xmlns:a16="http://schemas.microsoft.com/office/drawing/2014/main" id="{E6571C1E-E70C-18EE-FC6A-A3AE18C92991}"/>
                    </a:ext>
                  </a:extLst>
                </p:cNvPr>
                <p:cNvSpPr>
                  <a:spLocks noChangeShapeType="1"/>
                </p:cNvSpPr>
                <p:nvPr/>
              </p:nvSpPr>
              <p:spPr bwMode="auto">
                <a:xfrm flipV="1">
                  <a:off x="2388" y="1532"/>
                  <a:ext cx="1" cy="4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2" name="Line 302">
                  <a:extLst>
                    <a:ext uri="{FF2B5EF4-FFF2-40B4-BE49-F238E27FC236}">
                      <a16:creationId xmlns:a16="http://schemas.microsoft.com/office/drawing/2014/main" id="{01CC84BE-8801-E673-C1EF-76B34B777C7D}"/>
                    </a:ext>
                  </a:extLst>
                </p:cNvPr>
                <p:cNvSpPr>
                  <a:spLocks noChangeShapeType="1"/>
                </p:cNvSpPr>
                <p:nvPr/>
              </p:nvSpPr>
              <p:spPr bwMode="auto">
                <a:xfrm>
                  <a:off x="2347" y="153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3" name="Line 303">
                  <a:extLst>
                    <a:ext uri="{FF2B5EF4-FFF2-40B4-BE49-F238E27FC236}">
                      <a16:creationId xmlns:a16="http://schemas.microsoft.com/office/drawing/2014/main" id="{62B6D672-9AB5-AA72-BD83-62848DBD7D7A}"/>
                    </a:ext>
                  </a:extLst>
                </p:cNvPr>
                <p:cNvSpPr>
                  <a:spLocks noChangeShapeType="1"/>
                </p:cNvSpPr>
                <p:nvPr/>
              </p:nvSpPr>
              <p:spPr bwMode="auto">
                <a:xfrm flipV="1">
                  <a:off x="2401" y="1532"/>
                  <a:ext cx="1" cy="4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4" name="Line 304">
                  <a:extLst>
                    <a:ext uri="{FF2B5EF4-FFF2-40B4-BE49-F238E27FC236}">
                      <a16:creationId xmlns:a16="http://schemas.microsoft.com/office/drawing/2014/main" id="{A9DC6A68-F3C8-640C-81C4-5EEB2713D66A}"/>
                    </a:ext>
                  </a:extLst>
                </p:cNvPr>
                <p:cNvSpPr>
                  <a:spLocks noChangeShapeType="1"/>
                </p:cNvSpPr>
                <p:nvPr/>
              </p:nvSpPr>
              <p:spPr bwMode="auto">
                <a:xfrm>
                  <a:off x="2360" y="153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5" name="Line 305">
                  <a:extLst>
                    <a:ext uri="{FF2B5EF4-FFF2-40B4-BE49-F238E27FC236}">
                      <a16:creationId xmlns:a16="http://schemas.microsoft.com/office/drawing/2014/main" id="{39161C4F-84CD-730A-84EE-F9ED8207826E}"/>
                    </a:ext>
                  </a:extLst>
                </p:cNvPr>
                <p:cNvSpPr>
                  <a:spLocks noChangeShapeType="1"/>
                </p:cNvSpPr>
                <p:nvPr/>
              </p:nvSpPr>
              <p:spPr bwMode="auto">
                <a:xfrm flipV="1">
                  <a:off x="2428" y="1464"/>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6" name="Line 306">
                  <a:extLst>
                    <a:ext uri="{FF2B5EF4-FFF2-40B4-BE49-F238E27FC236}">
                      <a16:creationId xmlns:a16="http://schemas.microsoft.com/office/drawing/2014/main" id="{02748435-0298-2C8E-090E-C4272252BF58}"/>
                    </a:ext>
                  </a:extLst>
                </p:cNvPr>
                <p:cNvSpPr>
                  <a:spLocks noChangeShapeType="1"/>
                </p:cNvSpPr>
                <p:nvPr/>
              </p:nvSpPr>
              <p:spPr bwMode="auto">
                <a:xfrm>
                  <a:off x="2388" y="1464"/>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7" name="Line 307">
                  <a:extLst>
                    <a:ext uri="{FF2B5EF4-FFF2-40B4-BE49-F238E27FC236}">
                      <a16:creationId xmlns:a16="http://schemas.microsoft.com/office/drawing/2014/main" id="{F8309EC8-ACA2-BD98-A2BC-21A769184A9C}"/>
                    </a:ext>
                  </a:extLst>
                </p:cNvPr>
                <p:cNvSpPr>
                  <a:spLocks noChangeShapeType="1"/>
                </p:cNvSpPr>
                <p:nvPr/>
              </p:nvSpPr>
              <p:spPr bwMode="auto">
                <a:xfrm flipV="1">
                  <a:off x="2455" y="1464"/>
                  <a:ext cx="1"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8" name="Line 308">
                  <a:extLst>
                    <a:ext uri="{FF2B5EF4-FFF2-40B4-BE49-F238E27FC236}">
                      <a16:creationId xmlns:a16="http://schemas.microsoft.com/office/drawing/2014/main" id="{1B0A6F20-0127-9EF0-DE12-25578308BF5E}"/>
                    </a:ext>
                  </a:extLst>
                </p:cNvPr>
                <p:cNvSpPr>
                  <a:spLocks noChangeShapeType="1"/>
                </p:cNvSpPr>
                <p:nvPr/>
              </p:nvSpPr>
              <p:spPr bwMode="auto">
                <a:xfrm>
                  <a:off x="2415" y="146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9" name="Line 309">
                  <a:extLst>
                    <a:ext uri="{FF2B5EF4-FFF2-40B4-BE49-F238E27FC236}">
                      <a16:creationId xmlns:a16="http://schemas.microsoft.com/office/drawing/2014/main" id="{39B4BD7A-A463-46EB-65CC-1C916BF858B6}"/>
                    </a:ext>
                  </a:extLst>
                </p:cNvPr>
                <p:cNvSpPr>
                  <a:spLocks noChangeShapeType="1"/>
                </p:cNvSpPr>
                <p:nvPr/>
              </p:nvSpPr>
              <p:spPr bwMode="auto">
                <a:xfrm flipV="1">
                  <a:off x="2469" y="1478"/>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0" name="Line 310">
                  <a:extLst>
                    <a:ext uri="{FF2B5EF4-FFF2-40B4-BE49-F238E27FC236}">
                      <a16:creationId xmlns:a16="http://schemas.microsoft.com/office/drawing/2014/main" id="{54F9192E-F965-0EED-2460-752504CC210B}"/>
                    </a:ext>
                  </a:extLst>
                </p:cNvPr>
                <p:cNvSpPr>
                  <a:spLocks noChangeShapeType="1"/>
                </p:cNvSpPr>
                <p:nvPr/>
              </p:nvSpPr>
              <p:spPr bwMode="auto">
                <a:xfrm>
                  <a:off x="2428" y="147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1" name="Line 311">
                  <a:extLst>
                    <a:ext uri="{FF2B5EF4-FFF2-40B4-BE49-F238E27FC236}">
                      <a16:creationId xmlns:a16="http://schemas.microsoft.com/office/drawing/2014/main" id="{85469E7E-3DE6-5E7C-BEE7-FF4C4F3E83FD}"/>
                    </a:ext>
                  </a:extLst>
                </p:cNvPr>
                <p:cNvSpPr>
                  <a:spLocks noChangeShapeType="1"/>
                </p:cNvSpPr>
                <p:nvPr/>
              </p:nvSpPr>
              <p:spPr bwMode="auto">
                <a:xfrm flipV="1">
                  <a:off x="2496" y="1234"/>
                  <a:ext cx="1" cy="59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2" name="Line 312">
                  <a:extLst>
                    <a:ext uri="{FF2B5EF4-FFF2-40B4-BE49-F238E27FC236}">
                      <a16:creationId xmlns:a16="http://schemas.microsoft.com/office/drawing/2014/main" id="{48AF0E7E-DAB8-722A-159A-970B6F6B94EE}"/>
                    </a:ext>
                  </a:extLst>
                </p:cNvPr>
                <p:cNvSpPr>
                  <a:spLocks noChangeShapeType="1"/>
                </p:cNvSpPr>
                <p:nvPr/>
              </p:nvSpPr>
              <p:spPr bwMode="auto">
                <a:xfrm>
                  <a:off x="2455" y="123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3" name="Line 313">
                  <a:extLst>
                    <a:ext uri="{FF2B5EF4-FFF2-40B4-BE49-F238E27FC236}">
                      <a16:creationId xmlns:a16="http://schemas.microsoft.com/office/drawing/2014/main" id="{3838BDD9-F731-1D41-30CD-7AE8D1C746CB}"/>
                    </a:ext>
                  </a:extLst>
                </p:cNvPr>
                <p:cNvSpPr>
                  <a:spLocks noChangeShapeType="1"/>
                </p:cNvSpPr>
                <p:nvPr/>
              </p:nvSpPr>
              <p:spPr bwMode="auto">
                <a:xfrm flipV="1">
                  <a:off x="2523" y="1275"/>
                  <a:ext cx="1" cy="5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4" name="Line 314">
                  <a:extLst>
                    <a:ext uri="{FF2B5EF4-FFF2-40B4-BE49-F238E27FC236}">
                      <a16:creationId xmlns:a16="http://schemas.microsoft.com/office/drawing/2014/main" id="{8E649B6E-8BEB-8D07-C6B4-417E6A5BAEC3}"/>
                    </a:ext>
                  </a:extLst>
                </p:cNvPr>
                <p:cNvSpPr>
                  <a:spLocks noChangeShapeType="1"/>
                </p:cNvSpPr>
                <p:nvPr/>
              </p:nvSpPr>
              <p:spPr bwMode="auto">
                <a:xfrm>
                  <a:off x="2482" y="127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5" name="Line 315">
                  <a:extLst>
                    <a:ext uri="{FF2B5EF4-FFF2-40B4-BE49-F238E27FC236}">
                      <a16:creationId xmlns:a16="http://schemas.microsoft.com/office/drawing/2014/main" id="{882DB89C-1FEF-4387-7197-343227345ABE}"/>
                    </a:ext>
                  </a:extLst>
                </p:cNvPr>
                <p:cNvSpPr>
                  <a:spLocks noChangeShapeType="1"/>
                </p:cNvSpPr>
                <p:nvPr/>
              </p:nvSpPr>
              <p:spPr bwMode="auto">
                <a:xfrm flipV="1">
                  <a:off x="2550" y="1261"/>
                  <a:ext cx="1" cy="5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6" name="Line 316">
                  <a:extLst>
                    <a:ext uri="{FF2B5EF4-FFF2-40B4-BE49-F238E27FC236}">
                      <a16:creationId xmlns:a16="http://schemas.microsoft.com/office/drawing/2014/main" id="{4A654142-08B5-ACDA-D4EE-E3047C64B1CD}"/>
                    </a:ext>
                  </a:extLst>
                </p:cNvPr>
                <p:cNvSpPr>
                  <a:spLocks noChangeShapeType="1"/>
                </p:cNvSpPr>
                <p:nvPr/>
              </p:nvSpPr>
              <p:spPr bwMode="auto">
                <a:xfrm>
                  <a:off x="2510" y="1261"/>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7" name="Line 317">
                  <a:extLst>
                    <a:ext uri="{FF2B5EF4-FFF2-40B4-BE49-F238E27FC236}">
                      <a16:creationId xmlns:a16="http://schemas.microsoft.com/office/drawing/2014/main" id="{27A8E9BD-EFC0-CC36-7119-06192831514F}"/>
                    </a:ext>
                  </a:extLst>
                </p:cNvPr>
                <p:cNvSpPr>
                  <a:spLocks noChangeShapeType="1"/>
                </p:cNvSpPr>
                <p:nvPr/>
              </p:nvSpPr>
              <p:spPr bwMode="auto">
                <a:xfrm flipV="1">
                  <a:off x="2564" y="1342"/>
                  <a:ext cx="1" cy="54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8" name="Line 318">
                  <a:extLst>
                    <a:ext uri="{FF2B5EF4-FFF2-40B4-BE49-F238E27FC236}">
                      <a16:creationId xmlns:a16="http://schemas.microsoft.com/office/drawing/2014/main" id="{64DB0B75-122E-679A-E921-1D5D3CF6EAA8}"/>
                    </a:ext>
                  </a:extLst>
                </p:cNvPr>
                <p:cNvSpPr>
                  <a:spLocks noChangeShapeType="1"/>
                </p:cNvSpPr>
                <p:nvPr/>
              </p:nvSpPr>
              <p:spPr bwMode="auto">
                <a:xfrm>
                  <a:off x="2523" y="13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9" name="Line 319">
                  <a:extLst>
                    <a:ext uri="{FF2B5EF4-FFF2-40B4-BE49-F238E27FC236}">
                      <a16:creationId xmlns:a16="http://schemas.microsoft.com/office/drawing/2014/main" id="{21A1C9A4-B0CA-DD05-D424-668997C466DB}"/>
                    </a:ext>
                  </a:extLst>
                </p:cNvPr>
                <p:cNvSpPr>
                  <a:spLocks noChangeShapeType="1"/>
                </p:cNvSpPr>
                <p:nvPr/>
              </p:nvSpPr>
              <p:spPr bwMode="auto">
                <a:xfrm flipV="1">
                  <a:off x="2591" y="1315"/>
                  <a:ext cx="1" cy="54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0" name="Line 320">
                  <a:extLst>
                    <a:ext uri="{FF2B5EF4-FFF2-40B4-BE49-F238E27FC236}">
                      <a16:creationId xmlns:a16="http://schemas.microsoft.com/office/drawing/2014/main" id="{46484230-91BA-EBF5-3583-24A62FEBA6FE}"/>
                    </a:ext>
                  </a:extLst>
                </p:cNvPr>
                <p:cNvSpPr>
                  <a:spLocks noChangeShapeType="1"/>
                </p:cNvSpPr>
                <p:nvPr/>
              </p:nvSpPr>
              <p:spPr bwMode="auto">
                <a:xfrm>
                  <a:off x="2550" y="13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1" name="Line 321">
                  <a:extLst>
                    <a:ext uri="{FF2B5EF4-FFF2-40B4-BE49-F238E27FC236}">
                      <a16:creationId xmlns:a16="http://schemas.microsoft.com/office/drawing/2014/main" id="{162DD9BF-828B-1E05-EFC7-182D156479B8}"/>
                    </a:ext>
                  </a:extLst>
                </p:cNvPr>
                <p:cNvSpPr>
                  <a:spLocks noChangeShapeType="1"/>
                </p:cNvSpPr>
                <p:nvPr/>
              </p:nvSpPr>
              <p:spPr bwMode="auto">
                <a:xfrm flipV="1">
                  <a:off x="2618" y="1234"/>
                  <a:ext cx="1" cy="56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2" name="Line 322">
                  <a:extLst>
                    <a:ext uri="{FF2B5EF4-FFF2-40B4-BE49-F238E27FC236}">
                      <a16:creationId xmlns:a16="http://schemas.microsoft.com/office/drawing/2014/main" id="{7EA2C14B-6334-15AF-4E02-011E493993FC}"/>
                    </a:ext>
                  </a:extLst>
                </p:cNvPr>
                <p:cNvSpPr>
                  <a:spLocks noChangeShapeType="1"/>
                </p:cNvSpPr>
                <p:nvPr/>
              </p:nvSpPr>
              <p:spPr bwMode="auto">
                <a:xfrm>
                  <a:off x="2577" y="123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3" name="Line 323">
                  <a:extLst>
                    <a:ext uri="{FF2B5EF4-FFF2-40B4-BE49-F238E27FC236}">
                      <a16:creationId xmlns:a16="http://schemas.microsoft.com/office/drawing/2014/main" id="{791C31B8-5A63-F781-253F-E4FE533BBD4B}"/>
                    </a:ext>
                  </a:extLst>
                </p:cNvPr>
                <p:cNvSpPr>
                  <a:spLocks noChangeShapeType="1"/>
                </p:cNvSpPr>
                <p:nvPr/>
              </p:nvSpPr>
              <p:spPr bwMode="auto">
                <a:xfrm flipV="1">
                  <a:off x="2645" y="1397"/>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4" name="Line 324">
                  <a:extLst>
                    <a:ext uri="{FF2B5EF4-FFF2-40B4-BE49-F238E27FC236}">
                      <a16:creationId xmlns:a16="http://schemas.microsoft.com/office/drawing/2014/main" id="{7A5BDE13-658F-FF6B-B7BA-778510CF4819}"/>
                    </a:ext>
                  </a:extLst>
                </p:cNvPr>
                <p:cNvSpPr>
                  <a:spLocks noChangeShapeType="1"/>
                </p:cNvSpPr>
                <p:nvPr/>
              </p:nvSpPr>
              <p:spPr bwMode="auto">
                <a:xfrm>
                  <a:off x="2604" y="139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5" name="Line 325">
                  <a:extLst>
                    <a:ext uri="{FF2B5EF4-FFF2-40B4-BE49-F238E27FC236}">
                      <a16:creationId xmlns:a16="http://schemas.microsoft.com/office/drawing/2014/main" id="{041EAF5D-A3DF-056C-8D30-7B62A5B6250D}"/>
                    </a:ext>
                  </a:extLst>
                </p:cNvPr>
                <p:cNvSpPr>
                  <a:spLocks noChangeShapeType="1"/>
                </p:cNvSpPr>
                <p:nvPr/>
              </p:nvSpPr>
              <p:spPr bwMode="auto">
                <a:xfrm flipV="1">
                  <a:off x="2659" y="1505"/>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6" name="Line 326">
                  <a:extLst>
                    <a:ext uri="{FF2B5EF4-FFF2-40B4-BE49-F238E27FC236}">
                      <a16:creationId xmlns:a16="http://schemas.microsoft.com/office/drawing/2014/main" id="{3567FD5C-E177-3546-AFC8-638A02F54EB9}"/>
                    </a:ext>
                  </a:extLst>
                </p:cNvPr>
                <p:cNvSpPr>
                  <a:spLocks noChangeShapeType="1"/>
                </p:cNvSpPr>
                <p:nvPr/>
              </p:nvSpPr>
              <p:spPr bwMode="auto">
                <a:xfrm>
                  <a:off x="2618" y="150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7" name="Line 327">
                  <a:extLst>
                    <a:ext uri="{FF2B5EF4-FFF2-40B4-BE49-F238E27FC236}">
                      <a16:creationId xmlns:a16="http://schemas.microsoft.com/office/drawing/2014/main" id="{CDBF704D-7980-11BB-2331-453896D98A70}"/>
                    </a:ext>
                  </a:extLst>
                </p:cNvPr>
                <p:cNvSpPr>
                  <a:spLocks noChangeShapeType="1"/>
                </p:cNvSpPr>
                <p:nvPr/>
              </p:nvSpPr>
              <p:spPr bwMode="auto">
                <a:xfrm flipV="1">
                  <a:off x="2686" y="1397"/>
                  <a:ext cx="1"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8" name="Line 328">
                  <a:extLst>
                    <a:ext uri="{FF2B5EF4-FFF2-40B4-BE49-F238E27FC236}">
                      <a16:creationId xmlns:a16="http://schemas.microsoft.com/office/drawing/2014/main" id="{1543B3CC-58D7-5DDC-7A16-4C174141DDBC}"/>
                    </a:ext>
                  </a:extLst>
                </p:cNvPr>
                <p:cNvSpPr>
                  <a:spLocks noChangeShapeType="1"/>
                </p:cNvSpPr>
                <p:nvPr/>
              </p:nvSpPr>
              <p:spPr bwMode="auto">
                <a:xfrm>
                  <a:off x="2645" y="139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9" name="Line 329">
                  <a:extLst>
                    <a:ext uri="{FF2B5EF4-FFF2-40B4-BE49-F238E27FC236}">
                      <a16:creationId xmlns:a16="http://schemas.microsoft.com/office/drawing/2014/main" id="{024C16E4-DA97-33C8-A729-23DB4DB63446}"/>
                    </a:ext>
                  </a:extLst>
                </p:cNvPr>
                <p:cNvSpPr>
                  <a:spLocks noChangeShapeType="1"/>
                </p:cNvSpPr>
                <p:nvPr/>
              </p:nvSpPr>
              <p:spPr bwMode="auto">
                <a:xfrm flipV="1">
                  <a:off x="2713" y="1491"/>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0" name="Line 330">
                  <a:extLst>
                    <a:ext uri="{FF2B5EF4-FFF2-40B4-BE49-F238E27FC236}">
                      <a16:creationId xmlns:a16="http://schemas.microsoft.com/office/drawing/2014/main" id="{5BA4F32A-E763-A6C7-E7E5-551D82BD1EB2}"/>
                    </a:ext>
                  </a:extLst>
                </p:cNvPr>
                <p:cNvSpPr>
                  <a:spLocks noChangeShapeType="1"/>
                </p:cNvSpPr>
                <p:nvPr/>
              </p:nvSpPr>
              <p:spPr bwMode="auto">
                <a:xfrm>
                  <a:off x="2672" y="149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1" name="Line 331">
                  <a:extLst>
                    <a:ext uri="{FF2B5EF4-FFF2-40B4-BE49-F238E27FC236}">
                      <a16:creationId xmlns:a16="http://schemas.microsoft.com/office/drawing/2014/main" id="{409418C9-2881-EDED-C5F3-0C250E2A4E6B}"/>
                    </a:ext>
                  </a:extLst>
                </p:cNvPr>
                <p:cNvSpPr>
                  <a:spLocks noChangeShapeType="1"/>
                </p:cNvSpPr>
                <p:nvPr/>
              </p:nvSpPr>
              <p:spPr bwMode="auto">
                <a:xfrm flipV="1">
                  <a:off x="2726" y="1424"/>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2" name="Line 332">
                  <a:extLst>
                    <a:ext uri="{FF2B5EF4-FFF2-40B4-BE49-F238E27FC236}">
                      <a16:creationId xmlns:a16="http://schemas.microsoft.com/office/drawing/2014/main" id="{1332EB02-D147-9FA2-0CD7-2760DDD2E405}"/>
                    </a:ext>
                  </a:extLst>
                </p:cNvPr>
                <p:cNvSpPr>
                  <a:spLocks noChangeShapeType="1"/>
                </p:cNvSpPr>
                <p:nvPr/>
              </p:nvSpPr>
              <p:spPr bwMode="auto">
                <a:xfrm>
                  <a:off x="2686" y="142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3" name="Line 333">
                  <a:extLst>
                    <a:ext uri="{FF2B5EF4-FFF2-40B4-BE49-F238E27FC236}">
                      <a16:creationId xmlns:a16="http://schemas.microsoft.com/office/drawing/2014/main" id="{CC073D3F-64AA-7363-1CF5-879559B38EAF}"/>
                    </a:ext>
                  </a:extLst>
                </p:cNvPr>
                <p:cNvSpPr>
                  <a:spLocks noChangeShapeType="1"/>
                </p:cNvSpPr>
                <p:nvPr/>
              </p:nvSpPr>
              <p:spPr bwMode="auto">
                <a:xfrm flipV="1">
                  <a:off x="2753" y="1383"/>
                  <a:ext cx="1"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4" name="Line 334">
                  <a:extLst>
                    <a:ext uri="{FF2B5EF4-FFF2-40B4-BE49-F238E27FC236}">
                      <a16:creationId xmlns:a16="http://schemas.microsoft.com/office/drawing/2014/main" id="{899B40E5-0071-92D7-A826-500F9CB0E7DF}"/>
                    </a:ext>
                  </a:extLst>
                </p:cNvPr>
                <p:cNvSpPr>
                  <a:spLocks noChangeShapeType="1"/>
                </p:cNvSpPr>
                <p:nvPr/>
              </p:nvSpPr>
              <p:spPr bwMode="auto">
                <a:xfrm>
                  <a:off x="2713" y="138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5" name="Line 335">
                  <a:extLst>
                    <a:ext uri="{FF2B5EF4-FFF2-40B4-BE49-F238E27FC236}">
                      <a16:creationId xmlns:a16="http://schemas.microsoft.com/office/drawing/2014/main" id="{692AE3B4-0301-9621-8168-7F752612FA9B}"/>
                    </a:ext>
                  </a:extLst>
                </p:cNvPr>
                <p:cNvSpPr>
                  <a:spLocks noChangeShapeType="1"/>
                </p:cNvSpPr>
                <p:nvPr/>
              </p:nvSpPr>
              <p:spPr bwMode="auto">
                <a:xfrm flipV="1">
                  <a:off x="2781" y="1356"/>
                  <a:ext cx="1" cy="54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6" name="Line 336">
                  <a:extLst>
                    <a:ext uri="{FF2B5EF4-FFF2-40B4-BE49-F238E27FC236}">
                      <a16:creationId xmlns:a16="http://schemas.microsoft.com/office/drawing/2014/main" id="{AD00FF0F-D818-F252-BAAA-226CE27E3DD6}"/>
                    </a:ext>
                  </a:extLst>
                </p:cNvPr>
                <p:cNvSpPr>
                  <a:spLocks noChangeShapeType="1"/>
                </p:cNvSpPr>
                <p:nvPr/>
              </p:nvSpPr>
              <p:spPr bwMode="auto">
                <a:xfrm>
                  <a:off x="2740" y="135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7" name="Line 337">
                  <a:extLst>
                    <a:ext uri="{FF2B5EF4-FFF2-40B4-BE49-F238E27FC236}">
                      <a16:creationId xmlns:a16="http://schemas.microsoft.com/office/drawing/2014/main" id="{0274678F-EA26-7D53-EE08-6B493F52AA78}"/>
                    </a:ext>
                  </a:extLst>
                </p:cNvPr>
                <p:cNvSpPr>
                  <a:spLocks noChangeShapeType="1"/>
                </p:cNvSpPr>
                <p:nvPr/>
              </p:nvSpPr>
              <p:spPr bwMode="auto">
                <a:xfrm flipV="1">
                  <a:off x="2808" y="1464"/>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8" name="Line 338">
                  <a:extLst>
                    <a:ext uri="{FF2B5EF4-FFF2-40B4-BE49-F238E27FC236}">
                      <a16:creationId xmlns:a16="http://schemas.microsoft.com/office/drawing/2014/main" id="{F1B5A56B-C4AB-D870-6876-07D350B86841}"/>
                    </a:ext>
                  </a:extLst>
                </p:cNvPr>
                <p:cNvSpPr>
                  <a:spLocks noChangeShapeType="1"/>
                </p:cNvSpPr>
                <p:nvPr/>
              </p:nvSpPr>
              <p:spPr bwMode="auto">
                <a:xfrm>
                  <a:off x="2767" y="146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9" name="Line 339">
                  <a:extLst>
                    <a:ext uri="{FF2B5EF4-FFF2-40B4-BE49-F238E27FC236}">
                      <a16:creationId xmlns:a16="http://schemas.microsoft.com/office/drawing/2014/main" id="{BC070426-2B59-9E8A-79AF-D829EF21996A}"/>
                    </a:ext>
                  </a:extLst>
                </p:cNvPr>
                <p:cNvSpPr>
                  <a:spLocks noChangeShapeType="1"/>
                </p:cNvSpPr>
                <p:nvPr/>
              </p:nvSpPr>
              <p:spPr bwMode="auto">
                <a:xfrm flipV="1">
                  <a:off x="2821" y="1370"/>
                  <a:ext cx="1" cy="5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0" name="Line 340">
                  <a:extLst>
                    <a:ext uri="{FF2B5EF4-FFF2-40B4-BE49-F238E27FC236}">
                      <a16:creationId xmlns:a16="http://schemas.microsoft.com/office/drawing/2014/main" id="{E9F603C7-9E94-8FB0-3DAC-12B50BED852C}"/>
                    </a:ext>
                  </a:extLst>
                </p:cNvPr>
                <p:cNvSpPr>
                  <a:spLocks noChangeShapeType="1"/>
                </p:cNvSpPr>
                <p:nvPr/>
              </p:nvSpPr>
              <p:spPr bwMode="auto">
                <a:xfrm>
                  <a:off x="2781" y="1370"/>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1" name="Line 341">
                  <a:extLst>
                    <a:ext uri="{FF2B5EF4-FFF2-40B4-BE49-F238E27FC236}">
                      <a16:creationId xmlns:a16="http://schemas.microsoft.com/office/drawing/2014/main" id="{37DBB55F-D1EF-BE61-F2AC-E6B230E3475D}"/>
                    </a:ext>
                  </a:extLst>
                </p:cNvPr>
                <p:cNvSpPr>
                  <a:spLocks noChangeShapeType="1"/>
                </p:cNvSpPr>
                <p:nvPr/>
              </p:nvSpPr>
              <p:spPr bwMode="auto">
                <a:xfrm flipV="1">
                  <a:off x="2848" y="1370"/>
                  <a:ext cx="1" cy="5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2" name="Line 342">
                  <a:extLst>
                    <a:ext uri="{FF2B5EF4-FFF2-40B4-BE49-F238E27FC236}">
                      <a16:creationId xmlns:a16="http://schemas.microsoft.com/office/drawing/2014/main" id="{A01C4C8E-7C45-C814-36A7-E16994D1FFE3}"/>
                    </a:ext>
                  </a:extLst>
                </p:cNvPr>
                <p:cNvSpPr>
                  <a:spLocks noChangeShapeType="1"/>
                </p:cNvSpPr>
                <p:nvPr/>
              </p:nvSpPr>
              <p:spPr bwMode="auto">
                <a:xfrm>
                  <a:off x="2808" y="137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3" name="Line 343">
                  <a:extLst>
                    <a:ext uri="{FF2B5EF4-FFF2-40B4-BE49-F238E27FC236}">
                      <a16:creationId xmlns:a16="http://schemas.microsoft.com/office/drawing/2014/main" id="{AF5F7ABB-8263-C12C-AFA4-D5E7B62F56DD}"/>
                    </a:ext>
                  </a:extLst>
                </p:cNvPr>
                <p:cNvSpPr>
                  <a:spLocks noChangeShapeType="1"/>
                </p:cNvSpPr>
                <p:nvPr/>
              </p:nvSpPr>
              <p:spPr bwMode="auto">
                <a:xfrm flipV="1">
                  <a:off x="2875" y="1424"/>
                  <a:ext cx="1" cy="55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4" name="Line 344">
                  <a:extLst>
                    <a:ext uri="{FF2B5EF4-FFF2-40B4-BE49-F238E27FC236}">
                      <a16:creationId xmlns:a16="http://schemas.microsoft.com/office/drawing/2014/main" id="{E3F85AFF-2DFA-DD72-89CC-E3814AD9CEFB}"/>
                    </a:ext>
                  </a:extLst>
                </p:cNvPr>
                <p:cNvSpPr>
                  <a:spLocks noChangeShapeType="1"/>
                </p:cNvSpPr>
                <p:nvPr/>
              </p:nvSpPr>
              <p:spPr bwMode="auto">
                <a:xfrm>
                  <a:off x="2835" y="142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5" name="Line 345">
                  <a:extLst>
                    <a:ext uri="{FF2B5EF4-FFF2-40B4-BE49-F238E27FC236}">
                      <a16:creationId xmlns:a16="http://schemas.microsoft.com/office/drawing/2014/main" id="{364CD254-8419-310C-CB8C-DD9E61B72E70}"/>
                    </a:ext>
                  </a:extLst>
                </p:cNvPr>
                <p:cNvSpPr>
                  <a:spLocks noChangeShapeType="1"/>
                </p:cNvSpPr>
                <p:nvPr/>
              </p:nvSpPr>
              <p:spPr bwMode="auto">
                <a:xfrm flipV="1">
                  <a:off x="2889" y="1505"/>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6" name="Line 346">
                  <a:extLst>
                    <a:ext uri="{FF2B5EF4-FFF2-40B4-BE49-F238E27FC236}">
                      <a16:creationId xmlns:a16="http://schemas.microsoft.com/office/drawing/2014/main" id="{AF336E56-CF4D-5C9B-0888-6F54E36CB17C}"/>
                    </a:ext>
                  </a:extLst>
                </p:cNvPr>
                <p:cNvSpPr>
                  <a:spLocks noChangeShapeType="1"/>
                </p:cNvSpPr>
                <p:nvPr/>
              </p:nvSpPr>
              <p:spPr bwMode="auto">
                <a:xfrm>
                  <a:off x="2848" y="150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7" name="Line 347">
                  <a:extLst>
                    <a:ext uri="{FF2B5EF4-FFF2-40B4-BE49-F238E27FC236}">
                      <a16:creationId xmlns:a16="http://schemas.microsoft.com/office/drawing/2014/main" id="{199761D8-3468-A20E-5473-306A53E15641}"/>
                    </a:ext>
                  </a:extLst>
                </p:cNvPr>
                <p:cNvSpPr>
                  <a:spLocks noChangeShapeType="1"/>
                </p:cNvSpPr>
                <p:nvPr/>
              </p:nvSpPr>
              <p:spPr bwMode="auto">
                <a:xfrm flipV="1">
                  <a:off x="2916" y="1397"/>
                  <a:ext cx="1" cy="5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8" name="Line 348">
                  <a:extLst>
                    <a:ext uri="{FF2B5EF4-FFF2-40B4-BE49-F238E27FC236}">
                      <a16:creationId xmlns:a16="http://schemas.microsoft.com/office/drawing/2014/main" id="{18B4A400-9A37-BCBF-F8E4-3ECFBC37566B}"/>
                    </a:ext>
                  </a:extLst>
                </p:cNvPr>
                <p:cNvSpPr>
                  <a:spLocks noChangeShapeType="1"/>
                </p:cNvSpPr>
                <p:nvPr/>
              </p:nvSpPr>
              <p:spPr bwMode="auto">
                <a:xfrm>
                  <a:off x="2875" y="139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9" name="Line 349">
                  <a:extLst>
                    <a:ext uri="{FF2B5EF4-FFF2-40B4-BE49-F238E27FC236}">
                      <a16:creationId xmlns:a16="http://schemas.microsoft.com/office/drawing/2014/main" id="{A76571B7-50D2-9930-AC9C-5AA3F8B1C36C}"/>
                    </a:ext>
                  </a:extLst>
                </p:cNvPr>
                <p:cNvSpPr>
                  <a:spLocks noChangeShapeType="1"/>
                </p:cNvSpPr>
                <p:nvPr/>
              </p:nvSpPr>
              <p:spPr bwMode="auto">
                <a:xfrm flipV="1">
                  <a:off x="2943" y="1275"/>
                  <a:ext cx="1"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0" name="Line 350">
                  <a:extLst>
                    <a:ext uri="{FF2B5EF4-FFF2-40B4-BE49-F238E27FC236}">
                      <a16:creationId xmlns:a16="http://schemas.microsoft.com/office/drawing/2014/main" id="{2935942D-292F-8503-BDE1-E00B75A6C4AD}"/>
                    </a:ext>
                  </a:extLst>
                </p:cNvPr>
                <p:cNvSpPr>
                  <a:spLocks noChangeShapeType="1"/>
                </p:cNvSpPr>
                <p:nvPr/>
              </p:nvSpPr>
              <p:spPr bwMode="auto">
                <a:xfrm>
                  <a:off x="2903" y="1275"/>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1" name="Line 351">
                  <a:extLst>
                    <a:ext uri="{FF2B5EF4-FFF2-40B4-BE49-F238E27FC236}">
                      <a16:creationId xmlns:a16="http://schemas.microsoft.com/office/drawing/2014/main" id="{B339400A-4998-49AB-96A4-D33DAEEDC344}"/>
                    </a:ext>
                  </a:extLst>
                </p:cNvPr>
                <p:cNvSpPr>
                  <a:spLocks noChangeShapeType="1"/>
                </p:cNvSpPr>
                <p:nvPr/>
              </p:nvSpPr>
              <p:spPr bwMode="auto">
                <a:xfrm flipV="1">
                  <a:off x="2970" y="1342"/>
                  <a:ext cx="1" cy="58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2" name="Line 352">
                  <a:extLst>
                    <a:ext uri="{FF2B5EF4-FFF2-40B4-BE49-F238E27FC236}">
                      <a16:creationId xmlns:a16="http://schemas.microsoft.com/office/drawing/2014/main" id="{4121B304-CACC-8F7F-70CD-AD5EFE727042}"/>
                    </a:ext>
                  </a:extLst>
                </p:cNvPr>
                <p:cNvSpPr>
                  <a:spLocks noChangeShapeType="1"/>
                </p:cNvSpPr>
                <p:nvPr/>
              </p:nvSpPr>
              <p:spPr bwMode="auto">
                <a:xfrm>
                  <a:off x="2930" y="13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3" name="Line 353">
                  <a:extLst>
                    <a:ext uri="{FF2B5EF4-FFF2-40B4-BE49-F238E27FC236}">
                      <a16:creationId xmlns:a16="http://schemas.microsoft.com/office/drawing/2014/main" id="{6F9F29EE-B836-42AF-290B-6E62E0E84F03}"/>
                    </a:ext>
                  </a:extLst>
                </p:cNvPr>
                <p:cNvSpPr>
                  <a:spLocks noChangeShapeType="1"/>
                </p:cNvSpPr>
                <p:nvPr/>
              </p:nvSpPr>
              <p:spPr bwMode="auto">
                <a:xfrm flipV="1">
                  <a:off x="2984" y="1329"/>
                  <a:ext cx="1" cy="5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4" name="Line 354">
                  <a:extLst>
                    <a:ext uri="{FF2B5EF4-FFF2-40B4-BE49-F238E27FC236}">
                      <a16:creationId xmlns:a16="http://schemas.microsoft.com/office/drawing/2014/main" id="{EFC21B1B-24A9-5D0F-25C2-81592E23C91F}"/>
                    </a:ext>
                  </a:extLst>
                </p:cNvPr>
                <p:cNvSpPr>
                  <a:spLocks noChangeShapeType="1"/>
                </p:cNvSpPr>
                <p:nvPr/>
              </p:nvSpPr>
              <p:spPr bwMode="auto">
                <a:xfrm>
                  <a:off x="2943" y="13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5" name="Line 355">
                  <a:extLst>
                    <a:ext uri="{FF2B5EF4-FFF2-40B4-BE49-F238E27FC236}">
                      <a16:creationId xmlns:a16="http://schemas.microsoft.com/office/drawing/2014/main" id="{9AF0DBB5-B964-71E7-1338-04A6B82F87D8}"/>
                    </a:ext>
                  </a:extLst>
                </p:cNvPr>
                <p:cNvSpPr>
                  <a:spLocks noChangeShapeType="1"/>
                </p:cNvSpPr>
                <p:nvPr/>
              </p:nvSpPr>
              <p:spPr bwMode="auto">
                <a:xfrm flipV="1">
                  <a:off x="3011" y="1302"/>
                  <a:ext cx="1" cy="59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6" name="Line 356">
                  <a:extLst>
                    <a:ext uri="{FF2B5EF4-FFF2-40B4-BE49-F238E27FC236}">
                      <a16:creationId xmlns:a16="http://schemas.microsoft.com/office/drawing/2014/main" id="{A6983A27-55AA-E7CF-7FC7-DADCC3B13FB6}"/>
                    </a:ext>
                  </a:extLst>
                </p:cNvPr>
                <p:cNvSpPr>
                  <a:spLocks noChangeShapeType="1"/>
                </p:cNvSpPr>
                <p:nvPr/>
              </p:nvSpPr>
              <p:spPr bwMode="auto">
                <a:xfrm>
                  <a:off x="2970" y="130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7" name="Line 357">
                  <a:extLst>
                    <a:ext uri="{FF2B5EF4-FFF2-40B4-BE49-F238E27FC236}">
                      <a16:creationId xmlns:a16="http://schemas.microsoft.com/office/drawing/2014/main" id="{2E56E3AF-8C9D-3C2A-8672-629ECBE9C184}"/>
                    </a:ext>
                  </a:extLst>
                </p:cNvPr>
                <p:cNvSpPr>
                  <a:spLocks noChangeShapeType="1"/>
                </p:cNvSpPr>
                <p:nvPr/>
              </p:nvSpPr>
              <p:spPr bwMode="auto">
                <a:xfrm flipV="1">
                  <a:off x="3038" y="1315"/>
                  <a:ext cx="1" cy="61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8" name="Line 358">
                  <a:extLst>
                    <a:ext uri="{FF2B5EF4-FFF2-40B4-BE49-F238E27FC236}">
                      <a16:creationId xmlns:a16="http://schemas.microsoft.com/office/drawing/2014/main" id="{B608FB1E-8A6C-9A81-E726-370CC28E4F7A}"/>
                    </a:ext>
                  </a:extLst>
                </p:cNvPr>
                <p:cNvSpPr>
                  <a:spLocks noChangeShapeType="1"/>
                </p:cNvSpPr>
                <p:nvPr/>
              </p:nvSpPr>
              <p:spPr bwMode="auto">
                <a:xfrm>
                  <a:off x="2997" y="13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9" name="Line 359">
                  <a:extLst>
                    <a:ext uri="{FF2B5EF4-FFF2-40B4-BE49-F238E27FC236}">
                      <a16:creationId xmlns:a16="http://schemas.microsoft.com/office/drawing/2014/main" id="{12CE1F8C-A50E-D792-6D04-2888828789E5}"/>
                    </a:ext>
                  </a:extLst>
                </p:cNvPr>
                <p:cNvSpPr>
                  <a:spLocks noChangeShapeType="1"/>
                </p:cNvSpPr>
                <p:nvPr/>
              </p:nvSpPr>
              <p:spPr bwMode="auto">
                <a:xfrm flipV="1">
                  <a:off x="3065" y="1315"/>
                  <a:ext cx="1" cy="62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0" name="Line 360">
                  <a:extLst>
                    <a:ext uri="{FF2B5EF4-FFF2-40B4-BE49-F238E27FC236}">
                      <a16:creationId xmlns:a16="http://schemas.microsoft.com/office/drawing/2014/main" id="{F26BFE4B-BB84-7372-A380-8AB166F6E780}"/>
                    </a:ext>
                  </a:extLst>
                </p:cNvPr>
                <p:cNvSpPr>
                  <a:spLocks noChangeShapeType="1"/>
                </p:cNvSpPr>
                <p:nvPr/>
              </p:nvSpPr>
              <p:spPr bwMode="auto">
                <a:xfrm>
                  <a:off x="3025" y="1315"/>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1" name="Line 361">
                  <a:extLst>
                    <a:ext uri="{FF2B5EF4-FFF2-40B4-BE49-F238E27FC236}">
                      <a16:creationId xmlns:a16="http://schemas.microsoft.com/office/drawing/2014/main" id="{49AABDFC-5B3F-9385-0D34-F8DFE70FD516}"/>
                    </a:ext>
                  </a:extLst>
                </p:cNvPr>
                <p:cNvSpPr>
                  <a:spLocks noChangeShapeType="1"/>
                </p:cNvSpPr>
                <p:nvPr/>
              </p:nvSpPr>
              <p:spPr bwMode="auto">
                <a:xfrm flipV="1">
                  <a:off x="3079" y="1356"/>
                  <a:ext cx="1"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2" name="Line 362">
                  <a:extLst>
                    <a:ext uri="{FF2B5EF4-FFF2-40B4-BE49-F238E27FC236}">
                      <a16:creationId xmlns:a16="http://schemas.microsoft.com/office/drawing/2014/main" id="{0039660E-E74F-231B-DB22-B90119317C72}"/>
                    </a:ext>
                  </a:extLst>
                </p:cNvPr>
                <p:cNvSpPr>
                  <a:spLocks noChangeShapeType="1"/>
                </p:cNvSpPr>
                <p:nvPr/>
              </p:nvSpPr>
              <p:spPr bwMode="auto">
                <a:xfrm>
                  <a:off x="3038" y="135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3" name="Line 363">
                  <a:extLst>
                    <a:ext uri="{FF2B5EF4-FFF2-40B4-BE49-F238E27FC236}">
                      <a16:creationId xmlns:a16="http://schemas.microsoft.com/office/drawing/2014/main" id="{401710B8-07BB-0F60-92BE-6AE00D7E989D}"/>
                    </a:ext>
                  </a:extLst>
                </p:cNvPr>
                <p:cNvSpPr>
                  <a:spLocks noChangeShapeType="1"/>
                </p:cNvSpPr>
                <p:nvPr/>
              </p:nvSpPr>
              <p:spPr bwMode="auto">
                <a:xfrm flipV="1">
                  <a:off x="3106" y="1478"/>
                  <a:ext cx="1" cy="5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4" name="Line 364">
                  <a:extLst>
                    <a:ext uri="{FF2B5EF4-FFF2-40B4-BE49-F238E27FC236}">
                      <a16:creationId xmlns:a16="http://schemas.microsoft.com/office/drawing/2014/main" id="{95858D85-4115-9300-25D9-2A29DF504ABC}"/>
                    </a:ext>
                  </a:extLst>
                </p:cNvPr>
                <p:cNvSpPr>
                  <a:spLocks noChangeShapeType="1"/>
                </p:cNvSpPr>
                <p:nvPr/>
              </p:nvSpPr>
              <p:spPr bwMode="auto">
                <a:xfrm>
                  <a:off x="3065" y="147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5" name="Line 365">
                  <a:extLst>
                    <a:ext uri="{FF2B5EF4-FFF2-40B4-BE49-F238E27FC236}">
                      <a16:creationId xmlns:a16="http://schemas.microsoft.com/office/drawing/2014/main" id="{CCD1E01B-1D8F-9556-921C-76F5036192C0}"/>
                    </a:ext>
                  </a:extLst>
                </p:cNvPr>
                <p:cNvSpPr>
                  <a:spLocks noChangeShapeType="1"/>
                </p:cNvSpPr>
                <p:nvPr/>
              </p:nvSpPr>
              <p:spPr bwMode="auto">
                <a:xfrm flipV="1">
                  <a:off x="3133" y="1600"/>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6" name="Line 366">
                  <a:extLst>
                    <a:ext uri="{FF2B5EF4-FFF2-40B4-BE49-F238E27FC236}">
                      <a16:creationId xmlns:a16="http://schemas.microsoft.com/office/drawing/2014/main" id="{77B14127-A93D-850D-7BF9-19DEACB249EA}"/>
                    </a:ext>
                  </a:extLst>
                </p:cNvPr>
                <p:cNvSpPr>
                  <a:spLocks noChangeShapeType="1"/>
                </p:cNvSpPr>
                <p:nvPr/>
              </p:nvSpPr>
              <p:spPr bwMode="auto">
                <a:xfrm>
                  <a:off x="3092" y="160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7" name="Line 367">
                  <a:extLst>
                    <a:ext uri="{FF2B5EF4-FFF2-40B4-BE49-F238E27FC236}">
                      <a16:creationId xmlns:a16="http://schemas.microsoft.com/office/drawing/2014/main" id="{7EFF72F2-8DBE-B43B-84DA-E5C478758C51}"/>
                    </a:ext>
                  </a:extLst>
                </p:cNvPr>
                <p:cNvSpPr>
                  <a:spLocks noChangeShapeType="1"/>
                </p:cNvSpPr>
                <p:nvPr/>
              </p:nvSpPr>
              <p:spPr bwMode="auto">
                <a:xfrm flipV="1">
                  <a:off x="3147" y="1559"/>
                  <a:ext cx="1" cy="54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8" name="Line 368">
                  <a:extLst>
                    <a:ext uri="{FF2B5EF4-FFF2-40B4-BE49-F238E27FC236}">
                      <a16:creationId xmlns:a16="http://schemas.microsoft.com/office/drawing/2014/main" id="{6C412865-F0DA-C129-9D5D-742EAC2AA81E}"/>
                    </a:ext>
                  </a:extLst>
                </p:cNvPr>
                <p:cNvSpPr>
                  <a:spLocks noChangeShapeType="1"/>
                </p:cNvSpPr>
                <p:nvPr/>
              </p:nvSpPr>
              <p:spPr bwMode="auto">
                <a:xfrm>
                  <a:off x="3106" y="155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9" name="Line 369">
                  <a:extLst>
                    <a:ext uri="{FF2B5EF4-FFF2-40B4-BE49-F238E27FC236}">
                      <a16:creationId xmlns:a16="http://schemas.microsoft.com/office/drawing/2014/main" id="{FABC1774-9C46-AEC8-0609-C138200264E3}"/>
                    </a:ext>
                  </a:extLst>
                </p:cNvPr>
                <p:cNvSpPr>
                  <a:spLocks noChangeShapeType="1"/>
                </p:cNvSpPr>
                <p:nvPr/>
              </p:nvSpPr>
              <p:spPr bwMode="auto">
                <a:xfrm flipV="1">
                  <a:off x="3174" y="1532"/>
                  <a:ext cx="1" cy="54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0" name="Line 370">
                  <a:extLst>
                    <a:ext uri="{FF2B5EF4-FFF2-40B4-BE49-F238E27FC236}">
                      <a16:creationId xmlns:a16="http://schemas.microsoft.com/office/drawing/2014/main" id="{01EABC74-C243-82CF-38EA-D70DF3D5A7B5}"/>
                    </a:ext>
                  </a:extLst>
                </p:cNvPr>
                <p:cNvSpPr>
                  <a:spLocks noChangeShapeType="1"/>
                </p:cNvSpPr>
                <p:nvPr/>
              </p:nvSpPr>
              <p:spPr bwMode="auto">
                <a:xfrm>
                  <a:off x="3133" y="153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1" name="Line 371">
                  <a:extLst>
                    <a:ext uri="{FF2B5EF4-FFF2-40B4-BE49-F238E27FC236}">
                      <a16:creationId xmlns:a16="http://schemas.microsoft.com/office/drawing/2014/main" id="{EA5F6FCF-EED0-AB84-AA1B-7F8241145BEE}"/>
                    </a:ext>
                  </a:extLst>
                </p:cNvPr>
                <p:cNvSpPr>
                  <a:spLocks noChangeShapeType="1"/>
                </p:cNvSpPr>
                <p:nvPr/>
              </p:nvSpPr>
              <p:spPr bwMode="auto">
                <a:xfrm flipV="1">
                  <a:off x="3201" y="1613"/>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2" name="Line 372">
                  <a:extLst>
                    <a:ext uri="{FF2B5EF4-FFF2-40B4-BE49-F238E27FC236}">
                      <a16:creationId xmlns:a16="http://schemas.microsoft.com/office/drawing/2014/main" id="{0D1B78E7-36A3-58CD-9BE3-06FB3A5BA33C}"/>
                    </a:ext>
                  </a:extLst>
                </p:cNvPr>
                <p:cNvSpPr>
                  <a:spLocks noChangeShapeType="1"/>
                </p:cNvSpPr>
                <p:nvPr/>
              </p:nvSpPr>
              <p:spPr bwMode="auto">
                <a:xfrm>
                  <a:off x="3160" y="161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3" name="Line 373">
                  <a:extLst>
                    <a:ext uri="{FF2B5EF4-FFF2-40B4-BE49-F238E27FC236}">
                      <a16:creationId xmlns:a16="http://schemas.microsoft.com/office/drawing/2014/main" id="{AD4E44DA-1EB2-663C-6891-8B60203BFFD0}"/>
                    </a:ext>
                  </a:extLst>
                </p:cNvPr>
                <p:cNvSpPr>
                  <a:spLocks noChangeShapeType="1"/>
                </p:cNvSpPr>
                <p:nvPr/>
              </p:nvSpPr>
              <p:spPr bwMode="auto">
                <a:xfrm flipV="1">
                  <a:off x="3228" y="1518"/>
                  <a:ext cx="1" cy="55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4" name="Line 374">
                  <a:extLst>
                    <a:ext uri="{FF2B5EF4-FFF2-40B4-BE49-F238E27FC236}">
                      <a16:creationId xmlns:a16="http://schemas.microsoft.com/office/drawing/2014/main" id="{060B2FEE-F2B5-DE61-DBC2-24A54D1F5EA7}"/>
                    </a:ext>
                  </a:extLst>
                </p:cNvPr>
                <p:cNvSpPr>
                  <a:spLocks noChangeShapeType="1"/>
                </p:cNvSpPr>
                <p:nvPr/>
              </p:nvSpPr>
              <p:spPr bwMode="auto">
                <a:xfrm>
                  <a:off x="3187" y="151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5" name="Line 375">
                  <a:extLst>
                    <a:ext uri="{FF2B5EF4-FFF2-40B4-BE49-F238E27FC236}">
                      <a16:creationId xmlns:a16="http://schemas.microsoft.com/office/drawing/2014/main" id="{C678A098-1CE8-5599-AA80-2B1B9285B7E6}"/>
                    </a:ext>
                  </a:extLst>
                </p:cNvPr>
                <p:cNvSpPr>
                  <a:spLocks noChangeShapeType="1"/>
                </p:cNvSpPr>
                <p:nvPr/>
              </p:nvSpPr>
              <p:spPr bwMode="auto">
                <a:xfrm flipV="1">
                  <a:off x="3241" y="1370"/>
                  <a:ext cx="1"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6" name="Line 376">
                  <a:extLst>
                    <a:ext uri="{FF2B5EF4-FFF2-40B4-BE49-F238E27FC236}">
                      <a16:creationId xmlns:a16="http://schemas.microsoft.com/office/drawing/2014/main" id="{65EF3357-AC33-CB81-F939-C8EC755FBCED}"/>
                    </a:ext>
                  </a:extLst>
                </p:cNvPr>
                <p:cNvSpPr>
                  <a:spLocks noChangeShapeType="1"/>
                </p:cNvSpPr>
                <p:nvPr/>
              </p:nvSpPr>
              <p:spPr bwMode="auto">
                <a:xfrm>
                  <a:off x="3201" y="137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7" name="Line 377">
                  <a:extLst>
                    <a:ext uri="{FF2B5EF4-FFF2-40B4-BE49-F238E27FC236}">
                      <a16:creationId xmlns:a16="http://schemas.microsoft.com/office/drawing/2014/main" id="{1F344288-51DE-7040-D156-086E322576C8}"/>
                    </a:ext>
                  </a:extLst>
                </p:cNvPr>
                <p:cNvSpPr>
                  <a:spLocks noChangeShapeType="1"/>
                </p:cNvSpPr>
                <p:nvPr/>
              </p:nvSpPr>
              <p:spPr bwMode="auto">
                <a:xfrm flipV="1">
                  <a:off x="3268" y="1315"/>
                  <a:ext cx="1" cy="65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8" name="Line 378">
                  <a:extLst>
                    <a:ext uri="{FF2B5EF4-FFF2-40B4-BE49-F238E27FC236}">
                      <a16:creationId xmlns:a16="http://schemas.microsoft.com/office/drawing/2014/main" id="{960B72A2-F456-A332-A92C-8E4841F523BA}"/>
                    </a:ext>
                  </a:extLst>
                </p:cNvPr>
                <p:cNvSpPr>
                  <a:spLocks noChangeShapeType="1"/>
                </p:cNvSpPr>
                <p:nvPr/>
              </p:nvSpPr>
              <p:spPr bwMode="auto">
                <a:xfrm>
                  <a:off x="3228" y="13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9" name="Line 379">
                  <a:extLst>
                    <a:ext uri="{FF2B5EF4-FFF2-40B4-BE49-F238E27FC236}">
                      <a16:creationId xmlns:a16="http://schemas.microsoft.com/office/drawing/2014/main" id="{ECEB290B-B860-098C-653C-07792FCFDD23}"/>
                    </a:ext>
                  </a:extLst>
                </p:cNvPr>
                <p:cNvSpPr>
                  <a:spLocks noChangeShapeType="1"/>
                </p:cNvSpPr>
                <p:nvPr/>
              </p:nvSpPr>
              <p:spPr bwMode="auto">
                <a:xfrm flipV="1">
                  <a:off x="3296" y="598"/>
                  <a:ext cx="1" cy="83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0" name="Line 380">
                  <a:extLst>
                    <a:ext uri="{FF2B5EF4-FFF2-40B4-BE49-F238E27FC236}">
                      <a16:creationId xmlns:a16="http://schemas.microsoft.com/office/drawing/2014/main" id="{6ADFA9E9-5315-CE35-00D1-48459CFF7030}"/>
                    </a:ext>
                  </a:extLst>
                </p:cNvPr>
                <p:cNvSpPr>
                  <a:spLocks noChangeShapeType="1"/>
                </p:cNvSpPr>
                <p:nvPr/>
              </p:nvSpPr>
              <p:spPr bwMode="auto">
                <a:xfrm>
                  <a:off x="3255" y="50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1" name="Line 381">
                  <a:extLst>
                    <a:ext uri="{FF2B5EF4-FFF2-40B4-BE49-F238E27FC236}">
                      <a16:creationId xmlns:a16="http://schemas.microsoft.com/office/drawing/2014/main" id="{A72E605C-B968-CC6F-A9BE-7FC501FBB831}"/>
                    </a:ext>
                  </a:extLst>
                </p:cNvPr>
                <p:cNvSpPr>
                  <a:spLocks noChangeShapeType="1"/>
                </p:cNvSpPr>
                <p:nvPr/>
              </p:nvSpPr>
              <p:spPr bwMode="auto">
                <a:xfrm flipV="1">
                  <a:off x="3309" y="733"/>
                  <a:ext cx="1" cy="85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2" name="Line 382">
                  <a:extLst>
                    <a:ext uri="{FF2B5EF4-FFF2-40B4-BE49-F238E27FC236}">
                      <a16:creationId xmlns:a16="http://schemas.microsoft.com/office/drawing/2014/main" id="{CA736BE7-F2AD-15E1-C6C1-E05C40E54BF9}"/>
                    </a:ext>
                  </a:extLst>
                </p:cNvPr>
                <p:cNvSpPr>
                  <a:spLocks noChangeShapeType="1"/>
                </p:cNvSpPr>
                <p:nvPr/>
              </p:nvSpPr>
              <p:spPr bwMode="auto">
                <a:xfrm>
                  <a:off x="3268" y="73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3" name="Line 383">
                  <a:extLst>
                    <a:ext uri="{FF2B5EF4-FFF2-40B4-BE49-F238E27FC236}">
                      <a16:creationId xmlns:a16="http://schemas.microsoft.com/office/drawing/2014/main" id="{50684537-F6BC-D971-BC3F-0F19FFA3DD83}"/>
                    </a:ext>
                  </a:extLst>
                </p:cNvPr>
                <p:cNvSpPr>
                  <a:spLocks noChangeShapeType="1"/>
                </p:cNvSpPr>
                <p:nvPr/>
              </p:nvSpPr>
              <p:spPr bwMode="auto">
                <a:xfrm flipV="1">
                  <a:off x="3336" y="842"/>
                  <a:ext cx="1" cy="79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4" name="Line 384">
                  <a:extLst>
                    <a:ext uri="{FF2B5EF4-FFF2-40B4-BE49-F238E27FC236}">
                      <a16:creationId xmlns:a16="http://schemas.microsoft.com/office/drawing/2014/main" id="{75C18F8C-54EB-99C4-9859-D7B59DB3BCCE}"/>
                    </a:ext>
                  </a:extLst>
                </p:cNvPr>
                <p:cNvSpPr>
                  <a:spLocks noChangeShapeType="1"/>
                </p:cNvSpPr>
                <p:nvPr/>
              </p:nvSpPr>
              <p:spPr bwMode="auto">
                <a:xfrm>
                  <a:off x="3296" y="842"/>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5" name="Line 385">
                  <a:extLst>
                    <a:ext uri="{FF2B5EF4-FFF2-40B4-BE49-F238E27FC236}">
                      <a16:creationId xmlns:a16="http://schemas.microsoft.com/office/drawing/2014/main" id="{4FAB8011-E528-6AAA-A1DB-CB1512F2BFB0}"/>
                    </a:ext>
                  </a:extLst>
                </p:cNvPr>
                <p:cNvSpPr>
                  <a:spLocks noChangeShapeType="1"/>
                </p:cNvSpPr>
                <p:nvPr/>
              </p:nvSpPr>
              <p:spPr bwMode="auto">
                <a:xfrm flipV="1">
                  <a:off x="3363" y="1004"/>
                  <a:ext cx="1" cy="74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6" name="Line 386">
                  <a:extLst>
                    <a:ext uri="{FF2B5EF4-FFF2-40B4-BE49-F238E27FC236}">
                      <a16:creationId xmlns:a16="http://schemas.microsoft.com/office/drawing/2014/main" id="{01230FB0-31AF-58FF-0F63-E88D5F138D3E}"/>
                    </a:ext>
                  </a:extLst>
                </p:cNvPr>
                <p:cNvSpPr>
                  <a:spLocks noChangeShapeType="1"/>
                </p:cNvSpPr>
                <p:nvPr/>
              </p:nvSpPr>
              <p:spPr bwMode="auto">
                <a:xfrm>
                  <a:off x="3323" y="100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7" name="Line 387">
                  <a:extLst>
                    <a:ext uri="{FF2B5EF4-FFF2-40B4-BE49-F238E27FC236}">
                      <a16:creationId xmlns:a16="http://schemas.microsoft.com/office/drawing/2014/main" id="{FA3D8115-A2AE-5744-5CA2-3E931CC33D56}"/>
                    </a:ext>
                  </a:extLst>
                </p:cNvPr>
                <p:cNvSpPr>
                  <a:spLocks noChangeShapeType="1"/>
                </p:cNvSpPr>
                <p:nvPr/>
              </p:nvSpPr>
              <p:spPr bwMode="auto">
                <a:xfrm flipV="1">
                  <a:off x="3390" y="1166"/>
                  <a:ext cx="1" cy="67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8" name="Line 388">
                  <a:extLst>
                    <a:ext uri="{FF2B5EF4-FFF2-40B4-BE49-F238E27FC236}">
                      <a16:creationId xmlns:a16="http://schemas.microsoft.com/office/drawing/2014/main" id="{99571B4F-440D-2A7A-58D7-E7F1E63DA368}"/>
                    </a:ext>
                  </a:extLst>
                </p:cNvPr>
                <p:cNvSpPr>
                  <a:spLocks noChangeShapeType="1"/>
                </p:cNvSpPr>
                <p:nvPr/>
              </p:nvSpPr>
              <p:spPr bwMode="auto">
                <a:xfrm>
                  <a:off x="3350" y="116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9" name="Line 389">
                  <a:extLst>
                    <a:ext uri="{FF2B5EF4-FFF2-40B4-BE49-F238E27FC236}">
                      <a16:creationId xmlns:a16="http://schemas.microsoft.com/office/drawing/2014/main" id="{00F3A4E0-D06D-BCF4-E6B7-522566CA24FE}"/>
                    </a:ext>
                  </a:extLst>
                </p:cNvPr>
                <p:cNvSpPr>
                  <a:spLocks noChangeShapeType="1"/>
                </p:cNvSpPr>
                <p:nvPr/>
              </p:nvSpPr>
              <p:spPr bwMode="auto">
                <a:xfrm flipV="1">
                  <a:off x="3404" y="1315"/>
                  <a:ext cx="1" cy="59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0" name="Line 390">
                  <a:extLst>
                    <a:ext uri="{FF2B5EF4-FFF2-40B4-BE49-F238E27FC236}">
                      <a16:creationId xmlns:a16="http://schemas.microsoft.com/office/drawing/2014/main" id="{C1DDE7E6-2336-6E5B-4E02-FD276CB3BFBC}"/>
                    </a:ext>
                  </a:extLst>
                </p:cNvPr>
                <p:cNvSpPr>
                  <a:spLocks noChangeShapeType="1"/>
                </p:cNvSpPr>
                <p:nvPr/>
              </p:nvSpPr>
              <p:spPr bwMode="auto">
                <a:xfrm>
                  <a:off x="3363" y="13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1" name="Line 391">
                  <a:extLst>
                    <a:ext uri="{FF2B5EF4-FFF2-40B4-BE49-F238E27FC236}">
                      <a16:creationId xmlns:a16="http://schemas.microsoft.com/office/drawing/2014/main" id="{AC8AA761-B0CB-271E-7AFB-25F2A0880A12}"/>
                    </a:ext>
                  </a:extLst>
                </p:cNvPr>
                <p:cNvSpPr>
                  <a:spLocks noChangeShapeType="1"/>
                </p:cNvSpPr>
                <p:nvPr/>
              </p:nvSpPr>
              <p:spPr bwMode="auto">
                <a:xfrm flipV="1">
                  <a:off x="3431" y="1491"/>
                  <a:ext cx="1"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2" name="Line 392">
                  <a:extLst>
                    <a:ext uri="{FF2B5EF4-FFF2-40B4-BE49-F238E27FC236}">
                      <a16:creationId xmlns:a16="http://schemas.microsoft.com/office/drawing/2014/main" id="{ACCA2A02-BACE-98EA-1EED-9F281F996201}"/>
                    </a:ext>
                  </a:extLst>
                </p:cNvPr>
                <p:cNvSpPr>
                  <a:spLocks noChangeShapeType="1"/>
                </p:cNvSpPr>
                <p:nvPr/>
              </p:nvSpPr>
              <p:spPr bwMode="auto">
                <a:xfrm>
                  <a:off x="3390" y="149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3" name="Line 393">
                  <a:extLst>
                    <a:ext uri="{FF2B5EF4-FFF2-40B4-BE49-F238E27FC236}">
                      <a16:creationId xmlns:a16="http://schemas.microsoft.com/office/drawing/2014/main" id="{ACC0ED66-5D04-A0F2-E29E-AAB5522ED676}"/>
                    </a:ext>
                  </a:extLst>
                </p:cNvPr>
                <p:cNvSpPr>
                  <a:spLocks noChangeShapeType="1"/>
                </p:cNvSpPr>
                <p:nvPr/>
              </p:nvSpPr>
              <p:spPr bwMode="auto">
                <a:xfrm flipV="1">
                  <a:off x="3458" y="1532"/>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4" name="Line 394">
                  <a:extLst>
                    <a:ext uri="{FF2B5EF4-FFF2-40B4-BE49-F238E27FC236}">
                      <a16:creationId xmlns:a16="http://schemas.microsoft.com/office/drawing/2014/main" id="{3473DE9D-C0BC-B9FE-D3A4-AD196393099D}"/>
                    </a:ext>
                  </a:extLst>
                </p:cNvPr>
                <p:cNvSpPr>
                  <a:spLocks noChangeShapeType="1"/>
                </p:cNvSpPr>
                <p:nvPr/>
              </p:nvSpPr>
              <p:spPr bwMode="auto">
                <a:xfrm>
                  <a:off x="3418" y="1532"/>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5" name="Line 395">
                  <a:extLst>
                    <a:ext uri="{FF2B5EF4-FFF2-40B4-BE49-F238E27FC236}">
                      <a16:creationId xmlns:a16="http://schemas.microsoft.com/office/drawing/2014/main" id="{0FD944DE-4EFF-FD5C-BD6F-12904D8A5448}"/>
                    </a:ext>
                  </a:extLst>
                </p:cNvPr>
                <p:cNvSpPr>
                  <a:spLocks noChangeShapeType="1"/>
                </p:cNvSpPr>
                <p:nvPr/>
              </p:nvSpPr>
              <p:spPr bwMode="auto">
                <a:xfrm flipV="1">
                  <a:off x="3485" y="1573"/>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6" name="Line 396">
                  <a:extLst>
                    <a:ext uri="{FF2B5EF4-FFF2-40B4-BE49-F238E27FC236}">
                      <a16:creationId xmlns:a16="http://schemas.microsoft.com/office/drawing/2014/main" id="{FABD6241-302D-F145-87A6-095803F56CFE}"/>
                    </a:ext>
                  </a:extLst>
                </p:cNvPr>
                <p:cNvSpPr>
                  <a:spLocks noChangeShapeType="1"/>
                </p:cNvSpPr>
                <p:nvPr/>
              </p:nvSpPr>
              <p:spPr bwMode="auto">
                <a:xfrm>
                  <a:off x="3445" y="157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7" name="Line 397">
                  <a:extLst>
                    <a:ext uri="{FF2B5EF4-FFF2-40B4-BE49-F238E27FC236}">
                      <a16:creationId xmlns:a16="http://schemas.microsoft.com/office/drawing/2014/main" id="{586537C9-F433-792E-5F26-FAE61888BCEA}"/>
                    </a:ext>
                  </a:extLst>
                </p:cNvPr>
                <p:cNvSpPr>
                  <a:spLocks noChangeShapeType="1"/>
                </p:cNvSpPr>
                <p:nvPr/>
              </p:nvSpPr>
              <p:spPr bwMode="auto">
                <a:xfrm flipV="1">
                  <a:off x="3499" y="1424"/>
                  <a:ext cx="1" cy="5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8" name="Line 398">
                  <a:extLst>
                    <a:ext uri="{FF2B5EF4-FFF2-40B4-BE49-F238E27FC236}">
                      <a16:creationId xmlns:a16="http://schemas.microsoft.com/office/drawing/2014/main" id="{958E14D0-4A12-44B5-57A1-02842FDFDE38}"/>
                    </a:ext>
                  </a:extLst>
                </p:cNvPr>
                <p:cNvSpPr>
                  <a:spLocks noChangeShapeType="1"/>
                </p:cNvSpPr>
                <p:nvPr/>
              </p:nvSpPr>
              <p:spPr bwMode="auto">
                <a:xfrm>
                  <a:off x="3458" y="142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9" name="Line 399">
                  <a:extLst>
                    <a:ext uri="{FF2B5EF4-FFF2-40B4-BE49-F238E27FC236}">
                      <a16:creationId xmlns:a16="http://schemas.microsoft.com/office/drawing/2014/main" id="{DD32B6AE-D12A-00DA-935D-0904F1711415}"/>
                    </a:ext>
                  </a:extLst>
                </p:cNvPr>
                <p:cNvSpPr>
                  <a:spLocks noChangeShapeType="1"/>
                </p:cNvSpPr>
                <p:nvPr/>
              </p:nvSpPr>
              <p:spPr bwMode="auto">
                <a:xfrm flipV="1">
                  <a:off x="3526" y="1424"/>
                  <a:ext cx="1" cy="5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0" name="Line 400">
                  <a:extLst>
                    <a:ext uri="{FF2B5EF4-FFF2-40B4-BE49-F238E27FC236}">
                      <a16:creationId xmlns:a16="http://schemas.microsoft.com/office/drawing/2014/main" id="{4686716B-E3D2-9B59-DFB7-C64D325AB8D4}"/>
                    </a:ext>
                  </a:extLst>
                </p:cNvPr>
                <p:cNvSpPr>
                  <a:spLocks noChangeShapeType="1"/>
                </p:cNvSpPr>
                <p:nvPr/>
              </p:nvSpPr>
              <p:spPr bwMode="auto">
                <a:xfrm>
                  <a:off x="3485" y="142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1" name="Line 401">
                  <a:extLst>
                    <a:ext uri="{FF2B5EF4-FFF2-40B4-BE49-F238E27FC236}">
                      <a16:creationId xmlns:a16="http://schemas.microsoft.com/office/drawing/2014/main" id="{59FAC8F3-457F-1F34-AACA-F74C563F790F}"/>
                    </a:ext>
                  </a:extLst>
                </p:cNvPr>
                <p:cNvSpPr>
                  <a:spLocks noChangeShapeType="1"/>
                </p:cNvSpPr>
                <p:nvPr/>
              </p:nvSpPr>
              <p:spPr bwMode="auto">
                <a:xfrm flipV="1">
                  <a:off x="3553" y="1518"/>
                  <a:ext cx="1"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2" name="Line 402">
                  <a:extLst>
                    <a:ext uri="{FF2B5EF4-FFF2-40B4-BE49-F238E27FC236}">
                      <a16:creationId xmlns:a16="http://schemas.microsoft.com/office/drawing/2014/main" id="{18B2CE3B-EB84-71BF-0256-5A4CD4B6B965}"/>
                    </a:ext>
                  </a:extLst>
                </p:cNvPr>
                <p:cNvSpPr>
                  <a:spLocks noChangeShapeType="1"/>
                </p:cNvSpPr>
                <p:nvPr/>
              </p:nvSpPr>
              <p:spPr bwMode="auto">
                <a:xfrm>
                  <a:off x="3512" y="151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3" name="Line 403">
                  <a:extLst>
                    <a:ext uri="{FF2B5EF4-FFF2-40B4-BE49-F238E27FC236}">
                      <a16:creationId xmlns:a16="http://schemas.microsoft.com/office/drawing/2014/main" id="{2E907646-21E0-BC4C-1AB2-F2764B689D7C}"/>
                    </a:ext>
                  </a:extLst>
                </p:cNvPr>
                <p:cNvSpPr>
                  <a:spLocks noChangeShapeType="1"/>
                </p:cNvSpPr>
                <p:nvPr/>
              </p:nvSpPr>
              <p:spPr bwMode="auto">
                <a:xfrm flipV="1">
                  <a:off x="3567" y="1586"/>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4" name="Line 404">
                  <a:extLst>
                    <a:ext uri="{FF2B5EF4-FFF2-40B4-BE49-F238E27FC236}">
                      <a16:creationId xmlns:a16="http://schemas.microsoft.com/office/drawing/2014/main" id="{9DC5DC5D-F338-D5DB-2ADF-4406F6D9379C}"/>
                    </a:ext>
                  </a:extLst>
                </p:cNvPr>
                <p:cNvSpPr>
                  <a:spLocks noChangeShapeType="1"/>
                </p:cNvSpPr>
                <p:nvPr/>
              </p:nvSpPr>
              <p:spPr bwMode="auto">
                <a:xfrm>
                  <a:off x="3526" y="158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5" name="Line 405">
                  <a:extLst>
                    <a:ext uri="{FF2B5EF4-FFF2-40B4-BE49-F238E27FC236}">
                      <a16:creationId xmlns:a16="http://schemas.microsoft.com/office/drawing/2014/main" id="{2C9920F7-0F3A-77A1-845B-E0C09353A991}"/>
                    </a:ext>
                  </a:extLst>
                </p:cNvPr>
                <p:cNvSpPr>
                  <a:spLocks noChangeShapeType="1"/>
                </p:cNvSpPr>
                <p:nvPr/>
              </p:nvSpPr>
              <p:spPr bwMode="auto">
                <a:xfrm flipV="1">
                  <a:off x="3594" y="1600"/>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7606" name="Group 406">
                <a:extLst>
                  <a:ext uri="{FF2B5EF4-FFF2-40B4-BE49-F238E27FC236}">
                    <a16:creationId xmlns:a16="http://schemas.microsoft.com/office/drawing/2014/main" id="{DEDC1958-27D7-8976-90CC-43F508728CA0}"/>
                  </a:ext>
                </a:extLst>
              </p:cNvPr>
              <p:cNvGrpSpPr>
                <a:grpSpLocks/>
              </p:cNvGrpSpPr>
              <p:nvPr/>
            </p:nvGrpSpPr>
            <p:grpSpPr bwMode="auto">
              <a:xfrm>
                <a:off x="1168" y="1329"/>
                <a:ext cx="4215" cy="1720"/>
                <a:chOff x="1168" y="1329"/>
                <a:chExt cx="4215" cy="1720"/>
              </a:xfrm>
            </p:grpSpPr>
            <p:sp>
              <p:nvSpPr>
                <p:cNvPr id="307607" name="Line 407">
                  <a:extLst>
                    <a:ext uri="{FF2B5EF4-FFF2-40B4-BE49-F238E27FC236}">
                      <a16:creationId xmlns:a16="http://schemas.microsoft.com/office/drawing/2014/main" id="{2BE7F73B-77EC-4899-7C3D-FCCFBB90ADE6}"/>
                    </a:ext>
                  </a:extLst>
                </p:cNvPr>
                <p:cNvSpPr>
                  <a:spLocks noChangeShapeType="1"/>
                </p:cNvSpPr>
                <p:nvPr/>
              </p:nvSpPr>
              <p:spPr bwMode="auto">
                <a:xfrm>
                  <a:off x="3553" y="160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8" name="Line 408">
                  <a:extLst>
                    <a:ext uri="{FF2B5EF4-FFF2-40B4-BE49-F238E27FC236}">
                      <a16:creationId xmlns:a16="http://schemas.microsoft.com/office/drawing/2014/main" id="{7D0FB1CA-FBB0-2CD3-9A9E-960D86015C15}"/>
                    </a:ext>
                  </a:extLst>
                </p:cNvPr>
                <p:cNvSpPr>
                  <a:spLocks noChangeShapeType="1"/>
                </p:cNvSpPr>
                <p:nvPr/>
              </p:nvSpPr>
              <p:spPr bwMode="auto">
                <a:xfrm flipV="1">
                  <a:off x="3621" y="1667"/>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9" name="Line 409">
                  <a:extLst>
                    <a:ext uri="{FF2B5EF4-FFF2-40B4-BE49-F238E27FC236}">
                      <a16:creationId xmlns:a16="http://schemas.microsoft.com/office/drawing/2014/main" id="{5F6D2C8B-EAA0-C264-9258-A9A43E7E51FB}"/>
                    </a:ext>
                  </a:extLst>
                </p:cNvPr>
                <p:cNvSpPr>
                  <a:spLocks noChangeShapeType="1"/>
                </p:cNvSpPr>
                <p:nvPr/>
              </p:nvSpPr>
              <p:spPr bwMode="auto">
                <a:xfrm>
                  <a:off x="3580" y="166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0" name="Line 410">
                  <a:extLst>
                    <a:ext uri="{FF2B5EF4-FFF2-40B4-BE49-F238E27FC236}">
                      <a16:creationId xmlns:a16="http://schemas.microsoft.com/office/drawing/2014/main" id="{18B206D2-54B5-29DA-1B7D-3FFCA72AB671}"/>
                    </a:ext>
                  </a:extLst>
                </p:cNvPr>
                <p:cNvSpPr>
                  <a:spLocks noChangeShapeType="1"/>
                </p:cNvSpPr>
                <p:nvPr/>
              </p:nvSpPr>
              <p:spPr bwMode="auto">
                <a:xfrm flipV="1">
                  <a:off x="3648" y="1586"/>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1" name="Line 411">
                  <a:extLst>
                    <a:ext uri="{FF2B5EF4-FFF2-40B4-BE49-F238E27FC236}">
                      <a16:creationId xmlns:a16="http://schemas.microsoft.com/office/drawing/2014/main" id="{099C3310-239E-D084-1B04-283A7E5E22B5}"/>
                    </a:ext>
                  </a:extLst>
                </p:cNvPr>
                <p:cNvSpPr>
                  <a:spLocks noChangeShapeType="1"/>
                </p:cNvSpPr>
                <p:nvPr/>
              </p:nvSpPr>
              <p:spPr bwMode="auto">
                <a:xfrm>
                  <a:off x="3607" y="158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2" name="Line 412">
                  <a:extLst>
                    <a:ext uri="{FF2B5EF4-FFF2-40B4-BE49-F238E27FC236}">
                      <a16:creationId xmlns:a16="http://schemas.microsoft.com/office/drawing/2014/main" id="{E0014CCE-5745-A570-2CDB-F3084A432459}"/>
                    </a:ext>
                  </a:extLst>
                </p:cNvPr>
                <p:cNvSpPr>
                  <a:spLocks noChangeShapeType="1"/>
                </p:cNvSpPr>
                <p:nvPr/>
              </p:nvSpPr>
              <p:spPr bwMode="auto">
                <a:xfrm flipV="1">
                  <a:off x="3662" y="1654"/>
                  <a:ext cx="1" cy="4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3" name="Line 413">
                  <a:extLst>
                    <a:ext uri="{FF2B5EF4-FFF2-40B4-BE49-F238E27FC236}">
                      <a16:creationId xmlns:a16="http://schemas.microsoft.com/office/drawing/2014/main" id="{8C701350-07D4-D761-F1F0-57514C2B20C2}"/>
                    </a:ext>
                  </a:extLst>
                </p:cNvPr>
                <p:cNvSpPr>
                  <a:spLocks noChangeShapeType="1"/>
                </p:cNvSpPr>
                <p:nvPr/>
              </p:nvSpPr>
              <p:spPr bwMode="auto">
                <a:xfrm>
                  <a:off x="3621" y="165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4" name="Line 414">
                  <a:extLst>
                    <a:ext uri="{FF2B5EF4-FFF2-40B4-BE49-F238E27FC236}">
                      <a16:creationId xmlns:a16="http://schemas.microsoft.com/office/drawing/2014/main" id="{2938F55B-CC56-4579-C9FC-B79210E63515}"/>
                    </a:ext>
                  </a:extLst>
                </p:cNvPr>
                <p:cNvSpPr>
                  <a:spLocks noChangeShapeType="1"/>
                </p:cNvSpPr>
                <p:nvPr/>
              </p:nvSpPr>
              <p:spPr bwMode="auto">
                <a:xfrm flipV="1">
                  <a:off x="3689" y="1600"/>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5" name="Line 415">
                  <a:extLst>
                    <a:ext uri="{FF2B5EF4-FFF2-40B4-BE49-F238E27FC236}">
                      <a16:creationId xmlns:a16="http://schemas.microsoft.com/office/drawing/2014/main" id="{96CD9CFE-0813-9ABF-35FC-BBC2C298C2AA}"/>
                    </a:ext>
                  </a:extLst>
                </p:cNvPr>
                <p:cNvSpPr>
                  <a:spLocks noChangeShapeType="1"/>
                </p:cNvSpPr>
                <p:nvPr/>
              </p:nvSpPr>
              <p:spPr bwMode="auto">
                <a:xfrm>
                  <a:off x="3648" y="160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6" name="Line 416">
                  <a:extLst>
                    <a:ext uri="{FF2B5EF4-FFF2-40B4-BE49-F238E27FC236}">
                      <a16:creationId xmlns:a16="http://schemas.microsoft.com/office/drawing/2014/main" id="{58D7339F-900D-82D7-85EA-527870847215}"/>
                    </a:ext>
                  </a:extLst>
                </p:cNvPr>
                <p:cNvSpPr>
                  <a:spLocks noChangeShapeType="1"/>
                </p:cNvSpPr>
                <p:nvPr/>
              </p:nvSpPr>
              <p:spPr bwMode="auto">
                <a:xfrm flipV="1">
                  <a:off x="3716" y="1559"/>
                  <a:ext cx="1" cy="54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7" name="Line 417">
                  <a:extLst>
                    <a:ext uri="{FF2B5EF4-FFF2-40B4-BE49-F238E27FC236}">
                      <a16:creationId xmlns:a16="http://schemas.microsoft.com/office/drawing/2014/main" id="{49745423-779C-C477-EA5A-6AB35C63A649}"/>
                    </a:ext>
                  </a:extLst>
                </p:cNvPr>
                <p:cNvSpPr>
                  <a:spLocks noChangeShapeType="1"/>
                </p:cNvSpPr>
                <p:nvPr/>
              </p:nvSpPr>
              <p:spPr bwMode="auto">
                <a:xfrm>
                  <a:off x="3675" y="155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8" name="Line 418">
                  <a:extLst>
                    <a:ext uri="{FF2B5EF4-FFF2-40B4-BE49-F238E27FC236}">
                      <a16:creationId xmlns:a16="http://schemas.microsoft.com/office/drawing/2014/main" id="{6BBBE12B-12AD-D82B-5AA9-AA39C1957424}"/>
                    </a:ext>
                  </a:extLst>
                </p:cNvPr>
                <p:cNvSpPr>
                  <a:spLocks noChangeShapeType="1"/>
                </p:cNvSpPr>
                <p:nvPr/>
              </p:nvSpPr>
              <p:spPr bwMode="auto">
                <a:xfrm flipV="1">
                  <a:off x="3729" y="1613"/>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9" name="Line 419">
                  <a:extLst>
                    <a:ext uri="{FF2B5EF4-FFF2-40B4-BE49-F238E27FC236}">
                      <a16:creationId xmlns:a16="http://schemas.microsoft.com/office/drawing/2014/main" id="{BC7D8C21-5EA3-696C-0201-C8A6DBFD3B8B}"/>
                    </a:ext>
                  </a:extLst>
                </p:cNvPr>
                <p:cNvSpPr>
                  <a:spLocks noChangeShapeType="1"/>
                </p:cNvSpPr>
                <p:nvPr/>
              </p:nvSpPr>
              <p:spPr bwMode="auto">
                <a:xfrm>
                  <a:off x="3689" y="161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0" name="Line 420">
                  <a:extLst>
                    <a:ext uri="{FF2B5EF4-FFF2-40B4-BE49-F238E27FC236}">
                      <a16:creationId xmlns:a16="http://schemas.microsoft.com/office/drawing/2014/main" id="{D0E6245B-C1B2-A34A-57E6-48CF2A8C3529}"/>
                    </a:ext>
                  </a:extLst>
                </p:cNvPr>
                <p:cNvSpPr>
                  <a:spLocks noChangeShapeType="1"/>
                </p:cNvSpPr>
                <p:nvPr/>
              </p:nvSpPr>
              <p:spPr bwMode="auto">
                <a:xfrm flipV="1">
                  <a:off x="3756" y="1600"/>
                  <a:ext cx="1" cy="4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1" name="Line 421">
                  <a:extLst>
                    <a:ext uri="{FF2B5EF4-FFF2-40B4-BE49-F238E27FC236}">
                      <a16:creationId xmlns:a16="http://schemas.microsoft.com/office/drawing/2014/main" id="{600EEAB9-7659-E81E-F822-3A925F1C8890}"/>
                    </a:ext>
                  </a:extLst>
                </p:cNvPr>
                <p:cNvSpPr>
                  <a:spLocks noChangeShapeType="1"/>
                </p:cNvSpPr>
                <p:nvPr/>
              </p:nvSpPr>
              <p:spPr bwMode="auto">
                <a:xfrm>
                  <a:off x="3716" y="160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2" name="Line 422">
                  <a:extLst>
                    <a:ext uri="{FF2B5EF4-FFF2-40B4-BE49-F238E27FC236}">
                      <a16:creationId xmlns:a16="http://schemas.microsoft.com/office/drawing/2014/main" id="{A78D60B3-0544-B2D9-8C04-49138A5A6545}"/>
                    </a:ext>
                  </a:extLst>
                </p:cNvPr>
                <p:cNvSpPr>
                  <a:spLocks noChangeShapeType="1"/>
                </p:cNvSpPr>
                <p:nvPr/>
              </p:nvSpPr>
              <p:spPr bwMode="auto">
                <a:xfrm flipV="1">
                  <a:off x="3784" y="1600"/>
                  <a:ext cx="1" cy="4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3" name="Line 423">
                  <a:extLst>
                    <a:ext uri="{FF2B5EF4-FFF2-40B4-BE49-F238E27FC236}">
                      <a16:creationId xmlns:a16="http://schemas.microsoft.com/office/drawing/2014/main" id="{449512D1-1E34-E8F5-BE94-0D93DDF918D3}"/>
                    </a:ext>
                  </a:extLst>
                </p:cNvPr>
                <p:cNvSpPr>
                  <a:spLocks noChangeShapeType="1"/>
                </p:cNvSpPr>
                <p:nvPr/>
              </p:nvSpPr>
              <p:spPr bwMode="auto">
                <a:xfrm>
                  <a:off x="3743" y="160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4" name="Line 424">
                  <a:extLst>
                    <a:ext uri="{FF2B5EF4-FFF2-40B4-BE49-F238E27FC236}">
                      <a16:creationId xmlns:a16="http://schemas.microsoft.com/office/drawing/2014/main" id="{32945B63-CB96-1E64-4914-A242DBBD7090}"/>
                    </a:ext>
                  </a:extLst>
                </p:cNvPr>
                <p:cNvSpPr>
                  <a:spLocks noChangeShapeType="1"/>
                </p:cNvSpPr>
                <p:nvPr/>
              </p:nvSpPr>
              <p:spPr bwMode="auto">
                <a:xfrm flipV="1">
                  <a:off x="3811" y="1654"/>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5" name="Line 425">
                  <a:extLst>
                    <a:ext uri="{FF2B5EF4-FFF2-40B4-BE49-F238E27FC236}">
                      <a16:creationId xmlns:a16="http://schemas.microsoft.com/office/drawing/2014/main" id="{0B34FFC0-98BA-9D2D-3998-0896AADD4F89}"/>
                    </a:ext>
                  </a:extLst>
                </p:cNvPr>
                <p:cNvSpPr>
                  <a:spLocks noChangeShapeType="1"/>
                </p:cNvSpPr>
                <p:nvPr/>
              </p:nvSpPr>
              <p:spPr bwMode="auto">
                <a:xfrm>
                  <a:off x="3770" y="165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6" name="Line 426">
                  <a:extLst>
                    <a:ext uri="{FF2B5EF4-FFF2-40B4-BE49-F238E27FC236}">
                      <a16:creationId xmlns:a16="http://schemas.microsoft.com/office/drawing/2014/main" id="{1A980E41-B374-0ED2-EF79-78C8D1534DA3}"/>
                    </a:ext>
                  </a:extLst>
                </p:cNvPr>
                <p:cNvSpPr>
                  <a:spLocks noChangeShapeType="1"/>
                </p:cNvSpPr>
                <p:nvPr/>
              </p:nvSpPr>
              <p:spPr bwMode="auto">
                <a:xfrm flipV="1">
                  <a:off x="3824" y="1586"/>
                  <a:ext cx="1" cy="4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7" name="Line 427">
                  <a:extLst>
                    <a:ext uri="{FF2B5EF4-FFF2-40B4-BE49-F238E27FC236}">
                      <a16:creationId xmlns:a16="http://schemas.microsoft.com/office/drawing/2014/main" id="{7AC25E61-0C1E-E8B5-F79D-2583DBD85B94}"/>
                    </a:ext>
                  </a:extLst>
                </p:cNvPr>
                <p:cNvSpPr>
                  <a:spLocks noChangeShapeType="1"/>
                </p:cNvSpPr>
                <p:nvPr/>
              </p:nvSpPr>
              <p:spPr bwMode="auto">
                <a:xfrm>
                  <a:off x="3784" y="1586"/>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8" name="Line 428">
                  <a:extLst>
                    <a:ext uri="{FF2B5EF4-FFF2-40B4-BE49-F238E27FC236}">
                      <a16:creationId xmlns:a16="http://schemas.microsoft.com/office/drawing/2014/main" id="{44ED471A-939F-5426-63E5-63C9579F3EBB}"/>
                    </a:ext>
                  </a:extLst>
                </p:cNvPr>
                <p:cNvSpPr>
                  <a:spLocks noChangeShapeType="1"/>
                </p:cNvSpPr>
                <p:nvPr/>
              </p:nvSpPr>
              <p:spPr bwMode="auto">
                <a:xfrm flipV="1">
                  <a:off x="3851" y="1573"/>
                  <a:ext cx="1" cy="4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9" name="Line 429">
                  <a:extLst>
                    <a:ext uri="{FF2B5EF4-FFF2-40B4-BE49-F238E27FC236}">
                      <a16:creationId xmlns:a16="http://schemas.microsoft.com/office/drawing/2014/main" id="{E382BAC1-63C7-44FB-CBF4-80E4DC705028}"/>
                    </a:ext>
                  </a:extLst>
                </p:cNvPr>
                <p:cNvSpPr>
                  <a:spLocks noChangeShapeType="1"/>
                </p:cNvSpPr>
                <p:nvPr/>
              </p:nvSpPr>
              <p:spPr bwMode="auto">
                <a:xfrm>
                  <a:off x="3811" y="1573"/>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0" name="Line 430">
                  <a:extLst>
                    <a:ext uri="{FF2B5EF4-FFF2-40B4-BE49-F238E27FC236}">
                      <a16:creationId xmlns:a16="http://schemas.microsoft.com/office/drawing/2014/main" id="{6626F09F-CDFE-5FC1-747E-3AE4C3432B3D}"/>
                    </a:ext>
                  </a:extLst>
                </p:cNvPr>
                <p:cNvSpPr>
                  <a:spLocks noChangeShapeType="1"/>
                </p:cNvSpPr>
                <p:nvPr/>
              </p:nvSpPr>
              <p:spPr bwMode="auto">
                <a:xfrm flipV="1">
                  <a:off x="3878" y="1667"/>
                  <a:ext cx="1" cy="46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1" name="Line 431">
                  <a:extLst>
                    <a:ext uri="{FF2B5EF4-FFF2-40B4-BE49-F238E27FC236}">
                      <a16:creationId xmlns:a16="http://schemas.microsoft.com/office/drawing/2014/main" id="{64CD9442-8C72-9C1F-CBC5-434942B98454}"/>
                    </a:ext>
                  </a:extLst>
                </p:cNvPr>
                <p:cNvSpPr>
                  <a:spLocks noChangeShapeType="1"/>
                </p:cNvSpPr>
                <p:nvPr/>
              </p:nvSpPr>
              <p:spPr bwMode="auto">
                <a:xfrm>
                  <a:off x="3838" y="166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2" name="Line 432">
                  <a:extLst>
                    <a:ext uri="{FF2B5EF4-FFF2-40B4-BE49-F238E27FC236}">
                      <a16:creationId xmlns:a16="http://schemas.microsoft.com/office/drawing/2014/main" id="{C72C6DD8-BB4D-B213-0A9A-0525E8AF1F6A}"/>
                    </a:ext>
                  </a:extLst>
                </p:cNvPr>
                <p:cNvSpPr>
                  <a:spLocks noChangeShapeType="1"/>
                </p:cNvSpPr>
                <p:nvPr/>
              </p:nvSpPr>
              <p:spPr bwMode="auto">
                <a:xfrm flipV="1">
                  <a:off x="3905" y="1708"/>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3" name="Line 433">
                  <a:extLst>
                    <a:ext uri="{FF2B5EF4-FFF2-40B4-BE49-F238E27FC236}">
                      <a16:creationId xmlns:a16="http://schemas.microsoft.com/office/drawing/2014/main" id="{06C0D0FF-A67D-39F0-E6CA-A38B92C754F7}"/>
                    </a:ext>
                  </a:extLst>
                </p:cNvPr>
                <p:cNvSpPr>
                  <a:spLocks noChangeShapeType="1"/>
                </p:cNvSpPr>
                <p:nvPr/>
              </p:nvSpPr>
              <p:spPr bwMode="auto">
                <a:xfrm>
                  <a:off x="3865" y="170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4" name="Line 434">
                  <a:extLst>
                    <a:ext uri="{FF2B5EF4-FFF2-40B4-BE49-F238E27FC236}">
                      <a16:creationId xmlns:a16="http://schemas.microsoft.com/office/drawing/2014/main" id="{5B56A10F-9B61-4F9A-FA0D-C7BB0B4408F4}"/>
                    </a:ext>
                  </a:extLst>
                </p:cNvPr>
                <p:cNvSpPr>
                  <a:spLocks noChangeShapeType="1"/>
                </p:cNvSpPr>
                <p:nvPr/>
              </p:nvSpPr>
              <p:spPr bwMode="auto">
                <a:xfrm flipV="1">
                  <a:off x="3919" y="1762"/>
                  <a:ext cx="1" cy="4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5" name="Line 435">
                  <a:extLst>
                    <a:ext uri="{FF2B5EF4-FFF2-40B4-BE49-F238E27FC236}">
                      <a16:creationId xmlns:a16="http://schemas.microsoft.com/office/drawing/2014/main" id="{D91C7D0C-CBC2-95E0-26E4-13ED88DDCDEF}"/>
                    </a:ext>
                  </a:extLst>
                </p:cNvPr>
                <p:cNvSpPr>
                  <a:spLocks noChangeShapeType="1"/>
                </p:cNvSpPr>
                <p:nvPr/>
              </p:nvSpPr>
              <p:spPr bwMode="auto">
                <a:xfrm>
                  <a:off x="3878" y="176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6" name="Line 436">
                  <a:extLst>
                    <a:ext uri="{FF2B5EF4-FFF2-40B4-BE49-F238E27FC236}">
                      <a16:creationId xmlns:a16="http://schemas.microsoft.com/office/drawing/2014/main" id="{2ECCC297-2E5E-5EDF-7C45-1D252731BE31}"/>
                    </a:ext>
                  </a:extLst>
                </p:cNvPr>
                <p:cNvSpPr>
                  <a:spLocks noChangeShapeType="1"/>
                </p:cNvSpPr>
                <p:nvPr/>
              </p:nvSpPr>
              <p:spPr bwMode="auto">
                <a:xfrm flipV="1">
                  <a:off x="3946" y="1708"/>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7" name="Line 437">
                  <a:extLst>
                    <a:ext uri="{FF2B5EF4-FFF2-40B4-BE49-F238E27FC236}">
                      <a16:creationId xmlns:a16="http://schemas.microsoft.com/office/drawing/2014/main" id="{51A56C1F-2893-8DC2-48DE-D44B1CC975B4}"/>
                    </a:ext>
                  </a:extLst>
                </p:cNvPr>
                <p:cNvSpPr>
                  <a:spLocks noChangeShapeType="1"/>
                </p:cNvSpPr>
                <p:nvPr/>
              </p:nvSpPr>
              <p:spPr bwMode="auto">
                <a:xfrm>
                  <a:off x="3905" y="170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8" name="Line 438">
                  <a:extLst>
                    <a:ext uri="{FF2B5EF4-FFF2-40B4-BE49-F238E27FC236}">
                      <a16:creationId xmlns:a16="http://schemas.microsoft.com/office/drawing/2014/main" id="{0CC90824-AF82-9381-8F95-CCA322DA1A2B}"/>
                    </a:ext>
                  </a:extLst>
                </p:cNvPr>
                <p:cNvSpPr>
                  <a:spLocks noChangeShapeType="1"/>
                </p:cNvSpPr>
                <p:nvPr/>
              </p:nvSpPr>
              <p:spPr bwMode="auto">
                <a:xfrm flipV="1">
                  <a:off x="3973" y="1681"/>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9" name="Line 439">
                  <a:extLst>
                    <a:ext uri="{FF2B5EF4-FFF2-40B4-BE49-F238E27FC236}">
                      <a16:creationId xmlns:a16="http://schemas.microsoft.com/office/drawing/2014/main" id="{7B032E0C-0DBF-C3B7-B7A6-0601913DCEE4}"/>
                    </a:ext>
                  </a:extLst>
                </p:cNvPr>
                <p:cNvSpPr>
                  <a:spLocks noChangeShapeType="1"/>
                </p:cNvSpPr>
                <p:nvPr/>
              </p:nvSpPr>
              <p:spPr bwMode="auto">
                <a:xfrm>
                  <a:off x="3933" y="1681"/>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0" name="Line 440">
                  <a:extLst>
                    <a:ext uri="{FF2B5EF4-FFF2-40B4-BE49-F238E27FC236}">
                      <a16:creationId xmlns:a16="http://schemas.microsoft.com/office/drawing/2014/main" id="{7F221846-CB70-AF76-1782-35EB33DF2467}"/>
                    </a:ext>
                  </a:extLst>
                </p:cNvPr>
                <p:cNvSpPr>
                  <a:spLocks noChangeShapeType="1"/>
                </p:cNvSpPr>
                <p:nvPr/>
              </p:nvSpPr>
              <p:spPr bwMode="auto">
                <a:xfrm flipV="1">
                  <a:off x="3987" y="1749"/>
                  <a:ext cx="1" cy="44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1" name="Line 441">
                  <a:extLst>
                    <a:ext uri="{FF2B5EF4-FFF2-40B4-BE49-F238E27FC236}">
                      <a16:creationId xmlns:a16="http://schemas.microsoft.com/office/drawing/2014/main" id="{4142B1A9-427F-67D4-733D-2575A0F0E435}"/>
                    </a:ext>
                  </a:extLst>
                </p:cNvPr>
                <p:cNvSpPr>
                  <a:spLocks noChangeShapeType="1"/>
                </p:cNvSpPr>
                <p:nvPr/>
              </p:nvSpPr>
              <p:spPr bwMode="auto">
                <a:xfrm>
                  <a:off x="3946" y="174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2" name="Line 442">
                  <a:extLst>
                    <a:ext uri="{FF2B5EF4-FFF2-40B4-BE49-F238E27FC236}">
                      <a16:creationId xmlns:a16="http://schemas.microsoft.com/office/drawing/2014/main" id="{20DEE509-F6FC-4DBC-22DC-F430A1AAED9D}"/>
                    </a:ext>
                  </a:extLst>
                </p:cNvPr>
                <p:cNvSpPr>
                  <a:spLocks noChangeShapeType="1"/>
                </p:cNvSpPr>
                <p:nvPr/>
              </p:nvSpPr>
              <p:spPr bwMode="auto">
                <a:xfrm flipV="1">
                  <a:off x="4014" y="1776"/>
                  <a:ext cx="1" cy="4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3" name="Line 443">
                  <a:extLst>
                    <a:ext uri="{FF2B5EF4-FFF2-40B4-BE49-F238E27FC236}">
                      <a16:creationId xmlns:a16="http://schemas.microsoft.com/office/drawing/2014/main" id="{CC91E483-E6AD-9D95-5ABD-41D7A7CB40B3}"/>
                    </a:ext>
                  </a:extLst>
                </p:cNvPr>
                <p:cNvSpPr>
                  <a:spLocks noChangeShapeType="1"/>
                </p:cNvSpPr>
                <p:nvPr/>
              </p:nvSpPr>
              <p:spPr bwMode="auto">
                <a:xfrm>
                  <a:off x="3973" y="177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4" name="Line 444">
                  <a:extLst>
                    <a:ext uri="{FF2B5EF4-FFF2-40B4-BE49-F238E27FC236}">
                      <a16:creationId xmlns:a16="http://schemas.microsoft.com/office/drawing/2014/main" id="{6A5C1384-FA52-8C24-CB0C-0D6CD37B8410}"/>
                    </a:ext>
                  </a:extLst>
                </p:cNvPr>
                <p:cNvSpPr>
                  <a:spLocks noChangeShapeType="1"/>
                </p:cNvSpPr>
                <p:nvPr/>
              </p:nvSpPr>
              <p:spPr bwMode="auto">
                <a:xfrm flipV="1">
                  <a:off x="4041" y="1803"/>
                  <a:ext cx="1" cy="4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5" name="Line 445">
                  <a:extLst>
                    <a:ext uri="{FF2B5EF4-FFF2-40B4-BE49-F238E27FC236}">
                      <a16:creationId xmlns:a16="http://schemas.microsoft.com/office/drawing/2014/main" id="{D9E0DEBC-83D1-7BFC-BBC1-4B1E61AD5D5F}"/>
                    </a:ext>
                  </a:extLst>
                </p:cNvPr>
                <p:cNvSpPr>
                  <a:spLocks noChangeShapeType="1"/>
                </p:cNvSpPr>
                <p:nvPr/>
              </p:nvSpPr>
              <p:spPr bwMode="auto">
                <a:xfrm>
                  <a:off x="4000" y="180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6" name="Line 446">
                  <a:extLst>
                    <a:ext uri="{FF2B5EF4-FFF2-40B4-BE49-F238E27FC236}">
                      <a16:creationId xmlns:a16="http://schemas.microsoft.com/office/drawing/2014/main" id="{1BCE42FD-BE33-C6B3-6F43-CF4F635A660F}"/>
                    </a:ext>
                  </a:extLst>
                </p:cNvPr>
                <p:cNvSpPr>
                  <a:spLocks noChangeShapeType="1"/>
                </p:cNvSpPr>
                <p:nvPr/>
              </p:nvSpPr>
              <p:spPr bwMode="auto">
                <a:xfrm flipV="1">
                  <a:off x="4068" y="1640"/>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7" name="Line 447">
                  <a:extLst>
                    <a:ext uri="{FF2B5EF4-FFF2-40B4-BE49-F238E27FC236}">
                      <a16:creationId xmlns:a16="http://schemas.microsoft.com/office/drawing/2014/main" id="{F62A2BD7-B50E-40AB-655C-FBF52E090BC8}"/>
                    </a:ext>
                  </a:extLst>
                </p:cNvPr>
                <p:cNvSpPr>
                  <a:spLocks noChangeShapeType="1"/>
                </p:cNvSpPr>
                <p:nvPr/>
              </p:nvSpPr>
              <p:spPr bwMode="auto">
                <a:xfrm>
                  <a:off x="4027" y="164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8" name="Line 448">
                  <a:extLst>
                    <a:ext uri="{FF2B5EF4-FFF2-40B4-BE49-F238E27FC236}">
                      <a16:creationId xmlns:a16="http://schemas.microsoft.com/office/drawing/2014/main" id="{F456097A-8A75-57E1-629C-BB5F2B713558}"/>
                    </a:ext>
                  </a:extLst>
                </p:cNvPr>
                <p:cNvSpPr>
                  <a:spLocks noChangeShapeType="1"/>
                </p:cNvSpPr>
                <p:nvPr/>
              </p:nvSpPr>
              <p:spPr bwMode="auto">
                <a:xfrm flipV="1">
                  <a:off x="4082" y="1681"/>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9" name="Line 449">
                  <a:extLst>
                    <a:ext uri="{FF2B5EF4-FFF2-40B4-BE49-F238E27FC236}">
                      <a16:creationId xmlns:a16="http://schemas.microsoft.com/office/drawing/2014/main" id="{366A6A41-ABC0-AB31-9EB0-0C6356896443}"/>
                    </a:ext>
                  </a:extLst>
                </p:cNvPr>
                <p:cNvSpPr>
                  <a:spLocks noChangeShapeType="1"/>
                </p:cNvSpPr>
                <p:nvPr/>
              </p:nvSpPr>
              <p:spPr bwMode="auto">
                <a:xfrm>
                  <a:off x="4041" y="168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0" name="Line 450">
                  <a:extLst>
                    <a:ext uri="{FF2B5EF4-FFF2-40B4-BE49-F238E27FC236}">
                      <a16:creationId xmlns:a16="http://schemas.microsoft.com/office/drawing/2014/main" id="{5B5C877D-3FB3-F978-E054-DF757A8C0C53}"/>
                    </a:ext>
                  </a:extLst>
                </p:cNvPr>
                <p:cNvSpPr>
                  <a:spLocks noChangeShapeType="1"/>
                </p:cNvSpPr>
                <p:nvPr/>
              </p:nvSpPr>
              <p:spPr bwMode="auto">
                <a:xfrm flipV="1">
                  <a:off x="4109" y="1708"/>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1" name="Line 451">
                  <a:extLst>
                    <a:ext uri="{FF2B5EF4-FFF2-40B4-BE49-F238E27FC236}">
                      <a16:creationId xmlns:a16="http://schemas.microsoft.com/office/drawing/2014/main" id="{60C3FF24-3669-FDF7-697B-F6C2E28A6C30}"/>
                    </a:ext>
                  </a:extLst>
                </p:cNvPr>
                <p:cNvSpPr>
                  <a:spLocks noChangeShapeType="1"/>
                </p:cNvSpPr>
                <p:nvPr/>
              </p:nvSpPr>
              <p:spPr bwMode="auto">
                <a:xfrm>
                  <a:off x="4068" y="170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2" name="Line 452">
                  <a:extLst>
                    <a:ext uri="{FF2B5EF4-FFF2-40B4-BE49-F238E27FC236}">
                      <a16:creationId xmlns:a16="http://schemas.microsoft.com/office/drawing/2014/main" id="{DBF793DD-2EA6-8EFC-A41C-CC91FA74962F}"/>
                    </a:ext>
                  </a:extLst>
                </p:cNvPr>
                <p:cNvSpPr>
                  <a:spLocks noChangeShapeType="1"/>
                </p:cNvSpPr>
                <p:nvPr/>
              </p:nvSpPr>
              <p:spPr bwMode="auto">
                <a:xfrm flipV="1">
                  <a:off x="4136" y="1722"/>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3" name="Line 453">
                  <a:extLst>
                    <a:ext uri="{FF2B5EF4-FFF2-40B4-BE49-F238E27FC236}">
                      <a16:creationId xmlns:a16="http://schemas.microsoft.com/office/drawing/2014/main" id="{E16F91F8-491B-01B1-3D1D-1BF0C84419F8}"/>
                    </a:ext>
                  </a:extLst>
                </p:cNvPr>
                <p:cNvSpPr>
                  <a:spLocks noChangeShapeType="1"/>
                </p:cNvSpPr>
                <p:nvPr/>
              </p:nvSpPr>
              <p:spPr bwMode="auto">
                <a:xfrm>
                  <a:off x="4095" y="172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4" name="Line 454">
                  <a:extLst>
                    <a:ext uri="{FF2B5EF4-FFF2-40B4-BE49-F238E27FC236}">
                      <a16:creationId xmlns:a16="http://schemas.microsoft.com/office/drawing/2014/main" id="{C48AF9F5-13D8-BFEA-DCCE-778BDD1F4CC0}"/>
                    </a:ext>
                  </a:extLst>
                </p:cNvPr>
                <p:cNvSpPr>
                  <a:spLocks noChangeShapeType="1"/>
                </p:cNvSpPr>
                <p:nvPr/>
              </p:nvSpPr>
              <p:spPr bwMode="auto">
                <a:xfrm flipV="1">
                  <a:off x="4149" y="1681"/>
                  <a:ext cx="1" cy="4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5" name="Line 455">
                  <a:extLst>
                    <a:ext uri="{FF2B5EF4-FFF2-40B4-BE49-F238E27FC236}">
                      <a16:creationId xmlns:a16="http://schemas.microsoft.com/office/drawing/2014/main" id="{4A51F625-4853-24C8-64DA-A6FBB5D843E3}"/>
                    </a:ext>
                  </a:extLst>
                </p:cNvPr>
                <p:cNvSpPr>
                  <a:spLocks noChangeShapeType="1"/>
                </p:cNvSpPr>
                <p:nvPr/>
              </p:nvSpPr>
              <p:spPr bwMode="auto">
                <a:xfrm>
                  <a:off x="4109" y="168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6" name="Line 456">
                  <a:extLst>
                    <a:ext uri="{FF2B5EF4-FFF2-40B4-BE49-F238E27FC236}">
                      <a16:creationId xmlns:a16="http://schemas.microsoft.com/office/drawing/2014/main" id="{468D9333-145D-D8F4-9B9C-92CA5EEB2FBB}"/>
                    </a:ext>
                  </a:extLst>
                </p:cNvPr>
                <p:cNvSpPr>
                  <a:spLocks noChangeShapeType="1"/>
                </p:cNvSpPr>
                <p:nvPr/>
              </p:nvSpPr>
              <p:spPr bwMode="auto">
                <a:xfrm flipV="1">
                  <a:off x="4177" y="1708"/>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7" name="Line 457">
                  <a:extLst>
                    <a:ext uri="{FF2B5EF4-FFF2-40B4-BE49-F238E27FC236}">
                      <a16:creationId xmlns:a16="http://schemas.microsoft.com/office/drawing/2014/main" id="{E5ECCF1F-A1AF-887D-C943-C9F7DB51EC79}"/>
                    </a:ext>
                  </a:extLst>
                </p:cNvPr>
                <p:cNvSpPr>
                  <a:spLocks noChangeShapeType="1"/>
                </p:cNvSpPr>
                <p:nvPr/>
              </p:nvSpPr>
              <p:spPr bwMode="auto">
                <a:xfrm>
                  <a:off x="4136" y="170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8" name="Line 458">
                  <a:extLst>
                    <a:ext uri="{FF2B5EF4-FFF2-40B4-BE49-F238E27FC236}">
                      <a16:creationId xmlns:a16="http://schemas.microsoft.com/office/drawing/2014/main" id="{0C0D5F51-2564-1688-7435-511D5470875A}"/>
                    </a:ext>
                  </a:extLst>
                </p:cNvPr>
                <p:cNvSpPr>
                  <a:spLocks noChangeShapeType="1"/>
                </p:cNvSpPr>
                <p:nvPr/>
              </p:nvSpPr>
              <p:spPr bwMode="auto">
                <a:xfrm flipV="1">
                  <a:off x="4204" y="1749"/>
                  <a:ext cx="1" cy="44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9" name="Line 459">
                  <a:extLst>
                    <a:ext uri="{FF2B5EF4-FFF2-40B4-BE49-F238E27FC236}">
                      <a16:creationId xmlns:a16="http://schemas.microsoft.com/office/drawing/2014/main" id="{8D297D9F-6234-7496-695B-0E5F19860CA5}"/>
                    </a:ext>
                  </a:extLst>
                </p:cNvPr>
                <p:cNvSpPr>
                  <a:spLocks noChangeShapeType="1"/>
                </p:cNvSpPr>
                <p:nvPr/>
              </p:nvSpPr>
              <p:spPr bwMode="auto">
                <a:xfrm>
                  <a:off x="4163" y="174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60" name="Line 460">
                  <a:extLst>
                    <a:ext uri="{FF2B5EF4-FFF2-40B4-BE49-F238E27FC236}">
                      <a16:creationId xmlns:a16="http://schemas.microsoft.com/office/drawing/2014/main" id="{98B897D3-2467-A49A-2A93-F1205672B2AF}"/>
                    </a:ext>
                  </a:extLst>
                </p:cNvPr>
                <p:cNvSpPr>
                  <a:spLocks noChangeShapeType="1"/>
                </p:cNvSpPr>
                <p:nvPr/>
              </p:nvSpPr>
              <p:spPr bwMode="auto">
                <a:xfrm flipV="1">
                  <a:off x="4231" y="1708"/>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61" name="Line 461">
                  <a:extLst>
                    <a:ext uri="{FF2B5EF4-FFF2-40B4-BE49-F238E27FC236}">
                      <a16:creationId xmlns:a16="http://schemas.microsoft.com/office/drawing/2014/main" id="{9A61A4B0-BCD7-C971-B3D2-FFA0804B4724}"/>
                    </a:ext>
                  </a:extLst>
                </p:cNvPr>
                <p:cNvSpPr>
                  <a:spLocks noChangeShapeType="1"/>
                </p:cNvSpPr>
                <p:nvPr/>
              </p:nvSpPr>
              <p:spPr bwMode="auto">
                <a:xfrm>
                  <a:off x="4190" y="170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62" name="Line 462">
                  <a:extLst>
                    <a:ext uri="{FF2B5EF4-FFF2-40B4-BE49-F238E27FC236}">
                      <a16:creationId xmlns:a16="http://schemas.microsoft.com/office/drawing/2014/main" id="{EB100F25-6D61-D42B-0AEF-73A8BFBC45D5}"/>
                    </a:ext>
                  </a:extLst>
                </p:cNvPr>
                <p:cNvSpPr>
                  <a:spLocks noChangeShapeType="1"/>
                </p:cNvSpPr>
                <p:nvPr/>
              </p:nvSpPr>
              <p:spPr bwMode="auto">
                <a:xfrm flipV="1">
                  <a:off x="4244" y="1735"/>
                  <a:ext cx="1" cy="4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63" name="Line 463">
                  <a:extLst>
                    <a:ext uri="{FF2B5EF4-FFF2-40B4-BE49-F238E27FC236}">
                      <a16:creationId xmlns:a16="http://schemas.microsoft.com/office/drawing/2014/main" id="{A9F3BE96-F4DF-2C96-9EB8-B97475C26075}"/>
                    </a:ext>
                  </a:extLst>
                </p:cNvPr>
                <p:cNvSpPr>
                  <a:spLocks noChangeShapeType="1"/>
                </p:cNvSpPr>
                <p:nvPr/>
              </p:nvSpPr>
              <p:spPr bwMode="auto">
                <a:xfrm>
                  <a:off x="4204" y="173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64" name="Line 464">
                  <a:extLst>
                    <a:ext uri="{FF2B5EF4-FFF2-40B4-BE49-F238E27FC236}">
                      <a16:creationId xmlns:a16="http://schemas.microsoft.com/office/drawing/2014/main" id="{4373E7B4-0BC1-5ACB-B375-978623714473}"/>
                    </a:ext>
                  </a:extLst>
                </p:cNvPr>
                <p:cNvSpPr>
                  <a:spLocks noChangeShapeType="1"/>
                </p:cNvSpPr>
                <p:nvPr/>
              </p:nvSpPr>
              <p:spPr bwMode="auto">
                <a:xfrm flipV="1">
                  <a:off x="4271" y="1681"/>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65" name="Line 465">
                  <a:extLst>
                    <a:ext uri="{FF2B5EF4-FFF2-40B4-BE49-F238E27FC236}">
                      <a16:creationId xmlns:a16="http://schemas.microsoft.com/office/drawing/2014/main" id="{67B7D3C7-FB6E-21A8-CA74-C4F19EE5774E}"/>
                    </a:ext>
                  </a:extLst>
                </p:cNvPr>
                <p:cNvSpPr>
                  <a:spLocks noChangeShapeType="1"/>
                </p:cNvSpPr>
                <p:nvPr/>
              </p:nvSpPr>
              <p:spPr bwMode="auto">
                <a:xfrm>
                  <a:off x="4231" y="168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66" name="Line 466">
                  <a:extLst>
                    <a:ext uri="{FF2B5EF4-FFF2-40B4-BE49-F238E27FC236}">
                      <a16:creationId xmlns:a16="http://schemas.microsoft.com/office/drawing/2014/main" id="{41A03DA7-E3AC-DA57-D5AA-469A8F6C4C46}"/>
                    </a:ext>
                  </a:extLst>
                </p:cNvPr>
                <p:cNvSpPr>
                  <a:spLocks noChangeShapeType="1"/>
                </p:cNvSpPr>
                <p:nvPr/>
              </p:nvSpPr>
              <p:spPr bwMode="auto">
                <a:xfrm flipV="1">
                  <a:off x="4299" y="1749"/>
                  <a:ext cx="1" cy="4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67" name="Line 467">
                  <a:extLst>
                    <a:ext uri="{FF2B5EF4-FFF2-40B4-BE49-F238E27FC236}">
                      <a16:creationId xmlns:a16="http://schemas.microsoft.com/office/drawing/2014/main" id="{FE8A0904-BEB4-F4F4-979A-3E1C52E10B86}"/>
                    </a:ext>
                  </a:extLst>
                </p:cNvPr>
                <p:cNvSpPr>
                  <a:spLocks noChangeShapeType="1"/>
                </p:cNvSpPr>
                <p:nvPr/>
              </p:nvSpPr>
              <p:spPr bwMode="auto">
                <a:xfrm>
                  <a:off x="4258" y="174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68" name="Line 468">
                  <a:extLst>
                    <a:ext uri="{FF2B5EF4-FFF2-40B4-BE49-F238E27FC236}">
                      <a16:creationId xmlns:a16="http://schemas.microsoft.com/office/drawing/2014/main" id="{A32D5B60-6CB8-2B24-8484-3AABB4147B15}"/>
                    </a:ext>
                  </a:extLst>
                </p:cNvPr>
                <p:cNvSpPr>
                  <a:spLocks noChangeShapeType="1"/>
                </p:cNvSpPr>
                <p:nvPr/>
              </p:nvSpPr>
              <p:spPr bwMode="auto">
                <a:xfrm flipV="1">
                  <a:off x="4326" y="1681"/>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69" name="Line 469">
                  <a:extLst>
                    <a:ext uri="{FF2B5EF4-FFF2-40B4-BE49-F238E27FC236}">
                      <a16:creationId xmlns:a16="http://schemas.microsoft.com/office/drawing/2014/main" id="{3A511E9C-F641-EB1D-1869-BC236AF247F7}"/>
                    </a:ext>
                  </a:extLst>
                </p:cNvPr>
                <p:cNvSpPr>
                  <a:spLocks noChangeShapeType="1"/>
                </p:cNvSpPr>
                <p:nvPr/>
              </p:nvSpPr>
              <p:spPr bwMode="auto">
                <a:xfrm>
                  <a:off x="4285" y="168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0" name="Line 470">
                  <a:extLst>
                    <a:ext uri="{FF2B5EF4-FFF2-40B4-BE49-F238E27FC236}">
                      <a16:creationId xmlns:a16="http://schemas.microsoft.com/office/drawing/2014/main" id="{3342EE5C-C36F-D896-B6CC-63A9418AB6A4}"/>
                    </a:ext>
                  </a:extLst>
                </p:cNvPr>
                <p:cNvSpPr>
                  <a:spLocks noChangeShapeType="1"/>
                </p:cNvSpPr>
                <p:nvPr/>
              </p:nvSpPr>
              <p:spPr bwMode="auto">
                <a:xfrm flipV="1">
                  <a:off x="4339" y="1708"/>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1" name="Line 471">
                  <a:extLst>
                    <a:ext uri="{FF2B5EF4-FFF2-40B4-BE49-F238E27FC236}">
                      <a16:creationId xmlns:a16="http://schemas.microsoft.com/office/drawing/2014/main" id="{F0C6E4C3-D771-B178-2B60-589A64C3DD08}"/>
                    </a:ext>
                  </a:extLst>
                </p:cNvPr>
                <p:cNvSpPr>
                  <a:spLocks noChangeShapeType="1"/>
                </p:cNvSpPr>
                <p:nvPr/>
              </p:nvSpPr>
              <p:spPr bwMode="auto">
                <a:xfrm>
                  <a:off x="4299" y="1708"/>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2" name="Line 472">
                  <a:extLst>
                    <a:ext uri="{FF2B5EF4-FFF2-40B4-BE49-F238E27FC236}">
                      <a16:creationId xmlns:a16="http://schemas.microsoft.com/office/drawing/2014/main" id="{278CC7FD-90F0-C372-DCE8-7935D42DEEBF}"/>
                    </a:ext>
                  </a:extLst>
                </p:cNvPr>
                <p:cNvSpPr>
                  <a:spLocks noChangeShapeType="1"/>
                </p:cNvSpPr>
                <p:nvPr/>
              </p:nvSpPr>
              <p:spPr bwMode="auto">
                <a:xfrm flipV="1">
                  <a:off x="4366" y="1681"/>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3" name="Line 473">
                  <a:extLst>
                    <a:ext uri="{FF2B5EF4-FFF2-40B4-BE49-F238E27FC236}">
                      <a16:creationId xmlns:a16="http://schemas.microsoft.com/office/drawing/2014/main" id="{5632423D-D54D-5A01-CDB0-E3C74033ABFA}"/>
                    </a:ext>
                  </a:extLst>
                </p:cNvPr>
                <p:cNvSpPr>
                  <a:spLocks noChangeShapeType="1"/>
                </p:cNvSpPr>
                <p:nvPr/>
              </p:nvSpPr>
              <p:spPr bwMode="auto">
                <a:xfrm>
                  <a:off x="4326" y="1681"/>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4" name="Line 474">
                  <a:extLst>
                    <a:ext uri="{FF2B5EF4-FFF2-40B4-BE49-F238E27FC236}">
                      <a16:creationId xmlns:a16="http://schemas.microsoft.com/office/drawing/2014/main" id="{EE8B6128-2673-BC3C-DFDE-B2819C553B28}"/>
                    </a:ext>
                  </a:extLst>
                </p:cNvPr>
                <p:cNvSpPr>
                  <a:spLocks noChangeShapeType="1"/>
                </p:cNvSpPr>
                <p:nvPr/>
              </p:nvSpPr>
              <p:spPr bwMode="auto">
                <a:xfrm flipV="1">
                  <a:off x="4393" y="1735"/>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5" name="Line 475">
                  <a:extLst>
                    <a:ext uri="{FF2B5EF4-FFF2-40B4-BE49-F238E27FC236}">
                      <a16:creationId xmlns:a16="http://schemas.microsoft.com/office/drawing/2014/main" id="{48085DCC-D7B1-85C2-53EB-6E3294D692A0}"/>
                    </a:ext>
                  </a:extLst>
                </p:cNvPr>
                <p:cNvSpPr>
                  <a:spLocks noChangeShapeType="1"/>
                </p:cNvSpPr>
                <p:nvPr/>
              </p:nvSpPr>
              <p:spPr bwMode="auto">
                <a:xfrm>
                  <a:off x="4353" y="173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6" name="Line 476">
                  <a:extLst>
                    <a:ext uri="{FF2B5EF4-FFF2-40B4-BE49-F238E27FC236}">
                      <a16:creationId xmlns:a16="http://schemas.microsoft.com/office/drawing/2014/main" id="{A7D2CCA1-D89D-4E08-6A24-836AC344562C}"/>
                    </a:ext>
                  </a:extLst>
                </p:cNvPr>
                <p:cNvSpPr>
                  <a:spLocks noChangeShapeType="1"/>
                </p:cNvSpPr>
                <p:nvPr/>
              </p:nvSpPr>
              <p:spPr bwMode="auto">
                <a:xfrm flipV="1">
                  <a:off x="4407" y="1722"/>
                  <a:ext cx="1" cy="44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7" name="Line 477">
                  <a:extLst>
                    <a:ext uri="{FF2B5EF4-FFF2-40B4-BE49-F238E27FC236}">
                      <a16:creationId xmlns:a16="http://schemas.microsoft.com/office/drawing/2014/main" id="{F2189F91-35CA-E51A-8661-D9F69D417FC7}"/>
                    </a:ext>
                  </a:extLst>
                </p:cNvPr>
                <p:cNvSpPr>
                  <a:spLocks noChangeShapeType="1"/>
                </p:cNvSpPr>
                <p:nvPr/>
              </p:nvSpPr>
              <p:spPr bwMode="auto">
                <a:xfrm>
                  <a:off x="4366" y="172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8" name="Line 478">
                  <a:extLst>
                    <a:ext uri="{FF2B5EF4-FFF2-40B4-BE49-F238E27FC236}">
                      <a16:creationId xmlns:a16="http://schemas.microsoft.com/office/drawing/2014/main" id="{A8EDFFDB-5C89-3D43-93F8-A35796774404}"/>
                    </a:ext>
                  </a:extLst>
                </p:cNvPr>
                <p:cNvSpPr>
                  <a:spLocks noChangeShapeType="1"/>
                </p:cNvSpPr>
                <p:nvPr/>
              </p:nvSpPr>
              <p:spPr bwMode="auto">
                <a:xfrm flipV="1">
                  <a:off x="4434" y="1762"/>
                  <a:ext cx="1" cy="4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9" name="Line 479">
                  <a:extLst>
                    <a:ext uri="{FF2B5EF4-FFF2-40B4-BE49-F238E27FC236}">
                      <a16:creationId xmlns:a16="http://schemas.microsoft.com/office/drawing/2014/main" id="{B22B6546-89F1-F1AE-53E7-BD77142FB5A6}"/>
                    </a:ext>
                  </a:extLst>
                </p:cNvPr>
                <p:cNvSpPr>
                  <a:spLocks noChangeShapeType="1"/>
                </p:cNvSpPr>
                <p:nvPr/>
              </p:nvSpPr>
              <p:spPr bwMode="auto">
                <a:xfrm>
                  <a:off x="4393" y="176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0" name="Line 480">
                  <a:extLst>
                    <a:ext uri="{FF2B5EF4-FFF2-40B4-BE49-F238E27FC236}">
                      <a16:creationId xmlns:a16="http://schemas.microsoft.com/office/drawing/2014/main" id="{B4A8B69C-FD3A-1C9A-9B7A-BC15A07F3823}"/>
                    </a:ext>
                  </a:extLst>
                </p:cNvPr>
                <p:cNvSpPr>
                  <a:spLocks noChangeShapeType="1"/>
                </p:cNvSpPr>
                <p:nvPr/>
              </p:nvSpPr>
              <p:spPr bwMode="auto">
                <a:xfrm flipV="1">
                  <a:off x="4461" y="1600"/>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1" name="Line 481">
                  <a:extLst>
                    <a:ext uri="{FF2B5EF4-FFF2-40B4-BE49-F238E27FC236}">
                      <a16:creationId xmlns:a16="http://schemas.microsoft.com/office/drawing/2014/main" id="{D7CC38B9-1660-1116-23A0-2B29D134E411}"/>
                    </a:ext>
                  </a:extLst>
                </p:cNvPr>
                <p:cNvSpPr>
                  <a:spLocks noChangeShapeType="1"/>
                </p:cNvSpPr>
                <p:nvPr/>
              </p:nvSpPr>
              <p:spPr bwMode="auto">
                <a:xfrm>
                  <a:off x="4420" y="160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2" name="Line 482">
                  <a:extLst>
                    <a:ext uri="{FF2B5EF4-FFF2-40B4-BE49-F238E27FC236}">
                      <a16:creationId xmlns:a16="http://schemas.microsoft.com/office/drawing/2014/main" id="{BF814C0C-C2EB-5626-97D2-095D1D52ADD0}"/>
                    </a:ext>
                  </a:extLst>
                </p:cNvPr>
                <p:cNvSpPr>
                  <a:spLocks noChangeShapeType="1"/>
                </p:cNvSpPr>
                <p:nvPr/>
              </p:nvSpPr>
              <p:spPr bwMode="auto">
                <a:xfrm flipV="1">
                  <a:off x="4488" y="1573"/>
                  <a:ext cx="1"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3" name="Line 483">
                  <a:extLst>
                    <a:ext uri="{FF2B5EF4-FFF2-40B4-BE49-F238E27FC236}">
                      <a16:creationId xmlns:a16="http://schemas.microsoft.com/office/drawing/2014/main" id="{EDF5D5FE-8752-1A30-1D27-97D75FF0A7A1}"/>
                    </a:ext>
                  </a:extLst>
                </p:cNvPr>
                <p:cNvSpPr>
                  <a:spLocks noChangeShapeType="1"/>
                </p:cNvSpPr>
                <p:nvPr/>
              </p:nvSpPr>
              <p:spPr bwMode="auto">
                <a:xfrm>
                  <a:off x="4448" y="1573"/>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4" name="Line 484">
                  <a:extLst>
                    <a:ext uri="{FF2B5EF4-FFF2-40B4-BE49-F238E27FC236}">
                      <a16:creationId xmlns:a16="http://schemas.microsoft.com/office/drawing/2014/main" id="{25A0FCB4-BC2A-4C9C-78E1-777BF4D75E64}"/>
                    </a:ext>
                  </a:extLst>
                </p:cNvPr>
                <p:cNvSpPr>
                  <a:spLocks noChangeShapeType="1"/>
                </p:cNvSpPr>
                <p:nvPr/>
              </p:nvSpPr>
              <p:spPr bwMode="auto">
                <a:xfrm flipV="1">
                  <a:off x="4502" y="1451"/>
                  <a:ext cx="1" cy="55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5" name="Line 485">
                  <a:extLst>
                    <a:ext uri="{FF2B5EF4-FFF2-40B4-BE49-F238E27FC236}">
                      <a16:creationId xmlns:a16="http://schemas.microsoft.com/office/drawing/2014/main" id="{CA3E7CD9-E18B-7664-86B3-23CC9C47BF30}"/>
                    </a:ext>
                  </a:extLst>
                </p:cNvPr>
                <p:cNvSpPr>
                  <a:spLocks noChangeShapeType="1"/>
                </p:cNvSpPr>
                <p:nvPr/>
              </p:nvSpPr>
              <p:spPr bwMode="auto">
                <a:xfrm>
                  <a:off x="4461" y="145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6" name="Line 486">
                  <a:extLst>
                    <a:ext uri="{FF2B5EF4-FFF2-40B4-BE49-F238E27FC236}">
                      <a16:creationId xmlns:a16="http://schemas.microsoft.com/office/drawing/2014/main" id="{0FF39246-8D8A-1E8A-9D42-E0CE66F2E761}"/>
                    </a:ext>
                  </a:extLst>
                </p:cNvPr>
                <p:cNvSpPr>
                  <a:spLocks noChangeShapeType="1"/>
                </p:cNvSpPr>
                <p:nvPr/>
              </p:nvSpPr>
              <p:spPr bwMode="auto">
                <a:xfrm flipV="1">
                  <a:off x="4529" y="1329"/>
                  <a:ext cx="1"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7" name="Line 487">
                  <a:extLst>
                    <a:ext uri="{FF2B5EF4-FFF2-40B4-BE49-F238E27FC236}">
                      <a16:creationId xmlns:a16="http://schemas.microsoft.com/office/drawing/2014/main" id="{44BC6339-BAC9-F5BC-1FC5-0D105752C9D9}"/>
                    </a:ext>
                  </a:extLst>
                </p:cNvPr>
                <p:cNvSpPr>
                  <a:spLocks noChangeShapeType="1"/>
                </p:cNvSpPr>
                <p:nvPr/>
              </p:nvSpPr>
              <p:spPr bwMode="auto">
                <a:xfrm>
                  <a:off x="4488" y="13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8" name="Line 488">
                  <a:extLst>
                    <a:ext uri="{FF2B5EF4-FFF2-40B4-BE49-F238E27FC236}">
                      <a16:creationId xmlns:a16="http://schemas.microsoft.com/office/drawing/2014/main" id="{76A6E3B8-DC5B-33A3-6860-91AB0DC551BF}"/>
                    </a:ext>
                  </a:extLst>
                </p:cNvPr>
                <p:cNvSpPr>
                  <a:spLocks noChangeShapeType="1"/>
                </p:cNvSpPr>
                <p:nvPr/>
              </p:nvSpPr>
              <p:spPr bwMode="auto">
                <a:xfrm flipV="1">
                  <a:off x="4556" y="1437"/>
                  <a:ext cx="1" cy="55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9" name="Line 489">
                  <a:extLst>
                    <a:ext uri="{FF2B5EF4-FFF2-40B4-BE49-F238E27FC236}">
                      <a16:creationId xmlns:a16="http://schemas.microsoft.com/office/drawing/2014/main" id="{AEF2A6CD-049C-8F65-DAFA-EE7B7CF9F444}"/>
                    </a:ext>
                  </a:extLst>
                </p:cNvPr>
                <p:cNvSpPr>
                  <a:spLocks noChangeShapeType="1"/>
                </p:cNvSpPr>
                <p:nvPr/>
              </p:nvSpPr>
              <p:spPr bwMode="auto">
                <a:xfrm>
                  <a:off x="4515" y="143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90" name="Line 490">
                  <a:extLst>
                    <a:ext uri="{FF2B5EF4-FFF2-40B4-BE49-F238E27FC236}">
                      <a16:creationId xmlns:a16="http://schemas.microsoft.com/office/drawing/2014/main" id="{E341D49A-FF32-201D-AD0F-51821263C656}"/>
                    </a:ext>
                  </a:extLst>
                </p:cNvPr>
                <p:cNvSpPr>
                  <a:spLocks noChangeShapeType="1"/>
                </p:cNvSpPr>
                <p:nvPr/>
              </p:nvSpPr>
              <p:spPr bwMode="auto">
                <a:xfrm flipV="1">
                  <a:off x="4570" y="1383"/>
                  <a:ext cx="1" cy="56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91" name="Line 491">
                  <a:extLst>
                    <a:ext uri="{FF2B5EF4-FFF2-40B4-BE49-F238E27FC236}">
                      <a16:creationId xmlns:a16="http://schemas.microsoft.com/office/drawing/2014/main" id="{262BD621-4E6B-6CFF-61E6-6B864591FA5D}"/>
                    </a:ext>
                  </a:extLst>
                </p:cNvPr>
                <p:cNvSpPr>
                  <a:spLocks noChangeShapeType="1"/>
                </p:cNvSpPr>
                <p:nvPr/>
              </p:nvSpPr>
              <p:spPr bwMode="auto">
                <a:xfrm>
                  <a:off x="4529" y="138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92" name="Line 492">
                  <a:extLst>
                    <a:ext uri="{FF2B5EF4-FFF2-40B4-BE49-F238E27FC236}">
                      <a16:creationId xmlns:a16="http://schemas.microsoft.com/office/drawing/2014/main" id="{0DC7C6D3-DE99-4F9C-D543-0387BE6FE2CA}"/>
                    </a:ext>
                  </a:extLst>
                </p:cNvPr>
                <p:cNvSpPr>
                  <a:spLocks noChangeShapeType="1"/>
                </p:cNvSpPr>
                <p:nvPr/>
              </p:nvSpPr>
              <p:spPr bwMode="auto">
                <a:xfrm flipV="1">
                  <a:off x="4597" y="1397"/>
                  <a:ext cx="1" cy="5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93" name="Line 493">
                  <a:extLst>
                    <a:ext uri="{FF2B5EF4-FFF2-40B4-BE49-F238E27FC236}">
                      <a16:creationId xmlns:a16="http://schemas.microsoft.com/office/drawing/2014/main" id="{D2FE509A-9283-D3ED-CFCD-F541DDC6C8F6}"/>
                    </a:ext>
                  </a:extLst>
                </p:cNvPr>
                <p:cNvSpPr>
                  <a:spLocks noChangeShapeType="1"/>
                </p:cNvSpPr>
                <p:nvPr/>
              </p:nvSpPr>
              <p:spPr bwMode="auto">
                <a:xfrm>
                  <a:off x="4556" y="139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94" name="Line 494">
                  <a:extLst>
                    <a:ext uri="{FF2B5EF4-FFF2-40B4-BE49-F238E27FC236}">
                      <a16:creationId xmlns:a16="http://schemas.microsoft.com/office/drawing/2014/main" id="{D79430F6-6A95-015C-C083-F62346B2873B}"/>
                    </a:ext>
                  </a:extLst>
                </p:cNvPr>
                <p:cNvSpPr>
                  <a:spLocks noChangeShapeType="1"/>
                </p:cNvSpPr>
                <p:nvPr/>
              </p:nvSpPr>
              <p:spPr bwMode="auto">
                <a:xfrm flipV="1">
                  <a:off x="4624" y="1546"/>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95" name="Line 495">
                  <a:extLst>
                    <a:ext uri="{FF2B5EF4-FFF2-40B4-BE49-F238E27FC236}">
                      <a16:creationId xmlns:a16="http://schemas.microsoft.com/office/drawing/2014/main" id="{F9FD93A8-42E3-A7D7-C53D-6778CC893BE0}"/>
                    </a:ext>
                  </a:extLst>
                </p:cNvPr>
                <p:cNvSpPr>
                  <a:spLocks noChangeShapeType="1"/>
                </p:cNvSpPr>
                <p:nvPr/>
              </p:nvSpPr>
              <p:spPr bwMode="auto">
                <a:xfrm>
                  <a:off x="4583" y="154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96" name="Line 496">
                  <a:extLst>
                    <a:ext uri="{FF2B5EF4-FFF2-40B4-BE49-F238E27FC236}">
                      <a16:creationId xmlns:a16="http://schemas.microsoft.com/office/drawing/2014/main" id="{8777CBF6-18CF-8DEF-F2EE-EBD186233FEC}"/>
                    </a:ext>
                  </a:extLst>
                </p:cNvPr>
                <p:cNvSpPr>
                  <a:spLocks noChangeShapeType="1"/>
                </p:cNvSpPr>
                <p:nvPr/>
              </p:nvSpPr>
              <p:spPr bwMode="auto">
                <a:xfrm flipV="1">
                  <a:off x="4651" y="1586"/>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97" name="Line 497">
                  <a:extLst>
                    <a:ext uri="{FF2B5EF4-FFF2-40B4-BE49-F238E27FC236}">
                      <a16:creationId xmlns:a16="http://schemas.microsoft.com/office/drawing/2014/main" id="{4B7039A3-1A39-4B95-3134-A8F01BE6C8EB}"/>
                    </a:ext>
                  </a:extLst>
                </p:cNvPr>
                <p:cNvSpPr>
                  <a:spLocks noChangeShapeType="1"/>
                </p:cNvSpPr>
                <p:nvPr/>
              </p:nvSpPr>
              <p:spPr bwMode="auto">
                <a:xfrm>
                  <a:off x="4610" y="158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98" name="Line 498">
                  <a:extLst>
                    <a:ext uri="{FF2B5EF4-FFF2-40B4-BE49-F238E27FC236}">
                      <a16:creationId xmlns:a16="http://schemas.microsoft.com/office/drawing/2014/main" id="{B9F74B2E-A7D0-E621-9E23-B54CB1FC071F}"/>
                    </a:ext>
                  </a:extLst>
                </p:cNvPr>
                <p:cNvSpPr>
                  <a:spLocks noChangeShapeType="1"/>
                </p:cNvSpPr>
                <p:nvPr/>
              </p:nvSpPr>
              <p:spPr bwMode="auto">
                <a:xfrm flipV="1">
                  <a:off x="4664" y="1573"/>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99" name="Line 499">
                  <a:extLst>
                    <a:ext uri="{FF2B5EF4-FFF2-40B4-BE49-F238E27FC236}">
                      <a16:creationId xmlns:a16="http://schemas.microsoft.com/office/drawing/2014/main" id="{1E010395-419B-0897-F1B6-02D2177909F6}"/>
                    </a:ext>
                  </a:extLst>
                </p:cNvPr>
                <p:cNvSpPr>
                  <a:spLocks noChangeShapeType="1"/>
                </p:cNvSpPr>
                <p:nvPr/>
              </p:nvSpPr>
              <p:spPr bwMode="auto">
                <a:xfrm>
                  <a:off x="4624" y="157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0" name="Line 500">
                  <a:extLst>
                    <a:ext uri="{FF2B5EF4-FFF2-40B4-BE49-F238E27FC236}">
                      <a16:creationId xmlns:a16="http://schemas.microsoft.com/office/drawing/2014/main" id="{C7A2C921-2513-1382-3ED4-8A769ADF8C4F}"/>
                    </a:ext>
                  </a:extLst>
                </p:cNvPr>
                <p:cNvSpPr>
                  <a:spLocks noChangeShapeType="1"/>
                </p:cNvSpPr>
                <p:nvPr/>
              </p:nvSpPr>
              <p:spPr bwMode="auto">
                <a:xfrm flipV="1">
                  <a:off x="4692" y="1559"/>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1" name="Line 501">
                  <a:extLst>
                    <a:ext uri="{FF2B5EF4-FFF2-40B4-BE49-F238E27FC236}">
                      <a16:creationId xmlns:a16="http://schemas.microsoft.com/office/drawing/2014/main" id="{0872C03D-B603-DA40-19CF-389AC16FD3F5}"/>
                    </a:ext>
                  </a:extLst>
                </p:cNvPr>
                <p:cNvSpPr>
                  <a:spLocks noChangeShapeType="1"/>
                </p:cNvSpPr>
                <p:nvPr/>
              </p:nvSpPr>
              <p:spPr bwMode="auto">
                <a:xfrm>
                  <a:off x="4651" y="155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2" name="Line 502">
                  <a:extLst>
                    <a:ext uri="{FF2B5EF4-FFF2-40B4-BE49-F238E27FC236}">
                      <a16:creationId xmlns:a16="http://schemas.microsoft.com/office/drawing/2014/main" id="{3B580DA9-B8DB-D40E-22F7-0CB593933C16}"/>
                    </a:ext>
                  </a:extLst>
                </p:cNvPr>
                <p:cNvSpPr>
                  <a:spLocks noChangeShapeType="1"/>
                </p:cNvSpPr>
                <p:nvPr/>
              </p:nvSpPr>
              <p:spPr bwMode="auto">
                <a:xfrm flipV="1">
                  <a:off x="4719" y="1573"/>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3" name="Line 503">
                  <a:extLst>
                    <a:ext uri="{FF2B5EF4-FFF2-40B4-BE49-F238E27FC236}">
                      <a16:creationId xmlns:a16="http://schemas.microsoft.com/office/drawing/2014/main" id="{5B5C0735-17CE-A213-79F2-76C1D8B4D366}"/>
                    </a:ext>
                  </a:extLst>
                </p:cNvPr>
                <p:cNvSpPr>
                  <a:spLocks noChangeShapeType="1"/>
                </p:cNvSpPr>
                <p:nvPr/>
              </p:nvSpPr>
              <p:spPr bwMode="auto">
                <a:xfrm>
                  <a:off x="4678" y="157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4" name="Line 504">
                  <a:extLst>
                    <a:ext uri="{FF2B5EF4-FFF2-40B4-BE49-F238E27FC236}">
                      <a16:creationId xmlns:a16="http://schemas.microsoft.com/office/drawing/2014/main" id="{39FFD95E-ED4B-40B6-BF2A-1F511E2D0609}"/>
                    </a:ext>
                  </a:extLst>
                </p:cNvPr>
                <p:cNvSpPr>
                  <a:spLocks noChangeShapeType="1"/>
                </p:cNvSpPr>
                <p:nvPr/>
              </p:nvSpPr>
              <p:spPr bwMode="auto">
                <a:xfrm flipV="1">
                  <a:off x="4746" y="1478"/>
                  <a:ext cx="1" cy="5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5" name="Line 505">
                  <a:extLst>
                    <a:ext uri="{FF2B5EF4-FFF2-40B4-BE49-F238E27FC236}">
                      <a16:creationId xmlns:a16="http://schemas.microsoft.com/office/drawing/2014/main" id="{71C1D004-B636-B92C-ECC6-A6CE0772D481}"/>
                    </a:ext>
                  </a:extLst>
                </p:cNvPr>
                <p:cNvSpPr>
                  <a:spLocks noChangeShapeType="1"/>
                </p:cNvSpPr>
                <p:nvPr/>
              </p:nvSpPr>
              <p:spPr bwMode="auto">
                <a:xfrm>
                  <a:off x="4705" y="147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6" name="Line 506">
                  <a:extLst>
                    <a:ext uri="{FF2B5EF4-FFF2-40B4-BE49-F238E27FC236}">
                      <a16:creationId xmlns:a16="http://schemas.microsoft.com/office/drawing/2014/main" id="{A3DFD818-2AEA-076E-C4AB-5AB579FBDFC2}"/>
                    </a:ext>
                  </a:extLst>
                </p:cNvPr>
                <p:cNvSpPr>
                  <a:spLocks noChangeShapeType="1"/>
                </p:cNvSpPr>
                <p:nvPr/>
              </p:nvSpPr>
              <p:spPr bwMode="auto">
                <a:xfrm flipV="1">
                  <a:off x="4759" y="1586"/>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7" name="Line 507">
                  <a:extLst>
                    <a:ext uri="{FF2B5EF4-FFF2-40B4-BE49-F238E27FC236}">
                      <a16:creationId xmlns:a16="http://schemas.microsoft.com/office/drawing/2014/main" id="{0F706CBD-6748-CDF0-13D0-B3731E9E7539}"/>
                    </a:ext>
                  </a:extLst>
                </p:cNvPr>
                <p:cNvSpPr>
                  <a:spLocks noChangeShapeType="1"/>
                </p:cNvSpPr>
                <p:nvPr/>
              </p:nvSpPr>
              <p:spPr bwMode="auto">
                <a:xfrm>
                  <a:off x="4719" y="158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8" name="Line 508">
                  <a:extLst>
                    <a:ext uri="{FF2B5EF4-FFF2-40B4-BE49-F238E27FC236}">
                      <a16:creationId xmlns:a16="http://schemas.microsoft.com/office/drawing/2014/main" id="{7D0E796E-6482-2AA5-C658-F638FF3876F6}"/>
                    </a:ext>
                  </a:extLst>
                </p:cNvPr>
                <p:cNvSpPr>
                  <a:spLocks noChangeShapeType="1"/>
                </p:cNvSpPr>
                <p:nvPr/>
              </p:nvSpPr>
              <p:spPr bwMode="auto">
                <a:xfrm flipV="1">
                  <a:off x="4786" y="1640"/>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9" name="Line 509">
                  <a:extLst>
                    <a:ext uri="{FF2B5EF4-FFF2-40B4-BE49-F238E27FC236}">
                      <a16:creationId xmlns:a16="http://schemas.microsoft.com/office/drawing/2014/main" id="{FA72CE3A-802D-89D5-3EBE-67AFCF14B704}"/>
                    </a:ext>
                  </a:extLst>
                </p:cNvPr>
                <p:cNvSpPr>
                  <a:spLocks noChangeShapeType="1"/>
                </p:cNvSpPr>
                <p:nvPr/>
              </p:nvSpPr>
              <p:spPr bwMode="auto">
                <a:xfrm>
                  <a:off x="4746" y="164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0" name="Line 510">
                  <a:extLst>
                    <a:ext uri="{FF2B5EF4-FFF2-40B4-BE49-F238E27FC236}">
                      <a16:creationId xmlns:a16="http://schemas.microsoft.com/office/drawing/2014/main" id="{55E7C2E5-EF8F-D9ED-C150-960F9C70CC79}"/>
                    </a:ext>
                  </a:extLst>
                </p:cNvPr>
                <p:cNvSpPr>
                  <a:spLocks noChangeShapeType="1"/>
                </p:cNvSpPr>
                <p:nvPr/>
              </p:nvSpPr>
              <p:spPr bwMode="auto">
                <a:xfrm flipV="1">
                  <a:off x="4814" y="1694"/>
                  <a:ext cx="1" cy="4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1" name="Line 511">
                  <a:extLst>
                    <a:ext uri="{FF2B5EF4-FFF2-40B4-BE49-F238E27FC236}">
                      <a16:creationId xmlns:a16="http://schemas.microsoft.com/office/drawing/2014/main" id="{1E9F4B42-391E-8BD1-C435-2743D888A226}"/>
                    </a:ext>
                  </a:extLst>
                </p:cNvPr>
                <p:cNvSpPr>
                  <a:spLocks noChangeShapeType="1"/>
                </p:cNvSpPr>
                <p:nvPr/>
              </p:nvSpPr>
              <p:spPr bwMode="auto">
                <a:xfrm>
                  <a:off x="4773" y="169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2" name="Line 512">
                  <a:extLst>
                    <a:ext uri="{FF2B5EF4-FFF2-40B4-BE49-F238E27FC236}">
                      <a16:creationId xmlns:a16="http://schemas.microsoft.com/office/drawing/2014/main" id="{68A9C558-AD4F-0F3A-FD4F-14E238FBCC30}"/>
                    </a:ext>
                  </a:extLst>
                </p:cNvPr>
                <p:cNvSpPr>
                  <a:spLocks noChangeShapeType="1"/>
                </p:cNvSpPr>
                <p:nvPr/>
              </p:nvSpPr>
              <p:spPr bwMode="auto">
                <a:xfrm flipV="1">
                  <a:off x="4827" y="1667"/>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3" name="Line 513">
                  <a:extLst>
                    <a:ext uri="{FF2B5EF4-FFF2-40B4-BE49-F238E27FC236}">
                      <a16:creationId xmlns:a16="http://schemas.microsoft.com/office/drawing/2014/main" id="{B2A98EE0-73F6-036D-7901-F02D369CAB37}"/>
                    </a:ext>
                  </a:extLst>
                </p:cNvPr>
                <p:cNvSpPr>
                  <a:spLocks noChangeShapeType="1"/>
                </p:cNvSpPr>
                <p:nvPr/>
              </p:nvSpPr>
              <p:spPr bwMode="auto">
                <a:xfrm>
                  <a:off x="4786" y="166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4" name="Line 514">
                  <a:extLst>
                    <a:ext uri="{FF2B5EF4-FFF2-40B4-BE49-F238E27FC236}">
                      <a16:creationId xmlns:a16="http://schemas.microsoft.com/office/drawing/2014/main" id="{ECD50BFC-2CF2-5C1A-C591-09EAE54DB858}"/>
                    </a:ext>
                  </a:extLst>
                </p:cNvPr>
                <p:cNvSpPr>
                  <a:spLocks noChangeShapeType="1"/>
                </p:cNvSpPr>
                <p:nvPr/>
              </p:nvSpPr>
              <p:spPr bwMode="auto">
                <a:xfrm flipV="1">
                  <a:off x="4854" y="1546"/>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5" name="Line 515">
                  <a:extLst>
                    <a:ext uri="{FF2B5EF4-FFF2-40B4-BE49-F238E27FC236}">
                      <a16:creationId xmlns:a16="http://schemas.microsoft.com/office/drawing/2014/main" id="{71154BF4-3E2C-7400-245C-692A144BAA33}"/>
                    </a:ext>
                  </a:extLst>
                </p:cNvPr>
                <p:cNvSpPr>
                  <a:spLocks noChangeShapeType="1"/>
                </p:cNvSpPr>
                <p:nvPr/>
              </p:nvSpPr>
              <p:spPr bwMode="auto">
                <a:xfrm>
                  <a:off x="4814" y="1546"/>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6" name="Line 516">
                  <a:extLst>
                    <a:ext uri="{FF2B5EF4-FFF2-40B4-BE49-F238E27FC236}">
                      <a16:creationId xmlns:a16="http://schemas.microsoft.com/office/drawing/2014/main" id="{8B7A7C34-351B-3F9D-19D5-5FDCC50DDD8D}"/>
                    </a:ext>
                  </a:extLst>
                </p:cNvPr>
                <p:cNvSpPr>
                  <a:spLocks noChangeShapeType="1"/>
                </p:cNvSpPr>
                <p:nvPr/>
              </p:nvSpPr>
              <p:spPr bwMode="auto">
                <a:xfrm flipV="1">
                  <a:off x="4881" y="1627"/>
                  <a:ext cx="1" cy="4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7" name="Line 517">
                  <a:extLst>
                    <a:ext uri="{FF2B5EF4-FFF2-40B4-BE49-F238E27FC236}">
                      <a16:creationId xmlns:a16="http://schemas.microsoft.com/office/drawing/2014/main" id="{A52AE725-DCE2-35E3-5DD2-21614232A4E1}"/>
                    </a:ext>
                  </a:extLst>
                </p:cNvPr>
                <p:cNvSpPr>
                  <a:spLocks noChangeShapeType="1"/>
                </p:cNvSpPr>
                <p:nvPr/>
              </p:nvSpPr>
              <p:spPr bwMode="auto">
                <a:xfrm>
                  <a:off x="4841" y="162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8" name="Line 518">
                  <a:extLst>
                    <a:ext uri="{FF2B5EF4-FFF2-40B4-BE49-F238E27FC236}">
                      <a16:creationId xmlns:a16="http://schemas.microsoft.com/office/drawing/2014/main" id="{0EEAECB9-0ECD-1DBB-0CB4-92CD4C659970}"/>
                    </a:ext>
                  </a:extLst>
                </p:cNvPr>
                <p:cNvSpPr>
                  <a:spLocks noChangeShapeType="1"/>
                </p:cNvSpPr>
                <p:nvPr/>
              </p:nvSpPr>
              <p:spPr bwMode="auto">
                <a:xfrm flipV="1">
                  <a:off x="4908" y="1735"/>
                  <a:ext cx="1" cy="4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9" name="Line 519">
                  <a:extLst>
                    <a:ext uri="{FF2B5EF4-FFF2-40B4-BE49-F238E27FC236}">
                      <a16:creationId xmlns:a16="http://schemas.microsoft.com/office/drawing/2014/main" id="{F3DA91A0-2447-21C4-6ED3-2920F4581B6E}"/>
                    </a:ext>
                  </a:extLst>
                </p:cNvPr>
                <p:cNvSpPr>
                  <a:spLocks noChangeShapeType="1"/>
                </p:cNvSpPr>
                <p:nvPr/>
              </p:nvSpPr>
              <p:spPr bwMode="auto">
                <a:xfrm>
                  <a:off x="4868" y="173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0" name="Line 520">
                  <a:extLst>
                    <a:ext uri="{FF2B5EF4-FFF2-40B4-BE49-F238E27FC236}">
                      <a16:creationId xmlns:a16="http://schemas.microsoft.com/office/drawing/2014/main" id="{BF11A913-194A-07ED-4A40-CD1FD0CE3BF4}"/>
                    </a:ext>
                  </a:extLst>
                </p:cNvPr>
                <p:cNvSpPr>
                  <a:spLocks noChangeShapeType="1"/>
                </p:cNvSpPr>
                <p:nvPr/>
              </p:nvSpPr>
              <p:spPr bwMode="auto">
                <a:xfrm flipV="1">
                  <a:off x="4922" y="1722"/>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1" name="Line 521">
                  <a:extLst>
                    <a:ext uri="{FF2B5EF4-FFF2-40B4-BE49-F238E27FC236}">
                      <a16:creationId xmlns:a16="http://schemas.microsoft.com/office/drawing/2014/main" id="{A05B2370-DEE8-C743-5150-E8B6ED5E87E1}"/>
                    </a:ext>
                  </a:extLst>
                </p:cNvPr>
                <p:cNvSpPr>
                  <a:spLocks noChangeShapeType="1"/>
                </p:cNvSpPr>
                <p:nvPr/>
              </p:nvSpPr>
              <p:spPr bwMode="auto">
                <a:xfrm>
                  <a:off x="4881" y="172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2" name="Line 522">
                  <a:extLst>
                    <a:ext uri="{FF2B5EF4-FFF2-40B4-BE49-F238E27FC236}">
                      <a16:creationId xmlns:a16="http://schemas.microsoft.com/office/drawing/2014/main" id="{07C548AA-9CE4-300E-D401-608CC6169B36}"/>
                    </a:ext>
                  </a:extLst>
                </p:cNvPr>
                <p:cNvSpPr>
                  <a:spLocks noChangeShapeType="1"/>
                </p:cNvSpPr>
                <p:nvPr/>
              </p:nvSpPr>
              <p:spPr bwMode="auto">
                <a:xfrm flipV="1">
                  <a:off x="4949" y="1613"/>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3" name="Line 523">
                  <a:extLst>
                    <a:ext uri="{FF2B5EF4-FFF2-40B4-BE49-F238E27FC236}">
                      <a16:creationId xmlns:a16="http://schemas.microsoft.com/office/drawing/2014/main" id="{0AB35D6A-5D38-528A-087F-F80A267827A8}"/>
                    </a:ext>
                  </a:extLst>
                </p:cNvPr>
                <p:cNvSpPr>
                  <a:spLocks noChangeShapeType="1"/>
                </p:cNvSpPr>
                <p:nvPr/>
              </p:nvSpPr>
              <p:spPr bwMode="auto">
                <a:xfrm>
                  <a:off x="4908" y="161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4" name="Line 524">
                  <a:extLst>
                    <a:ext uri="{FF2B5EF4-FFF2-40B4-BE49-F238E27FC236}">
                      <a16:creationId xmlns:a16="http://schemas.microsoft.com/office/drawing/2014/main" id="{B4A06787-5A0C-F1E3-C339-8FFDBC8761F0}"/>
                    </a:ext>
                  </a:extLst>
                </p:cNvPr>
                <p:cNvSpPr>
                  <a:spLocks noChangeShapeType="1"/>
                </p:cNvSpPr>
                <p:nvPr/>
              </p:nvSpPr>
              <p:spPr bwMode="auto">
                <a:xfrm flipV="1">
                  <a:off x="4976" y="1586"/>
                  <a:ext cx="1"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5" name="Line 525">
                  <a:extLst>
                    <a:ext uri="{FF2B5EF4-FFF2-40B4-BE49-F238E27FC236}">
                      <a16:creationId xmlns:a16="http://schemas.microsoft.com/office/drawing/2014/main" id="{4D2D9155-5E65-242F-F48D-6CCE9D91E6A2}"/>
                    </a:ext>
                  </a:extLst>
                </p:cNvPr>
                <p:cNvSpPr>
                  <a:spLocks noChangeShapeType="1"/>
                </p:cNvSpPr>
                <p:nvPr/>
              </p:nvSpPr>
              <p:spPr bwMode="auto">
                <a:xfrm>
                  <a:off x="4936" y="1586"/>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6" name="Line 526">
                  <a:extLst>
                    <a:ext uri="{FF2B5EF4-FFF2-40B4-BE49-F238E27FC236}">
                      <a16:creationId xmlns:a16="http://schemas.microsoft.com/office/drawing/2014/main" id="{C30D3DB9-AB8F-225F-AF3E-717A71479F49}"/>
                    </a:ext>
                  </a:extLst>
                </p:cNvPr>
                <p:cNvSpPr>
                  <a:spLocks noChangeShapeType="1"/>
                </p:cNvSpPr>
                <p:nvPr/>
              </p:nvSpPr>
              <p:spPr bwMode="auto">
                <a:xfrm flipV="1">
                  <a:off x="4990" y="1667"/>
                  <a:ext cx="1" cy="4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7" name="Line 527">
                  <a:extLst>
                    <a:ext uri="{FF2B5EF4-FFF2-40B4-BE49-F238E27FC236}">
                      <a16:creationId xmlns:a16="http://schemas.microsoft.com/office/drawing/2014/main" id="{C84185F6-B492-5F8A-DB25-42A4CAD1F125}"/>
                    </a:ext>
                  </a:extLst>
                </p:cNvPr>
                <p:cNvSpPr>
                  <a:spLocks noChangeShapeType="1"/>
                </p:cNvSpPr>
                <p:nvPr/>
              </p:nvSpPr>
              <p:spPr bwMode="auto">
                <a:xfrm>
                  <a:off x="4949" y="166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8" name="Line 528">
                  <a:extLst>
                    <a:ext uri="{FF2B5EF4-FFF2-40B4-BE49-F238E27FC236}">
                      <a16:creationId xmlns:a16="http://schemas.microsoft.com/office/drawing/2014/main" id="{D8CE9658-9FD1-C6D5-982E-F06418A34474}"/>
                    </a:ext>
                  </a:extLst>
                </p:cNvPr>
                <p:cNvSpPr>
                  <a:spLocks noChangeShapeType="1"/>
                </p:cNvSpPr>
                <p:nvPr/>
              </p:nvSpPr>
              <p:spPr bwMode="auto">
                <a:xfrm flipV="1">
                  <a:off x="5017" y="1735"/>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9" name="Line 529">
                  <a:extLst>
                    <a:ext uri="{FF2B5EF4-FFF2-40B4-BE49-F238E27FC236}">
                      <a16:creationId xmlns:a16="http://schemas.microsoft.com/office/drawing/2014/main" id="{58B820C5-0365-D756-E4D5-E01B63D33821}"/>
                    </a:ext>
                  </a:extLst>
                </p:cNvPr>
                <p:cNvSpPr>
                  <a:spLocks noChangeShapeType="1"/>
                </p:cNvSpPr>
                <p:nvPr/>
              </p:nvSpPr>
              <p:spPr bwMode="auto">
                <a:xfrm>
                  <a:off x="4976" y="173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0" name="Line 530">
                  <a:extLst>
                    <a:ext uri="{FF2B5EF4-FFF2-40B4-BE49-F238E27FC236}">
                      <a16:creationId xmlns:a16="http://schemas.microsoft.com/office/drawing/2014/main" id="{064EBE75-975A-0BEA-B5D8-38B6A2C3CBFE}"/>
                    </a:ext>
                  </a:extLst>
                </p:cNvPr>
                <p:cNvSpPr>
                  <a:spLocks noChangeShapeType="1"/>
                </p:cNvSpPr>
                <p:nvPr/>
              </p:nvSpPr>
              <p:spPr bwMode="auto">
                <a:xfrm flipV="1">
                  <a:off x="5044" y="1681"/>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1" name="Line 531">
                  <a:extLst>
                    <a:ext uri="{FF2B5EF4-FFF2-40B4-BE49-F238E27FC236}">
                      <a16:creationId xmlns:a16="http://schemas.microsoft.com/office/drawing/2014/main" id="{4B169A6F-6A8F-6E3E-4C6A-185ED26B2861}"/>
                    </a:ext>
                  </a:extLst>
                </p:cNvPr>
                <p:cNvSpPr>
                  <a:spLocks noChangeShapeType="1"/>
                </p:cNvSpPr>
                <p:nvPr/>
              </p:nvSpPr>
              <p:spPr bwMode="auto">
                <a:xfrm>
                  <a:off x="5003" y="168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2" name="Line 532">
                  <a:extLst>
                    <a:ext uri="{FF2B5EF4-FFF2-40B4-BE49-F238E27FC236}">
                      <a16:creationId xmlns:a16="http://schemas.microsoft.com/office/drawing/2014/main" id="{0F773DD3-6995-F915-EAEE-01AF3168457E}"/>
                    </a:ext>
                  </a:extLst>
                </p:cNvPr>
                <p:cNvSpPr>
                  <a:spLocks noChangeShapeType="1"/>
                </p:cNvSpPr>
                <p:nvPr/>
              </p:nvSpPr>
              <p:spPr bwMode="auto">
                <a:xfrm flipV="1">
                  <a:off x="5071" y="1776"/>
                  <a:ext cx="1" cy="4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3" name="Line 533">
                  <a:extLst>
                    <a:ext uri="{FF2B5EF4-FFF2-40B4-BE49-F238E27FC236}">
                      <a16:creationId xmlns:a16="http://schemas.microsoft.com/office/drawing/2014/main" id="{99B77D20-5113-EE4D-3A79-14BB73F1F330}"/>
                    </a:ext>
                  </a:extLst>
                </p:cNvPr>
                <p:cNvSpPr>
                  <a:spLocks noChangeShapeType="1"/>
                </p:cNvSpPr>
                <p:nvPr/>
              </p:nvSpPr>
              <p:spPr bwMode="auto">
                <a:xfrm>
                  <a:off x="5030" y="177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4" name="Line 534">
                  <a:extLst>
                    <a:ext uri="{FF2B5EF4-FFF2-40B4-BE49-F238E27FC236}">
                      <a16:creationId xmlns:a16="http://schemas.microsoft.com/office/drawing/2014/main" id="{0E97CEE8-2B6C-BAEB-969F-4936A30FB5AE}"/>
                    </a:ext>
                  </a:extLst>
                </p:cNvPr>
                <p:cNvSpPr>
                  <a:spLocks noChangeShapeType="1"/>
                </p:cNvSpPr>
                <p:nvPr/>
              </p:nvSpPr>
              <p:spPr bwMode="auto">
                <a:xfrm flipV="1">
                  <a:off x="5085" y="1884"/>
                  <a:ext cx="1" cy="39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5" name="Line 535">
                  <a:extLst>
                    <a:ext uri="{FF2B5EF4-FFF2-40B4-BE49-F238E27FC236}">
                      <a16:creationId xmlns:a16="http://schemas.microsoft.com/office/drawing/2014/main" id="{1058ABB4-CBD2-049B-FF2B-F1267BEFE91D}"/>
                    </a:ext>
                  </a:extLst>
                </p:cNvPr>
                <p:cNvSpPr>
                  <a:spLocks noChangeShapeType="1"/>
                </p:cNvSpPr>
                <p:nvPr/>
              </p:nvSpPr>
              <p:spPr bwMode="auto">
                <a:xfrm>
                  <a:off x="5044" y="188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6" name="Line 536">
                  <a:extLst>
                    <a:ext uri="{FF2B5EF4-FFF2-40B4-BE49-F238E27FC236}">
                      <a16:creationId xmlns:a16="http://schemas.microsoft.com/office/drawing/2014/main" id="{D4DBF9EA-53B7-5DB1-9B3D-007B8B8F08A2}"/>
                    </a:ext>
                  </a:extLst>
                </p:cNvPr>
                <p:cNvSpPr>
                  <a:spLocks noChangeShapeType="1"/>
                </p:cNvSpPr>
                <p:nvPr/>
              </p:nvSpPr>
              <p:spPr bwMode="auto">
                <a:xfrm flipV="1">
                  <a:off x="5112" y="1898"/>
                  <a:ext cx="1" cy="39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7" name="Line 537">
                  <a:extLst>
                    <a:ext uri="{FF2B5EF4-FFF2-40B4-BE49-F238E27FC236}">
                      <a16:creationId xmlns:a16="http://schemas.microsoft.com/office/drawing/2014/main" id="{DDC35547-DCC7-1651-982A-D3C616894F38}"/>
                    </a:ext>
                  </a:extLst>
                </p:cNvPr>
                <p:cNvSpPr>
                  <a:spLocks noChangeShapeType="1"/>
                </p:cNvSpPr>
                <p:nvPr/>
              </p:nvSpPr>
              <p:spPr bwMode="auto">
                <a:xfrm>
                  <a:off x="5071" y="189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8" name="Line 538">
                  <a:extLst>
                    <a:ext uri="{FF2B5EF4-FFF2-40B4-BE49-F238E27FC236}">
                      <a16:creationId xmlns:a16="http://schemas.microsoft.com/office/drawing/2014/main" id="{CB9A5534-87D1-D723-205D-107B539A26A5}"/>
                    </a:ext>
                  </a:extLst>
                </p:cNvPr>
                <p:cNvSpPr>
                  <a:spLocks noChangeShapeType="1"/>
                </p:cNvSpPr>
                <p:nvPr/>
              </p:nvSpPr>
              <p:spPr bwMode="auto">
                <a:xfrm flipV="1">
                  <a:off x="5139" y="1762"/>
                  <a:ext cx="1" cy="4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9" name="Line 539">
                  <a:extLst>
                    <a:ext uri="{FF2B5EF4-FFF2-40B4-BE49-F238E27FC236}">
                      <a16:creationId xmlns:a16="http://schemas.microsoft.com/office/drawing/2014/main" id="{05A19B3F-9428-EA48-974A-A4ABB0D1902E}"/>
                    </a:ext>
                  </a:extLst>
                </p:cNvPr>
                <p:cNvSpPr>
                  <a:spLocks noChangeShapeType="1"/>
                </p:cNvSpPr>
                <p:nvPr/>
              </p:nvSpPr>
              <p:spPr bwMode="auto">
                <a:xfrm>
                  <a:off x="5098" y="176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40" name="Line 540">
                  <a:extLst>
                    <a:ext uri="{FF2B5EF4-FFF2-40B4-BE49-F238E27FC236}">
                      <a16:creationId xmlns:a16="http://schemas.microsoft.com/office/drawing/2014/main" id="{25588FF8-6501-551E-4C94-03F0CD556298}"/>
                    </a:ext>
                  </a:extLst>
                </p:cNvPr>
                <p:cNvSpPr>
                  <a:spLocks noChangeShapeType="1"/>
                </p:cNvSpPr>
                <p:nvPr/>
              </p:nvSpPr>
              <p:spPr bwMode="auto">
                <a:xfrm flipV="1">
                  <a:off x="5166" y="1722"/>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41" name="Line 541">
                  <a:extLst>
                    <a:ext uri="{FF2B5EF4-FFF2-40B4-BE49-F238E27FC236}">
                      <a16:creationId xmlns:a16="http://schemas.microsoft.com/office/drawing/2014/main" id="{008817E3-B1F2-E076-DEC7-E802D0D6F943}"/>
                    </a:ext>
                  </a:extLst>
                </p:cNvPr>
                <p:cNvSpPr>
                  <a:spLocks noChangeShapeType="1"/>
                </p:cNvSpPr>
                <p:nvPr/>
              </p:nvSpPr>
              <p:spPr bwMode="auto">
                <a:xfrm>
                  <a:off x="5125" y="172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42" name="Line 542">
                  <a:extLst>
                    <a:ext uri="{FF2B5EF4-FFF2-40B4-BE49-F238E27FC236}">
                      <a16:creationId xmlns:a16="http://schemas.microsoft.com/office/drawing/2014/main" id="{BAC84970-08C7-049F-592D-CF950456149E}"/>
                    </a:ext>
                  </a:extLst>
                </p:cNvPr>
                <p:cNvSpPr>
                  <a:spLocks noChangeShapeType="1"/>
                </p:cNvSpPr>
                <p:nvPr/>
              </p:nvSpPr>
              <p:spPr bwMode="auto">
                <a:xfrm flipV="1">
                  <a:off x="5179" y="1762"/>
                  <a:ext cx="1" cy="4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43" name="Line 543">
                  <a:extLst>
                    <a:ext uri="{FF2B5EF4-FFF2-40B4-BE49-F238E27FC236}">
                      <a16:creationId xmlns:a16="http://schemas.microsoft.com/office/drawing/2014/main" id="{2AF50D50-E13F-3178-BCC3-A4DBE1055E0C}"/>
                    </a:ext>
                  </a:extLst>
                </p:cNvPr>
                <p:cNvSpPr>
                  <a:spLocks noChangeShapeType="1"/>
                </p:cNvSpPr>
                <p:nvPr/>
              </p:nvSpPr>
              <p:spPr bwMode="auto">
                <a:xfrm>
                  <a:off x="5139" y="176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44" name="Line 544">
                  <a:extLst>
                    <a:ext uri="{FF2B5EF4-FFF2-40B4-BE49-F238E27FC236}">
                      <a16:creationId xmlns:a16="http://schemas.microsoft.com/office/drawing/2014/main" id="{7F2534F0-B450-06BE-FA2E-AEE6FC39653D}"/>
                    </a:ext>
                  </a:extLst>
                </p:cNvPr>
                <p:cNvSpPr>
                  <a:spLocks noChangeShapeType="1"/>
                </p:cNvSpPr>
                <p:nvPr/>
              </p:nvSpPr>
              <p:spPr bwMode="auto">
                <a:xfrm flipV="1">
                  <a:off x="5207" y="1694"/>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45" name="Line 545">
                  <a:extLst>
                    <a:ext uri="{FF2B5EF4-FFF2-40B4-BE49-F238E27FC236}">
                      <a16:creationId xmlns:a16="http://schemas.microsoft.com/office/drawing/2014/main" id="{698A621B-E6BB-5FD1-6654-7EDEE3C598F4}"/>
                    </a:ext>
                  </a:extLst>
                </p:cNvPr>
                <p:cNvSpPr>
                  <a:spLocks noChangeShapeType="1"/>
                </p:cNvSpPr>
                <p:nvPr/>
              </p:nvSpPr>
              <p:spPr bwMode="auto">
                <a:xfrm>
                  <a:off x="5166" y="169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46" name="Line 546">
                  <a:extLst>
                    <a:ext uri="{FF2B5EF4-FFF2-40B4-BE49-F238E27FC236}">
                      <a16:creationId xmlns:a16="http://schemas.microsoft.com/office/drawing/2014/main" id="{369C25FA-133A-8748-AD0F-1A3185FFDF17}"/>
                    </a:ext>
                  </a:extLst>
                </p:cNvPr>
                <p:cNvSpPr>
                  <a:spLocks noChangeShapeType="1"/>
                </p:cNvSpPr>
                <p:nvPr/>
              </p:nvSpPr>
              <p:spPr bwMode="auto">
                <a:xfrm flipV="1">
                  <a:off x="5234" y="1667"/>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47" name="Line 547">
                  <a:extLst>
                    <a:ext uri="{FF2B5EF4-FFF2-40B4-BE49-F238E27FC236}">
                      <a16:creationId xmlns:a16="http://schemas.microsoft.com/office/drawing/2014/main" id="{1462D22A-FCB3-E2D9-ED5B-89C054D54580}"/>
                    </a:ext>
                  </a:extLst>
                </p:cNvPr>
                <p:cNvSpPr>
                  <a:spLocks noChangeShapeType="1"/>
                </p:cNvSpPr>
                <p:nvPr/>
              </p:nvSpPr>
              <p:spPr bwMode="auto">
                <a:xfrm>
                  <a:off x="5193" y="166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48" name="Line 548">
                  <a:extLst>
                    <a:ext uri="{FF2B5EF4-FFF2-40B4-BE49-F238E27FC236}">
                      <a16:creationId xmlns:a16="http://schemas.microsoft.com/office/drawing/2014/main" id="{1ECCEE09-EE24-7A31-3C90-8DEBFFA4C254}"/>
                    </a:ext>
                  </a:extLst>
                </p:cNvPr>
                <p:cNvSpPr>
                  <a:spLocks noChangeShapeType="1"/>
                </p:cNvSpPr>
                <p:nvPr/>
              </p:nvSpPr>
              <p:spPr bwMode="auto">
                <a:xfrm flipV="1">
                  <a:off x="5247" y="1789"/>
                  <a:ext cx="1" cy="4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49" name="Line 549">
                  <a:extLst>
                    <a:ext uri="{FF2B5EF4-FFF2-40B4-BE49-F238E27FC236}">
                      <a16:creationId xmlns:a16="http://schemas.microsoft.com/office/drawing/2014/main" id="{D3CC4C46-F4AB-1C5E-0241-CB75BF348A3F}"/>
                    </a:ext>
                  </a:extLst>
                </p:cNvPr>
                <p:cNvSpPr>
                  <a:spLocks noChangeShapeType="1"/>
                </p:cNvSpPr>
                <p:nvPr/>
              </p:nvSpPr>
              <p:spPr bwMode="auto">
                <a:xfrm>
                  <a:off x="5207" y="1789"/>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50" name="Line 550">
                  <a:extLst>
                    <a:ext uri="{FF2B5EF4-FFF2-40B4-BE49-F238E27FC236}">
                      <a16:creationId xmlns:a16="http://schemas.microsoft.com/office/drawing/2014/main" id="{1597D5AA-DF33-DE8F-0F7D-9564CEA851F1}"/>
                    </a:ext>
                  </a:extLst>
                </p:cNvPr>
                <p:cNvSpPr>
                  <a:spLocks noChangeShapeType="1"/>
                </p:cNvSpPr>
                <p:nvPr/>
              </p:nvSpPr>
              <p:spPr bwMode="auto">
                <a:xfrm flipV="1">
                  <a:off x="5274" y="1816"/>
                  <a:ext cx="1" cy="4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51" name="Line 551">
                  <a:extLst>
                    <a:ext uri="{FF2B5EF4-FFF2-40B4-BE49-F238E27FC236}">
                      <a16:creationId xmlns:a16="http://schemas.microsoft.com/office/drawing/2014/main" id="{8DE0A839-4D67-AC02-797F-6AC44E46F373}"/>
                    </a:ext>
                  </a:extLst>
                </p:cNvPr>
                <p:cNvSpPr>
                  <a:spLocks noChangeShapeType="1"/>
                </p:cNvSpPr>
                <p:nvPr/>
              </p:nvSpPr>
              <p:spPr bwMode="auto">
                <a:xfrm>
                  <a:off x="5234" y="181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52" name="Line 552">
                  <a:extLst>
                    <a:ext uri="{FF2B5EF4-FFF2-40B4-BE49-F238E27FC236}">
                      <a16:creationId xmlns:a16="http://schemas.microsoft.com/office/drawing/2014/main" id="{259EFB8B-02A4-8E08-62B6-6B3BBBC88190}"/>
                    </a:ext>
                  </a:extLst>
                </p:cNvPr>
                <p:cNvSpPr>
                  <a:spLocks noChangeShapeType="1"/>
                </p:cNvSpPr>
                <p:nvPr/>
              </p:nvSpPr>
              <p:spPr bwMode="auto">
                <a:xfrm flipV="1">
                  <a:off x="5301" y="1857"/>
                  <a:ext cx="1" cy="40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53" name="Line 553">
                  <a:extLst>
                    <a:ext uri="{FF2B5EF4-FFF2-40B4-BE49-F238E27FC236}">
                      <a16:creationId xmlns:a16="http://schemas.microsoft.com/office/drawing/2014/main" id="{3258EB5A-6161-5AD1-4816-4FD7CB314D6E}"/>
                    </a:ext>
                  </a:extLst>
                </p:cNvPr>
                <p:cNvSpPr>
                  <a:spLocks noChangeShapeType="1"/>
                </p:cNvSpPr>
                <p:nvPr/>
              </p:nvSpPr>
              <p:spPr bwMode="auto">
                <a:xfrm>
                  <a:off x="5261" y="185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54" name="Line 554">
                  <a:extLst>
                    <a:ext uri="{FF2B5EF4-FFF2-40B4-BE49-F238E27FC236}">
                      <a16:creationId xmlns:a16="http://schemas.microsoft.com/office/drawing/2014/main" id="{3E836B30-27B8-12BA-1038-96F007A36919}"/>
                    </a:ext>
                  </a:extLst>
                </p:cNvPr>
                <p:cNvSpPr>
                  <a:spLocks noChangeShapeType="1"/>
                </p:cNvSpPr>
                <p:nvPr/>
              </p:nvSpPr>
              <p:spPr bwMode="auto">
                <a:xfrm flipV="1">
                  <a:off x="5329" y="1789"/>
                  <a:ext cx="1" cy="43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55" name="Line 555">
                  <a:extLst>
                    <a:ext uri="{FF2B5EF4-FFF2-40B4-BE49-F238E27FC236}">
                      <a16:creationId xmlns:a16="http://schemas.microsoft.com/office/drawing/2014/main" id="{11049167-44ED-5E83-0993-5911EBC89BB3}"/>
                    </a:ext>
                  </a:extLst>
                </p:cNvPr>
                <p:cNvSpPr>
                  <a:spLocks noChangeShapeType="1"/>
                </p:cNvSpPr>
                <p:nvPr/>
              </p:nvSpPr>
              <p:spPr bwMode="auto">
                <a:xfrm>
                  <a:off x="5288" y="178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56" name="Line 556">
                  <a:extLst>
                    <a:ext uri="{FF2B5EF4-FFF2-40B4-BE49-F238E27FC236}">
                      <a16:creationId xmlns:a16="http://schemas.microsoft.com/office/drawing/2014/main" id="{9C260026-BFA4-5BBC-3532-48CDA0458462}"/>
                    </a:ext>
                  </a:extLst>
                </p:cNvPr>
                <p:cNvSpPr>
                  <a:spLocks noChangeShapeType="1"/>
                </p:cNvSpPr>
                <p:nvPr/>
              </p:nvSpPr>
              <p:spPr bwMode="auto">
                <a:xfrm flipV="1">
                  <a:off x="5342" y="1816"/>
                  <a:ext cx="1" cy="4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57" name="Line 557">
                  <a:extLst>
                    <a:ext uri="{FF2B5EF4-FFF2-40B4-BE49-F238E27FC236}">
                      <a16:creationId xmlns:a16="http://schemas.microsoft.com/office/drawing/2014/main" id="{414CA638-1596-8C9B-6510-4E981038D988}"/>
                    </a:ext>
                  </a:extLst>
                </p:cNvPr>
                <p:cNvSpPr>
                  <a:spLocks noChangeShapeType="1"/>
                </p:cNvSpPr>
                <p:nvPr/>
              </p:nvSpPr>
              <p:spPr bwMode="auto">
                <a:xfrm>
                  <a:off x="5301" y="1816"/>
                  <a:ext cx="82"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58" name="Line 558">
                  <a:extLst>
                    <a:ext uri="{FF2B5EF4-FFF2-40B4-BE49-F238E27FC236}">
                      <a16:creationId xmlns:a16="http://schemas.microsoft.com/office/drawing/2014/main" id="{76AA046B-B400-DB39-8F35-1C6E966ABCD7}"/>
                    </a:ext>
                  </a:extLst>
                </p:cNvPr>
                <p:cNvSpPr>
                  <a:spLocks noChangeShapeType="1"/>
                </p:cNvSpPr>
                <p:nvPr/>
              </p:nvSpPr>
              <p:spPr bwMode="auto">
                <a:xfrm flipV="1">
                  <a:off x="5369" y="1830"/>
                  <a:ext cx="1" cy="4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59" name="Line 559">
                  <a:extLst>
                    <a:ext uri="{FF2B5EF4-FFF2-40B4-BE49-F238E27FC236}">
                      <a16:creationId xmlns:a16="http://schemas.microsoft.com/office/drawing/2014/main" id="{22BDACB6-8723-0EB5-767B-462B0CD4151F}"/>
                    </a:ext>
                  </a:extLst>
                </p:cNvPr>
                <p:cNvSpPr>
                  <a:spLocks noChangeShapeType="1"/>
                </p:cNvSpPr>
                <p:nvPr/>
              </p:nvSpPr>
              <p:spPr bwMode="auto">
                <a:xfrm>
                  <a:off x="5329" y="1830"/>
                  <a:ext cx="5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0" name="Line 560">
                  <a:extLst>
                    <a:ext uri="{FF2B5EF4-FFF2-40B4-BE49-F238E27FC236}">
                      <a16:creationId xmlns:a16="http://schemas.microsoft.com/office/drawing/2014/main" id="{68B16A20-A1B8-4512-248E-E4A328CC237F}"/>
                    </a:ext>
                  </a:extLst>
                </p:cNvPr>
                <p:cNvSpPr>
                  <a:spLocks noChangeShapeType="1"/>
                </p:cNvSpPr>
                <p:nvPr/>
              </p:nvSpPr>
              <p:spPr bwMode="auto">
                <a:xfrm>
                  <a:off x="1168" y="3048"/>
                  <a:ext cx="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1" name="Line 561">
                  <a:extLst>
                    <a:ext uri="{FF2B5EF4-FFF2-40B4-BE49-F238E27FC236}">
                      <a16:creationId xmlns:a16="http://schemas.microsoft.com/office/drawing/2014/main" id="{0A14796E-5040-08BF-3270-37851F2E900C}"/>
                    </a:ext>
                  </a:extLst>
                </p:cNvPr>
                <p:cNvSpPr>
                  <a:spLocks noChangeShapeType="1"/>
                </p:cNvSpPr>
                <p:nvPr/>
              </p:nvSpPr>
              <p:spPr bwMode="auto">
                <a:xfrm>
                  <a:off x="1168" y="3048"/>
                  <a:ext cx="5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2" name="Line 562">
                  <a:extLst>
                    <a:ext uri="{FF2B5EF4-FFF2-40B4-BE49-F238E27FC236}">
                      <a16:creationId xmlns:a16="http://schemas.microsoft.com/office/drawing/2014/main" id="{4590C45C-7AF5-6842-3973-C96561FD1275}"/>
                    </a:ext>
                  </a:extLst>
                </p:cNvPr>
                <p:cNvSpPr>
                  <a:spLocks noChangeShapeType="1"/>
                </p:cNvSpPr>
                <p:nvPr/>
              </p:nvSpPr>
              <p:spPr bwMode="auto">
                <a:xfrm>
                  <a:off x="1195" y="3048"/>
                  <a:ext cx="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3" name="Line 563">
                  <a:extLst>
                    <a:ext uri="{FF2B5EF4-FFF2-40B4-BE49-F238E27FC236}">
                      <a16:creationId xmlns:a16="http://schemas.microsoft.com/office/drawing/2014/main" id="{C6867F15-4A46-A4A7-924E-E9020E6E8C1D}"/>
                    </a:ext>
                  </a:extLst>
                </p:cNvPr>
                <p:cNvSpPr>
                  <a:spLocks noChangeShapeType="1"/>
                </p:cNvSpPr>
                <p:nvPr/>
              </p:nvSpPr>
              <p:spPr bwMode="auto">
                <a:xfrm>
                  <a:off x="1168" y="3048"/>
                  <a:ext cx="8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4" name="Line 564">
                  <a:extLst>
                    <a:ext uri="{FF2B5EF4-FFF2-40B4-BE49-F238E27FC236}">
                      <a16:creationId xmlns:a16="http://schemas.microsoft.com/office/drawing/2014/main" id="{92295023-4D15-24A2-EC92-0218407DDA33}"/>
                    </a:ext>
                  </a:extLst>
                </p:cNvPr>
                <p:cNvSpPr>
                  <a:spLocks noChangeShapeType="1"/>
                </p:cNvSpPr>
                <p:nvPr/>
              </p:nvSpPr>
              <p:spPr bwMode="auto">
                <a:xfrm>
                  <a:off x="1208" y="3048"/>
                  <a:ext cx="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5" name="Line 565">
                  <a:extLst>
                    <a:ext uri="{FF2B5EF4-FFF2-40B4-BE49-F238E27FC236}">
                      <a16:creationId xmlns:a16="http://schemas.microsoft.com/office/drawing/2014/main" id="{9A2613C8-2E92-5C72-1C9D-71FA094111B5}"/>
                    </a:ext>
                  </a:extLst>
                </p:cNvPr>
                <p:cNvSpPr>
                  <a:spLocks noChangeShapeType="1"/>
                </p:cNvSpPr>
                <p:nvPr/>
              </p:nvSpPr>
              <p:spPr bwMode="auto">
                <a:xfrm>
                  <a:off x="1168" y="304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6" name="Line 566">
                  <a:extLst>
                    <a:ext uri="{FF2B5EF4-FFF2-40B4-BE49-F238E27FC236}">
                      <a16:creationId xmlns:a16="http://schemas.microsoft.com/office/drawing/2014/main" id="{FF9701F5-38CD-224A-3B48-891B8635BDF4}"/>
                    </a:ext>
                  </a:extLst>
                </p:cNvPr>
                <p:cNvSpPr>
                  <a:spLocks noChangeShapeType="1"/>
                </p:cNvSpPr>
                <p:nvPr/>
              </p:nvSpPr>
              <p:spPr bwMode="auto">
                <a:xfrm>
                  <a:off x="1236" y="3048"/>
                  <a:ext cx="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7" name="Line 567">
                  <a:extLst>
                    <a:ext uri="{FF2B5EF4-FFF2-40B4-BE49-F238E27FC236}">
                      <a16:creationId xmlns:a16="http://schemas.microsoft.com/office/drawing/2014/main" id="{D9C91220-CB2A-47A5-F430-36140E34A1B2}"/>
                    </a:ext>
                  </a:extLst>
                </p:cNvPr>
                <p:cNvSpPr>
                  <a:spLocks noChangeShapeType="1"/>
                </p:cNvSpPr>
                <p:nvPr/>
              </p:nvSpPr>
              <p:spPr bwMode="auto">
                <a:xfrm>
                  <a:off x="1195" y="304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8" name="Line 568">
                  <a:extLst>
                    <a:ext uri="{FF2B5EF4-FFF2-40B4-BE49-F238E27FC236}">
                      <a16:creationId xmlns:a16="http://schemas.microsoft.com/office/drawing/2014/main" id="{FDF33190-1103-0ED4-196A-86AE86462957}"/>
                    </a:ext>
                  </a:extLst>
                </p:cNvPr>
                <p:cNvSpPr>
                  <a:spLocks noChangeShapeType="1"/>
                </p:cNvSpPr>
                <p:nvPr/>
              </p:nvSpPr>
              <p:spPr bwMode="auto">
                <a:xfrm>
                  <a:off x="1263" y="3048"/>
                  <a:ext cx="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9" name="Line 569">
                  <a:extLst>
                    <a:ext uri="{FF2B5EF4-FFF2-40B4-BE49-F238E27FC236}">
                      <a16:creationId xmlns:a16="http://schemas.microsoft.com/office/drawing/2014/main" id="{5C0BF13C-5DC4-1425-C3B5-2B887F38D751}"/>
                    </a:ext>
                  </a:extLst>
                </p:cNvPr>
                <p:cNvSpPr>
                  <a:spLocks noChangeShapeType="1"/>
                </p:cNvSpPr>
                <p:nvPr/>
              </p:nvSpPr>
              <p:spPr bwMode="auto">
                <a:xfrm>
                  <a:off x="1222" y="304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0" name="Line 570">
                  <a:extLst>
                    <a:ext uri="{FF2B5EF4-FFF2-40B4-BE49-F238E27FC236}">
                      <a16:creationId xmlns:a16="http://schemas.microsoft.com/office/drawing/2014/main" id="{908CDBD3-FF25-1A6F-D3BA-3A7B654F99AC}"/>
                    </a:ext>
                  </a:extLst>
                </p:cNvPr>
                <p:cNvSpPr>
                  <a:spLocks noChangeShapeType="1"/>
                </p:cNvSpPr>
                <p:nvPr/>
              </p:nvSpPr>
              <p:spPr bwMode="auto">
                <a:xfrm>
                  <a:off x="1290" y="3048"/>
                  <a:ext cx="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1" name="Line 571">
                  <a:extLst>
                    <a:ext uri="{FF2B5EF4-FFF2-40B4-BE49-F238E27FC236}">
                      <a16:creationId xmlns:a16="http://schemas.microsoft.com/office/drawing/2014/main" id="{3009BB12-8510-62A7-EBC3-2838FF473231}"/>
                    </a:ext>
                  </a:extLst>
                </p:cNvPr>
                <p:cNvSpPr>
                  <a:spLocks noChangeShapeType="1"/>
                </p:cNvSpPr>
                <p:nvPr/>
              </p:nvSpPr>
              <p:spPr bwMode="auto">
                <a:xfrm>
                  <a:off x="1249" y="304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2" name="Line 572">
                  <a:extLst>
                    <a:ext uri="{FF2B5EF4-FFF2-40B4-BE49-F238E27FC236}">
                      <a16:creationId xmlns:a16="http://schemas.microsoft.com/office/drawing/2014/main" id="{B435981E-CA14-BDDB-6FCD-BF5D0FFFF62B}"/>
                    </a:ext>
                  </a:extLst>
                </p:cNvPr>
                <p:cNvSpPr>
                  <a:spLocks noChangeShapeType="1"/>
                </p:cNvSpPr>
                <p:nvPr/>
              </p:nvSpPr>
              <p:spPr bwMode="auto">
                <a:xfrm>
                  <a:off x="1303" y="3035"/>
                  <a:ext cx="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3" name="Line 573">
                  <a:extLst>
                    <a:ext uri="{FF2B5EF4-FFF2-40B4-BE49-F238E27FC236}">
                      <a16:creationId xmlns:a16="http://schemas.microsoft.com/office/drawing/2014/main" id="{7FFE544A-EA0E-7B58-5FDD-4FE382EA49A2}"/>
                    </a:ext>
                  </a:extLst>
                </p:cNvPr>
                <p:cNvSpPr>
                  <a:spLocks noChangeShapeType="1"/>
                </p:cNvSpPr>
                <p:nvPr/>
              </p:nvSpPr>
              <p:spPr bwMode="auto">
                <a:xfrm>
                  <a:off x="1263" y="303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4" name="Line 574">
                  <a:extLst>
                    <a:ext uri="{FF2B5EF4-FFF2-40B4-BE49-F238E27FC236}">
                      <a16:creationId xmlns:a16="http://schemas.microsoft.com/office/drawing/2014/main" id="{6D3E2F4C-B9C6-9C56-2A97-1BF717EC1707}"/>
                    </a:ext>
                  </a:extLst>
                </p:cNvPr>
                <p:cNvSpPr>
                  <a:spLocks noChangeShapeType="1"/>
                </p:cNvSpPr>
                <p:nvPr/>
              </p:nvSpPr>
              <p:spPr bwMode="auto">
                <a:xfrm>
                  <a:off x="1330" y="3021"/>
                  <a:ext cx="1" cy="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5" name="Line 575">
                  <a:extLst>
                    <a:ext uri="{FF2B5EF4-FFF2-40B4-BE49-F238E27FC236}">
                      <a16:creationId xmlns:a16="http://schemas.microsoft.com/office/drawing/2014/main" id="{18FC2A75-7FF5-5606-5F45-2919F4B41CDE}"/>
                    </a:ext>
                  </a:extLst>
                </p:cNvPr>
                <p:cNvSpPr>
                  <a:spLocks noChangeShapeType="1"/>
                </p:cNvSpPr>
                <p:nvPr/>
              </p:nvSpPr>
              <p:spPr bwMode="auto">
                <a:xfrm>
                  <a:off x="1290" y="303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6" name="Line 576">
                  <a:extLst>
                    <a:ext uri="{FF2B5EF4-FFF2-40B4-BE49-F238E27FC236}">
                      <a16:creationId xmlns:a16="http://schemas.microsoft.com/office/drawing/2014/main" id="{AB621AE8-5B49-48C2-9D0A-8C000B22A15F}"/>
                    </a:ext>
                  </a:extLst>
                </p:cNvPr>
                <p:cNvSpPr>
                  <a:spLocks noChangeShapeType="1"/>
                </p:cNvSpPr>
                <p:nvPr/>
              </p:nvSpPr>
              <p:spPr bwMode="auto">
                <a:xfrm>
                  <a:off x="1358" y="3008"/>
                  <a:ext cx="1" cy="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7" name="Line 577">
                  <a:extLst>
                    <a:ext uri="{FF2B5EF4-FFF2-40B4-BE49-F238E27FC236}">
                      <a16:creationId xmlns:a16="http://schemas.microsoft.com/office/drawing/2014/main" id="{E1AF2F4B-D690-6165-0299-64B422F46C19}"/>
                    </a:ext>
                  </a:extLst>
                </p:cNvPr>
                <p:cNvSpPr>
                  <a:spLocks noChangeShapeType="1"/>
                </p:cNvSpPr>
                <p:nvPr/>
              </p:nvSpPr>
              <p:spPr bwMode="auto">
                <a:xfrm>
                  <a:off x="1317" y="302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8" name="Line 578">
                  <a:extLst>
                    <a:ext uri="{FF2B5EF4-FFF2-40B4-BE49-F238E27FC236}">
                      <a16:creationId xmlns:a16="http://schemas.microsoft.com/office/drawing/2014/main" id="{94FCA8A6-C114-C97D-31F1-34502D00B20A}"/>
                    </a:ext>
                  </a:extLst>
                </p:cNvPr>
                <p:cNvSpPr>
                  <a:spLocks noChangeShapeType="1"/>
                </p:cNvSpPr>
                <p:nvPr/>
              </p:nvSpPr>
              <p:spPr bwMode="auto">
                <a:xfrm>
                  <a:off x="1385" y="2994"/>
                  <a:ext cx="1" cy="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9" name="Line 579">
                  <a:extLst>
                    <a:ext uri="{FF2B5EF4-FFF2-40B4-BE49-F238E27FC236}">
                      <a16:creationId xmlns:a16="http://schemas.microsoft.com/office/drawing/2014/main" id="{0B46B38E-884C-A853-5053-9DAE85601F6C}"/>
                    </a:ext>
                  </a:extLst>
                </p:cNvPr>
                <p:cNvSpPr>
                  <a:spLocks noChangeShapeType="1"/>
                </p:cNvSpPr>
                <p:nvPr/>
              </p:nvSpPr>
              <p:spPr bwMode="auto">
                <a:xfrm>
                  <a:off x="1344" y="300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0" name="Line 580">
                  <a:extLst>
                    <a:ext uri="{FF2B5EF4-FFF2-40B4-BE49-F238E27FC236}">
                      <a16:creationId xmlns:a16="http://schemas.microsoft.com/office/drawing/2014/main" id="{7B9149F8-E3BE-03E4-F6B9-5FC9C3D7674B}"/>
                    </a:ext>
                  </a:extLst>
                </p:cNvPr>
                <p:cNvSpPr>
                  <a:spLocks noChangeShapeType="1"/>
                </p:cNvSpPr>
                <p:nvPr/>
              </p:nvSpPr>
              <p:spPr bwMode="auto">
                <a:xfrm>
                  <a:off x="1398" y="2967"/>
                  <a:ext cx="1" cy="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1" name="Line 581">
                  <a:extLst>
                    <a:ext uri="{FF2B5EF4-FFF2-40B4-BE49-F238E27FC236}">
                      <a16:creationId xmlns:a16="http://schemas.microsoft.com/office/drawing/2014/main" id="{AA9B8B5F-B99B-7B65-2F75-1F2A947D248E}"/>
                    </a:ext>
                  </a:extLst>
                </p:cNvPr>
                <p:cNvSpPr>
                  <a:spLocks noChangeShapeType="1"/>
                </p:cNvSpPr>
                <p:nvPr/>
              </p:nvSpPr>
              <p:spPr bwMode="auto">
                <a:xfrm>
                  <a:off x="1358" y="2994"/>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2" name="Line 582">
                  <a:extLst>
                    <a:ext uri="{FF2B5EF4-FFF2-40B4-BE49-F238E27FC236}">
                      <a16:creationId xmlns:a16="http://schemas.microsoft.com/office/drawing/2014/main" id="{0490DC24-0C35-7A89-63D3-EEFCDAC6FA5B}"/>
                    </a:ext>
                  </a:extLst>
                </p:cNvPr>
                <p:cNvSpPr>
                  <a:spLocks noChangeShapeType="1"/>
                </p:cNvSpPr>
                <p:nvPr/>
              </p:nvSpPr>
              <p:spPr bwMode="auto">
                <a:xfrm>
                  <a:off x="1425" y="2954"/>
                  <a:ext cx="1" cy="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3" name="Line 583">
                  <a:extLst>
                    <a:ext uri="{FF2B5EF4-FFF2-40B4-BE49-F238E27FC236}">
                      <a16:creationId xmlns:a16="http://schemas.microsoft.com/office/drawing/2014/main" id="{E3145BE0-F553-2F32-2131-1440D769C7B1}"/>
                    </a:ext>
                  </a:extLst>
                </p:cNvPr>
                <p:cNvSpPr>
                  <a:spLocks noChangeShapeType="1"/>
                </p:cNvSpPr>
                <p:nvPr/>
              </p:nvSpPr>
              <p:spPr bwMode="auto">
                <a:xfrm>
                  <a:off x="1385" y="298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4" name="Line 584">
                  <a:extLst>
                    <a:ext uri="{FF2B5EF4-FFF2-40B4-BE49-F238E27FC236}">
                      <a16:creationId xmlns:a16="http://schemas.microsoft.com/office/drawing/2014/main" id="{F7CB41E2-D56D-27C2-835C-70BF66C7AF83}"/>
                    </a:ext>
                  </a:extLst>
                </p:cNvPr>
                <p:cNvSpPr>
                  <a:spLocks noChangeShapeType="1"/>
                </p:cNvSpPr>
                <p:nvPr/>
              </p:nvSpPr>
              <p:spPr bwMode="auto">
                <a:xfrm>
                  <a:off x="1452" y="2927"/>
                  <a:ext cx="1" cy="4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5" name="Line 585">
                  <a:extLst>
                    <a:ext uri="{FF2B5EF4-FFF2-40B4-BE49-F238E27FC236}">
                      <a16:creationId xmlns:a16="http://schemas.microsoft.com/office/drawing/2014/main" id="{066D76FD-773D-7B5A-F738-BAC6A8C6B1ED}"/>
                    </a:ext>
                  </a:extLst>
                </p:cNvPr>
                <p:cNvSpPr>
                  <a:spLocks noChangeShapeType="1"/>
                </p:cNvSpPr>
                <p:nvPr/>
              </p:nvSpPr>
              <p:spPr bwMode="auto">
                <a:xfrm>
                  <a:off x="1412" y="296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6" name="Line 586">
                  <a:extLst>
                    <a:ext uri="{FF2B5EF4-FFF2-40B4-BE49-F238E27FC236}">
                      <a16:creationId xmlns:a16="http://schemas.microsoft.com/office/drawing/2014/main" id="{4E531118-672A-FFBA-6764-6F366041CB7B}"/>
                    </a:ext>
                  </a:extLst>
                </p:cNvPr>
                <p:cNvSpPr>
                  <a:spLocks noChangeShapeType="1"/>
                </p:cNvSpPr>
                <p:nvPr/>
              </p:nvSpPr>
              <p:spPr bwMode="auto">
                <a:xfrm>
                  <a:off x="1466" y="2927"/>
                  <a:ext cx="1" cy="2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7" name="Line 587">
                  <a:extLst>
                    <a:ext uri="{FF2B5EF4-FFF2-40B4-BE49-F238E27FC236}">
                      <a16:creationId xmlns:a16="http://schemas.microsoft.com/office/drawing/2014/main" id="{6819BC48-9DB0-B073-DFC3-DA6336F18C67}"/>
                    </a:ext>
                  </a:extLst>
                </p:cNvPr>
                <p:cNvSpPr>
                  <a:spLocks noChangeShapeType="1"/>
                </p:cNvSpPr>
                <p:nvPr/>
              </p:nvSpPr>
              <p:spPr bwMode="auto">
                <a:xfrm>
                  <a:off x="1425" y="295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8" name="Line 588">
                  <a:extLst>
                    <a:ext uri="{FF2B5EF4-FFF2-40B4-BE49-F238E27FC236}">
                      <a16:creationId xmlns:a16="http://schemas.microsoft.com/office/drawing/2014/main" id="{26140A78-5CC7-C467-7EFB-D67F58389BF5}"/>
                    </a:ext>
                  </a:extLst>
                </p:cNvPr>
                <p:cNvSpPr>
                  <a:spLocks noChangeShapeType="1"/>
                </p:cNvSpPr>
                <p:nvPr/>
              </p:nvSpPr>
              <p:spPr bwMode="auto">
                <a:xfrm>
                  <a:off x="1493" y="2913"/>
                  <a:ext cx="1" cy="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9" name="Line 589">
                  <a:extLst>
                    <a:ext uri="{FF2B5EF4-FFF2-40B4-BE49-F238E27FC236}">
                      <a16:creationId xmlns:a16="http://schemas.microsoft.com/office/drawing/2014/main" id="{FFC63067-FBB0-1D56-8785-B8844E504BA5}"/>
                    </a:ext>
                  </a:extLst>
                </p:cNvPr>
                <p:cNvSpPr>
                  <a:spLocks noChangeShapeType="1"/>
                </p:cNvSpPr>
                <p:nvPr/>
              </p:nvSpPr>
              <p:spPr bwMode="auto">
                <a:xfrm>
                  <a:off x="1452" y="295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90" name="Line 590">
                  <a:extLst>
                    <a:ext uri="{FF2B5EF4-FFF2-40B4-BE49-F238E27FC236}">
                      <a16:creationId xmlns:a16="http://schemas.microsoft.com/office/drawing/2014/main" id="{57F68C50-D011-A192-CCB3-D75A195F3E03}"/>
                    </a:ext>
                  </a:extLst>
                </p:cNvPr>
                <p:cNvSpPr>
                  <a:spLocks noChangeShapeType="1"/>
                </p:cNvSpPr>
                <p:nvPr/>
              </p:nvSpPr>
              <p:spPr bwMode="auto">
                <a:xfrm>
                  <a:off x="1520" y="2899"/>
                  <a:ext cx="1" cy="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91" name="Line 591">
                  <a:extLst>
                    <a:ext uri="{FF2B5EF4-FFF2-40B4-BE49-F238E27FC236}">
                      <a16:creationId xmlns:a16="http://schemas.microsoft.com/office/drawing/2014/main" id="{4108FDE2-AF78-F775-344A-AADC6CE6D92F}"/>
                    </a:ext>
                  </a:extLst>
                </p:cNvPr>
                <p:cNvSpPr>
                  <a:spLocks noChangeShapeType="1"/>
                </p:cNvSpPr>
                <p:nvPr/>
              </p:nvSpPr>
              <p:spPr bwMode="auto">
                <a:xfrm>
                  <a:off x="1480" y="2940"/>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92" name="Line 592">
                  <a:extLst>
                    <a:ext uri="{FF2B5EF4-FFF2-40B4-BE49-F238E27FC236}">
                      <a16:creationId xmlns:a16="http://schemas.microsoft.com/office/drawing/2014/main" id="{5470FE5F-46AE-40B9-E35D-6A3E4F9D1501}"/>
                    </a:ext>
                  </a:extLst>
                </p:cNvPr>
                <p:cNvSpPr>
                  <a:spLocks noChangeShapeType="1"/>
                </p:cNvSpPr>
                <p:nvPr/>
              </p:nvSpPr>
              <p:spPr bwMode="auto">
                <a:xfrm>
                  <a:off x="1547" y="2886"/>
                  <a:ext cx="1" cy="5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93" name="Line 593">
                  <a:extLst>
                    <a:ext uri="{FF2B5EF4-FFF2-40B4-BE49-F238E27FC236}">
                      <a16:creationId xmlns:a16="http://schemas.microsoft.com/office/drawing/2014/main" id="{4C96AA68-6B9D-1562-7765-8B7FA0F75947}"/>
                    </a:ext>
                  </a:extLst>
                </p:cNvPr>
                <p:cNvSpPr>
                  <a:spLocks noChangeShapeType="1"/>
                </p:cNvSpPr>
                <p:nvPr/>
              </p:nvSpPr>
              <p:spPr bwMode="auto">
                <a:xfrm>
                  <a:off x="1507" y="2940"/>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94" name="Line 594">
                  <a:extLst>
                    <a:ext uri="{FF2B5EF4-FFF2-40B4-BE49-F238E27FC236}">
                      <a16:creationId xmlns:a16="http://schemas.microsoft.com/office/drawing/2014/main" id="{8FD7017C-0771-575E-E9FD-DD92B0AE0BD7}"/>
                    </a:ext>
                  </a:extLst>
                </p:cNvPr>
                <p:cNvSpPr>
                  <a:spLocks noChangeShapeType="1"/>
                </p:cNvSpPr>
                <p:nvPr/>
              </p:nvSpPr>
              <p:spPr bwMode="auto">
                <a:xfrm>
                  <a:off x="1561" y="2886"/>
                  <a:ext cx="1" cy="5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95" name="Line 595">
                  <a:extLst>
                    <a:ext uri="{FF2B5EF4-FFF2-40B4-BE49-F238E27FC236}">
                      <a16:creationId xmlns:a16="http://schemas.microsoft.com/office/drawing/2014/main" id="{2DC8DB40-1290-1AA9-2369-E546E357E0ED}"/>
                    </a:ext>
                  </a:extLst>
                </p:cNvPr>
                <p:cNvSpPr>
                  <a:spLocks noChangeShapeType="1"/>
                </p:cNvSpPr>
                <p:nvPr/>
              </p:nvSpPr>
              <p:spPr bwMode="auto">
                <a:xfrm>
                  <a:off x="1520" y="294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96" name="Line 596">
                  <a:extLst>
                    <a:ext uri="{FF2B5EF4-FFF2-40B4-BE49-F238E27FC236}">
                      <a16:creationId xmlns:a16="http://schemas.microsoft.com/office/drawing/2014/main" id="{C9B42E9E-EF08-02EA-A26C-95C353370813}"/>
                    </a:ext>
                  </a:extLst>
                </p:cNvPr>
                <p:cNvSpPr>
                  <a:spLocks noChangeShapeType="1"/>
                </p:cNvSpPr>
                <p:nvPr/>
              </p:nvSpPr>
              <p:spPr bwMode="auto">
                <a:xfrm>
                  <a:off x="1588" y="2872"/>
                  <a:ext cx="1" cy="5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97" name="Line 597">
                  <a:extLst>
                    <a:ext uri="{FF2B5EF4-FFF2-40B4-BE49-F238E27FC236}">
                      <a16:creationId xmlns:a16="http://schemas.microsoft.com/office/drawing/2014/main" id="{0D42547D-A930-D723-14CF-C86379A2B9E1}"/>
                    </a:ext>
                  </a:extLst>
                </p:cNvPr>
                <p:cNvSpPr>
                  <a:spLocks noChangeShapeType="1"/>
                </p:cNvSpPr>
                <p:nvPr/>
              </p:nvSpPr>
              <p:spPr bwMode="auto">
                <a:xfrm>
                  <a:off x="1547" y="292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98" name="Line 598">
                  <a:extLst>
                    <a:ext uri="{FF2B5EF4-FFF2-40B4-BE49-F238E27FC236}">
                      <a16:creationId xmlns:a16="http://schemas.microsoft.com/office/drawing/2014/main" id="{D08BABBA-7A04-C156-66C3-215562A4499B}"/>
                    </a:ext>
                  </a:extLst>
                </p:cNvPr>
                <p:cNvSpPr>
                  <a:spLocks noChangeShapeType="1"/>
                </p:cNvSpPr>
                <p:nvPr/>
              </p:nvSpPr>
              <p:spPr bwMode="auto">
                <a:xfrm>
                  <a:off x="1615" y="2859"/>
                  <a:ext cx="1" cy="5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99" name="Line 599">
                  <a:extLst>
                    <a:ext uri="{FF2B5EF4-FFF2-40B4-BE49-F238E27FC236}">
                      <a16:creationId xmlns:a16="http://schemas.microsoft.com/office/drawing/2014/main" id="{3F472E28-6F2A-96F5-CD33-A2A7017CD829}"/>
                    </a:ext>
                  </a:extLst>
                </p:cNvPr>
                <p:cNvSpPr>
                  <a:spLocks noChangeShapeType="1"/>
                </p:cNvSpPr>
                <p:nvPr/>
              </p:nvSpPr>
              <p:spPr bwMode="auto">
                <a:xfrm>
                  <a:off x="1574" y="291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00" name="Line 600">
                  <a:extLst>
                    <a:ext uri="{FF2B5EF4-FFF2-40B4-BE49-F238E27FC236}">
                      <a16:creationId xmlns:a16="http://schemas.microsoft.com/office/drawing/2014/main" id="{E3BB797C-4A10-85CB-6C91-3F6A3AEFA7E7}"/>
                    </a:ext>
                  </a:extLst>
                </p:cNvPr>
                <p:cNvSpPr>
                  <a:spLocks noChangeShapeType="1"/>
                </p:cNvSpPr>
                <p:nvPr/>
              </p:nvSpPr>
              <p:spPr bwMode="auto">
                <a:xfrm>
                  <a:off x="1629" y="2859"/>
                  <a:ext cx="1" cy="5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01" name="Line 601">
                  <a:extLst>
                    <a:ext uri="{FF2B5EF4-FFF2-40B4-BE49-F238E27FC236}">
                      <a16:creationId xmlns:a16="http://schemas.microsoft.com/office/drawing/2014/main" id="{8249920B-3985-3719-8A00-61E3AE57C71D}"/>
                    </a:ext>
                  </a:extLst>
                </p:cNvPr>
                <p:cNvSpPr>
                  <a:spLocks noChangeShapeType="1"/>
                </p:cNvSpPr>
                <p:nvPr/>
              </p:nvSpPr>
              <p:spPr bwMode="auto">
                <a:xfrm>
                  <a:off x="1588" y="291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02" name="Line 602">
                  <a:extLst>
                    <a:ext uri="{FF2B5EF4-FFF2-40B4-BE49-F238E27FC236}">
                      <a16:creationId xmlns:a16="http://schemas.microsoft.com/office/drawing/2014/main" id="{61A33FF3-D06A-0788-D3B3-B8108056C790}"/>
                    </a:ext>
                  </a:extLst>
                </p:cNvPr>
                <p:cNvSpPr>
                  <a:spLocks noChangeShapeType="1"/>
                </p:cNvSpPr>
                <p:nvPr/>
              </p:nvSpPr>
              <p:spPr bwMode="auto">
                <a:xfrm>
                  <a:off x="1656" y="2832"/>
                  <a:ext cx="1" cy="6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03" name="Line 603">
                  <a:extLst>
                    <a:ext uri="{FF2B5EF4-FFF2-40B4-BE49-F238E27FC236}">
                      <a16:creationId xmlns:a16="http://schemas.microsoft.com/office/drawing/2014/main" id="{EE48DDC3-04AE-EEE1-2523-47153899EF0E}"/>
                    </a:ext>
                  </a:extLst>
                </p:cNvPr>
                <p:cNvSpPr>
                  <a:spLocks noChangeShapeType="1"/>
                </p:cNvSpPr>
                <p:nvPr/>
              </p:nvSpPr>
              <p:spPr bwMode="auto">
                <a:xfrm>
                  <a:off x="1615" y="289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04" name="Line 604">
                  <a:extLst>
                    <a:ext uri="{FF2B5EF4-FFF2-40B4-BE49-F238E27FC236}">
                      <a16:creationId xmlns:a16="http://schemas.microsoft.com/office/drawing/2014/main" id="{02C0ADB5-785E-C55B-E107-B38EC5F0A60D}"/>
                    </a:ext>
                  </a:extLst>
                </p:cNvPr>
                <p:cNvSpPr>
                  <a:spLocks noChangeShapeType="1"/>
                </p:cNvSpPr>
                <p:nvPr/>
              </p:nvSpPr>
              <p:spPr bwMode="auto">
                <a:xfrm>
                  <a:off x="1683" y="2832"/>
                  <a:ext cx="1" cy="6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05" name="Line 605">
                  <a:extLst>
                    <a:ext uri="{FF2B5EF4-FFF2-40B4-BE49-F238E27FC236}">
                      <a16:creationId xmlns:a16="http://schemas.microsoft.com/office/drawing/2014/main" id="{9E65933D-4868-4DF5-2D8B-BC4DAD0A3702}"/>
                    </a:ext>
                  </a:extLst>
                </p:cNvPr>
                <p:cNvSpPr>
                  <a:spLocks noChangeShapeType="1"/>
                </p:cNvSpPr>
                <p:nvPr/>
              </p:nvSpPr>
              <p:spPr bwMode="auto">
                <a:xfrm>
                  <a:off x="1642" y="289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06" name="Line 606">
                  <a:extLst>
                    <a:ext uri="{FF2B5EF4-FFF2-40B4-BE49-F238E27FC236}">
                      <a16:creationId xmlns:a16="http://schemas.microsoft.com/office/drawing/2014/main" id="{ECF0719B-FEAD-31C5-B241-5086E5C55627}"/>
                    </a:ext>
                  </a:extLst>
                </p:cNvPr>
                <p:cNvSpPr>
                  <a:spLocks noChangeShapeType="1"/>
                </p:cNvSpPr>
                <p:nvPr/>
              </p:nvSpPr>
              <p:spPr bwMode="auto">
                <a:xfrm>
                  <a:off x="1710" y="2818"/>
                  <a:ext cx="1" cy="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7807" name="Group 607">
                <a:extLst>
                  <a:ext uri="{FF2B5EF4-FFF2-40B4-BE49-F238E27FC236}">
                    <a16:creationId xmlns:a16="http://schemas.microsoft.com/office/drawing/2014/main" id="{5FE0A8B0-5119-3A5C-D658-7933FF3E4855}"/>
                  </a:ext>
                </a:extLst>
              </p:cNvPr>
              <p:cNvGrpSpPr>
                <a:grpSpLocks/>
              </p:cNvGrpSpPr>
              <p:nvPr/>
            </p:nvGrpSpPr>
            <p:grpSpPr bwMode="auto">
              <a:xfrm>
                <a:off x="1669" y="1437"/>
                <a:ext cx="2399" cy="1463"/>
                <a:chOff x="1669" y="1437"/>
                <a:chExt cx="2399" cy="1463"/>
              </a:xfrm>
            </p:grpSpPr>
            <p:sp>
              <p:nvSpPr>
                <p:cNvPr id="307808" name="Line 608">
                  <a:extLst>
                    <a:ext uri="{FF2B5EF4-FFF2-40B4-BE49-F238E27FC236}">
                      <a16:creationId xmlns:a16="http://schemas.microsoft.com/office/drawing/2014/main" id="{B4A94B34-9D26-FA30-A7CF-8C48F8F4E810}"/>
                    </a:ext>
                  </a:extLst>
                </p:cNvPr>
                <p:cNvSpPr>
                  <a:spLocks noChangeShapeType="1"/>
                </p:cNvSpPr>
                <p:nvPr/>
              </p:nvSpPr>
              <p:spPr bwMode="auto">
                <a:xfrm>
                  <a:off x="1669" y="289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09" name="Line 609">
                  <a:extLst>
                    <a:ext uri="{FF2B5EF4-FFF2-40B4-BE49-F238E27FC236}">
                      <a16:creationId xmlns:a16="http://schemas.microsoft.com/office/drawing/2014/main" id="{05ABB407-15D4-A735-1313-17459A8EB0AA}"/>
                    </a:ext>
                  </a:extLst>
                </p:cNvPr>
                <p:cNvSpPr>
                  <a:spLocks noChangeShapeType="1"/>
                </p:cNvSpPr>
                <p:nvPr/>
              </p:nvSpPr>
              <p:spPr bwMode="auto">
                <a:xfrm>
                  <a:off x="1723" y="2818"/>
                  <a:ext cx="1" cy="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10" name="Line 610">
                  <a:extLst>
                    <a:ext uri="{FF2B5EF4-FFF2-40B4-BE49-F238E27FC236}">
                      <a16:creationId xmlns:a16="http://schemas.microsoft.com/office/drawing/2014/main" id="{577D231D-3186-D05C-9DE6-E61A894C41D1}"/>
                    </a:ext>
                  </a:extLst>
                </p:cNvPr>
                <p:cNvSpPr>
                  <a:spLocks noChangeShapeType="1"/>
                </p:cNvSpPr>
                <p:nvPr/>
              </p:nvSpPr>
              <p:spPr bwMode="auto">
                <a:xfrm>
                  <a:off x="1683" y="289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11" name="Line 611">
                  <a:extLst>
                    <a:ext uri="{FF2B5EF4-FFF2-40B4-BE49-F238E27FC236}">
                      <a16:creationId xmlns:a16="http://schemas.microsoft.com/office/drawing/2014/main" id="{A84E4D3D-F849-512E-FE7D-D9AAC1194ABA}"/>
                    </a:ext>
                  </a:extLst>
                </p:cNvPr>
                <p:cNvSpPr>
                  <a:spLocks noChangeShapeType="1"/>
                </p:cNvSpPr>
                <p:nvPr/>
              </p:nvSpPr>
              <p:spPr bwMode="auto">
                <a:xfrm>
                  <a:off x="1751" y="2805"/>
                  <a:ext cx="1" cy="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12" name="Line 612">
                  <a:extLst>
                    <a:ext uri="{FF2B5EF4-FFF2-40B4-BE49-F238E27FC236}">
                      <a16:creationId xmlns:a16="http://schemas.microsoft.com/office/drawing/2014/main" id="{3B3015C3-454E-C514-A157-CA2F2CA58FB1}"/>
                    </a:ext>
                  </a:extLst>
                </p:cNvPr>
                <p:cNvSpPr>
                  <a:spLocks noChangeShapeType="1"/>
                </p:cNvSpPr>
                <p:nvPr/>
              </p:nvSpPr>
              <p:spPr bwMode="auto">
                <a:xfrm>
                  <a:off x="1710" y="288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13" name="Line 613">
                  <a:extLst>
                    <a:ext uri="{FF2B5EF4-FFF2-40B4-BE49-F238E27FC236}">
                      <a16:creationId xmlns:a16="http://schemas.microsoft.com/office/drawing/2014/main" id="{138017C5-04E7-DB20-83AC-8FE6D06C0876}"/>
                    </a:ext>
                  </a:extLst>
                </p:cNvPr>
                <p:cNvSpPr>
                  <a:spLocks noChangeShapeType="1"/>
                </p:cNvSpPr>
                <p:nvPr/>
              </p:nvSpPr>
              <p:spPr bwMode="auto">
                <a:xfrm>
                  <a:off x="1778" y="2805"/>
                  <a:ext cx="1" cy="9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14" name="Line 614">
                  <a:extLst>
                    <a:ext uri="{FF2B5EF4-FFF2-40B4-BE49-F238E27FC236}">
                      <a16:creationId xmlns:a16="http://schemas.microsoft.com/office/drawing/2014/main" id="{DBEA129E-554A-92D0-C31C-8A28BEE8F073}"/>
                    </a:ext>
                  </a:extLst>
                </p:cNvPr>
                <p:cNvSpPr>
                  <a:spLocks noChangeShapeType="1"/>
                </p:cNvSpPr>
                <p:nvPr/>
              </p:nvSpPr>
              <p:spPr bwMode="auto">
                <a:xfrm>
                  <a:off x="1737" y="289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15" name="Line 615">
                  <a:extLst>
                    <a:ext uri="{FF2B5EF4-FFF2-40B4-BE49-F238E27FC236}">
                      <a16:creationId xmlns:a16="http://schemas.microsoft.com/office/drawing/2014/main" id="{0A1B2D3B-2E6D-66EA-12DE-AE15B8FC5943}"/>
                    </a:ext>
                  </a:extLst>
                </p:cNvPr>
                <p:cNvSpPr>
                  <a:spLocks noChangeShapeType="1"/>
                </p:cNvSpPr>
                <p:nvPr/>
              </p:nvSpPr>
              <p:spPr bwMode="auto">
                <a:xfrm>
                  <a:off x="1805" y="2764"/>
                  <a:ext cx="1" cy="12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16" name="Line 616">
                  <a:extLst>
                    <a:ext uri="{FF2B5EF4-FFF2-40B4-BE49-F238E27FC236}">
                      <a16:creationId xmlns:a16="http://schemas.microsoft.com/office/drawing/2014/main" id="{3BE877B2-0600-51C4-CD0D-9BE80F43EA91}"/>
                    </a:ext>
                  </a:extLst>
                </p:cNvPr>
                <p:cNvSpPr>
                  <a:spLocks noChangeShapeType="1"/>
                </p:cNvSpPr>
                <p:nvPr/>
              </p:nvSpPr>
              <p:spPr bwMode="auto">
                <a:xfrm>
                  <a:off x="1764" y="288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17" name="Line 617">
                  <a:extLst>
                    <a:ext uri="{FF2B5EF4-FFF2-40B4-BE49-F238E27FC236}">
                      <a16:creationId xmlns:a16="http://schemas.microsoft.com/office/drawing/2014/main" id="{4F55AD19-BA80-6C46-041D-3DC5B548399B}"/>
                    </a:ext>
                  </a:extLst>
                </p:cNvPr>
                <p:cNvSpPr>
                  <a:spLocks noChangeShapeType="1"/>
                </p:cNvSpPr>
                <p:nvPr/>
              </p:nvSpPr>
              <p:spPr bwMode="auto">
                <a:xfrm>
                  <a:off x="1818" y="2723"/>
                  <a:ext cx="1" cy="13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18" name="Line 618">
                  <a:extLst>
                    <a:ext uri="{FF2B5EF4-FFF2-40B4-BE49-F238E27FC236}">
                      <a16:creationId xmlns:a16="http://schemas.microsoft.com/office/drawing/2014/main" id="{B9B61ACE-A979-9771-458D-975A0B38FFD5}"/>
                    </a:ext>
                  </a:extLst>
                </p:cNvPr>
                <p:cNvSpPr>
                  <a:spLocks noChangeShapeType="1"/>
                </p:cNvSpPr>
                <p:nvPr/>
              </p:nvSpPr>
              <p:spPr bwMode="auto">
                <a:xfrm>
                  <a:off x="1778" y="285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19" name="Line 619">
                  <a:extLst>
                    <a:ext uri="{FF2B5EF4-FFF2-40B4-BE49-F238E27FC236}">
                      <a16:creationId xmlns:a16="http://schemas.microsoft.com/office/drawing/2014/main" id="{85ACD151-CA7D-5C0E-7E9E-D288AB46CA8D}"/>
                    </a:ext>
                  </a:extLst>
                </p:cNvPr>
                <p:cNvSpPr>
                  <a:spLocks noChangeShapeType="1"/>
                </p:cNvSpPr>
                <p:nvPr/>
              </p:nvSpPr>
              <p:spPr bwMode="auto">
                <a:xfrm>
                  <a:off x="1845" y="2710"/>
                  <a:ext cx="1" cy="13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0" name="Line 620">
                  <a:extLst>
                    <a:ext uri="{FF2B5EF4-FFF2-40B4-BE49-F238E27FC236}">
                      <a16:creationId xmlns:a16="http://schemas.microsoft.com/office/drawing/2014/main" id="{372EEA79-8058-EDC6-E252-63A17AECC5F4}"/>
                    </a:ext>
                  </a:extLst>
                </p:cNvPr>
                <p:cNvSpPr>
                  <a:spLocks noChangeShapeType="1"/>
                </p:cNvSpPr>
                <p:nvPr/>
              </p:nvSpPr>
              <p:spPr bwMode="auto">
                <a:xfrm>
                  <a:off x="1805" y="284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1" name="Line 621">
                  <a:extLst>
                    <a:ext uri="{FF2B5EF4-FFF2-40B4-BE49-F238E27FC236}">
                      <a16:creationId xmlns:a16="http://schemas.microsoft.com/office/drawing/2014/main" id="{CC976A32-5841-ABB6-1155-75804FC5A5E6}"/>
                    </a:ext>
                  </a:extLst>
                </p:cNvPr>
                <p:cNvSpPr>
                  <a:spLocks noChangeShapeType="1"/>
                </p:cNvSpPr>
                <p:nvPr/>
              </p:nvSpPr>
              <p:spPr bwMode="auto">
                <a:xfrm>
                  <a:off x="1873" y="2696"/>
                  <a:ext cx="1" cy="14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2" name="Line 622">
                  <a:extLst>
                    <a:ext uri="{FF2B5EF4-FFF2-40B4-BE49-F238E27FC236}">
                      <a16:creationId xmlns:a16="http://schemas.microsoft.com/office/drawing/2014/main" id="{4B0BAA7D-720A-46DA-A839-50E392CCFF2B}"/>
                    </a:ext>
                  </a:extLst>
                </p:cNvPr>
                <p:cNvSpPr>
                  <a:spLocks noChangeShapeType="1"/>
                </p:cNvSpPr>
                <p:nvPr/>
              </p:nvSpPr>
              <p:spPr bwMode="auto">
                <a:xfrm>
                  <a:off x="1832" y="284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3" name="Line 623">
                  <a:extLst>
                    <a:ext uri="{FF2B5EF4-FFF2-40B4-BE49-F238E27FC236}">
                      <a16:creationId xmlns:a16="http://schemas.microsoft.com/office/drawing/2014/main" id="{1E83EA2F-A165-4900-F848-1D68A20CED72}"/>
                    </a:ext>
                  </a:extLst>
                </p:cNvPr>
                <p:cNvSpPr>
                  <a:spLocks noChangeShapeType="1"/>
                </p:cNvSpPr>
                <p:nvPr/>
              </p:nvSpPr>
              <p:spPr bwMode="auto">
                <a:xfrm>
                  <a:off x="1886" y="2696"/>
                  <a:ext cx="1" cy="14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4" name="Line 624">
                  <a:extLst>
                    <a:ext uri="{FF2B5EF4-FFF2-40B4-BE49-F238E27FC236}">
                      <a16:creationId xmlns:a16="http://schemas.microsoft.com/office/drawing/2014/main" id="{5050C933-1F6E-6064-F373-02B77ED4E2FE}"/>
                    </a:ext>
                  </a:extLst>
                </p:cNvPr>
                <p:cNvSpPr>
                  <a:spLocks noChangeShapeType="1"/>
                </p:cNvSpPr>
                <p:nvPr/>
              </p:nvSpPr>
              <p:spPr bwMode="auto">
                <a:xfrm>
                  <a:off x="1845" y="284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5" name="Line 625">
                  <a:extLst>
                    <a:ext uri="{FF2B5EF4-FFF2-40B4-BE49-F238E27FC236}">
                      <a16:creationId xmlns:a16="http://schemas.microsoft.com/office/drawing/2014/main" id="{1F7F0339-27E1-382E-EAE6-E6B664F3063D}"/>
                    </a:ext>
                  </a:extLst>
                </p:cNvPr>
                <p:cNvSpPr>
                  <a:spLocks noChangeShapeType="1"/>
                </p:cNvSpPr>
                <p:nvPr/>
              </p:nvSpPr>
              <p:spPr bwMode="auto">
                <a:xfrm>
                  <a:off x="1913" y="2656"/>
                  <a:ext cx="1" cy="16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6" name="Line 626">
                  <a:extLst>
                    <a:ext uri="{FF2B5EF4-FFF2-40B4-BE49-F238E27FC236}">
                      <a16:creationId xmlns:a16="http://schemas.microsoft.com/office/drawing/2014/main" id="{CA4EC92D-C4E3-D3F5-0B5F-32A57C1D6346}"/>
                    </a:ext>
                  </a:extLst>
                </p:cNvPr>
                <p:cNvSpPr>
                  <a:spLocks noChangeShapeType="1"/>
                </p:cNvSpPr>
                <p:nvPr/>
              </p:nvSpPr>
              <p:spPr bwMode="auto">
                <a:xfrm>
                  <a:off x="1873" y="2818"/>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7" name="Line 627">
                  <a:extLst>
                    <a:ext uri="{FF2B5EF4-FFF2-40B4-BE49-F238E27FC236}">
                      <a16:creationId xmlns:a16="http://schemas.microsoft.com/office/drawing/2014/main" id="{8B08738A-1BBB-02B7-CF4B-84EBF105CDDF}"/>
                    </a:ext>
                  </a:extLst>
                </p:cNvPr>
                <p:cNvSpPr>
                  <a:spLocks noChangeShapeType="1"/>
                </p:cNvSpPr>
                <p:nvPr/>
              </p:nvSpPr>
              <p:spPr bwMode="auto">
                <a:xfrm>
                  <a:off x="1940" y="2615"/>
                  <a:ext cx="1" cy="19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8" name="Line 628">
                  <a:extLst>
                    <a:ext uri="{FF2B5EF4-FFF2-40B4-BE49-F238E27FC236}">
                      <a16:creationId xmlns:a16="http://schemas.microsoft.com/office/drawing/2014/main" id="{B1F99DDF-7A0A-3383-5009-CCD158FDE455}"/>
                    </a:ext>
                  </a:extLst>
                </p:cNvPr>
                <p:cNvSpPr>
                  <a:spLocks noChangeShapeType="1"/>
                </p:cNvSpPr>
                <p:nvPr/>
              </p:nvSpPr>
              <p:spPr bwMode="auto">
                <a:xfrm>
                  <a:off x="1900" y="280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9" name="Line 629">
                  <a:extLst>
                    <a:ext uri="{FF2B5EF4-FFF2-40B4-BE49-F238E27FC236}">
                      <a16:creationId xmlns:a16="http://schemas.microsoft.com/office/drawing/2014/main" id="{61249EAC-49F8-531C-11E9-FC686EE55561}"/>
                    </a:ext>
                  </a:extLst>
                </p:cNvPr>
                <p:cNvSpPr>
                  <a:spLocks noChangeShapeType="1"/>
                </p:cNvSpPr>
                <p:nvPr/>
              </p:nvSpPr>
              <p:spPr bwMode="auto">
                <a:xfrm>
                  <a:off x="1967" y="2602"/>
                  <a:ext cx="1" cy="2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0" name="Line 630">
                  <a:extLst>
                    <a:ext uri="{FF2B5EF4-FFF2-40B4-BE49-F238E27FC236}">
                      <a16:creationId xmlns:a16="http://schemas.microsoft.com/office/drawing/2014/main" id="{1AF0AAC7-B99B-3F32-236A-5FE68783C7D0}"/>
                    </a:ext>
                  </a:extLst>
                </p:cNvPr>
                <p:cNvSpPr>
                  <a:spLocks noChangeShapeType="1"/>
                </p:cNvSpPr>
                <p:nvPr/>
              </p:nvSpPr>
              <p:spPr bwMode="auto">
                <a:xfrm>
                  <a:off x="1927" y="280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1" name="Line 631">
                  <a:extLst>
                    <a:ext uri="{FF2B5EF4-FFF2-40B4-BE49-F238E27FC236}">
                      <a16:creationId xmlns:a16="http://schemas.microsoft.com/office/drawing/2014/main" id="{64F81145-1E84-4258-EE45-9A48598FDEBE}"/>
                    </a:ext>
                  </a:extLst>
                </p:cNvPr>
                <p:cNvSpPr>
                  <a:spLocks noChangeShapeType="1"/>
                </p:cNvSpPr>
                <p:nvPr/>
              </p:nvSpPr>
              <p:spPr bwMode="auto">
                <a:xfrm>
                  <a:off x="1981" y="2575"/>
                  <a:ext cx="1" cy="2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2" name="Line 632">
                  <a:extLst>
                    <a:ext uri="{FF2B5EF4-FFF2-40B4-BE49-F238E27FC236}">
                      <a16:creationId xmlns:a16="http://schemas.microsoft.com/office/drawing/2014/main" id="{AA62AFC7-C212-689A-7792-509E50B44979}"/>
                    </a:ext>
                  </a:extLst>
                </p:cNvPr>
                <p:cNvSpPr>
                  <a:spLocks noChangeShapeType="1"/>
                </p:cNvSpPr>
                <p:nvPr/>
              </p:nvSpPr>
              <p:spPr bwMode="auto">
                <a:xfrm>
                  <a:off x="1940" y="277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3" name="Line 633">
                  <a:extLst>
                    <a:ext uri="{FF2B5EF4-FFF2-40B4-BE49-F238E27FC236}">
                      <a16:creationId xmlns:a16="http://schemas.microsoft.com/office/drawing/2014/main" id="{DB7A2870-C716-0970-44F9-1B3F6C0497DB}"/>
                    </a:ext>
                  </a:extLst>
                </p:cNvPr>
                <p:cNvSpPr>
                  <a:spLocks noChangeShapeType="1"/>
                </p:cNvSpPr>
                <p:nvPr/>
              </p:nvSpPr>
              <p:spPr bwMode="auto">
                <a:xfrm>
                  <a:off x="2008" y="2547"/>
                  <a:ext cx="1" cy="2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4" name="Line 634">
                  <a:extLst>
                    <a:ext uri="{FF2B5EF4-FFF2-40B4-BE49-F238E27FC236}">
                      <a16:creationId xmlns:a16="http://schemas.microsoft.com/office/drawing/2014/main" id="{15F2345A-1F5D-DC66-DABC-88C0DDF78B79}"/>
                    </a:ext>
                  </a:extLst>
                </p:cNvPr>
                <p:cNvSpPr>
                  <a:spLocks noChangeShapeType="1"/>
                </p:cNvSpPr>
                <p:nvPr/>
              </p:nvSpPr>
              <p:spPr bwMode="auto">
                <a:xfrm>
                  <a:off x="1967" y="276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5" name="Line 635">
                  <a:extLst>
                    <a:ext uri="{FF2B5EF4-FFF2-40B4-BE49-F238E27FC236}">
                      <a16:creationId xmlns:a16="http://schemas.microsoft.com/office/drawing/2014/main" id="{7A644EF4-6F56-32F0-C35D-FE0005FB13BF}"/>
                    </a:ext>
                  </a:extLst>
                </p:cNvPr>
                <p:cNvSpPr>
                  <a:spLocks noChangeShapeType="1"/>
                </p:cNvSpPr>
                <p:nvPr/>
              </p:nvSpPr>
              <p:spPr bwMode="auto">
                <a:xfrm>
                  <a:off x="2035" y="2520"/>
                  <a:ext cx="1" cy="2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6" name="Line 636">
                  <a:extLst>
                    <a:ext uri="{FF2B5EF4-FFF2-40B4-BE49-F238E27FC236}">
                      <a16:creationId xmlns:a16="http://schemas.microsoft.com/office/drawing/2014/main" id="{D9182053-E7E2-03A1-A00B-1E1A9FB4B2E5}"/>
                    </a:ext>
                  </a:extLst>
                </p:cNvPr>
                <p:cNvSpPr>
                  <a:spLocks noChangeShapeType="1"/>
                </p:cNvSpPr>
                <p:nvPr/>
              </p:nvSpPr>
              <p:spPr bwMode="auto">
                <a:xfrm>
                  <a:off x="1995" y="2737"/>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7" name="Line 637">
                  <a:extLst>
                    <a:ext uri="{FF2B5EF4-FFF2-40B4-BE49-F238E27FC236}">
                      <a16:creationId xmlns:a16="http://schemas.microsoft.com/office/drawing/2014/main" id="{51797E60-5385-8CDB-18D6-44AB4D7BD246}"/>
                    </a:ext>
                  </a:extLst>
                </p:cNvPr>
                <p:cNvSpPr>
                  <a:spLocks noChangeShapeType="1"/>
                </p:cNvSpPr>
                <p:nvPr/>
              </p:nvSpPr>
              <p:spPr bwMode="auto">
                <a:xfrm>
                  <a:off x="2049" y="2493"/>
                  <a:ext cx="1" cy="24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8" name="Line 638">
                  <a:extLst>
                    <a:ext uri="{FF2B5EF4-FFF2-40B4-BE49-F238E27FC236}">
                      <a16:creationId xmlns:a16="http://schemas.microsoft.com/office/drawing/2014/main" id="{E8E955E2-099B-BD21-5487-4D02335612A5}"/>
                    </a:ext>
                  </a:extLst>
                </p:cNvPr>
                <p:cNvSpPr>
                  <a:spLocks noChangeShapeType="1"/>
                </p:cNvSpPr>
                <p:nvPr/>
              </p:nvSpPr>
              <p:spPr bwMode="auto">
                <a:xfrm>
                  <a:off x="2008" y="273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9" name="Line 639">
                  <a:extLst>
                    <a:ext uri="{FF2B5EF4-FFF2-40B4-BE49-F238E27FC236}">
                      <a16:creationId xmlns:a16="http://schemas.microsoft.com/office/drawing/2014/main" id="{3FD8D74C-3E7E-C836-DC0D-1F2D85E4EC63}"/>
                    </a:ext>
                  </a:extLst>
                </p:cNvPr>
                <p:cNvSpPr>
                  <a:spLocks noChangeShapeType="1"/>
                </p:cNvSpPr>
                <p:nvPr/>
              </p:nvSpPr>
              <p:spPr bwMode="auto">
                <a:xfrm>
                  <a:off x="2076" y="2439"/>
                  <a:ext cx="1" cy="27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0" name="Line 640">
                  <a:extLst>
                    <a:ext uri="{FF2B5EF4-FFF2-40B4-BE49-F238E27FC236}">
                      <a16:creationId xmlns:a16="http://schemas.microsoft.com/office/drawing/2014/main" id="{57CF1FFF-C9C9-3C4F-4442-323FD366AF95}"/>
                    </a:ext>
                  </a:extLst>
                </p:cNvPr>
                <p:cNvSpPr>
                  <a:spLocks noChangeShapeType="1"/>
                </p:cNvSpPr>
                <p:nvPr/>
              </p:nvSpPr>
              <p:spPr bwMode="auto">
                <a:xfrm>
                  <a:off x="2035" y="271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1" name="Line 641">
                  <a:extLst>
                    <a:ext uri="{FF2B5EF4-FFF2-40B4-BE49-F238E27FC236}">
                      <a16:creationId xmlns:a16="http://schemas.microsoft.com/office/drawing/2014/main" id="{68662F14-10BE-993A-D77B-E737D4D7704E}"/>
                    </a:ext>
                  </a:extLst>
                </p:cNvPr>
                <p:cNvSpPr>
                  <a:spLocks noChangeShapeType="1"/>
                </p:cNvSpPr>
                <p:nvPr/>
              </p:nvSpPr>
              <p:spPr bwMode="auto">
                <a:xfrm>
                  <a:off x="2103" y="2426"/>
                  <a:ext cx="1" cy="27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2" name="Line 642">
                  <a:extLst>
                    <a:ext uri="{FF2B5EF4-FFF2-40B4-BE49-F238E27FC236}">
                      <a16:creationId xmlns:a16="http://schemas.microsoft.com/office/drawing/2014/main" id="{75503DDE-012A-0DEE-5F87-45BCABA4A508}"/>
                    </a:ext>
                  </a:extLst>
                </p:cNvPr>
                <p:cNvSpPr>
                  <a:spLocks noChangeShapeType="1"/>
                </p:cNvSpPr>
                <p:nvPr/>
              </p:nvSpPr>
              <p:spPr bwMode="auto">
                <a:xfrm>
                  <a:off x="2062" y="269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3" name="Line 643">
                  <a:extLst>
                    <a:ext uri="{FF2B5EF4-FFF2-40B4-BE49-F238E27FC236}">
                      <a16:creationId xmlns:a16="http://schemas.microsoft.com/office/drawing/2014/main" id="{689A4ABE-D2B1-E3FF-D82F-6AED910B118A}"/>
                    </a:ext>
                  </a:extLst>
                </p:cNvPr>
                <p:cNvSpPr>
                  <a:spLocks noChangeShapeType="1"/>
                </p:cNvSpPr>
                <p:nvPr/>
              </p:nvSpPr>
              <p:spPr bwMode="auto">
                <a:xfrm>
                  <a:off x="2130" y="2344"/>
                  <a:ext cx="1" cy="29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4" name="Line 644">
                  <a:extLst>
                    <a:ext uri="{FF2B5EF4-FFF2-40B4-BE49-F238E27FC236}">
                      <a16:creationId xmlns:a16="http://schemas.microsoft.com/office/drawing/2014/main" id="{99113D5D-7785-14DB-32DB-84D1D2FEF97E}"/>
                    </a:ext>
                  </a:extLst>
                </p:cNvPr>
                <p:cNvSpPr>
                  <a:spLocks noChangeShapeType="1"/>
                </p:cNvSpPr>
                <p:nvPr/>
              </p:nvSpPr>
              <p:spPr bwMode="auto">
                <a:xfrm>
                  <a:off x="2089"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5" name="Line 645">
                  <a:extLst>
                    <a:ext uri="{FF2B5EF4-FFF2-40B4-BE49-F238E27FC236}">
                      <a16:creationId xmlns:a16="http://schemas.microsoft.com/office/drawing/2014/main" id="{24E8759B-8A07-A6A8-DC3A-59123C3BB0D9}"/>
                    </a:ext>
                  </a:extLst>
                </p:cNvPr>
                <p:cNvSpPr>
                  <a:spLocks noChangeShapeType="1"/>
                </p:cNvSpPr>
                <p:nvPr/>
              </p:nvSpPr>
              <p:spPr bwMode="auto">
                <a:xfrm>
                  <a:off x="2144" y="2344"/>
                  <a:ext cx="1" cy="31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6" name="Line 646">
                  <a:extLst>
                    <a:ext uri="{FF2B5EF4-FFF2-40B4-BE49-F238E27FC236}">
                      <a16:creationId xmlns:a16="http://schemas.microsoft.com/office/drawing/2014/main" id="{9EA47CCA-E1BF-ADAF-9CFB-E78B9C6D7221}"/>
                    </a:ext>
                  </a:extLst>
                </p:cNvPr>
                <p:cNvSpPr>
                  <a:spLocks noChangeShapeType="1"/>
                </p:cNvSpPr>
                <p:nvPr/>
              </p:nvSpPr>
              <p:spPr bwMode="auto">
                <a:xfrm>
                  <a:off x="2103" y="265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7" name="Line 647">
                  <a:extLst>
                    <a:ext uri="{FF2B5EF4-FFF2-40B4-BE49-F238E27FC236}">
                      <a16:creationId xmlns:a16="http://schemas.microsoft.com/office/drawing/2014/main" id="{4BBD6747-0BB7-4572-4687-99E2C78CA5AF}"/>
                    </a:ext>
                  </a:extLst>
                </p:cNvPr>
                <p:cNvSpPr>
                  <a:spLocks noChangeShapeType="1"/>
                </p:cNvSpPr>
                <p:nvPr/>
              </p:nvSpPr>
              <p:spPr bwMode="auto">
                <a:xfrm>
                  <a:off x="2171" y="2331"/>
                  <a:ext cx="1" cy="31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8" name="Line 648">
                  <a:extLst>
                    <a:ext uri="{FF2B5EF4-FFF2-40B4-BE49-F238E27FC236}">
                      <a16:creationId xmlns:a16="http://schemas.microsoft.com/office/drawing/2014/main" id="{D8D6A36A-6BE9-D68E-EBCC-FE0C9335A07C}"/>
                    </a:ext>
                  </a:extLst>
                </p:cNvPr>
                <p:cNvSpPr>
                  <a:spLocks noChangeShapeType="1"/>
                </p:cNvSpPr>
                <p:nvPr/>
              </p:nvSpPr>
              <p:spPr bwMode="auto">
                <a:xfrm>
                  <a:off x="2130"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9" name="Line 649">
                  <a:extLst>
                    <a:ext uri="{FF2B5EF4-FFF2-40B4-BE49-F238E27FC236}">
                      <a16:creationId xmlns:a16="http://schemas.microsoft.com/office/drawing/2014/main" id="{F097146D-FA05-D0F1-5551-D25E4A81E0DF}"/>
                    </a:ext>
                  </a:extLst>
                </p:cNvPr>
                <p:cNvSpPr>
                  <a:spLocks noChangeShapeType="1"/>
                </p:cNvSpPr>
                <p:nvPr/>
              </p:nvSpPr>
              <p:spPr bwMode="auto">
                <a:xfrm>
                  <a:off x="2198" y="2290"/>
                  <a:ext cx="1" cy="33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50" name="Line 650">
                  <a:extLst>
                    <a:ext uri="{FF2B5EF4-FFF2-40B4-BE49-F238E27FC236}">
                      <a16:creationId xmlns:a16="http://schemas.microsoft.com/office/drawing/2014/main" id="{9BA69BD9-C8AF-7551-42AF-101366B4EF3D}"/>
                    </a:ext>
                  </a:extLst>
                </p:cNvPr>
                <p:cNvSpPr>
                  <a:spLocks noChangeShapeType="1"/>
                </p:cNvSpPr>
                <p:nvPr/>
              </p:nvSpPr>
              <p:spPr bwMode="auto">
                <a:xfrm>
                  <a:off x="2157"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51" name="Line 651">
                  <a:extLst>
                    <a:ext uri="{FF2B5EF4-FFF2-40B4-BE49-F238E27FC236}">
                      <a16:creationId xmlns:a16="http://schemas.microsoft.com/office/drawing/2014/main" id="{45D538D1-2A46-52D6-7C4F-46F4F94229E2}"/>
                    </a:ext>
                  </a:extLst>
                </p:cNvPr>
                <p:cNvSpPr>
                  <a:spLocks noChangeShapeType="1"/>
                </p:cNvSpPr>
                <p:nvPr/>
              </p:nvSpPr>
              <p:spPr bwMode="auto">
                <a:xfrm>
                  <a:off x="2225" y="2263"/>
                  <a:ext cx="1" cy="36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52" name="Line 652">
                  <a:extLst>
                    <a:ext uri="{FF2B5EF4-FFF2-40B4-BE49-F238E27FC236}">
                      <a16:creationId xmlns:a16="http://schemas.microsoft.com/office/drawing/2014/main" id="{DC4DA7E4-04F6-E73D-1716-3E52CD6F7716}"/>
                    </a:ext>
                  </a:extLst>
                </p:cNvPr>
                <p:cNvSpPr>
                  <a:spLocks noChangeShapeType="1"/>
                </p:cNvSpPr>
                <p:nvPr/>
              </p:nvSpPr>
              <p:spPr bwMode="auto">
                <a:xfrm>
                  <a:off x="2184"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53" name="Line 653">
                  <a:extLst>
                    <a:ext uri="{FF2B5EF4-FFF2-40B4-BE49-F238E27FC236}">
                      <a16:creationId xmlns:a16="http://schemas.microsoft.com/office/drawing/2014/main" id="{B96EF51C-70BA-EE68-C570-C2A84D0FE7A5}"/>
                    </a:ext>
                  </a:extLst>
                </p:cNvPr>
                <p:cNvSpPr>
                  <a:spLocks noChangeShapeType="1"/>
                </p:cNvSpPr>
                <p:nvPr/>
              </p:nvSpPr>
              <p:spPr bwMode="auto">
                <a:xfrm>
                  <a:off x="2238" y="2209"/>
                  <a:ext cx="1" cy="36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54" name="Line 654">
                  <a:extLst>
                    <a:ext uri="{FF2B5EF4-FFF2-40B4-BE49-F238E27FC236}">
                      <a16:creationId xmlns:a16="http://schemas.microsoft.com/office/drawing/2014/main" id="{813D53DD-FAED-0FD8-E03E-B52B89F8F691}"/>
                    </a:ext>
                  </a:extLst>
                </p:cNvPr>
                <p:cNvSpPr>
                  <a:spLocks noChangeShapeType="1"/>
                </p:cNvSpPr>
                <p:nvPr/>
              </p:nvSpPr>
              <p:spPr bwMode="auto">
                <a:xfrm>
                  <a:off x="2198" y="257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55" name="Line 655">
                  <a:extLst>
                    <a:ext uri="{FF2B5EF4-FFF2-40B4-BE49-F238E27FC236}">
                      <a16:creationId xmlns:a16="http://schemas.microsoft.com/office/drawing/2014/main" id="{BC41488B-88CC-A594-52B0-DAF7BB514558}"/>
                    </a:ext>
                  </a:extLst>
                </p:cNvPr>
                <p:cNvSpPr>
                  <a:spLocks noChangeShapeType="1"/>
                </p:cNvSpPr>
                <p:nvPr/>
              </p:nvSpPr>
              <p:spPr bwMode="auto">
                <a:xfrm>
                  <a:off x="2266" y="2195"/>
                  <a:ext cx="1" cy="38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56" name="Line 656">
                  <a:extLst>
                    <a:ext uri="{FF2B5EF4-FFF2-40B4-BE49-F238E27FC236}">
                      <a16:creationId xmlns:a16="http://schemas.microsoft.com/office/drawing/2014/main" id="{8A2CA93E-4452-B0B2-F49D-AC512880539A}"/>
                    </a:ext>
                  </a:extLst>
                </p:cNvPr>
                <p:cNvSpPr>
                  <a:spLocks noChangeShapeType="1"/>
                </p:cNvSpPr>
                <p:nvPr/>
              </p:nvSpPr>
              <p:spPr bwMode="auto">
                <a:xfrm>
                  <a:off x="2225" y="257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57" name="Line 657">
                  <a:extLst>
                    <a:ext uri="{FF2B5EF4-FFF2-40B4-BE49-F238E27FC236}">
                      <a16:creationId xmlns:a16="http://schemas.microsoft.com/office/drawing/2014/main" id="{338608B7-4A6B-CA6C-EE52-607F912D6955}"/>
                    </a:ext>
                  </a:extLst>
                </p:cNvPr>
                <p:cNvSpPr>
                  <a:spLocks noChangeShapeType="1"/>
                </p:cNvSpPr>
                <p:nvPr/>
              </p:nvSpPr>
              <p:spPr bwMode="auto">
                <a:xfrm>
                  <a:off x="2293" y="2168"/>
                  <a:ext cx="1" cy="39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58" name="Line 658">
                  <a:extLst>
                    <a:ext uri="{FF2B5EF4-FFF2-40B4-BE49-F238E27FC236}">
                      <a16:creationId xmlns:a16="http://schemas.microsoft.com/office/drawing/2014/main" id="{DDCAC95E-A55D-2E95-BF2E-DE7315FA356D}"/>
                    </a:ext>
                  </a:extLst>
                </p:cNvPr>
                <p:cNvSpPr>
                  <a:spLocks noChangeShapeType="1"/>
                </p:cNvSpPr>
                <p:nvPr/>
              </p:nvSpPr>
              <p:spPr bwMode="auto">
                <a:xfrm>
                  <a:off x="2252" y="256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59" name="Line 659">
                  <a:extLst>
                    <a:ext uri="{FF2B5EF4-FFF2-40B4-BE49-F238E27FC236}">
                      <a16:creationId xmlns:a16="http://schemas.microsoft.com/office/drawing/2014/main" id="{4304800F-4140-B73C-85C2-0E2309851463}"/>
                    </a:ext>
                  </a:extLst>
                </p:cNvPr>
                <p:cNvSpPr>
                  <a:spLocks noChangeShapeType="1"/>
                </p:cNvSpPr>
                <p:nvPr/>
              </p:nvSpPr>
              <p:spPr bwMode="auto">
                <a:xfrm>
                  <a:off x="2306" y="2128"/>
                  <a:ext cx="1" cy="4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0" name="Line 660">
                  <a:extLst>
                    <a:ext uri="{FF2B5EF4-FFF2-40B4-BE49-F238E27FC236}">
                      <a16:creationId xmlns:a16="http://schemas.microsoft.com/office/drawing/2014/main" id="{E234D40E-3BC5-CBE6-8370-E860788C2A26}"/>
                    </a:ext>
                  </a:extLst>
                </p:cNvPr>
                <p:cNvSpPr>
                  <a:spLocks noChangeShapeType="1"/>
                </p:cNvSpPr>
                <p:nvPr/>
              </p:nvSpPr>
              <p:spPr bwMode="auto">
                <a:xfrm>
                  <a:off x="2266" y="2561"/>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1" name="Line 661">
                  <a:extLst>
                    <a:ext uri="{FF2B5EF4-FFF2-40B4-BE49-F238E27FC236}">
                      <a16:creationId xmlns:a16="http://schemas.microsoft.com/office/drawing/2014/main" id="{79C14AD8-DF23-A19B-C60D-F57280D2B455}"/>
                    </a:ext>
                  </a:extLst>
                </p:cNvPr>
                <p:cNvSpPr>
                  <a:spLocks noChangeShapeType="1"/>
                </p:cNvSpPr>
                <p:nvPr/>
              </p:nvSpPr>
              <p:spPr bwMode="auto">
                <a:xfrm>
                  <a:off x="2333" y="2141"/>
                  <a:ext cx="1" cy="40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2" name="Line 662">
                  <a:extLst>
                    <a:ext uri="{FF2B5EF4-FFF2-40B4-BE49-F238E27FC236}">
                      <a16:creationId xmlns:a16="http://schemas.microsoft.com/office/drawing/2014/main" id="{495F7E02-027F-EE9D-3737-EDE22B9DB50F}"/>
                    </a:ext>
                  </a:extLst>
                </p:cNvPr>
                <p:cNvSpPr>
                  <a:spLocks noChangeShapeType="1"/>
                </p:cNvSpPr>
                <p:nvPr/>
              </p:nvSpPr>
              <p:spPr bwMode="auto">
                <a:xfrm>
                  <a:off x="2293" y="254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3" name="Line 663">
                  <a:extLst>
                    <a:ext uri="{FF2B5EF4-FFF2-40B4-BE49-F238E27FC236}">
                      <a16:creationId xmlns:a16="http://schemas.microsoft.com/office/drawing/2014/main" id="{1FC64A6D-6F9E-042A-42BA-E3B39421D46B}"/>
                    </a:ext>
                  </a:extLst>
                </p:cNvPr>
                <p:cNvSpPr>
                  <a:spLocks noChangeShapeType="1"/>
                </p:cNvSpPr>
                <p:nvPr/>
              </p:nvSpPr>
              <p:spPr bwMode="auto">
                <a:xfrm>
                  <a:off x="2360" y="2128"/>
                  <a:ext cx="1" cy="41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4" name="Line 664">
                  <a:extLst>
                    <a:ext uri="{FF2B5EF4-FFF2-40B4-BE49-F238E27FC236}">
                      <a16:creationId xmlns:a16="http://schemas.microsoft.com/office/drawing/2014/main" id="{DC053BA3-7756-355B-EBC7-0AD27A07E41A}"/>
                    </a:ext>
                  </a:extLst>
                </p:cNvPr>
                <p:cNvSpPr>
                  <a:spLocks noChangeShapeType="1"/>
                </p:cNvSpPr>
                <p:nvPr/>
              </p:nvSpPr>
              <p:spPr bwMode="auto">
                <a:xfrm>
                  <a:off x="2320" y="254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5" name="Line 665">
                  <a:extLst>
                    <a:ext uri="{FF2B5EF4-FFF2-40B4-BE49-F238E27FC236}">
                      <a16:creationId xmlns:a16="http://schemas.microsoft.com/office/drawing/2014/main" id="{F0F58D41-DF50-E5F4-CCB1-B39292AF0296}"/>
                    </a:ext>
                  </a:extLst>
                </p:cNvPr>
                <p:cNvSpPr>
                  <a:spLocks noChangeShapeType="1"/>
                </p:cNvSpPr>
                <p:nvPr/>
              </p:nvSpPr>
              <p:spPr bwMode="auto">
                <a:xfrm>
                  <a:off x="2388" y="2019"/>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6" name="Line 666">
                  <a:extLst>
                    <a:ext uri="{FF2B5EF4-FFF2-40B4-BE49-F238E27FC236}">
                      <a16:creationId xmlns:a16="http://schemas.microsoft.com/office/drawing/2014/main" id="{1AAE46EE-E0CB-23F2-7734-6D2B71D4A50F}"/>
                    </a:ext>
                  </a:extLst>
                </p:cNvPr>
                <p:cNvSpPr>
                  <a:spLocks noChangeShapeType="1"/>
                </p:cNvSpPr>
                <p:nvPr/>
              </p:nvSpPr>
              <p:spPr bwMode="auto">
                <a:xfrm>
                  <a:off x="2347" y="252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7" name="Line 667">
                  <a:extLst>
                    <a:ext uri="{FF2B5EF4-FFF2-40B4-BE49-F238E27FC236}">
                      <a16:creationId xmlns:a16="http://schemas.microsoft.com/office/drawing/2014/main" id="{55787AFE-9A55-B68F-4C7F-8ACF2EB00F54}"/>
                    </a:ext>
                  </a:extLst>
                </p:cNvPr>
                <p:cNvSpPr>
                  <a:spLocks noChangeShapeType="1"/>
                </p:cNvSpPr>
                <p:nvPr/>
              </p:nvSpPr>
              <p:spPr bwMode="auto">
                <a:xfrm>
                  <a:off x="2401" y="2019"/>
                  <a:ext cx="1" cy="4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8" name="Line 668">
                  <a:extLst>
                    <a:ext uri="{FF2B5EF4-FFF2-40B4-BE49-F238E27FC236}">
                      <a16:creationId xmlns:a16="http://schemas.microsoft.com/office/drawing/2014/main" id="{BDB05569-0147-5053-63FE-467C5C647F47}"/>
                    </a:ext>
                  </a:extLst>
                </p:cNvPr>
                <p:cNvSpPr>
                  <a:spLocks noChangeShapeType="1"/>
                </p:cNvSpPr>
                <p:nvPr/>
              </p:nvSpPr>
              <p:spPr bwMode="auto">
                <a:xfrm>
                  <a:off x="2360" y="250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9" name="Line 669">
                  <a:extLst>
                    <a:ext uri="{FF2B5EF4-FFF2-40B4-BE49-F238E27FC236}">
                      <a16:creationId xmlns:a16="http://schemas.microsoft.com/office/drawing/2014/main" id="{F37D636F-CDB5-E5F0-0E89-84668A86A12E}"/>
                    </a:ext>
                  </a:extLst>
                </p:cNvPr>
                <p:cNvSpPr>
                  <a:spLocks noChangeShapeType="1"/>
                </p:cNvSpPr>
                <p:nvPr/>
              </p:nvSpPr>
              <p:spPr bwMode="auto">
                <a:xfrm>
                  <a:off x="2428" y="1979"/>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70" name="Line 670">
                  <a:extLst>
                    <a:ext uri="{FF2B5EF4-FFF2-40B4-BE49-F238E27FC236}">
                      <a16:creationId xmlns:a16="http://schemas.microsoft.com/office/drawing/2014/main" id="{D574FF33-A5BB-ED6E-4A01-78A5611DF901}"/>
                    </a:ext>
                  </a:extLst>
                </p:cNvPr>
                <p:cNvSpPr>
                  <a:spLocks noChangeShapeType="1"/>
                </p:cNvSpPr>
                <p:nvPr/>
              </p:nvSpPr>
              <p:spPr bwMode="auto">
                <a:xfrm>
                  <a:off x="2388" y="2493"/>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71" name="Line 671">
                  <a:extLst>
                    <a:ext uri="{FF2B5EF4-FFF2-40B4-BE49-F238E27FC236}">
                      <a16:creationId xmlns:a16="http://schemas.microsoft.com/office/drawing/2014/main" id="{BE375553-A7CC-871B-EB44-C08424EC33AB}"/>
                    </a:ext>
                  </a:extLst>
                </p:cNvPr>
                <p:cNvSpPr>
                  <a:spLocks noChangeShapeType="1"/>
                </p:cNvSpPr>
                <p:nvPr/>
              </p:nvSpPr>
              <p:spPr bwMode="auto">
                <a:xfrm>
                  <a:off x="2455" y="1992"/>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72" name="Line 672">
                  <a:extLst>
                    <a:ext uri="{FF2B5EF4-FFF2-40B4-BE49-F238E27FC236}">
                      <a16:creationId xmlns:a16="http://schemas.microsoft.com/office/drawing/2014/main" id="{C216051F-4D83-DF12-CEAE-702B9F82D03D}"/>
                    </a:ext>
                  </a:extLst>
                </p:cNvPr>
                <p:cNvSpPr>
                  <a:spLocks noChangeShapeType="1"/>
                </p:cNvSpPr>
                <p:nvPr/>
              </p:nvSpPr>
              <p:spPr bwMode="auto">
                <a:xfrm>
                  <a:off x="2415" y="250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73" name="Line 673">
                  <a:extLst>
                    <a:ext uri="{FF2B5EF4-FFF2-40B4-BE49-F238E27FC236}">
                      <a16:creationId xmlns:a16="http://schemas.microsoft.com/office/drawing/2014/main" id="{BB1117A8-7FDB-686E-3C7E-16448D55BC7A}"/>
                    </a:ext>
                  </a:extLst>
                </p:cNvPr>
                <p:cNvSpPr>
                  <a:spLocks noChangeShapeType="1"/>
                </p:cNvSpPr>
                <p:nvPr/>
              </p:nvSpPr>
              <p:spPr bwMode="auto">
                <a:xfrm>
                  <a:off x="2469" y="1992"/>
                  <a:ext cx="1"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74" name="Line 674">
                  <a:extLst>
                    <a:ext uri="{FF2B5EF4-FFF2-40B4-BE49-F238E27FC236}">
                      <a16:creationId xmlns:a16="http://schemas.microsoft.com/office/drawing/2014/main" id="{A07A2CBE-06D5-F199-70C2-AAA9B38002A0}"/>
                    </a:ext>
                  </a:extLst>
                </p:cNvPr>
                <p:cNvSpPr>
                  <a:spLocks noChangeShapeType="1"/>
                </p:cNvSpPr>
                <p:nvPr/>
              </p:nvSpPr>
              <p:spPr bwMode="auto">
                <a:xfrm>
                  <a:off x="2428" y="252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75" name="Line 675">
                  <a:extLst>
                    <a:ext uri="{FF2B5EF4-FFF2-40B4-BE49-F238E27FC236}">
                      <a16:creationId xmlns:a16="http://schemas.microsoft.com/office/drawing/2014/main" id="{DE7B0427-E8DF-FBAD-3CA6-F05118111BA5}"/>
                    </a:ext>
                  </a:extLst>
                </p:cNvPr>
                <p:cNvSpPr>
                  <a:spLocks noChangeShapeType="1"/>
                </p:cNvSpPr>
                <p:nvPr/>
              </p:nvSpPr>
              <p:spPr bwMode="auto">
                <a:xfrm>
                  <a:off x="2496" y="1830"/>
                  <a:ext cx="1" cy="59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76" name="Line 676">
                  <a:extLst>
                    <a:ext uri="{FF2B5EF4-FFF2-40B4-BE49-F238E27FC236}">
                      <a16:creationId xmlns:a16="http://schemas.microsoft.com/office/drawing/2014/main" id="{02997207-9F33-BBF8-2D2F-FF915A2AC8F7}"/>
                    </a:ext>
                  </a:extLst>
                </p:cNvPr>
                <p:cNvSpPr>
                  <a:spLocks noChangeShapeType="1"/>
                </p:cNvSpPr>
                <p:nvPr/>
              </p:nvSpPr>
              <p:spPr bwMode="auto">
                <a:xfrm>
                  <a:off x="2455" y="242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77" name="Line 677">
                  <a:extLst>
                    <a:ext uri="{FF2B5EF4-FFF2-40B4-BE49-F238E27FC236}">
                      <a16:creationId xmlns:a16="http://schemas.microsoft.com/office/drawing/2014/main" id="{0E357E74-B5CF-3956-265F-1F46DB2E8D17}"/>
                    </a:ext>
                  </a:extLst>
                </p:cNvPr>
                <p:cNvSpPr>
                  <a:spLocks noChangeShapeType="1"/>
                </p:cNvSpPr>
                <p:nvPr/>
              </p:nvSpPr>
              <p:spPr bwMode="auto">
                <a:xfrm>
                  <a:off x="2523" y="1843"/>
                  <a:ext cx="1" cy="56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78" name="Line 678">
                  <a:extLst>
                    <a:ext uri="{FF2B5EF4-FFF2-40B4-BE49-F238E27FC236}">
                      <a16:creationId xmlns:a16="http://schemas.microsoft.com/office/drawing/2014/main" id="{529BE890-FB04-81C7-FBF1-68CD209A4602}"/>
                    </a:ext>
                  </a:extLst>
                </p:cNvPr>
                <p:cNvSpPr>
                  <a:spLocks noChangeShapeType="1"/>
                </p:cNvSpPr>
                <p:nvPr/>
              </p:nvSpPr>
              <p:spPr bwMode="auto">
                <a:xfrm>
                  <a:off x="2482" y="241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79" name="Line 679">
                  <a:extLst>
                    <a:ext uri="{FF2B5EF4-FFF2-40B4-BE49-F238E27FC236}">
                      <a16:creationId xmlns:a16="http://schemas.microsoft.com/office/drawing/2014/main" id="{6E73F402-52A3-9195-FF4D-DF4C9247E10C}"/>
                    </a:ext>
                  </a:extLst>
                </p:cNvPr>
                <p:cNvSpPr>
                  <a:spLocks noChangeShapeType="1"/>
                </p:cNvSpPr>
                <p:nvPr/>
              </p:nvSpPr>
              <p:spPr bwMode="auto">
                <a:xfrm>
                  <a:off x="2550" y="1843"/>
                  <a:ext cx="1" cy="58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0" name="Line 680">
                  <a:extLst>
                    <a:ext uri="{FF2B5EF4-FFF2-40B4-BE49-F238E27FC236}">
                      <a16:creationId xmlns:a16="http://schemas.microsoft.com/office/drawing/2014/main" id="{5AFD7E0B-3BC4-DABD-F424-2A7AF605B078}"/>
                    </a:ext>
                  </a:extLst>
                </p:cNvPr>
                <p:cNvSpPr>
                  <a:spLocks noChangeShapeType="1"/>
                </p:cNvSpPr>
                <p:nvPr/>
              </p:nvSpPr>
              <p:spPr bwMode="auto">
                <a:xfrm>
                  <a:off x="2510" y="2426"/>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1" name="Line 681">
                  <a:extLst>
                    <a:ext uri="{FF2B5EF4-FFF2-40B4-BE49-F238E27FC236}">
                      <a16:creationId xmlns:a16="http://schemas.microsoft.com/office/drawing/2014/main" id="{07366451-5393-C4A3-E224-5745484FF262}"/>
                    </a:ext>
                  </a:extLst>
                </p:cNvPr>
                <p:cNvSpPr>
                  <a:spLocks noChangeShapeType="1"/>
                </p:cNvSpPr>
                <p:nvPr/>
              </p:nvSpPr>
              <p:spPr bwMode="auto">
                <a:xfrm>
                  <a:off x="2564" y="1884"/>
                  <a:ext cx="1" cy="54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2" name="Line 682">
                  <a:extLst>
                    <a:ext uri="{FF2B5EF4-FFF2-40B4-BE49-F238E27FC236}">
                      <a16:creationId xmlns:a16="http://schemas.microsoft.com/office/drawing/2014/main" id="{C6D102F9-8747-9AD4-65CC-80254842D9FE}"/>
                    </a:ext>
                  </a:extLst>
                </p:cNvPr>
                <p:cNvSpPr>
                  <a:spLocks noChangeShapeType="1"/>
                </p:cNvSpPr>
                <p:nvPr/>
              </p:nvSpPr>
              <p:spPr bwMode="auto">
                <a:xfrm>
                  <a:off x="2523" y="242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3" name="Line 683">
                  <a:extLst>
                    <a:ext uri="{FF2B5EF4-FFF2-40B4-BE49-F238E27FC236}">
                      <a16:creationId xmlns:a16="http://schemas.microsoft.com/office/drawing/2014/main" id="{5F9BEEF6-EBA8-EE30-31CE-ADAFB485E937}"/>
                    </a:ext>
                  </a:extLst>
                </p:cNvPr>
                <p:cNvSpPr>
                  <a:spLocks noChangeShapeType="1"/>
                </p:cNvSpPr>
                <p:nvPr/>
              </p:nvSpPr>
              <p:spPr bwMode="auto">
                <a:xfrm>
                  <a:off x="2591" y="1857"/>
                  <a:ext cx="1" cy="54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4" name="Line 684">
                  <a:extLst>
                    <a:ext uri="{FF2B5EF4-FFF2-40B4-BE49-F238E27FC236}">
                      <a16:creationId xmlns:a16="http://schemas.microsoft.com/office/drawing/2014/main" id="{7E9780E7-DC42-9E05-293F-C6383A79840A}"/>
                    </a:ext>
                  </a:extLst>
                </p:cNvPr>
                <p:cNvSpPr>
                  <a:spLocks noChangeShapeType="1"/>
                </p:cNvSpPr>
                <p:nvPr/>
              </p:nvSpPr>
              <p:spPr bwMode="auto">
                <a:xfrm>
                  <a:off x="2550" y="239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5" name="Line 685">
                  <a:extLst>
                    <a:ext uri="{FF2B5EF4-FFF2-40B4-BE49-F238E27FC236}">
                      <a16:creationId xmlns:a16="http://schemas.microsoft.com/office/drawing/2014/main" id="{946FEA1F-11FC-0E96-4C19-50B2D030967A}"/>
                    </a:ext>
                  </a:extLst>
                </p:cNvPr>
                <p:cNvSpPr>
                  <a:spLocks noChangeShapeType="1"/>
                </p:cNvSpPr>
                <p:nvPr/>
              </p:nvSpPr>
              <p:spPr bwMode="auto">
                <a:xfrm>
                  <a:off x="2618" y="1803"/>
                  <a:ext cx="1" cy="55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6" name="Line 686">
                  <a:extLst>
                    <a:ext uri="{FF2B5EF4-FFF2-40B4-BE49-F238E27FC236}">
                      <a16:creationId xmlns:a16="http://schemas.microsoft.com/office/drawing/2014/main" id="{31A6C02B-7F2A-DE02-96C4-46898418D788}"/>
                    </a:ext>
                  </a:extLst>
                </p:cNvPr>
                <p:cNvSpPr>
                  <a:spLocks noChangeShapeType="1"/>
                </p:cNvSpPr>
                <p:nvPr/>
              </p:nvSpPr>
              <p:spPr bwMode="auto">
                <a:xfrm>
                  <a:off x="2577" y="235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7" name="Line 687">
                  <a:extLst>
                    <a:ext uri="{FF2B5EF4-FFF2-40B4-BE49-F238E27FC236}">
                      <a16:creationId xmlns:a16="http://schemas.microsoft.com/office/drawing/2014/main" id="{69D2F60C-B9DF-8C06-D456-E6C13343E65F}"/>
                    </a:ext>
                  </a:extLst>
                </p:cNvPr>
                <p:cNvSpPr>
                  <a:spLocks noChangeShapeType="1"/>
                </p:cNvSpPr>
                <p:nvPr/>
              </p:nvSpPr>
              <p:spPr bwMode="auto">
                <a:xfrm>
                  <a:off x="2645" y="1911"/>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8" name="Line 688">
                  <a:extLst>
                    <a:ext uri="{FF2B5EF4-FFF2-40B4-BE49-F238E27FC236}">
                      <a16:creationId xmlns:a16="http://schemas.microsoft.com/office/drawing/2014/main" id="{BB2B71B9-D3F6-0643-0F91-F9FCED3F6811}"/>
                    </a:ext>
                  </a:extLst>
                </p:cNvPr>
                <p:cNvSpPr>
                  <a:spLocks noChangeShapeType="1"/>
                </p:cNvSpPr>
                <p:nvPr/>
              </p:nvSpPr>
              <p:spPr bwMode="auto">
                <a:xfrm>
                  <a:off x="2604" y="241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9" name="Line 689">
                  <a:extLst>
                    <a:ext uri="{FF2B5EF4-FFF2-40B4-BE49-F238E27FC236}">
                      <a16:creationId xmlns:a16="http://schemas.microsoft.com/office/drawing/2014/main" id="{48B9DA1E-260E-F46E-A951-14361BAB06F2}"/>
                    </a:ext>
                  </a:extLst>
                </p:cNvPr>
                <p:cNvSpPr>
                  <a:spLocks noChangeShapeType="1"/>
                </p:cNvSpPr>
                <p:nvPr/>
              </p:nvSpPr>
              <p:spPr bwMode="auto">
                <a:xfrm>
                  <a:off x="2659" y="1979"/>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0" name="Line 690">
                  <a:extLst>
                    <a:ext uri="{FF2B5EF4-FFF2-40B4-BE49-F238E27FC236}">
                      <a16:creationId xmlns:a16="http://schemas.microsoft.com/office/drawing/2014/main" id="{2F67C19F-56EF-5EAF-AD4D-FFD2523CD8E0}"/>
                    </a:ext>
                  </a:extLst>
                </p:cNvPr>
                <p:cNvSpPr>
                  <a:spLocks noChangeShapeType="1"/>
                </p:cNvSpPr>
                <p:nvPr/>
              </p:nvSpPr>
              <p:spPr bwMode="auto">
                <a:xfrm>
                  <a:off x="2618" y="245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1" name="Line 691">
                  <a:extLst>
                    <a:ext uri="{FF2B5EF4-FFF2-40B4-BE49-F238E27FC236}">
                      <a16:creationId xmlns:a16="http://schemas.microsoft.com/office/drawing/2014/main" id="{AB1D5795-2CCA-C04B-3BC0-69321C194C6C}"/>
                    </a:ext>
                  </a:extLst>
                </p:cNvPr>
                <p:cNvSpPr>
                  <a:spLocks noChangeShapeType="1"/>
                </p:cNvSpPr>
                <p:nvPr/>
              </p:nvSpPr>
              <p:spPr bwMode="auto">
                <a:xfrm>
                  <a:off x="2686" y="1925"/>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2" name="Line 692">
                  <a:extLst>
                    <a:ext uri="{FF2B5EF4-FFF2-40B4-BE49-F238E27FC236}">
                      <a16:creationId xmlns:a16="http://schemas.microsoft.com/office/drawing/2014/main" id="{443C9715-D6FA-744A-63F8-F795591234C8}"/>
                    </a:ext>
                  </a:extLst>
                </p:cNvPr>
                <p:cNvSpPr>
                  <a:spLocks noChangeShapeType="1"/>
                </p:cNvSpPr>
                <p:nvPr/>
              </p:nvSpPr>
              <p:spPr bwMode="auto">
                <a:xfrm>
                  <a:off x="2645" y="243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3" name="Line 693">
                  <a:extLst>
                    <a:ext uri="{FF2B5EF4-FFF2-40B4-BE49-F238E27FC236}">
                      <a16:creationId xmlns:a16="http://schemas.microsoft.com/office/drawing/2014/main" id="{2460C6C6-8E63-EEFB-BA9F-AD59FBFCEE65}"/>
                    </a:ext>
                  </a:extLst>
                </p:cNvPr>
                <p:cNvSpPr>
                  <a:spLocks noChangeShapeType="1"/>
                </p:cNvSpPr>
                <p:nvPr/>
              </p:nvSpPr>
              <p:spPr bwMode="auto">
                <a:xfrm>
                  <a:off x="2713" y="1965"/>
                  <a:ext cx="1" cy="4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4" name="Line 694">
                  <a:extLst>
                    <a:ext uri="{FF2B5EF4-FFF2-40B4-BE49-F238E27FC236}">
                      <a16:creationId xmlns:a16="http://schemas.microsoft.com/office/drawing/2014/main" id="{82E2F261-66DA-0F24-ADBB-BA7912120FC3}"/>
                    </a:ext>
                  </a:extLst>
                </p:cNvPr>
                <p:cNvSpPr>
                  <a:spLocks noChangeShapeType="1"/>
                </p:cNvSpPr>
                <p:nvPr/>
              </p:nvSpPr>
              <p:spPr bwMode="auto">
                <a:xfrm>
                  <a:off x="2672" y="245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5" name="Line 695">
                  <a:extLst>
                    <a:ext uri="{FF2B5EF4-FFF2-40B4-BE49-F238E27FC236}">
                      <a16:creationId xmlns:a16="http://schemas.microsoft.com/office/drawing/2014/main" id="{96B7C455-DB6F-08D8-2A8C-70E554C7E24C}"/>
                    </a:ext>
                  </a:extLst>
                </p:cNvPr>
                <p:cNvSpPr>
                  <a:spLocks noChangeShapeType="1"/>
                </p:cNvSpPr>
                <p:nvPr/>
              </p:nvSpPr>
              <p:spPr bwMode="auto">
                <a:xfrm>
                  <a:off x="2726" y="1938"/>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6" name="Line 696">
                  <a:extLst>
                    <a:ext uri="{FF2B5EF4-FFF2-40B4-BE49-F238E27FC236}">
                      <a16:creationId xmlns:a16="http://schemas.microsoft.com/office/drawing/2014/main" id="{2B243998-88FA-FDDF-298E-C6E352E055AA}"/>
                    </a:ext>
                  </a:extLst>
                </p:cNvPr>
                <p:cNvSpPr>
                  <a:spLocks noChangeShapeType="1"/>
                </p:cNvSpPr>
                <p:nvPr/>
              </p:nvSpPr>
              <p:spPr bwMode="auto">
                <a:xfrm>
                  <a:off x="2686" y="245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7" name="Line 697">
                  <a:extLst>
                    <a:ext uri="{FF2B5EF4-FFF2-40B4-BE49-F238E27FC236}">
                      <a16:creationId xmlns:a16="http://schemas.microsoft.com/office/drawing/2014/main" id="{544D2D19-FEED-C598-6078-F726ED657191}"/>
                    </a:ext>
                  </a:extLst>
                </p:cNvPr>
                <p:cNvSpPr>
                  <a:spLocks noChangeShapeType="1"/>
                </p:cNvSpPr>
                <p:nvPr/>
              </p:nvSpPr>
              <p:spPr bwMode="auto">
                <a:xfrm>
                  <a:off x="2753" y="1911"/>
                  <a:ext cx="1"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8" name="Line 698">
                  <a:extLst>
                    <a:ext uri="{FF2B5EF4-FFF2-40B4-BE49-F238E27FC236}">
                      <a16:creationId xmlns:a16="http://schemas.microsoft.com/office/drawing/2014/main" id="{27FE2453-1E20-1BAD-080A-6F3BF07C9712}"/>
                    </a:ext>
                  </a:extLst>
                </p:cNvPr>
                <p:cNvSpPr>
                  <a:spLocks noChangeShapeType="1"/>
                </p:cNvSpPr>
                <p:nvPr/>
              </p:nvSpPr>
              <p:spPr bwMode="auto">
                <a:xfrm>
                  <a:off x="2713" y="243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9" name="Line 699">
                  <a:extLst>
                    <a:ext uri="{FF2B5EF4-FFF2-40B4-BE49-F238E27FC236}">
                      <a16:creationId xmlns:a16="http://schemas.microsoft.com/office/drawing/2014/main" id="{4730EBF5-88F5-F6C7-914C-9279FA43828F}"/>
                    </a:ext>
                  </a:extLst>
                </p:cNvPr>
                <p:cNvSpPr>
                  <a:spLocks noChangeShapeType="1"/>
                </p:cNvSpPr>
                <p:nvPr/>
              </p:nvSpPr>
              <p:spPr bwMode="auto">
                <a:xfrm>
                  <a:off x="2781" y="1898"/>
                  <a:ext cx="1" cy="5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0" name="Line 700">
                  <a:extLst>
                    <a:ext uri="{FF2B5EF4-FFF2-40B4-BE49-F238E27FC236}">
                      <a16:creationId xmlns:a16="http://schemas.microsoft.com/office/drawing/2014/main" id="{3D98A840-AE94-29E7-5D59-822B45BC323B}"/>
                    </a:ext>
                  </a:extLst>
                </p:cNvPr>
                <p:cNvSpPr>
                  <a:spLocks noChangeShapeType="1"/>
                </p:cNvSpPr>
                <p:nvPr/>
              </p:nvSpPr>
              <p:spPr bwMode="auto">
                <a:xfrm>
                  <a:off x="2740" y="243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1" name="Line 701">
                  <a:extLst>
                    <a:ext uri="{FF2B5EF4-FFF2-40B4-BE49-F238E27FC236}">
                      <a16:creationId xmlns:a16="http://schemas.microsoft.com/office/drawing/2014/main" id="{87A1FC88-B4D4-585F-6E68-AA84220EB1A6}"/>
                    </a:ext>
                  </a:extLst>
                </p:cNvPr>
                <p:cNvSpPr>
                  <a:spLocks noChangeShapeType="1"/>
                </p:cNvSpPr>
                <p:nvPr/>
              </p:nvSpPr>
              <p:spPr bwMode="auto">
                <a:xfrm>
                  <a:off x="2808" y="1979"/>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2" name="Line 702">
                  <a:extLst>
                    <a:ext uri="{FF2B5EF4-FFF2-40B4-BE49-F238E27FC236}">
                      <a16:creationId xmlns:a16="http://schemas.microsoft.com/office/drawing/2014/main" id="{EE117BA4-9D0A-8A4B-0704-10C8BEB4CFE2}"/>
                    </a:ext>
                  </a:extLst>
                </p:cNvPr>
                <p:cNvSpPr>
                  <a:spLocks noChangeShapeType="1"/>
                </p:cNvSpPr>
                <p:nvPr/>
              </p:nvSpPr>
              <p:spPr bwMode="auto">
                <a:xfrm>
                  <a:off x="2767" y="248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3" name="Line 703">
                  <a:extLst>
                    <a:ext uri="{FF2B5EF4-FFF2-40B4-BE49-F238E27FC236}">
                      <a16:creationId xmlns:a16="http://schemas.microsoft.com/office/drawing/2014/main" id="{1B746220-FD16-EF26-5C9E-E4E6D52C69B7}"/>
                    </a:ext>
                  </a:extLst>
                </p:cNvPr>
                <p:cNvSpPr>
                  <a:spLocks noChangeShapeType="1"/>
                </p:cNvSpPr>
                <p:nvPr/>
              </p:nvSpPr>
              <p:spPr bwMode="auto">
                <a:xfrm>
                  <a:off x="2821" y="1938"/>
                  <a:ext cx="1" cy="55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4" name="Line 704">
                  <a:extLst>
                    <a:ext uri="{FF2B5EF4-FFF2-40B4-BE49-F238E27FC236}">
                      <a16:creationId xmlns:a16="http://schemas.microsoft.com/office/drawing/2014/main" id="{2BC7B0D4-6E17-DEF8-A0E5-745CD0C53501}"/>
                    </a:ext>
                  </a:extLst>
                </p:cNvPr>
                <p:cNvSpPr>
                  <a:spLocks noChangeShapeType="1"/>
                </p:cNvSpPr>
                <p:nvPr/>
              </p:nvSpPr>
              <p:spPr bwMode="auto">
                <a:xfrm>
                  <a:off x="2781" y="2493"/>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5" name="Line 705">
                  <a:extLst>
                    <a:ext uri="{FF2B5EF4-FFF2-40B4-BE49-F238E27FC236}">
                      <a16:creationId xmlns:a16="http://schemas.microsoft.com/office/drawing/2014/main" id="{6592115F-C48F-D4EA-B475-6480DE7C4991}"/>
                    </a:ext>
                  </a:extLst>
                </p:cNvPr>
                <p:cNvSpPr>
                  <a:spLocks noChangeShapeType="1"/>
                </p:cNvSpPr>
                <p:nvPr/>
              </p:nvSpPr>
              <p:spPr bwMode="auto">
                <a:xfrm>
                  <a:off x="2848" y="1938"/>
                  <a:ext cx="1" cy="5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6" name="Line 706">
                  <a:extLst>
                    <a:ext uri="{FF2B5EF4-FFF2-40B4-BE49-F238E27FC236}">
                      <a16:creationId xmlns:a16="http://schemas.microsoft.com/office/drawing/2014/main" id="{80743D1B-B11D-6780-133B-189D8747E213}"/>
                    </a:ext>
                  </a:extLst>
                </p:cNvPr>
                <p:cNvSpPr>
                  <a:spLocks noChangeShapeType="1"/>
                </p:cNvSpPr>
                <p:nvPr/>
              </p:nvSpPr>
              <p:spPr bwMode="auto">
                <a:xfrm>
                  <a:off x="2808" y="252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7" name="Line 707">
                  <a:extLst>
                    <a:ext uri="{FF2B5EF4-FFF2-40B4-BE49-F238E27FC236}">
                      <a16:creationId xmlns:a16="http://schemas.microsoft.com/office/drawing/2014/main" id="{8611CD8F-F4BB-41EA-4FD5-B94649D1B6FF}"/>
                    </a:ext>
                  </a:extLst>
                </p:cNvPr>
                <p:cNvSpPr>
                  <a:spLocks noChangeShapeType="1"/>
                </p:cNvSpPr>
                <p:nvPr/>
              </p:nvSpPr>
              <p:spPr bwMode="auto">
                <a:xfrm>
                  <a:off x="2875" y="1979"/>
                  <a:ext cx="1" cy="5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8" name="Line 708">
                  <a:extLst>
                    <a:ext uri="{FF2B5EF4-FFF2-40B4-BE49-F238E27FC236}">
                      <a16:creationId xmlns:a16="http://schemas.microsoft.com/office/drawing/2014/main" id="{DCD27329-A48A-CC00-379B-970C539DE71B}"/>
                    </a:ext>
                  </a:extLst>
                </p:cNvPr>
                <p:cNvSpPr>
                  <a:spLocks noChangeShapeType="1"/>
                </p:cNvSpPr>
                <p:nvPr/>
              </p:nvSpPr>
              <p:spPr bwMode="auto">
                <a:xfrm>
                  <a:off x="2835" y="254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9" name="Line 709">
                  <a:extLst>
                    <a:ext uri="{FF2B5EF4-FFF2-40B4-BE49-F238E27FC236}">
                      <a16:creationId xmlns:a16="http://schemas.microsoft.com/office/drawing/2014/main" id="{C488FF2C-ADEF-2910-2FDC-EF5E6F45BD4C}"/>
                    </a:ext>
                  </a:extLst>
                </p:cNvPr>
                <p:cNvSpPr>
                  <a:spLocks noChangeShapeType="1"/>
                </p:cNvSpPr>
                <p:nvPr/>
              </p:nvSpPr>
              <p:spPr bwMode="auto">
                <a:xfrm>
                  <a:off x="2889" y="2019"/>
                  <a:ext cx="1"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0" name="Line 710">
                  <a:extLst>
                    <a:ext uri="{FF2B5EF4-FFF2-40B4-BE49-F238E27FC236}">
                      <a16:creationId xmlns:a16="http://schemas.microsoft.com/office/drawing/2014/main" id="{0F53F399-BF5A-9599-BB6D-501859A6AE79}"/>
                    </a:ext>
                  </a:extLst>
                </p:cNvPr>
                <p:cNvSpPr>
                  <a:spLocks noChangeShapeType="1"/>
                </p:cNvSpPr>
                <p:nvPr/>
              </p:nvSpPr>
              <p:spPr bwMode="auto">
                <a:xfrm>
                  <a:off x="2848" y="254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1" name="Line 711">
                  <a:extLst>
                    <a:ext uri="{FF2B5EF4-FFF2-40B4-BE49-F238E27FC236}">
                      <a16:creationId xmlns:a16="http://schemas.microsoft.com/office/drawing/2014/main" id="{C6F0156B-4926-F391-529A-2FBA06C55125}"/>
                    </a:ext>
                  </a:extLst>
                </p:cNvPr>
                <p:cNvSpPr>
                  <a:spLocks noChangeShapeType="1"/>
                </p:cNvSpPr>
                <p:nvPr/>
              </p:nvSpPr>
              <p:spPr bwMode="auto">
                <a:xfrm>
                  <a:off x="2916" y="1979"/>
                  <a:ext cx="1" cy="5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2" name="Line 712">
                  <a:extLst>
                    <a:ext uri="{FF2B5EF4-FFF2-40B4-BE49-F238E27FC236}">
                      <a16:creationId xmlns:a16="http://schemas.microsoft.com/office/drawing/2014/main" id="{04F27E21-14B1-D6E6-679F-1CA5A88A93E0}"/>
                    </a:ext>
                  </a:extLst>
                </p:cNvPr>
                <p:cNvSpPr>
                  <a:spLocks noChangeShapeType="1"/>
                </p:cNvSpPr>
                <p:nvPr/>
              </p:nvSpPr>
              <p:spPr bwMode="auto">
                <a:xfrm>
                  <a:off x="2875" y="256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3" name="Line 713">
                  <a:extLst>
                    <a:ext uri="{FF2B5EF4-FFF2-40B4-BE49-F238E27FC236}">
                      <a16:creationId xmlns:a16="http://schemas.microsoft.com/office/drawing/2014/main" id="{4F471BEF-1016-2E70-7745-C5FCFC109786}"/>
                    </a:ext>
                  </a:extLst>
                </p:cNvPr>
                <p:cNvSpPr>
                  <a:spLocks noChangeShapeType="1"/>
                </p:cNvSpPr>
                <p:nvPr/>
              </p:nvSpPr>
              <p:spPr bwMode="auto">
                <a:xfrm>
                  <a:off x="2943" y="1884"/>
                  <a:ext cx="1"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4" name="Line 714">
                  <a:extLst>
                    <a:ext uri="{FF2B5EF4-FFF2-40B4-BE49-F238E27FC236}">
                      <a16:creationId xmlns:a16="http://schemas.microsoft.com/office/drawing/2014/main" id="{09B1F093-B1E6-E560-DECC-578E291413F7}"/>
                    </a:ext>
                  </a:extLst>
                </p:cNvPr>
                <p:cNvSpPr>
                  <a:spLocks noChangeShapeType="1"/>
                </p:cNvSpPr>
                <p:nvPr/>
              </p:nvSpPr>
              <p:spPr bwMode="auto">
                <a:xfrm>
                  <a:off x="2903" y="2493"/>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5" name="Line 715">
                  <a:extLst>
                    <a:ext uri="{FF2B5EF4-FFF2-40B4-BE49-F238E27FC236}">
                      <a16:creationId xmlns:a16="http://schemas.microsoft.com/office/drawing/2014/main" id="{B3615CE8-3222-3CF5-02C5-6DF9C9A21992}"/>
                    </a:ext>
                  </a:extLst>
                </p:cNvPr>
                <p:cNvSpPr>
                  <a:spLocks noChangeShapeType="1"/>
                </p:cNvSpPr>
                <p:nvPr/>
              </p:nvSpPr>
              <p:spPr bwMode="auto">
                <a:xfrm>
                  <a:off x="2970" y="1925"/>
                  <a:ext cx="1" cy="5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6" name="Line 716">
                  <a:extLst>
                    <a:ext uri="{FF2B5EF4-FFF2-40B4-BE49-F238E27FC236}">
                      <a16:creationId xmlns:a16="http://schemas.microsoft.com/office/drawing/2014/main" id="{E2414C84-BBE6-1EA0-C5FC-390A4E9FE9E1}"/>
                    </a:ext>
                  </a:extLst>
                </p:cNvPr>
                <p:cNvSpPr>
                  <a:spLocks noChangeShapeType="1"/>
                </p:cNvSpPr>
                <p:nvPr/>
              </p:nvSpPr>
              <p:spPr bwMode="auto">
                <a:xfrm>
                  <a:off x="2930" y="250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7" name="Line 717">
                  <a:extLst>
                    <a:ext uri="{FF2B5EF4-FFF2-40B4-BE49-F238E27FC236}">
                      <a16:creationId xmlns:a16="http://schemas.microsoft.com/office/drawing/2014/main" id="{9A173D29-73D6-ED32-A3E7-C24236D51D99}"/>
                    </a:ext>
                  </a:extLst>
                </p:cNvPr>
                <p:cNvSpPr>
                  <a:spLocks noChangeShapeType="1"/>
                </p:cNvSpPr>
                <p:nvPr/>
              </p:nvSpPr>
              <p:spPr bwMode="auto">
                <a:xfrm>
                  <a:off x="2984" y="1911"/>
                  <a:ext cx="1" cy="5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8" name="Line 718">
                  <a:extLst>
                    <a:ext uri="{FF2B5EF4-FFF2-40B4-BE49-F238E27FC236}">
                      <a16:creationId xmlns:a16="http://schemas.microsoft.com/office/drawing/2014/main" id="{7BC9E0B8-3717-98B3-91E4-E900B458798C}"/>
                    </a:ext>
                  </a:extLst>
                </p:cNvPr>
                <p:cNvSpPr>
                  <a:spLocks noChangeShapeType="1"/>
                </p:cNvSpPr>
                <p:nvPr/>
              </p:nvSpPr>
              <p:spPr bwMode="auto">
                <a:xfrm>
                  <a:off x="2943" y="249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9" name="Line 719">
                  <a:extLst>
                    <a:ext uri="{FF2B5EF4-FFF2-40B4-BE49-F238E27FC236}">
                      <a16:creationId xmlns:a16="http://schemas.microsoft.com/office/drawing/2014/main" id="{3B07D1C2-C810-FD6F-7F93-4FE881215917}"/>
                    </a:ext>
                  </a:extLst>
                </p:cNvPr>
                <p:cNvSpPr>
                  <a:spLocks noChangeShapeType="1"/>
                </p:cNvSpPr>
                <p:nvPr/>
              </p:nvSpPr>
              <p:spPr bwMode="auto">
                <a:xfrm>
                  <a:off x="3011" y="1898"/>
                  <a:ext cx="1" cy="59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0" name="Line 720">
                  <a:extLst>
                    <a:ext uri="{FF2B5EF4-FFF2-40B4-BE49-F238E27FC236}">
                      <a16:creationId xmlns:a16="http://schemas.microsoft.com/office/drawing/2014/main" id="{41CB1647-0455-20B4-AFD6-712551AA5116}"/>
                    </a:ext>
                  </a:extLst>
                </p:cNvPr>
                <p:cNvSpPr>
                  <a:spLocks noChangeShapeType="1"/>
                </p:cNvSpPr>
                <p:nvPr/>
              </p:nvSpPr>
              <p:spPr bwMode="auto">
                <a:xfrm>
                  <a:off x="2970" y="249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1" name="Line 721">
                  <a:extLst>
                    <a:ext uri="{FF2B5EF4-FFF2-40B4-BE49-F238E27FC236}">
                      <a16:creationId xmlns:a16="http://schemas.microsoft.com/office/drawing/2014/main" id="{7DA7AC62-C15F-DE8B-CBDF-96FEA48FFB32}"/>
                    </a:ext>
                  </a:extLst>
                </p:cNvPr>
                <p:cNvSpPr>
                  <a:spLocks noChangeShapeType="1"/>
                </p:cNvSpPr>
                <p:nvPr/>
              </p:nvSpPr>
              <p:spPr bwMode="auto">
                <a:xfrm>
                  <a:off x="3038" y="1925"/>
                  <a:ext cx="1"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2" name="Line 722">
                  <a:extLst>
                    <a:ext uri="{FF2B5EF4-FFF2-40B4-BE49-F238E27FC236}">
                      <a16:creationId xmlns:a16="http://schemas.microsoft.com/office/drawing/2014/main" id="{B1E7B77A-08A0-B748-6A2C-E308EA6068A9}"/>
                    </a:ext>
                  </a:extLst>
                </p:cNvPr>
                <p:cNvSpPr>
                  <a:spLocks noChangeShapeType="1"/>
                </p:cNvSpPr>
                <p:nvPr/>
              </p:nvSpPr>
              <p:spPr bwMode="auto">
                <a:xfrm>
                  <a:off x="2997" y="2534"/>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3" name="Line 723">
                  <a:extLst>
                    <a:ext uri="{FF2B5EF4-FFF2-40B4-BE49-F238E27FC236}">
                      <a16:creationId xmlns:a16="http://schemas.microsoft.com/office/drawing/2014/main" id="{8135AFCB-3E5C-9868-C4C7-326122571AE2}"/>
                    </a:ext>
                  </a:extLst>
                </p:cNvPr>
                <p:cNvSpPr>
                  <a:spLocks noChangeShapeType="1"/>
                </p:cNvSpPr>
                <p:nvPr/>
              </p:nvSpPr>
              <p:spPr bwMode="auto">
                <a:xfrm>
                  <a:off x="3065" y="1938"/>
                  <a:ext cx="1"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4" name="Line 724">
                  <a:extLst>
                    <a:ext uri="{FF2B5EF4-FFF2-40B4-BE49-F238E27FC236}">
                      <a16:creationId xmlns:a16="http://schemas.microsoft.com/office/drawing/2014/main" id="{6577EB74-A63C-F044-A941-A0A9B7A3D584}"/>
                    </a:ext>
                  </a:extLst>
                </p:cNvPr>
                <p:cNvSpPr>
                  <a:spLocks noChangeShapeType="1"/>
                </p:cNvSpPr>
                <p:nvPr/>
              </p:nvSpPr>
              <p:spPr bwMode="auto">
                <a:xfrm>
                  <a:off x="3025" y="2547"/>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5" name="Line 725">
                  <a:extLst>
                    <a:ext uri="{FF2B5EF4-FFF2-40B4-BE49-F238E27FC236}">
                      <a16:creationId xmlns:a16="http://schemas.microsoft.com/office/drawing/2014/main" id="{CE18CC6E-45BB-9F83-7720-360B0B16FB65}"/>
                    </a:ext>
                  </a:extLst>
                </p:cNvPr>
                <p:cNvSpPr>
                  <a:spLocks noChangeShapeType="1"/>
                </p:cNvSpPr>
                <p:nvPr/>
              </p:nvSpPr>
              <p:spPr bwMode="auto">
                <a:xfrm>
                  <a:off x="3079" y="1965"/>
                  <a:ext cx="1" cy="59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6" name="Line 726">
                  <a:extLst>
                    <a:ext uri="{FF2B5EF4-FFF2-40B4-BE49-F238E27FC236}">
                      <a16:creationId xmlns:a16="http://schemas.microsoft.com/office/drawing/2014/main" id="{BEFC9B51-02CA-AF07-C7BE-9B4AA80FD230}"/>
                    </a:ext>
                  </a:extLst>
                </p:cNvPr>
                <p:cNvSpPr>
                  <a:spLocks noChangeShapeType="1"/>
                </p:cNvSpPr>
                <p:nvPr/>
              </p:nvSpPr>
              <p:spPr bwMode="auto">
                <a:xfrm>
                  <a:off x="3038" y="256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7" name="Line 727">
                  <a:extLst>
                    <a:ext uri="{FF2B5EF4-FFF2-40B4-BE49-F238E27FC236}">
                      <a16:creationId xmlns:a16="http://schemas.microsoft.com/office/drawing/2014/main" id="{901A1521-C30D-8E6A-B88B-F86EA7395759}"/>
                    </a:ext>
                  </a:extLst>
                </p:cNvPr>
                <p:cNvSpPr>
                  <a:spLocks noChangeShapeType="1"/>
                </p:cNvSpPr>
                <p:nvPr/>
              </p:nvSpPr>
              <p:spPr bwMode="auto">
                <a:xfrm>
                  <a:off x="3106" y="2046"/>
                  <a:ext cx="1" cy="55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8" name="Line 728">
                  <a:extLst>
                    <a:ext uri="{FF2B5EF4-FFF2-40B4-BE49-F238E27FC236}">
                      <a16:creationId xmlns:a16="http://schemas.microsoft.com/office/drawing/2014/main" id="{E833D29E-7126-4792-51D9-3190A7D36B7E}"/>
                    </a:ext>
                  </a:extLst>
                </p:cNvPr>
                <p:cNvSpPr>
                  <a:spLocks noChangeShapeType="1"/>
                </p:cNvSpPr>
                <p:nvPr/>
              </p:nvSpPr>
              <p:spPr bwMode="auto">
                <a:xfrm>
                  <a:off x="3065" y="260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9" name="Line 729">
                  <a:extLst>
                    <a:ext uri="{FF2B5EF4-FFF2-40B4-BE49-F238E27FC236}">
                      <a16:creationId xmlns:a16="http://schemas.microsoft.com/office/drawing/2014/main" id="{BC17CC5D-05FC-25D6-EA9E-5925F39B8A81}"/>
                    </a:ext>
                  </a:extLst>
                </p:cNvPr>
                <p:cNvSpPr>
                  <a:spLocks noChangeShapeType="1"/>
                </p:cNvSpPr>
                <p:nvPr/>
              </p:nvSpPr>
              <p:spPr bwMode="auto">
                <a:xfrm>
                  <a:off x="3133" y="2114"/>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30" name="Line 730">
                  <a:extLst>
                    <a:ext uri="{FF2B5EF4-FFF2-40B4-BE49-F238E27FC236}">
                      <a16:creationId xmlns:a16="http://schemas.microsoft.com/office/drawing/2014/main" id="{CAA3016B-D788-14EB-87F2-A882504B8553}"/>
                    </a:ext>
                  </a:extLst>
                </p:cNvPr>
                <p:cNvSpPr>
                  <a:spLocks noChangeShapeType="1"/>
                </p:cNvSpPr>
                <p:nvPr/>
              </p:nvSpPr>
              <p:spPr bwMode="auto">
                <a:xfrm>
                  <a:off x="3092"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31" name="Line 731">
                  <a:extLst>
                    <a:ext uri="{FF2B5EF4-FFF2-40B4-BE49-F238E27FC236}">
                      <a16:creationId xmlns:a16="http://schemas.microsoft.com/office/drawing/2014/main" id="{4DC906DD-4F4C-B0B6-D679-1A5B6ECD22DE}"/>
                    </a:ext>
                  </a:extLst>
                </p:cNvPr>
                <p:cNvSpPr>
                  <a:spLocks noChangeShapeType="1"/>
                </p:cNvSpPr>
                <p:nvPr/>
              </p:nvSpPr>
              <p:spPr bwMode="auto">
                <a:xfrm>
                  <a:off x="3147" y="2101"/>
                  <a:ext cx="1" cy="5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32" name="Line 732">
                  <a:extLst>
                    <a:ext uri="{FF2B5EF4-FFF2-40B4-BE49-F238E27FC236}">
                      <a16:creationId xmlns:a16="http://schemas.microsoft.com/office/drawing/2014/main" id="{B3E5C305-4442-7829-354E-6973E1FC0BE2}"/>
                    </a:ext>
                  </a:extLst>
                </p:cNvPr>
                <p:cNvSpPr>
                  <a:spLocks noChangeShapeType="1"/>
                </p:cNvSpPr>
                <p:nvPr/>
              </p:nvSpPr>
              <p:spPr bwMode="auto">
                <a:xfrm>
                  <a:off x="3106"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33" name="Line 733">
                  <a:extLst>
                    <a:ext uri="{FF2B5EF4-FFF2-40B4-BE49-F238E27FC236}">
                      <a16:creationId xmlns:a16="http://schemas.microsoft.com/office/drawing/2014/main" id="{F3DB7277-56F0-159C-2AE9-24F848F0FCF1}"/>
                    </a:ext>
                  </a:extLst>
                </p:cNvPr>
                <p:cNvSpPr>
                  <a:spLocks noChangeShapeType="1"/>
                </p:cNvSpPr>
                <p:nvPr/>
              </p:nvSpPr>
              <p:spPr bwMode="auto">
                <a:xfrm>
                  <a:off x="3174" y="2074"/>
                  <a:ext cx="1" cy="5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34" name="Line 734">
                  <a:extLst>
                    <a:ext uri="{FF2B5EF4-FFF2-40B4-BE49-F238E27FC236}">
                      <a16:creationId xmlns:a16="http://schemas.microsoft.com/office/drawing/2014/main" id="{CB2746E7-2BB6-230D-9059-FBF7320E227F}"/>
                    </a:ext>
                  </a:extLst>
                </p:cNvPr>
                <p:cNvSpPr>
                  <a:spLocks noChangeShapeType="1"/>
                </p:cNvSpPr>
                <p:nvPr/>
              </p:nvSpPr>
              <p:spPr bwMode="auto">
                <a:xfrm>
                  <a:off x="3133" y="26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35" name="Line 735">
                  <a:extLst>
                    <a:ext uri="{FF2B5EF4-FFF2-40B4-BE49-F238E27FC236}">
                      <a16:creationId xmlns:a16="http://schemas.microsoft.com/office/drawing/2014/main" id="{5F737329-560B-FBCC-6EFA-21E037FDE7B9}"/>
                    </a:ext>
                  </a:extLst>
                </p:cNvPr>
                <p:cNvSpPr>
                  <a:spLocks noChangeShapeType="1"/>
                </p:cNvSpPr>
                <p:nvPr/>
              </p:nvSpPr>
              <p:spPr bwMode="auto">
                <a:xfrm>
                  <a:off x="3201" y="2128"/>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36" name="Line 736">
                  <a:extLst>
                    <a:ext uri="{FF2B5EF4-FFF2-40B4-BE49-F238E27FC236}">
                      <a16:creationId xmlns:a16="http://schemas.microsoft.com/office/drawing/2014/main" id="{2A58D723-B956-A8A2-2CD8-9D6AC39CE202}"/>
                    </a:ext>
                  </a:extLst>
                </p:cNvPr>
                <p:cNvSpPr>
                  <a:spLocks noChangeShapeType="1"/>
                </p:cNvSpPr>
                <p:nvPr/>
              </p:nvSpPr>
              <p:spPr bwMode="auto">
                <a:xfrm>
                  <a:off x="3160"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37" name="Line 737">
                  <a:extLst>
                    <a:ext uri="{FF2B5EF4-FFF2-40B4-BE49-F238E27FC236}">
                      <a16:creationId xmlns:a16="http://schemas.microsoft.com/office/drawing/2014/main" id="{18975C98-E508-8586-939A-F57E03CB1B1F}"/>
                    </a:ext>
                  </a:extLst>
                </p:cNvPr>
                <p:cNvSpPr>
                  <a:spLocks noChangeShapeType="1"/>
                </p:cNvSpPr>
                <p:nvPr/>
              </p:nvSpPr>
              <p:spPr bwMode="auto">
                <a:xfrm>
                  <a:off x="3228" y="2074"/>
                  <a:ext cx="1" cy="5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38" name="Line 738">
                  <a:extLst>
                    <a:ext uri="{FF2B5EF4-FFF2-40B4-BE49-F238E27FC236}">
                      <a16:creationId xmlns:a16="http://schemas.microsoft.com/office/drawing/2014/main" id="{A8AE6D35-DEDE-D0DD-B4F4-872EF74D4057}"/>
                    </a:ext>
                  </a:extLst>
                </p:cNvPr>
                <p:cNvSpPr>
                  <a:spLocks noChangeShapeType="1"/>
                </p:cNvSpPr>
                <p:nvPr/>
              </p:nvSpPr>
              <p:spPr bwMode="auto">
                <a:xfrm>
                  <a:off x="3187"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39" name="Line 739">
                  <a:extLst>
                    <a:ext uri="{FF2B5EF4-FFF2-40B4-BE49-F238E27FC236}">
                      <a16:creationId xmlns:a16="http://schemas.microsoft.com/office/drawing/2014/main" id="{97E9E17D-D3DE-5DB9-7813-AAEF77786105}"/>
                    </a:ext>
                  </a:extLst>
                </p:cNvPr>
                <p:cNvSpPr>
                  <a:spLocks noChangeShapeType="1"/>
                </p:cNvSpPr>
                <p:nvPr/>
              </p:nvSpPr>
              <p:spPr bwMode="auto">
                <a:xfrm>
                  <a:off x="3241" y="1979"/>
                  <a:ext cx="1"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0" name="Line 740">
                  <a:extLst>
                    <a:ext uri="{FF2B5EF4-FFF2-40B4-BE49-F238E27FC236}">
                      <a16:creationId xmlns:a16="http://schemas.microsoft.com/office/drawing/2014/main" id="{F917DFB2-5FFB-BD42-EF33-8642A944EBE2}"/>
                    </a:ext>
                  </a:extLst>
                </p:cNvPr>
                <p:cNvSpPr>
                  <a:spLocks noChangeShapeType="1"/>
                </p:cNvSpPr>
                <p:nvPr/>
              </p:nvSpPr>
              <p:spPr bwMode="auto">
                <a:xfrm>
                  <a:off x="3201" y="258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1" name="Line 741">
                  <a:extLst>
                    <a:ext uri="{FF2B5EF4-FFF2-40B4-BE49-F238E27FC236}">
                      <a16:creationId xmlns:a16="http://schemas.microsoft.com/office/drawing/2014/main" id="{DADB204A-325B-E219-A06D-2A176E0B8948}"/>
                    </a:ext>
                  </a:extLst>
                </p:cNvPr>
                <p:cNvSpPr>
                  <a:spLocks noChangeShapeType="1"/>
                </p:cNvSpPr>
                <p:nvPr/>
              </p:nvSpPr>
              <p:spPr bwMode="auto">
                <a:xfrm>
                  <a:off x="3268" y="1965"/>
                  <a:ext cx="1" cy="65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2" name="Line 742">
                  <a:extLst>
                    <a:ext uri="{FF2B5EF4-FFF2-40B4-BE49-F238E27FC236}">
                      <a16:creationId xmlns:a16="http://schemas.microsoft.com/office/drawing/2014/main" id="{6101AB29-FE8D-5A09-B703-EFD7EBBD737C}"/>
                    </a:ext>
                  </a:extLst>
                </p:cNvPr>
                <p:cNvSpPr>
                  <a:spLocks noChangeShapeType="1"/>
                </p:cNvSpPr>
                <p:nvPr/>
              </p:nvSpPr>
              <p:spPr bwMode="auto">
                <a:xfrm>
                  <a:off x="3228" y="26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3" name="Line 743">
                  <a:extLst>
                    <a:ext uri="{FF2B5EF4-FFF2-40B4-BE49-F238E27FC236}">
                      <a16:creationId xmlns:a16="http://schemas.microsoft.com/office/drawing/2014/main" id="{8CA145F0-8702-F6F8-259A-CACD14503690}"/>
                    </a:ext>
                  </a:extLst>
                </p:cNvPr>
                <p:cNvSpPr>
                  <a:spLocks noChangeShapeType="1"/>
                </p:cNvSpPr>
                <p:nvPr/>
              </p:nvSpPr>
              <p:spPr bwMode="auto">
                <a:xfrm>
                  <a:off x="3296" y="1437"/>
                  <a:ext cx="1" cy="93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4" name="Line 744">
                  <a:extLst>
                    <a:ext uri="{FF2B5EF4-FFF2-40B4-BE49-F238E27FC236}">
                      <a16:creationId xmlns:a16="http://schemas.microsoft.com/office/drawing/2014/main" id="{99C28356-76B0-7BDF-38BE-CE01322F328A}"/>
                    </a:ext>
                  </a:extLst>
                </p:cNvPr>
                <p:cNvSpPr>
                  <a:spLocks noChangeShapeType="1"/>
                </p:cNvSpPr>
                <p:nvPr/>
              </p:nvSpPr>
              <p:spPr bwMode="auto">
                <a:xfrm>
                  <a:off x="3255" y="237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5" name="Line 745">
                  <a:extLst>
                    <a:ext uri="{FF2B5EF4-FFF2-40B4-BE49-F238E27FC236}">
                      <a16:creationId xmlns:a16="http://schemas.microsoft.com/office/drawing/2014/main" id="{D7C62C97-8CEA-4955-5DC5-2CB06EBB8E11}"/>
                    </a:ext>
                  </a:extLst>
                </p:cNvPr>
                <p:cNvSpPr>
                  <a:spLocks noChangeShapeType="1"/>
                </p:cNvSpPr>
                <p:nvPr/>
              </p:nvSpPr>
              <p:spPr bwMode="auto">
                <a:xfrm>
                  <a:off x="3309" y="1586"/>
                  <a:ext cx="1" cy="84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6" name="Line 746">
                  <a:extLst>
                    <a:ext uri="{FF2B5EF4-FFF2-40B4-BE49-F238E27FC236}">
                      <a16:creationId xmlns:a16="http://schemas.microsoft.com/office/drawing/2014/main" id="{3B6AB1F9-2BFE-1373-1D56-D96F5747A2F2}"/>
                    </a:ext>
                  </a:extLst>
                </p:cNvPr>
                <p:cNvSpPr>
                  <a:spLocks noChangeShapeType="1"/>
                </p:cNvSpPr>
                <p:nvPr/>
              </p:nvSpPr>
              <p:spPr bwMode="auto">
                <a:xfrm>
                  <a:off x="3268" y="242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7" name="Line 747">
                  <a:extLst>
                    <a:ext uri="{FF2B5EF4-FFF2-40B4-BE49-F238E27FC236}">
                      <a16:creationId xmlns:a16="http://schemas.microsoft.com/office/drawing/2014/main" id="{9D876601-F45F-BC6F-DB67-C417362EF3E6}"/>
                    </a:ext>
                  </a:extLst>
                </p:cNvPr>
                <p:cNvSpPr>
                  <a:spLocks noChangeShapeType="1"/>
                </p:cNvSpPr>
                <p:nvPr/>
              </p:nvSpPr>
              <p:spPr bwMode="auto">
                <a:xfrm>
                  <a:off x="3336" y="1640"/>
                  <a:ext cx="1" cy="79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8" name="Line 748">
                  <a:extLst>
                    <a:ext uri="{FF2B5EF4-FFF2-40B4-BE49-F238E27FC236}">
                      <a16:creationId xmlns:a16="http://schemas.microsoft.com/office/drawing/2014/main" id="{D41A3684-3B9A-0D99-91C1-FA1B91B84051}"/>
                    </a:ext>
                  </a:extLst>
                </p:cNvPr>
                <p:cNvSpPr>
                  <a:spLocks noChangeShapeType="1"/>
                </p:cNvSpPr>
                <p:nvPr/>
              </p:nvSpPr>
              <p:spPr bwMode="auto">
                <a:xfrm>
                  <a:off x="3296" y="2439"/>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9" name="Line 749">
                  <a:extLst>
                    <a:ext uri="{FF2B5EF4-FFF2-40B4-BE49-F238E27FC236}">
                      <a16:creationId xmlns:a16="http://schemas.microsoft.com/office/drawing/2014/main" id="{08D20CA5-F304-9E73-FFCE-F6F5B2985F60}"/>
                    </a:ext>
                  </a:extLst>
                </p:cNvPr>
                <p:cNvSpPr>
                  <a:spLocks noChangeShapeType="1"/>
                </p:cNvSpPr>
                <p:nvPr/>
              </p:nvSpPr>
              <p:spPr bwMode="auto">
                <a:xfrm>
                  <a:off x="3363" y="1749"/>
                  <a:ext cx="1" cy="7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0" name="Line 750">
                  <a:extLst>
                    <a:ext uri="{FF2B5EF4-FFF2-40B4-BE49-F238E27FC236}">
                      <a16:creationId xmlns:a16="http://schemas.microsoft.com/office/drawing/2014/main" id="{75F10EC7-EA31-6068-D5FD-F696AF0A922D}"/>
                    </a:ext>
                  </a:extLst>
                </p:cNvPr>
                <p:cNvSpPr>
                  <a:spLocks noChangeShapeType="1"/>
                </p:cNvSpPr>
                <p:nvPr/>
              </p:nvSpPr>
              <p:spPr bwMode="auto">
                <a:xfrm>
                  <a:off x="3323" y="248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1" name="Line 751">
                  <a:extLst>
                    <a:ext uri="{FF2B5EF4-FFF2-40B4-BE49-F238E27FC236}">
                      <a16:creationId xmlns:a16="http://schemas.microsoft.com/office/drawing/2014/main" id="{D59EEF62-70C9-DFBF-06C1-2BBA4F39FAED}"/>
                    </a:ext>
                  </a:extLst>
                </p:cNvPr>
                <p:cNvSpPr>
                  <a:spLocks noChangeShapeType="1"/>
                </p:cNvSpPr>
                <p:nvPr/>
              </p:nvSpPr>
              <p:spPr bwMode="auto">
                <a:xfrm>
                  <a:off x="3390" y="1843"/>
                  <a:ext cx="1" cy="66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2" name="Line 752">
                  <a:extLst>
                    <a:ext uri="{FF2B5EF4-FFF2-40B4-BE49-F238E27FC236}">
                      <a16:creationId xmlns:a16="http://schemas.microsoft.com/office/drawing/2014/main" id="{F40365E7-9312-3942-2272-BBF0FC0AE737}"/>
                    </a:ext>
                  </a:extLst>
                </p:cNvPr>
                <p:cNvSpPr>
                  <a:spLocks noChangeShapeType="1"/>
                </p:cNvSpPr>
                <p:nvPr/>
              </p:nvSpPr>
              <p:spPr bwMode="auto">
                <a:xfrm>
                  <a:off x="3350" y="250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3" name="Line 753">
                  <a:extLst>
                    <a:ext uri="{FF2B5EF4-FFF2-40B4-BE49-F238E27FC236}">
                      <a16:creationId xmlns:a16="http://schemas.microsoft.com/office/drawing/2014/main" id="{6A09330F-A307-77DF-B4DF-4DB55CA2C355}"/>
                    </a:ext>
                  </a:extLst>
                </p:cNvPr>
                <p:cNvSpPr>
                  <a:spLocks noChangeShapeType="1"/>
                </p:cNvSpPr>
                <p:nvPr/>
              </p:nvSpPr>
              <p:spPr bwMode="auto">
                <a:xfrm>
                  <a:off x="3404" y="1911"/>
                  <a:ext cx="1"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4" name="Line 754">
                  <a:extLst>
                    <a:ext uri="{FF2B5EF4-FFF2-40B4-BE49-F238E27FC236}">
                      <a16:creationId xmlns:a16="http://schemas.microsoft.com/office/drawing/2014/main" id="{BBD9C066-F80E-C677-B058-6E1026292D12}"/>
                    </a:ext>
                  </a:extLst>
                </p:cNvPr>
                <p:cNvSpPr>
                  <a:spLocks noChangeShapeType="1"/>
                </p:cNvSpPr>
                <p:nvPr/>
              </p:nvSpPr>
              <p:spPr bwMode="auto">
                <a:xfrm>
                  <a:off x="3363" y="252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5" name="Line 755">
                  <a:extLst>
                    <a:ext uri="{FF2B5EF4-FFF2-40B4-BE49-F238E27FC236}">
                      <a16:creationId xmlns:a16="http://schemas.microsoft.com/office/drawing/2014/main" id="{EFDF03D8-2F26-D0C5-0AB7-EA7F0309C910}"/>
                    </a:ext>
                  </a:extLst>
                </p:cNvPr>
                <p:cNvSpPr>
                  <a:spLocks noChangeShapeType="1"/>
                </p:cNvSpPr>
                <p:nvPr/>
              </p:nvSpPr>
              <p:spPr bwMode="auto">
                <a:xfrm>
                  <a:off x="3431" y="2019"/>
                  <a:ext cx="1" cy="54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6" name="Line 756">
                  <a:extLst>
                    <a:ext uri="{FF2B5EF4-FFF2-40B4-BE49-F238E27FC236}">
                      <a16:creationId xmlns:a16="http://schemas.microsoft.com/office/drawing/2014/main" id="{341D076D-10F2-8639-6FAF-E6A3B5D4E4A0}"/>
                    </a:ext>
                  </a:extLst>
                </p:cNvPr>
                <p:cNvSpPr>
                  <a:spLocks noChangeShapeType="1"/>
                </p:cNvSpPr>
                <p:nvPr/>
              </p:nvSpPr>
              <p:spPr bwMode="auto">
                <a:xfrm>
                  <a:off x="3390" y="256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7" name="Line 757">
                  <a:extLst>
                    <a:ext uri="{FF2B5EF4-FFF2-40B4-BE49-F238E27FC236}">
                      <a16:creationId xmlns:a16="http://schemas.microsoft.com/office/drawing/2014/main" id="{3FBEFDC4-63B5-C9F4-B009-2801422A2958}"/>
                    </a:ext>
                  </a:extLst>
                </p:cNvPr>
                <p:cNvSpPr>
                  <a:spLocks noChangeShapeType="1"/>
                </p:cNvSpPr>
                <p:nvPr/>
              </p:nvSpPr>
              <p:spPr bwMode="auto">
                <a:xfrm>
                  <a:off x="3458" y="2046"/>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8" name="Line 758">
                  <a:extLst>
                    <a:ext uri="{FF2B5EF4-FFF2-40B4-BE49-F238E27FC236}">
                      <a16:creationId xmlns:a16="http://schemas.microsoft.com/office/drawing/2014/main" id="{2E70815E-287C-A04B-D04E-A2AB829165E1}"/>
                    </a:ext>
                  </a:extLst>
                </p:cNvPr>
                <p:cNvSpPr>
                  <a:spLocks noChangeShapeType="1"/>
                </p:cNvSpPr>
                <p:nvPr/>
              </p:nvSpPr>
              <p:spPr bwMode="auto">
                <a:xfrm>
                  <a:off x="3418" y="2561"/>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9" name="Line 759">
                  <a:extLst>
                    <a:ext uri="{FF2B5EF4-FFF2-40B4-BE49-F238E27FC236}">
                      <a16:creationId xmlns:a16="http://schemas.microsoft.com/office/drawing/2014/main" id="{130A7E90-27D0-6C72-78B3-9E97252C6067}"/>
                    </a:ext>
                  </a:extLst>
                </p:cNvPr>
                <p:cNvSpPr>
                  <a:spLocks noChangeShapeType="1"/>
                </p:cNvSpPr>
                <p:nvPr/>
              </p:nvSpPr>
              <p:spPr bwMode="auto">
                <a:xfrm>
                  <a:off x="3485" y="2087"/>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60" name="Line 760">
                  <a:extLst>
                    <a:ext uri="{FF2B5EF4-FFF2-40B4-BE49-F238E27FC236}">
                      <a16:creationId xmlns:a16="http://schemas.microsoft.com/office/drawing/2014/main" id="{39C93AC4-61A2-1091-D17F-A7F3F1975999}"/>
                    </a:ext>
                  </a:extLst>
                </p:cNvPr>
                <p:cNvSpPr>
                  <a:spLocks noChangeShapeType="1"/>
                </p:cNvSpPr>
                <p:nvPr/>
              </p:nvSpPr>
              <p:spPr bwMode="auto">
                <a:xfrm>
                  <a:off x="3445" y="260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61" name="Line 761">
                  <a:extLst>
                    <a:ext uri="{FF2B5EF4-FFF2-40B4-BE49-F238E27FC236}">
                      <a16:creationId xmlns:a16="http://schemas.microsoft.com/office/drawing/2014/main" id="{FC00E8A1-477D-56ED-BCA8-5E789CF5D072}"/>
                    </a:ext>
                  </a:extLst>
                </p:cNvPr>
                <p:cNvSpPr>
                  <a:spLocks noChangeShapeType="1"/>
                </p:cNvSpPr>
                <p:nvPr/>
              </p:nvSpPr>
              <p:spPr bwMode="auto">
                <a:xfrm>
                  <a:off x="3499" y="1992"/>
                  <a:ext cx="1" cy="55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62" name="Line 762">
                  <a:extLst>
                    <a:ext uri="{FF2B5EF4-FFF2-40B4-BE49-F238E27FC236}">
                      <a16:creationId xmlns:a16="http://schemas.microsoft.com/office/drawing/2014/main" id="{5DE09C89-051A-73F6-2F53-291F5690DEC7}"/>
                    </a:ext>
                  </a:extLst>
                </p:cNvPr>
                <p:cNvSpPr>
                  <a:spLocks noChangeShapeType="1"/>
                </p:cNvSpPr>
                <p:nvPr/>
              </p:nvSpPr>
              <p:spPr bwMode="auto">
                <a:xfrm>
                  <a:off x="3458" y="254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63" name="Line 763">
                  <a:extLst>
                    <a:ext uri="{FF2B5EF4-FFF2-40B4-BE49-F238E27FC236}">
                      <a16:creationId xmlns:a16="http://schemas.microsoft.com/office/drawing/2014/main" id="{224213AC-CCCD-013E-42E8-E492B17434F0}"/>
                    </a:ext>
                  </a:extLst>
                </p:cNvPr>
                <p:cNvSpPr>
                  <a:spLocks noChangeShapeType="1"/>
                </p:cNvSpPr>
                <p:nvPr/>
              </p:nvSpPr>
              <p:spPr bwMode="auto">
                <a:xfrm>
                  <a:off x="3526" y="1992"/>
                  <a:ext cx="1" cy="56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64" name="Line 764">
                  <a:extLst>
                    <a:ext uri="{FF2B5EF4-FFF2-40B4-BE49-F238E27FC236}">
                      <a16:creationId xmlns:a16="http://schemas.microsoft.com/office/drawing/2014/main" id="{788F1471-6895-094A-607C-BE4D31A07B1E}"/>
                    </a:ext>
                  </a:extLst>
                </p:cNvPr>
                <p:cNvSpPr>
                  <a:spLocks noChangeShapeType="1"/>
                </p:cNvSpPr>
                <p:nvPr/>
              </p:nvSpPr>
              <p:spPr bwMode="auto">
                <a:xfrm>
                  <a:off x="3485" y="256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65" name="Line 765">
                  <a:extLst>
                    <a:ext uri="{FF2B5EF4-FFF2-40B4-BE49-F238E27FC236}">
                      <a16:creationId xmlns:a16="http://schemas.microsoft.com/office/drawing/2014/main" id="{4C35D8C5-8D29-2E7F-0E70-CE3FC2213C48}"/>
                    </a:ext>
                  </a:extLst>
                </p:cNvPr>
                <p:cNvSpPr>
                  <a:spLocks noChangeShapeType="1"/>
                </p:cNvSpPr>
                <p:nvPr/>
              </p:nvSpPr>
              <p:spPr bwMode="auto">
                <a:xfrm>
                  <a:off x="3553" y="2046"/>
                  <a:ext cx="1" cy="52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66" name="Line 766">
                  <a:extLst>
                    <a:ext uri="{FF2B5EF4-FFF2-40B4-BE49-F238E27FC236}">
                      <a16:creationId xmlns:a16="http://schemas.microsoft.com/office/drawing/2014/main" id="{106D8B76-09AF-D030-D2FB-44EFA5CDD7FE}"/>
                    </a:ext>
                  </a:extLst>
                </p:cNvPr>
                <p:cNvSpPr>
                  <a:spLocks noChangeShapeType="1"/>
                </p:cNvSpPr>
                <p:nvPr/>
              </p:nvSpPr>
              <p:spPr bwMode="auto">
                <a:xfrm>
                  <a:off x="3512" y="257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67" name="Line 767">
                  <a:extLst>
                    <a:ext uri="{FF2B5EF4-FFF2-40B4-BE49-F238E27FC236}">
                      <a16:creationId xmlns:a16="http://schemas.microsoft.com/office/drawing/2014/main" id="{0624173D-D012-11D4-A240-9DBA820423CD}"/>
                    </a:ext>
                  </a:extLst>
                </p:cNvPr>
                <p:cNvSpPr>
                  <a:spLocks noChangeShapeType="1"/>
                </p:cNvSpPr>
                <p:nvPr/>
              </p:nvSpPr>
              <p:spPr bwMode="auto">
                <a:xfrm>
                  <a:off x="3567" y="2087"/>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68" name="Line 768">
                  <a:extLst>
                    <a:ext uri="{FF2B5EF4-FFF2-40B4-BE49-F238E27FC236}">
                      <a16:creationId xmlns:a16="http://schemas.microsoft.com/office/drawing/2014/main" id="{72E52A36-2765-5B20-6E35-9B9D0B854008}"/>
                    </a:ext>
                  </a:extLst>
                </p:cNvPr>
                <p:cNvSpPr>
                  <a:spLocks noChangeShapeType="1"/>
                </p:cNvSpPr>
                <p:nvPr/>
              </p:nvSpPr>
              <p:spPr bwMode="auto">
                <a:xfrm>
                  <a:off x="3526" y="258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69" name="Line 769">
                  <a:extLst>
                    <a:ext uri="{FF2B5EF4-FFF2-40B4-BE49-F238E27FC236}">
                      <a16:creationId xmlns:a16="http://schemas.microsoft.com/office/drawing/2014/main" id="{58F64D5C-C742-B14B-7BBD-CC4FC6175C32}"/>
                    </a:ext>
                  </a:extLst>
                </p:cNvPr>
                <p:cNvSpPr>
                  <a:spLocks noChangeShapeType="1"/>
                </p:cNvSpPr>
                <p:nvPr/>
              </p:nvSpPr>
              <p:spPr bwMode="auto">
                <a:xfrm>
                  <a:off x="3594" y="2101"/>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70" name="Line 770">
                  <a:extLst>
                    <a:ext uri="{FF2B5EF4-FFF2-40B4-BE49-F238E27FC236}">
                      <a16:creationId xmlns:a16="http://schemas.microsoft.com/office/drawing/2014/main" id="{9F33E394-E88B-AF8E-2C7C-555DFE5AB320}"/>
                    </a:ext>
                  </a:extLst>
                </p:cNvPr>
                <p:cNvSpPr>
                  <a:spLocks noChangeShapeType="1"/>
                </p:cNvSpPr>
                <p:nvPr/>
              </p:nvSpPr>
              <p:spPr bwMode="auto">
                <a:xfrm>
                  <a:off x="3553" y="260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71" name="Line 771">
                  <a:extLst>
                    <a:ext uri="{FF2B5EF4-FFF2-40B4-BE49-F238E27FC236}">
                      <a16:creationId xmlns:a16="http://schemas.microsoft.com/office/drawing/2014/main" id="{337AA76F-5C42-29D8-8DC7-10B04504DC9D}"/>
                    </a:ext>
                  </a:extLst>
                </p:cNvPr>
                <p:cNvSpPr>
                  <a:spLocks noChangeShapeType="1"/>
                </p:cNvSpPr>
                <p:nvPr/>
              </p:nvSpPr>
              <p:spPr bwMode="auto">
                <a:xfrm>
                  <a:off x="3621" y="2141"/>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72" name="Line 772">
                  <a:extLst>
                    <a:ext uri="{FF2B5EF4-FFF2-40B4-BE49-F238E27FC236}">
                      <a16:creationId xmlns:a16="http://schemas.microsoft.com/office/drawing/2014/main" id="{12F04130-CF8A-BF03-5AA1-AEDC040FA762}"/>
                    </a:ext>
                  </a:extLst>
                </p:cNvPr>
                <p:cNvSpPr>
                  <a:spLocks noChangeShapeType="1"/>
                </p:cNvSpPr>
                <p:nvPr/>
              </p:nvSpPr>
              <p:spPr bwMode="auto">
                <a:xfrm>
                  <a:off x="3580" y="26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73" name="Line 773">
                  <a:extLst>
                    <a:ext uri="{FF2B5EF4-FFF2-40B4-BE49-F238E27FC236}">
                      <a16:creationId xmlns:a16="http://schemas.microsoft.com/office/drawing/2014/main" id="{09DF7571-AB0C-847C-7414-3A6B40A59C50}"/>
                    </a:ext>
                  </a:extLst>
                </p:cNvPr>
                <p:cNvSpPr>
                  <a:spLocks noChangeShapeType="1"/>
                </p:cNvSpPr>
                <p:nvPr/>
              </p:nvSpPr>
              <p:spPr bwMode="auto">
                <a:xfrm>
                  <a:off x="3648" y="2101"/>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74" name="Line 774">
                  <a:extLst>
                    <a:ext uri="{FF2B5EF4-FFF2-40B4-BE49-F238E27FC236}">
                      <a16:creationId xmlns:a16="http://schemas.microsoft.com/office/drawing/2014/main" id="{71BB4512-C2C2-37C4-81E4-4336801BC9EF}"/>
                    </a:ext>
                  </a:extLst>
                </p:cNvPr>
                <p:cNvSpPr>
                  <a:spLocks noChangeShapeType="1"/>
                </p:cNvSpPr>
                <p:nvPr/>
              </p:nvSpPr>
              <p:spPr bwMode="auto">
                <a:xfrm>
                  <a:off x="3607" y="26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75" name="Line 775">
                  <a:extLst>
                    <a:ext uri="{FF2B5EF4-FFF2-40B4-BE49-F238E27FC236}">
                      <a16:creationId xmlns:a16="http://schemas.microsoft.com/office/drawing/2014/main" id="{ECE0AF85-15A2-2534-BD8B-49BE7643A76A}"/>
                    </a:ext>
                  </a:extLst>
                </p:cNvPr>
                <p:cNvSpPr>
                  <a:spLocks noChangeShapeType="1"/>
                </p:cNvSpPr>
                <p:nvPr/>
              </p:nvSpPr>
              <p:spPr bwMode="auto">
                <a:xfrm>
                  <a:off x="3662" y="2141"/>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76" name="Line 776">
                  <a:extLst>
                    <a:ext uri="{FF2B5EF4-FFF2-40B4-BE49-F238E27FC236}">
                      <a16:creationId xmlns:a16="http://schemas.microsoft.com/office/drawing/2014/main" id="{2DD6278D-85F4-0064-1579-807AFAB71FBA}"/>
                    </a:ext>
                  </a:extLst>
                </p:cNvPr>
                <p:cNvSpPr>
                  <a:spLocks noChangeShapeType="1"/>
                </p:cNvSpPr>
                <p:nvPr/>
              </p:nvSpPr>
              <p:spPr bwMode="auto">
                <a:xfrm>
                  <a:off x="3621"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77" name="Line 777">
                  <a:extLst>
                    <a:ext uri="{FF2B5EF4-FFF2-40B4-BE49-F238E27FC236}">
                      <a16:creationId xmlns:a16="http://schemas.microsoft.com/office/drawing/2014/main" id="{BB98D40C-4230-86BD-03E5-5B5B3DCF5FE9}"/>
                    </a:ext>
                  </a:extLst>
                </p:cNvPr>
                <p:cNvSpPr>
                  <a:spLocks noChangeShapeType="1"/>
                </p:cNvSpPr>
                <p:nvPr/>
              </p:nvSpPr>
              <p:spPr bwMode="auto">
                <a:xfrm>
                  <a:off x="3689" y="2114"/>
                  <a:ext cx="1"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78" name="Line 778">
                  <a:extLst>
                    <a:ext uri="{FF2B5EF4-FFF2-40B4-BE49-F238E27FC236}">
                      <a16:creationId xmlns:a16="http://schemas.microsoft.com/office/drawing/2014/main" id="{088AB222-6C2A-4368-7C50-43E71E99E0ED}"/>
                    </a:ext>
                  </a:extLst>
                </p:cNvPr>
                <p:cNvSpPr>
                  <a:spLocks noChangeShapeType="1"/>
                </p:cNvSpPr>
                <p:nvPr/>
              </p:nvSpPr>
              <p:spPr bwMode="auto">
                <a:xfrm>
                  <a:off x="3648"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79" name="Line 779">
                  <a:extLst>
                    <a:ext uri="{FF2B5EF4-FFF2-40B4-BE49-F238E27FC236}">
                      <a16:creationId xmlns:a16="http://schemas.microsoft.com/office/drawing/2014/main" id="{7C431BD9-FA45-2D7E-C2FD-836D8B8193BC}"/>
                    </a:ext>
                  </a:extLst>
                </p:cNvPr>
                <p:cNvSpPr>
                  <a:spLocks noChangeShapeType="1"/>
                </p:cNvSpPr>
                <p:nvPr/>
              </p:nvSpPr>
              <p:spPr bwMode="auto">
                <a:xfrm>
                  <a:off x="3716" y="2101"/>
                  <a:ext cx="1" cy="5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0" name="Line 780">
                  <a:extLst>
                    <a:ext uri="{FF2B5EF4-FFF2-40B4-BE49-F238E27FC236}">
                      <a16:creationId xmlns:a16="http://schemas.microsoft.com/office/drawing/2014/main" id="{00220F5B-73A0-A6DF-B689-0104523890B8}"/>
                    </a:ext>
                  </a:extLst>
                </p:cNvPr>
                <p:cNvSpPr>
                  <a:spLocks noChangeShapeType="1"/>
                </p:cNvSpPr>
                <p:nvPr/>
              </p:nvSpPr>
              <p:spPr bwMode="auto">
                <a:xfrm>
                  <a:off x="3675"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1" name="Line 781">
                  <a:extLst>
                    <a:ext uri="{FF2B5EF4-FFF2-40B4-BE49-F238E27FC236}">
                      <a16:creationId xmlns:a16="http://schemas.microsoft.com/office/drawing/2014/main" id="{2C672733-9FDC-342B-7DF3-854A35122EB0}"/>
                    </a:ext>
                  </a:extLst>
                </p:cNvPr>
                <p:cNvSpPr>
                  <a:spLocks noChangeShapeType="1"/>
                </p:cNvSpPr>
                <p:nvPr/>
              </p:nvSpPr>
              <p:spPr bwMode="auto">
                <a:xfrm>
                  <a:off x="3729" y="2128"/>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2" name="Line 782">
                  <a:extLst>
                    <a:ext uri="{FF2B5EF4-FFF2-40B4-BE49-F238E27FC236}">
                      <a16:creationId xmlns:a16="http://schemas.microsoft.com/office/drawing/2014/main" id="{2DE1476A-0CDE-A7DC-0548-8C9CF4A8F2CD}"/>
                    </a:ext>
                  </a:extLst>
                </p:cNvPr>
                <p:cNvSpPr>
                  <a:spLocks noChangeShapeType="1"/>
                </p:cNvSpPr>
                <p:nvPr/>
              </p:nvSpPr>
              <p:spPr bwMode="auto">
                <a:xfrm>
                  <a:off x="3689"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3" name="Line 783">
                  <a:extLst>
                    <a:ext uri="{FF2B5EF4-FFF2-40B4-BE49-F238E27FC236}">
                      <a16:creationId xmlns:a16="http://schemas.microsoft.com/office/drawing/2014/main" id="{164B5A28-185E-6F6F-7C53-1B078E205C2A}"/>
                    </a:ext>
                  </a:extLst>
                </p:cNvPr>
                <p:cNvSpPr>
                  <a:spLocks noChangeShapeType="1"/>
                </p:cNvSpPr>
                <p:nvPr/>
              </p:nvSpPr>
              <p:spPr bwMode="auto">
                <a:xfrm>
                  <a:off x="3756" y="2087"/>
                  <a:ext cx="1" cy="4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4" name="Line 784">
                  <a:extLst>
                    <a:ext uri="{FF2B5EF4-FFF2-40B4-BE49-F238E27FC236}">
                      <a16:creationId xmlns:a16="http://schemas.microsoft.com/office/drawing/2014/main" id="{D6E93351-5F1F-160F-599E-1B198846174D}"/>
                    </a:ext>
                  </a:extLst>
                </p:cNvPr>
                <p:cNvSpPr>
                  <a:spLocks noChangeShapeType="1"/>
                </p:cNvSpPr>
                <p:nvPr/>
              </p:nvSpPr>
              <p:spPr bwMode="auto">
                <a:xfrm>
                  <a:off x="3716" y="257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5" name="Line 785">
                  <a:extLst>
                    <a:ext uri="{FF2B5EF4-FFF2-40B4-BE49-F238E27FC236}">
                      <a16:creationId xmlns:a16="http://schemas.microsoft.com/office/drawing/2014/main" id="{DEC833B6-78D1-D80B-ED9B-F0053BD26B98}"/>
                    </a:ext>
                  </a:extLst>
                </p:cNvPr>
                <p:cNvSpPr>
                  <a:spLocks noChangeShapeType="1"/>
                </p:cNvSpPr>
                <p:nvPr/>
              </p:nvSpPr>
              <p:spPr bwMode="auto">
                <a:xfrm>
                  <a:off x="3784" y="2087"/>
                  <a:ext cx="1" cy="4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6" name="Line 786">
                  <a:extLst>
                    <a:ext uri="{FF2B5EF4-FFF2-40B4-BE49-F238E27FC236}">
                      <a16:creationId xmlns:a16="http://schemas.microsoft.com/office/drawing/2014/main" id="{5DA21D4E-4122-B566-1167-2D783BC8DD04}"/>
                    </a:ext>
                  </a:extLst>
                </p:cNvPr>
                <p:cNvSpPr>
                  <a:spLocks noChangeShapeType="1"/>
                </p:cNvSpPr>
                <p:nvPr/>
              </p:nvSpPr>
              <p:spPr bwMode="auto">
                <a:xfrm>
                  <a:off x="3743" y="257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7" name="Line 787">
                  <a:extLst>
                    <a:ext uri="{FF2B5EF4-FFF2-40B4-BE49-F238E27FC236}">
                      <a16:creationId xmlns:a16="http://schemas.microsoft.com/office/drawing/2014/main" id="{3CFCF3DF-9712-B436-6354-B5FDE634316B}"/>
                    </a:ext>
                  </a:extLst>
                </p:cNvPr>
                <p:cNvSpPr>
                  <a:spLocks noChangeShapeType="1"/>
                </p:cNvSpPr>
                <p:nvPr/>
              </p:nvSpPr>
              <p:spPr bwMode="auto">
                <a:xfrm>
                  <a:off x="3811" y="2114"/>
                  <a:ext cx="1" cy="46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8" name="Line 788">
                  <a:extLst>
                    <a:ext uri="{FF2B5EF4-FFF2-40B4-BE49-F238E27FC236}">
                      <a16:creationId xmlns:a16="http://schemas.microsoft.com/office/drawing/2014/main" id="{43F21DA8-C5EA-2C95-20FB-5C54C8A862CC}"/>
                    </a:ext>
                  </a:extLst>
                </p:cNvPr>
                <p:cNvSpPr>
                  <a:spLocks noChangeShapeType="1"/>
                </p:cNvSpPr>
                <p:nvPr/>
              </p:nvSpPr>
              <p:spPr bwMode="auto">
                <a:xfrm>
                  <a:off x="3770" y="257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9" name="Line 789">
                  <a:extLst>
                    <a:ext uri="{FF2B5EF4-FFF2-40B4-BE49-F238E27FC236}">
                      <a16:creationId xmlns:a16="http://schemas.microsoft.com/office/drawing/2014/main" id="{65624C55-3122-5AD2-4FB7-BFB1495BA21D}"/>
                    </a:ext>
                  </a:extLst>
                </p:cNvPr>
                <p:cNvSpPr>
                  <a:spLocks noChangeShapeType="1"/>
                </p:cNvSpPr>
                <p:nvPr/>
              </p:nvSpPr>
              <p:spPr bwMode="auto">
                <a:xfrm>
                  <a:off x="3824" y="2074"/>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90" name="Line 790">
                  <a:extLst>
                    <a:ext uri="{FF2B5EF4-FFF2-40B4-BE49-F238E27FC236}">
                      <a16:creationId xmlns:a16="http://schemas.microsoft.com/office/drawing/2014/main" id="{A5656208-AF25-6E2B-4CA7-8199A5058962}"/>
                    </a:ext>
                  </a:extLst>
                </p:cNvPr>
                <p:cNvSpPr>
                  <a:spLocks noChangeShapeType="1"/>
                </p:cNvSpPr>
                <p:nvPr/>
              </p:nvSpPr>
              <p:spPr bwMode="auto">
                <a:xfrm>
                  <a:off x="3784" y="2575"/>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91" name="Line 791">
                  <a:extLst>
                    <a:ext uri="{FF2B5EF4-FFF2-40B4-BE49-F238E27FC236}">
                      <a16:creationId xmlns:a16="http://schemas.microsoft.com/office/drawing/2014/main" id="{8409218B-0F1D-A003-DB9F-251BD41C0125}"/>
                    </a:ext>
                  </a:extLst>
                </p:cNvPr>
                <p:cNvSpPr>
                  <a:spLocks noChangeShapeType="1"/>
                </p:cNvSpPr>
                <p:nvPr/>
              </p:nvSpPr>
              <p:spPr bwMode="auto">
                <a:xfrm>
                  <a:off x="3851" y="2060"/>
                  <a:ext cx="1" cy="4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92" name="Line 792">
                  <a:extLst>
                    <a:ext uri="{FF2B5EF4-FFF2-40B4-BE49-F238E27FC236}">
                      <a16:creationId xmlns:a16="http://schemas.microsoft.com/office/drawing/2014/main" id="{DD06964E-2A34-56C7-96C2-E0DBBAEF99FB}"/>
                    </a:ext>
                  </a:extLst>
                </p:cNvPr>
                <p:cNvSpPr>
                  <a:spLocks noChangeShapeType="1"/>
                </p:cNvSpPr>
                <p:nvPr/>
              </p:nvSpPr>
              <p:spPr bwMode="auto">
                <a:xfrm>
                  <a:off x="3811" y="2547"/>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93" name="Line 793">
                  <a:extLst>
                    <a:ext uri="{FF2B5EF4-FFF2-40B4-BE49-F238E27FC236}">
                      <a16:creationId xmlns:a16="http://schemas.microsoft.com/office/drawing/2014/main" id="{2587BD50-410E-B7F5-993C-6AD1880C489A}"/>
                    </a:ext>
                  </a:extLst>
                </p:cNvPr>
                <p:cNvSpPr>
                  <a:spLocks noChangeShapeType="1"/>
                </p:cNvSpPr>
                <p:nvPr/>
              </p:nvSpPr>
              <p:spPr bwMode="auto">
                <a:xfrm>
                  <a:off x="3878" y="2128"/>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94" name="Line 794">
                  <a:extLst>
                    <a:ext uri="{FF2B5EF4-FFF2-40B4-BE49-F238E27FC236}">
                      <a16:creationId xmlns:a16="http://schemas.microsoft.com/office/drawing/2014/main" id="{5E22B1EB-3E95-DFCC-B7F6-4437C4F4CDE6}"/>
                    </a:ext>
                  </a:extLst>
                </p:cNvPr>
                <p:cNvSpPr>
                  <a:spLocks noChangeShapeType="1"/>
                </p:cNvSpPr>
                <p:nvPr/>
              </p:nvSpPr>
              <p:spPr bwMode="auto">
                <a:xfrm>
                  <a:off x="3838" y="258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95" name="Line 795">
                  <a:extLst>
                    <a:ext uri="{FF2B5EF4-FFF2-40B4-BE49-F238E27FC236}">
                      <a16:creationId xmlns:a16="http://schemas.microsoft.com/office/drawing/2014/main" id="{C59F8EE5-3543-F363-B8D6-F7F47D2AFE25}"/>
                    </a:ext>
                  </a:extLst>
                </p:cNvPr>
                <p:cNvSpPr>
                  <a:spLocks noChangeShapeType="1"/>
                </p:cNvSpPr>
                <p:nvPr/>
              </p:nvSpPr>
              <p:spPr bwMode="auto">
                <a:xfrm>
                  <a:off x="3905" y="2168"/>
                  <a:ext cx="1" cy="4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96" name="Line 796">
                  <a:extLst>
                    <a:ext uri="{FF2B5EF4-FFF2-40B4-BE49-F238E27FC236}">
                      <a16:creationId xmlns:a16="http://schemas.microsoft.com/office/drawing/2014/main" id="{7E442879-79A1-8E18-CD77-613E527FF547}"/>
                    </a:ext>
                  </a:extLst>
                </p:cNvPr>
                <p:cNvSpPr>
                  <a:spLocks noChangeShapeType="1"/>
                </p:cNvSpPr>
                <p:nvPr/>
              </p:nvSpPr>
              <p:spPr bwMode="auto">
                <a:xfrm>
                  <a:off x="3865" y="26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97" name="Line 797">
                  <a:extLst>
                    <a:ext uri="{FF2B5EF4-FFF2-40B4-BE49-F238E27FC236}">
                      <a16:creationId xmlns:a16="http://schemas.microsoft.com/office/drawing/2014/main" id="{A8FEEC12-6271-7042-F097-05D06950B59B}"/>
                    </a:ext>
                  </a:extLst>
                </p:cNvPr>
                <p:cNvSpPr>
                  <a:spLocks noChangeShapeType="1"/>
                </p:cNvSpPr>
                <p:nvPr/>
              </p:nvSpPr>
              <p:spPr bwMode="auto">
                <a:xfrm>
                  <a:off x="3919" y="2195"/>
                  <a:ext cx="1" cy="4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98" name="Line 798">
                  <a:extLst>
                    <a:ext uri="{FF2B5EF4-FFF2-40B4-BE49-F238E27FC236}">
                      <a16:creationId xmlns:a16="http://schemas.microsoft.com/office/drawing/2014/main" id="{26B42515-48FC-3949-1706-954B2940B105}"/>
                    </a:ext>
                  </a:extLst>
                </p:cNvPr>
                <p:cNvSpPr>
                  <a:spLocks noChangeShapeType="1"/>
                </p:cNvSpPr>
                <p:nvPr/>
              </p:nvSpPr>
              <p:spPr bwMode="auto">
                <a:xfrm>
                  <a:off x="3878"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99" name="Line 799">
                  <a:extLst>
                    <a:ext uri="{FF2B5EF4-FFF2-40B4-BE49-F238E27FC236}">
                      <a16:creationId xmlns:a16="http://schemas.microsoft.com/office/drawing/2014/main" id="{58C87E9F-A6CC-F907-65D4-81D040765C6A}"/>
                    </a:ext>
                  </a:extLst>
                </p:cNvPr>
                <p:cNvSpPr>
                  <a:spLocks noChangeShapeType="1"/>
                </p:cNvSpPr>
                <p:nvPr/>
              </p:nvSpPr>
              <p:spPr bwMode="auto">
                <a:xfrm>
                  <a:off x="3946" y="2168"/>
                  <a:ext cx="1" cy="46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0" name="Line 800">
                  <a:extLst>
                    <a:ext uri="{FF2B5EF4-FFF2-40B4-BE49-F238E27FC236}">
                      <a16:creationId xmlns:a16="http://schemas.microsoft.com/office/drawing/2014/main" id="{32DE96DE-5D62-57E6-FE0A-F23E2D91B503}"/>
                    </a:ext>
                  </a:extLst>
                </p:cNvPr>
                <p:cNvSpPr>
                  <a:spLocks noChangeShapeType="1"/>
                </p:cNvSpPr>
                <p:nvPr/>
              </p:nvSpPr>
              <p:spPr bwMode="auto">
                <a:xfrm>
                  <a:off x="3905"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1" name="Line 801">
                  <a:extLst>
                    <a:ext uri="{FF2B5EF4-FFF2-40B4-BE49-F238E27FC236}">
                      <a16:creationId xmlns:a16="http://schemas.microsoft.com/office/drawing/2014/main" id="{3C760C79-0646-E873-40AB-26271DAE375C}"/>
                    </a:ext>
                  </a:extLst>
                </p:cNvPr>
                <p:cNvSpPr>
                  <a:spLocks noChangeShapeType="1"/>
                </p:cNvSpPr>
                <p:nvPr/>
              </p:nvSpPr>
              <p:spPr bwMode="auto">
                <a:xfrm>
                  <a:off x="3973" y="2155"/>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2" name="Line 802">
                  <a:extLst>
                    <a:ext uri="{FF2B5EF4-FFF2-40B4-BE49-F238E27FC236}">
                      <a16:creationId xmlns:a16="http://schemas.microsoft.com/office/drawing/2014/main" id="{4BCD9D8F-EB23-CA4E-374C-94B5AB4013AE}"/>
                    </a:ext>
                  </a:extLst>
                </p:cNvPr>
                <p:cNvSpPr>
                  <a:spLocks noChangeShapeType="1"/>
                </p:cNvSpPr>
                <p:nvPr/>
              </p:nvSpPr>
              <p:spPr bwMode="auto">
                <a:xfrm>
                  <a:off x="3933" y="2629"/>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3" name="Line 803">
                  <a:extLst>
                    <a:ext uri="{FF2B5EF4-FFF2-40B4-BE49-F238E27FC236}">
                      <a16:creationId xmlns:a16="http://schemas.microsoft.com/office/drawing/2014/main" id="{B5E19D17-C6FF-779A-2D85-951324D573B4}"/>
                    </a:ext>
                  </a:extLst>
                </p:cNvPr>
                <p:cNvSpPr>
                  <a:spLocks noChangeShapeType="1"/>
                </p:cNvSpPr>
                <p:nvPr/>
              </p:nvSpPr>
              <p:spPr bwMode="auto">
                <a:xfrm>
                  <a:off x="3987" y="2195"/>
                  <a:ext cx="1" cy="4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4" name="Line 804">
                  <a:extLst>
                    <a:ext uri="{FF2B5EF4-FFF2-40B4-BE49-F238E27FC236}">
                      <a16:creationId xmlns:a16="http://schemas.microsoft.com/office/drawing/2014/main" id="{1A8A2836-07C1-AD0A-D7C6-DDB818E50285}"/>
                    </a:ext>
                  </a:extLst>
                </p:cNvPr>
                <p:cNvSpPr>
                  <a:spLocks noChangeShapeType="1"/>
                </p:cNvSpPr>
                <p:nvPr/>
              </p:nvSpPr>
              <p:spPr bwMode="auto">
                <a:xfrm>
                  <a:off x="3946"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5" name="Line 805">
                  <a:extLst>
                    <a:ext uri="{FF2B5EF4-FFF2-40B4-BE49-F238E27FC236}">
                      <a16:creationId xmlns:a16="http://schemas.microsoft.com/office/drawing/2014/main" id="{6FA755B1-9B0C-2A3C-CCA9-4FDDDFDB29A7}"/>
                    </a:ext>
                  </a:extLst>
                </p:cNvPr>
                <p:cNvSpPr>
                  <a:spLocks noChangeShapeType="1"/>
                </p:cNvSpPr>
                <p:nvPr/>
              </p:nvSpPr>
              <p:spPr bwMode="auto">
                <a:xfrm>
                  <a:off x="4014" y="2209"/>
                  <a:ext cx="1" cy="4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6" name="Line 806">
                  <a:extLst>
                    <a:ext uri="{FF2B5EF4-FFF2-40B4-BE49-F238E27FC236}">
                      <a16:creationId xmlns:a16="http://schemas.microsoft.com/office/drawing/2014/main" id="{B4782139-5A3E-F86D-2A35-143E3420A8D3}"/>
                    </a:ext>
                  </a:extLst>
                </p:cNvPr>
                <p:cNvSpPr>
                  <a:spLocks noChangeShapeType="1"/>
                </p:cNvSpPr>
                <p:nvPr/>
              </p:nvSpPr>
              <p:spPr bwMode="auto">
                <a:xfrm>
                  <a:off x="3973"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7" name="Line 807">
                  <a:extLst>
                    <a:ext uri="{FF2B5EF4-FFF2-40B4-BE49-F238E27FC236}">
                      <a16:creationId xmlns:a16="http://schemas.microsoft.com/office/drawing/2014/main" id="{C94D7962-0F0B-B2D3-FBF5-C08C534FBB7E}"/>
                    </a:ext>
                  </a:extLst>
                </p:cNvPr>
                <p:cNvSpPr>
                  <a:spLocks noChangeShapeType="1"/>
                </p:cNvSpPr>
                <p:nvPr/>
              </p:nvSpPr>
              <p:spPr bwMode="auto">
                <a:xfrm>
                  <a:off x="4041" y="2236"/>
                  <a:ext cx="1" cy="4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8008" name="Line 808">
                <a:extLst>
                  <a:ext uri="{FF2B5EF4-FFF2-40B4-BE49-F238E27FC236}">
                    <a16:creationId xmlns:a16="http://schemas.microsoft.com/office/drawing/2014/main" id="{91109AEA-8F7D-15FB-DF4E-32604271D30D}"/>
                  </a:ext>
                </a:extLst>
              </p:cNvPr>
              <p:cNvSpPr>
                <a:spLocks noChangeShapeType="1"/>
              </p:cNvSpPr>
              <p:nvPr/>
            </p:nvSpPr>
            <p:spPr bwMode="auto">
              <a:xfrm>
                <a:off x="4000" y="265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9" name="Line 809">
                <a:extLst>
                  <a:ext uri="{FF2B5EF4-FFF2-40B4-BE49-F238E27FC236}">
                    <a16:creationId xmlns:a16="http://schemas.microsoft.com/office/drawing/2014/main" id="{840678F2-2269-F3B8-B530-C0517EE0821C}"/>
                  </a:ext>
                </a:extLst>
              </p:cNvPr>
              <p:cNvSpPr>
                <a:spLocks noChangeShapeType="1"/>
              </p:cNvSpPr>
              <p:nvPr/>
            </p:nvSpPr>
            <p:spPr bwMode="auto">
              <a:xfrm>
                <a:off x="4068" y="2141"/>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10" name="Line 810">
                <a:extLst>
                  <a:ext uri="{FF2B5EF4-FFF2-40B4-BE49-F238E27FC236}">
                    <a16:creationId xmlns:a16="http://schemas.microsoft.com/office/drawing/2014/main" id="{9E6DBC6D-8492-63E7-12E1-664C63BD11F8}"/>
                  </a:ext>
                </a:extLst>
              </p:cNvPr>
              <p:cNvSpPr>
                <a:spLocks noChangeShapeType="1"/>
              </p:cNvSpPr>
              <p:nvPr/>
            </p:nvSpPr>
            <p:spPr bwMode="auto">
              <a:xfrm>
                <a:off x="4027"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11" name="Line 811">
                <a:extLst>
                  <a:ext uri="{FF2B5EF4-FFF2-40B4-BE49-F238E27FC236}">
                    <a16:creationId xmlns:a16="http://schemas.microsoft.com/office/drawing/2014/main" id="{E2429BC3-5FDD-6474-17A7-AA8E0BE476CE}"/>
                  </a:ext>
                </a:extLst>
              </p:cNvPr>
              <p:cNvSpPr>
                <a:spLocks noChangeShapeType="1"/>
              </p:cNvSpPr>
              <p:nvPr/>
            </p:nvSpPr>
            <p:spPr bwMode="auto">
              <a:xfrm>
                <a:off x="4082" y="2155"/>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12" name="Line 812">
                <a:extLst>
                  <a:ext uri="{FF2B5EF4-FFF2-40B4-BE49-F238E27FC236}">
                    <a16:creationId xmlns:a16="http://schemas.microsoft.com/office/drawing/2014/main" id="{ADCF8AFD-1C87-CFDF-1F19-D5119116FA96}"/>
                  </a:ext>
                </a:extLst>
              </p:cNvPr>
              <p:cNvSpPr>
                <a:spLocks noChangeShapeType="1"/>
              </p:cNvSpPr>
              <p:nvPr/>
            </p:nvSpPr>
            <p:spPr bwMode="auto">
              <a:xfrm>
                <a:off x="4041"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13" name="Line 813">
                <a:extLst>
                  <a:ext uri="{FF2B5EF4-FFF2-40B4-BE49-F238E27FC236}">
                    <a16:creationId xmlns:a16="http://schemas.microsoft.com/office/drawing/2014/main" id="{A9FD8D05-2CC5-1D59-0C35-13461C92AC7E}"/>
                  </a:ext>
                </a:extLst>
              </p:cNvPr>
              <p:cNvSpPr>
                <a:spLocks noChangeShapeType="1"/>
              </p:cNvSpPr>
              <p:nvPr/>
            </p:nvSpPr>
            <p:spPr bwMode="auto">
              <a:xfrm>
                <a:off x="4109" y="2182"/>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14" name="Line 814">
                <a:extLst>
                  <a:ext uri="{FF2B5EF4-FFF2-40B4-BE49-F238E27FC236}">
                    <a16:creationId xmlns:a16="http://schemas.microsoft.com/office/drawing/2014/main" id="{A308FDBD-1231-AC1D-8EEB-70645FF24CC4}"/>
                  </a:ext>
                </a:extLst>
              </p:cNvPr>
              <p:cNvSpPr>
                <a:spLocks noChangeShapeType="1"/>
              </p:cNvSpPr>
              <p:nvPr/>
            </p:nvSpPr>
            <p:spPr bwMode="auto">
              <a:xfrm>
                <a:off x="4068" y="265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15" name="Line 815">
                <a:extLst>
                  <a:ext uri="{FF2B5EF4-FFF2-40B4-BE49-F238E27FC236}">
                    <a16:creationId xmlns:a16="http://schemas.microsoft.com/office/drawing/2014/main" id="{DB2A3A05-0E22-F538-1EE6-61F6C224CB68}"/>
                  </a:ext>
                </a:extLst>
              </p:cNvPr>
              <p:cNvSpPr>
                <a:spLocks noChangeShapeType="1"/>
              </p:cNvSpPr>
              <p:nvPr/>
            </p:nvSpPr>
            <p:spPr bwMode="auto">
              <a:xfrm>
                <a:off x="4136" y="2182"/>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16" name="Line 816">
                <a:extLst>
                  <a:ext uri="{FF2B5EF4-FFF2-40B4-BE49-F238E27FC236}">
                    <a16:creationId xmlns:a16="http://schemas.microsoft.com/office/drawing/2014/main" id="{4FEF1475-64EB-7D2D-6CC8-ABDB50238A1C}"/>
                  </a:ext>
                </a:extLst>
              </p:cNvPr>
              <p:cNvSpPr>
                <a:spLocks noChangeShapeType="1"/>
              </p:cNvSpPr>
              <p:nvPr/>
            </p:nvSpPr>
            <p:spPr bwMode="auto">
              <a:xfrm>
                <a:off x="4095"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17" name="Line 817">
                <a:extLst>
                  <a:ext uri="{FF2B5EF4-FFF2-40B4-BE49-F238E27FC236}">
                    <a16:creationId xmlns:a16="http://schemas.microsoft.com/office/drawing/2014/main" id="{31D4842E-267C-B2F2-26E4-14A1ABF3D419}"/>
                  </a:ext>
                </a:extLst>
              </p:cNvPr>
              <p:cNvSpPr>
                <a:spLocks noChangeShapeType="1"/>
              </p:cNvSpPr>
              <p:nvPr/>
            </p:nvSpPr>
            <p:spPr bwMode="auto">
              <a:xfrm>
                <a:off x="4149" y="2168"/>
                <a:ext cx="1" cy="4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18" name="Line 818">
                <a:extLst>
                  <a:ext uri="{FF2B5EF4-FFF2-40B4-BE49-F238E27FC236}">
                    <a16:creationId xmlns:a16="http://schemas.microsoft.com/office/drawing/2014/main" id="{A49874D2-A3AA-8D56-FEA7-1070E42A4D29}"/>
                  </a:ext>
                </a:extLst>
              </p:cNvPr>
              <p:cNvSpPr>
                <a:spLocks noChangeShapeType="1"/>
              </p:cNvSpPr>
              <p:nvPr/>
            </p:nvSpPr>
            <p:spPr bwMode="auto">
              <a:xfrm>
                <a:off x="4109" y="265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19" name="Line 819">
                <a:extLst>
                  <a:ext uri="{FF2B5EF4-FFF2-40B4-BE49-F238E27FC236}">
                    <a16:creationId xmlns:a16="http://schemas.microsoft.com/office/drawing/2014/main" id="{AAA4A004-B8BD-1B74-D0CA-EFF104495DDE}"/>
                  </a:ext>
                </a:extLst>
              </p:cNvPr>
              <p:cNvSpPr>
                <a:spLocks noChangeShapeType="1"/>
              </p:cNvSpPr>
              <p:nvPr/>
            </p:nvSpPr>
            <p:spPr bwMode="auto">
              <a:xfrm>
                <a:off x="4177" y="2182"/>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0" name="Line 820">
                <a:extLst>
                  <a:ext uri="{FF2B5EF4-FFF2-40B4-BE49-F238E27FC236}">
                    <a16:creationId xmlns:a16="http://schemas.microsoft.com/office/drawing/2014/main" id="{5E1C7896-C945-F600-CB3A-18039AFD4191}"/>
                  </a:ext>
                </a:extLst>
              </p:cNvPr>
              <p:cNvSpPr>
                <a:spLocks noChangeShapeType="1"/>
              </p:cNvSpPr>
              <p:nvPr/>
            </p:nvSpPr>
            <p:spPr bwMode="auto">
              <a:xfrm>
                <a:off x="4136"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1" name="Line 821">
                <a:extLst>
                  <a:ext uri="{FF2B5EF4-FFF2-40B4-BE49-F238E27FC236}">
                    <a16:creationId xmlns:a16="http://schemas.microsoft.com/office/drawing/2014/main" id="{DEA223CD-0353-A1BF-4B8D-93B456B636C0}"/>
                  </a:ext>
                </a:extLst>
              </p:cNvPr>
              <p:cNvSpPr>
                <a:spLocks noChangeShapeType="1"/>
              </p:cNvSpPr>
              <p:nvPr/>
            </p:nvSpPr>
            <p:spPr bwMode="auto">
              <a:xfrm>
                <a:off x="4204" y="2195"/>
                <a:ext cx="1" cy="46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2" name="Line 822">
                <a:extLst>
                  <a:ext uri="{FF2B5EF4-FFF2-40B4-BE49-F238E27FC236}">
                    <a16:creationId xmlns:a16="http://schemas.microsoft.com/office/drawing/2014/main" id="{60E561FD-994A-C793-6629-561B93685B3E}"/>
                  </a:ext>
                </a:extLst>
              </p:cNvPr>
              <p:cNvSpPr>
                <a:spLocks noChangeShapeType="1"/>
              </p:cNvSpPr>
              <p:nvPr/>
            </p:nvSpPr>
            <p:spPr bwMode="auto">
              <a:xfrm>
                <a:off x="4163" y="265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3" name="Line 823">
                <a:extLst>
                  <a:ext uri="{FF2B5EF4-FFF2-40B4-BE49-F238E27FC236}">
                    <a16:creationId xmlns:a16="http://schemas.microsoft.com/office/drawing/2014/main" id="{283E4FAE-96D4-0660-CF4B-6BEF75A6314C}"/>
                  </a:ext>
                </a:extLst>
              </p:cNvPr>
              <p:cNvSpPr>
                <a:spLocks noChangeShapeType="1"/>
              </p:cNvSpPr>
              <p:nvPr/>
            </p:nvSpPr>
            <p:spPr bwMode="auto">
              <a:xfrm>
                <a:off x="4231" y="2168"/>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4" name="Line 824">
                <a:extLst>
                  <a:ext uri="{FF2B5EF4-FFF2-40B4-BE49-F238E27FC236}">
                    <a16:creationId xmlns:a16="http://schemas.microsoft.com/office/drawing/2014/main" id="{71FB9B6F-DA94-1F09-E64F-726D14379168}"/>
                  </a:ext>
                </a:extLst>
              </p:cNvPr>
              <p:cNvSpPr>
                <a:spLocks noChangeShapeType="1"/>
              </p:cNvSpPr>
              <p:nvPr/>
            </p:nvSpPr>
            <p:spPr bwMode="auto">
              <a:xfrm>
                <a:off x="4190"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5" name="Line 825">
                <a:extLst>
                  <a:ext uri="{FF2B5EF4-FFF2-40B4-BE49-F238E27FC236}">
                    <a16:creationId xmlns:a16="http://schemas.microsoft.com/office/drawing/2014/main" id="{C598EE75-1CDE-D959-5C86-F21663C38A39}"/>
                  </a:ext>
                </a:extLst>
              </p:cNvPr>
              <p:cNvSpPr>
                <a:spLocks noChangeShapeType="1"/>
              </p:cNvSpPr>
              <p:nvPr/>
            </p:nvSpPr>
            <p:spPr bwMode="auto">
              <a:xfrm>
                <a:off x="4244" y="2182"/>
                <a:ext cx="1" cy="4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6" name="Line 826">
                <a:extLst>
                  <a:ext uri="{FF2B5EF4-FFF2-40B4-BE49-F238E27FC236}">
                    <a16:creationId xmlns:a16="http://schemas.microsoft.com/office/drawing/2014/main" id="{CC976328-1ACC-09AF-DC8E-B4442E1F0E24}"/>
                  </a:ext>
                </a:extLst>
              </p:cNvPr>
              <p:cNvSpPr>
                <a:spLocks noChangeShapeType="1"/>
              </p:cNvSpPr>
              <p:nvPr/>
            </p:nvSpPr>
            <p:spPr bwMode="auto">
              <a:xfrm>
                <a:off x="4204"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7" name="Line 827">
                <a:extLst>
                  <a:ext uri="{FF2B5EF4-FFF2-40B4-BE49-F238E27FC236}">
                    <a16:creationId xmlns:a16="http://schemas.microsoft.com/office/drawing/2014/main" id="{669A8AC7-4C4A-1D5D-3430-BEBE9ACE5A6A}"/>
                  </a:ext>
                </a:extLst>
              </p:cNvPr>
              <p:cNvSpPr>
                <a:spLocks noChangeShapeType="1"/>
              </p:cNvSpPr>
              <p:nvPr/>
            </p:nvSpPr>
            <p:spPr bwMode="auto">
              <a:xfrm>
                <a:off x="4271" y="2141"/>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8" name="Line 828">
                <a:extLst>
                  <a:ext uri="{FF2B5EF4-FFF2-40B4-BE49-F238E27FC236}">
                    <a16:creationId xmlns:a16="http://schemas.microsoft.com/office/drawing/2014/main" id="{ED1E476D-5D47-DF41-58CD-8F589A1902A5}"/>
                  </a:ext>
                </a:extLst>
              </p:cNvPr>
              <p:cNvSpPr>
                <a:spLocks noChangeShapeType="1"/>
              </p:cNvSpPr>
              <p:nvPr/>
            </p:nvSpPr>
            <p:spPr bwMode="auto">
              <a:xfrm>
                <a:off x="4231" y="26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9" name="Line 829">
                <a:extLst>
                  <a:ext uri="{FF2B5EF4-FFF2-40B4-BE49-F238E27FC236}">
                    <a16:creationId xmlns:a16="http://schemas.microsoft.com/office/drawing/2014/main" id="{1D970E03-3268-9CC1-2DEB-E1FA12B6FA9F}"/>
                  </a:ext>
                </a:extLst>
              </p:cNvPr>
              <p:cNvSpPr>
                <a:spLocks noChangeShapeType="1"/>
              </p:cNvSpPr>
              <p:nvPr/>
            </p:nvSpPr>
            <p:spPr bwMode="auto">
              <a:xfrm>
                <a:off x="4299" y="2182"/>
                <a:ext cx="1" cy="4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30" name="Line 830">
                <a:extLst>
                  <a:ext uri="{FF2B5EF4-FFF2-40B4-BE49-F238E27FC236}">
                    <a16:creationId xmlns:a16="http://schemas.microsoft.com/office/drawing/2014/main" id="{26FE999A-394E-97FC-C3CE-CD418C21F3C2}"/>
                  </a:ext>
                </a:extLst>
              </p:cNvPr>
              <p:cNvSpPr>
                <a:spLocks noChangeShapeType="1"/>
              </p:cNvSpPr>
              <p:nvPr/>
            </p:nvSpPr>
            <p:spPr bwMode="auto">
              <a:xfrm>
                <a:off x="4258" y="26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31" name="Line 831">
                <a:extLst>
                  <a:ext uri="{FF2B5EF4-FFF2-40B4-BE49-F238E27FC236}">
                    <a16:creationId xmlns:a16="http://schemas.microsoft.com/office/drawing/2014/main" id="{7561C4E4-5588-164B-E98E-85B9E54AA012}"/>
                  </a:ext>
                </a:extLst>
              </p:cNvPr>
              <p:cNvSpPr>
                <a:spLocks noChangeShapeType="1"/>
              </p:cNvSpPr>
              <p:nvPr/>
            </p:nvSpPr>
            <p:spPr bwMode="auto">
              <a:xfrm>
                <a:off x="4326" y="2141"/>
                <a:ext cx="1" cy="46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32" name="Line 832">
                <a:extLst>
                  <a:ext uri="{FF2B5EF4-FFF2-40B4-BE49-F238E27FC236}">
                    <a16:creationId xmlns:a16="http://schemas.microsoft.com/office/drawing/2014/main" id="{830A2EF7-8B5A-77D5-5245-46DF9D7AEF23}"/>
                  </a:ext>
                </a:extLst>
              </p:cNvPr>
              <p:cNvSpPr>
                <a:spLocks noChangeShapeType="1"/>
              </p:cNvSpPr>
              <p:nvPr/>
            </p:nvSpPr>
            <p:spPr bwMode="auto">
              <a:xfrm>
                <a:off x="4285" y="260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33" name="Line 833">
                <a:extLst>
                  <a:ext uri="{FF2B5EF4-FFF2-40B4-BE49-F238E27FC236}">
                    <a16:creationId xmlns:a16="http://schemas.microsoft.com/office/drawing/2014/main" id="{9CB5690B-8252-5D59-1CB6-C55782D7299C}"/>
                  </a:ext>
                </a:extLst>
              </p:cNvPr>
              <p:cNvSpPr>
                <a:spLocks noChangeShapeType="1"/>
              </p:cNvSpPr>
              <p:nvPr/>
            </p:nvSpPr>
            <p:spPr bwMode="auto">
              <a:xfrm>
                <a:off x="4339" y="2168"/>
                <a:ext cx="1" cy="4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34" name="Line 834">
                <a:extLst>
                  <a:ext uri="{FF2B5EF4-FFF2-40B4-BE49-F238E27FC236}">
                    <a16:creationId xmlns:a16="http://schemas.microsoft.com/office/drawing/2014/main" id="{5FB268BA-3F65-671F-26AD-E24D96BF5AF2}"/>
                  </a:ext>
                </a:extLst>
              </p:cNvPr>
              <p:cNvSpPr>
                <a:spLocks noChangeShapeType="1"/>
              </p:cNvSpPr>
              <p:nvPr/>
            </p:nvSpPr>
            <p:spPr bwMode="auto">
              <a:xfrm>
                <a:off x="4299" y="2615"/>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35" name="Line 835">
                <a:extLst>
                  <a:ext uri="{FF2B5EF4-FFF2-40B4-BE49-F238E27FC236}">
                    <a16:creationId xmlns:a16="http://schemas.microsoft.com/office/drawing/2014/main" id="{485C2C2B-16D2-C00B-C6D4-BE1ECCA53DB8}"/>
                  </a:ext>
                </a:extLst>
              </p:cNvPr>
              <p:cNvSpPr>
                <a:spLocks noChangeShapeType="1"/>
              </p:cNvSpPr>
              <p:nvPr/>
            </p:nvSpPr>
            <p:spPr bwMode="auto">
              <a:xfrm>
                <a:off x="4366" y="2155"/>
                <a:ext cx="1" cy="4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36" name="Line 836">
                <a:extLst>
                  <a:ext uri="{FF2B5EF4-FFF2-40B4-BE49-F238E27FC236}">
                    <a16:creationId xmlns:a16="http://schemas.microsoft.com/office/drawing/2014/main" id="{0723519F-DFA3-93AD-2B06-87502BA5CA7D}"/>
                  </a:ext>
                </a:extLst>
              </p:cNvPr>
              <p:cNvSpPr>
                <a:spLocks noChangeShapeType="1"/>
              </p:cNvSpPr>
              <p:nvPr/>
            </p:nvSpPr>
            <p:spPr bwMode="auto">
              <a:xfrm>
                <a:off x="4326" y="2642"/>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37" name="Line 837">
                <a:extLst>
                  <a:ext uri="{FF2B5EF4-FFF2-40B4-BE49-F238E27FC236}">
                    <a16:creationId xmlns:a16="http://schemas.microsoft.com/office/drawing/2014/main" id="{BE11B855-2BD1-E776-E188-B239EEF93133}"/>
                  </a:ext>
                </a:extLst>
              </p:cNvPr>
              <p:cNvSpPr>
                <a:spLocks noChangeShapeType="1"/>
              </p:cNvSpPr>
              <p:nvPr/>
            </p:nvSpPr>
            <p:spPr bwMode="auto">
              <a:xfrm>
                <a:off x="4393" y="2195"/>
                <a:ext cx="1" cy="46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38" name="Line 838">
                <a:extLst>
                  <a:ext uri="{FF2B5EF4-FFF2-40B4-BE49-F238E27FC236}">
                    <a16:creationId xmlns:a16="http://schemas.microsoft.com/office/drawing/2014/main" id="{9EFA05FF-C2FB-2172-DDE3-FC23019F6F8F}"/>
                  </a:ext>
                </a:extLst>
              </p:cNvPr>
              <p:cNvSpPr>
                <a:spLocks noChangeShapeType="1"/>
              </p:cNvSpPr>
              <p:nvPr/>
            </p:nvSpPr>
            <p:spPr bwMode="auto">
              <a:xfrm>
                <a:off x="4353" y="265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39" name="Line 839">
                <a:extLst>
                  <a:ext uri="{FF2B5EF4-FFF2-40B4-BE49-F238E27FC236}">
                    <a16:creationId xmlns:a16="http://schemas.microsoft.com/office/drawing/2014/main" id="{1B35731D-D9AF-C060-70A0-CE1C1D4E5BD4}"/>
                  </a:ext>
                </a:extLst>
              </p:cNvPr>
              <p:cNvSpPr>
                <a:spLocks noChangeShapeType="1"/>
              </p:cNvSpPr>
              <p:nvPr/>
            </p:nvSpPr>
            <p:spPr bwMode="auto">
              <a:xfrm>
                <a:off x="4407" y="2168"/>
                <a:ext cx="1" cy="4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40" name="Line 840">
                <a:extLst>
                  <a:ext uri="{FF2B5EF4-FFF2-40B4-BE49-F238E27FC236}">
                    <a16:creationId xmlns:a16="http://schemas.microsoft.com/office/drawing/2014/main" id="{3F830BA4-D7AB-F5BC-F8FF-39ECD1706483}"/>
                  </a:ext>
                </a:extLst>
              </p:cNvPr>
              <p:cNvSpPr>
                <a:spLocks noChangeShapeType="1"/>
              </p:cNvSpPr>
              <p:nvPr/>
            </p:nvSpPr>
            <p:spPr bwMode="auto">
              <a:xfrm>
                <a:off x="4366" y="26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41" name="Line 841">
                <a:extLst>
                  <a:ext uri="{FF2B5EF4-FFF2-40B4-BE49-F238E27FC236}">
                    <a16:creationId xmlns:a16="http://schemas.microsoft.com/office/drawing/2014/main" id="{584970F4-8D97-D5EB-05FC-B3DEDD92093A}"/>
                  </a:ext>
                </a:extLst>
              </p:cNvPr>
              <p:cNvSpPr>
                <a:spLocks noChangeShapeType="1"/>
              </p:cNvSpPr>
              <p:nvPr/>
            </p:nvSpPr>
            <p:spPr bwMode="auto">
              <a:xfrm>
                <a:off x="4434" y="2195"/>
                <a:ext cx="1" cy="43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42" name="Line 842">
                <a:extLst>
                  <a:ext uri="{FF2B5EF4-FFF2-40B4-BE49-F238E27FC236}">
                    <a16:creationId xmlns:a16="http://schemas.microsoft.com/office/drawing/2014/main" id="{F82501A1-1401-17F7-C9CB-E2941AF73DBB}"/>
                  </a:ext>
                </a:extLst>
              </p:cNvPr>
              <p:cNvSpPr>
                <a:spLocks noChangeShapeType="1"/>
              </p:cNvSpPr>
              <p:nvPr/>
            </p:nvSpPr>
            <p:spPr bwMode="auto">
              <a:xfrm>
                <a:off x="4393"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43" name="Line 843">
                <a:extLst>
                  <a:ext uri="{FF2B5EF4-FFF2-40B4-BE49-F238E27FC236}">
                    <a16:creationId xmlns:a16="http://schemas.microsoft.com/office/drawing/2014/main" id="{665B8C22-69F7-DAED-E812-061C800D6D0F}"/>
                  </a:ext>
                </a:extLst>
              </p:cNvPr>
              <p:cNvSpPr>
                <a:spLocks noChangeShapeType="1"/>
              </p:cNvSpPr>
              <p:nvPr/>
            </p:nvSpPr>
            <p:spPr bwMode="auto">
              <a:xfrm>
                <a:off x="4461" y="2114"/>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44" name="Line 844">
                <a:extLst>
                  <a:ext uri="{FF2B5EF4-FFF2-40B4-BE49-F238E27FC236}">
                    <a16:creationId xmlns:a16="http://schemas.microsoft.com/office/drawing/2014/main" id="{AAF330EB-FB30-10E6-A8A0-D826D17F973C}"/>
                  </a:ext>
                </a:extLst>
              </p:cNvPr>
              <p:cNvSpPr>
                <a:spLocks noChangeShapeType="1"/>
              </p:cNvSpPr>
              <p:nvPr/>
            </p:nvSpPr>
            <p:spPr bwMode="auto">
              <a:xfrm>
                <a:off x="4420"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45" name="Line 845">
                <a:extLst>
                  <a:ext uri="{FF2B5EF4-FFF2-40B4-BE49-F238E27FC236}">
                    <a16:creationId xmlns:a16="http://schemas.microsoft.com/office/drawing/2014/main" id="{F0C8C1E3-42F1-3BB4-C166-622681411187}"/>
                  </a:ext>
                </a:extLst>
              </p:cNvPr>
              <p:cNvSpPr>
                <a:spLocks noChangeShapeType="1"/>
              </p:cNvSpPr>
              <p:nvPr/>
            </p:nvSpPr>
            <p:spPr bwMode="auto">
              <a:xfrm>
                <a:off x="4488" y="2101"/>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46" name="Line 846">
                <a:extLst>
                  <a:ext uri="{FF2B5EF4-FFF2-40B4-BE49-F238E27FC236}">
                    <a16:creationId xmlns:a16="http://schemas.microsoft.com/office/drawing/2014/main" id="{B1DA9999-F82C-A3CA-6867-68152517597A}"/>
                  </a:ext>
                </a:extLst>
              </p:cNvPr>
              <p:cNvSpPr>
                <a:spLocks noChangeShapeType="1"/>
              </p:cNvSpPr>
              <p:nvPr/>
            </p:nvSpPr>
            <p:spPr bwMode="auto">
              <a:xfrm>
                <a:off x="4448" y="2615"/>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47" name="Line 847">
                <a:extLst>
                  <a:ext uri="{FF2B5EF4-FFF2-40B4-BE49-F238E27FC236}">
                    <a16:creationId xmlns:a16="http://schemas.microsoft.com/office/drawing/2014/main" id="{B9AE1A2D-C711-AD35-0B57-13D6E09CE35C}"/>
                  </a:ext>
                </a:extLst>
              </p:cNvPr>
              <p:cNvSpPr>
                <a:spLocks noChangeShapeType="1"/>
              </p:cNvSpPr>
              <p:nvPr/>
            </p:nvSpPr>
            <p:spPr bwMode="auto">
              <a:xfrm>
                <a:off x="4502" y="2006"/>
                <a:ext cx="1" cy="55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48" name="Line 848">
                <a:extLst>
                  <a:ext uri="{FF2B5EF4-FFF2-40B4-BE49-F238E27FC236}">
                    <a16:creationId xmlns:a16="http://schemas.microsoft.com/office/drawing/2014/main" id="{8086D013-5961-3DB2-899F-A2E742DBC6EB}"/>
                  </a:ext>
                </a:extLst>
              </p:cNvPr>
              <p:cNvSpPr>
                <a:spLocks noChangeShapeType="1"/>
              </p:cNvSpPr>
              <p:nvPr/>
            </p:nvSpPr>
            <p:spPr bwMode="auto">
              <a:xfrm>
                <a:off x="4461" y="256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49" name="Line 849">
                <a:extLst>
                  <a:ext uri="{FF2B5EF4-FFF2-40B4-BE49-F238E27FC236}">
                    <a16:creationId xmlns:a16="http://schemas.microsoft.com/office/drawing/2014/main" id="{EC7AC7D5-7DA4-7560-0466-D20D15233412}"/>
                  </a:ext>
                </a:extLst>
              </p:cNvPr>
              <p:cNvSpPr>
                <a:spLocks noChangeShapeType="1"/>
              </p:cNvSpPr>
              <p:nvPr/>
            </p:nvSpPr>
            <p:spPr bwMode="auto">
              <a:xfrm>
                <a:off x="4529" y="1938"/>
                <a:ext cx="1" cy="60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50" name="Line 850">
                <a:extLst>
                  <a:ext uri="{FF2B5EF4-FFF2-40B4-BE49-F238E27FC236}">
                    <a16:creationId xmlns:a16="http://schemas.microsoft.com/office/drawing/2014/main" id="{1C787375-BBD7-858A-70D0-FEC6BB234385}"/>
                  </a:ext>
                </a:extLst>
              </p:cNvPr>
              <p:cNvSpPr>
                <a:spLocks noChangeShapeType="1"/>
              </p:cNvSpPr>
              <p:nvPr/>
            </p:nvSpPr>
            <p:spPr bwMode="auto">
              <a:xfrm>
                <a:off x="4488" y="254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51" name="Line 851">
                <a:extLst>
                  <a:ext uri="{FF2B5EF4-FFF2-40B4-BE49-F238E27FC236}">
                    <a16:creationId xmlns:a16="http://schemas.microsoft.com/office/drawing/2014/main" id="{2E16CEB4-4471-3C1D-0BB5-F240310AE7D4}"/>
                  </a:ext>
                </a:extLst>
              </p:cNvPr>
              <p:cNvSpPr>
                <a:spLocks noChangeShapeType="1"/>
              </p:cNvSpPr>
              <p:nvPr/>
            </p:nvSpPr>
            <p:spPr bwMode="auto">
              <a:xfrm>
                <a:off x="4556" y="1992"/>
                <a:ext cx="1" cy="55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52" name="Line 852">
                <a:extLst>
                  <a:ext uri="{FF2B5EF4-FFF2-40B4-BE49-F238E27FC236}">
                    <a16:creationId xmlns:a16="http://schemas.microsoft.com/office/drawing/2014/main" id="{18620E7A-B952-BAE4-ADF6-998B601B91CC}"/>
                  </a:ext>
                </a:extLst>
              </p:cNvPr>
              <p:cNvSpPr>
                <a:spLocks noChangeShapeType="1"/>
              </p:cNvSpPr>
              <p:nvPr/>
            </p:nvSpPr>
            <p:spPr bwMode="auto">
              <a:xfrm>
                <a:off x="4515" y="2547"/>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53" name="Line 853">
                <a:extLst>
                  <a:ext uri="{FF2B5EF4-FFF2-40B4-BE49-F238E27FC236}">
                    <a16:creationId xmlns:a16="http://schemas.microsoft.com/office/drawing/2014/main" id="{818D3661-FD4C-0794-4DFB-1178D583056E}"/>
                  </a:ext>
                </a:extLst>
              </p:cNvPr>
              <p:cNvSpPr>
                <a:spLocks noChangeShapeType="1"/>
              </p:cNvSpPr>
              <p:nvPr/>
            </p:nvSpPr>
            <p:spPr bwMode="auto">
              <a:xfrm>
                <a:off x="4570" y="1952"/>
                <a:ext cx="1" cy="56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54" name="Line 854">
                <a:extLst>
                  <a:ext uri="{FF2B5EF4-FFF2-40B4-BE49-F238E27FC236}">
                    <a16:creationId xmlns:a16="http://schemas.microsoft.com/office/drawing/2014/main" id="{43CA061E-0BC4-FFD7-38E6-35B5A6087DBA}"/>
                  </a:ext>
                </a:extLst>
              </p:cNvPr>
              <p:cNvSpPr>
                <a:spLocks noChangeShapeType="1"/>
              </p:cNvSpPr>
              <p:nvPr/>
            </p:nvSpPr>
            <p:spPr bwMode="auto">
              <a:xfrm>
                <a:off x="4529" y="252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55" name="Line 855">
                <a:extLst>
                  <a:ext uri="{FF2B5EF4-FFF2-40B4-BE49-F238E27FC236}">
                    <a16:creationId xmlns:a16="http://schemas.microsoft.com/office/drawing/2014/main" id="{C0BE178B-B6C6-6DEE-82DA-E9C9B4480790}"/>
                  </a:ext>
                </a:extLst>
              </p:cNvPr>
              <p:cNvSpPr>
                <a:spLocks noChangeShapeType="1"/>
              </p:cNvSpPr>
              <p:nvPr/>
            </p:nvSpPr>
            <p:spPr bwMode="auto">
              <a:xfrm>
                <a:off x="4597" y="1965"/>
                <a:ext cx="1" cy="55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56" name="Line 856">
                <a:extLst>
                  <a:ext uri="{FF2B5EF4-FFF2-40B4-BE49-F238E27FC236}">
                    <a16:creationId xmlns:a16="http://schemas.microsoft.com/office/drawing/2014/main" id="{AD1F5D66-F6CA-ADC3-A8EE-ACBC9F13DC57}"/>
                  </a:ext>
                </a:extLst>
              </p:cNvPr>
              <p:cNvSpPr>
                <a:spLocks noChangeShapeType="1"/>
              </p:cNvSpPr>
              <p:nvPr/>
            </p:nvSpPr>
            <p:spPr bwMode="auto">
              <a:xfrm>
                <a:off x="4556" y="2520"/>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57" name="Line 857">
                <a:extLst>
                  <a:ext uri="{FF2B5EF4-FFF2-40B4-BE49-F238E27FC236}">
                    <a16:creationId xmlns:a16="http://schemas.microsoft.com/office/drawing/2014/main" id="{2088C12C-902C-753B-BEB1-29111ABF991D}"/>
                  </a:ext>
                </a:extLst>
              </p:cNvPr>
              <p:cNvSpPr>
                <a:spLocks noChangeShapeType="1"/>
              </p:cNvSpPr>
              <p:nvPr/>
            </p:nvSpPr>
            <p:spPr bwMode="auto">
              <a:xfrm>
                <a:off x="4624" y="2060"/>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58" name="Line 858">
                <a:extLst>
                  <a:ext uri="{FF2B5EF4-FFF2-40B4-BE49-F238E27FC236}">
                    <a16:creationId xmlns:a16="http://schemas.microsoft.com/office/drawing/2014/main" id="{2E79DDF5-0A5A-6CB8-3620-E1189F3D9CF5}"/>
                  </a:ext>
                </a:extLst>
              </p:cNvPr>
              <p:cNvSpPr>
                <a:spLocks noChangeShapeType="1"/>
              </p:cNvSpPr>
              <p:nvPr/>
            </p:nvSpPr>
            <p:spPr bwMode="auto">
              <a:xfrm>
                <a:off x="4583" y="257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59" name="Line 859">
                <a:extLst>
                  <a:ext uri="{FF2B5EF4-FFF2-40B4-BE49-F238E27FC236}">
                    <a16:creationId xmlns:a16="http://schemas.microsoft.com/office/drawing/2014/main" id="{584880EC-0615-5EDB-BC16-AF9C85257696}"/>
                  </a:ext>
                </a:extLst>
              </p:cNvPr>
              <p:cNvSpPr>
                <a:spLocks noChangeShapeType="1"/>
              </p:cNvSpPr>
              <p:nvPr/>
            </p:nvSpPr>
            <p:spPr bwMode="auto">
              <a:xfrm>
                <a:off x="4651" y="2101"/>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60" name="Line 860">
                <a:extLst>
                  <a:ext uri="{FF2B5EF4-FFF2-40B4-BE49-F238E27FC236}">
                    <a16:creationId xmlns:a16="http://schemas.microsoft.com/office/drawing/2014/main" id="{B6694D5C-5426-D57B-0C70-FF94F7D78071}"/>
                  </a:ext>
                </a:extLst>
              </p:cNvPr>
              <p:cNvSpPr>
                <a:spLocks noChangeShapeType="1"/>
              </p:cNvSpPr>
              <p:nvPr/>
            </p:nvSpPr>
            <p:spPr bwMode="auto">
              <a:xfrm>
                <a:off x="4610" y="260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61" name="Line 861">
                <a:extLst>
                  <a:ext uri="{FF2B5EF4-FFF2-40B4-BE49-F238E27FC236}">
                    <a16:creationId xmlns:a16="http://schemas.microsoft.com/office/drawing/2014/main" id="{F27F118A-2704-34BE-04B0-F8FB80A82C3A}"/>
                  </a:ext>
                </a:extLst>
              </p:cNvPr>
              <p:cNvSpPr>
                <a:spLocks noChangeShapeType="1"/>
              </p:cNvSpPr>
              <p:nvPr/>
            </p:nvSpPr>
            <p:spPr bwMode="auto">
              <a:xfrm>
                <a:off x="4664" y="2087"/>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62" name="Line 862">
                <a:extLst>
                  <a:ext uri="{FF2B5EF4-FFF2-40B4-BE49-F238E27FC236}">
                    <a16:creationId xmlns:a16="http://schemas.microsoft.com/office/drawing/2014/main" id="{6AB748A6-593C-914B-C801-7E7E8ECD77A7}"/>
                  </a:ext>
                </a:extLst>
              </p:cNvPr>
              <p:cNvSpPr>
                <a:spLocks noChangeShapeType="1"/>
              </p:cNvSpPr>
              <p:nvPr/>
            </p:nvSpPr>
            <p:spPr bwMode="auto">
              <a:xfrm>
                <a:off x="4624" y="260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63" name="Line 863">
                <a:extLst>
                  <a:ext uri="{FF2B5EF4-FFF2-40B4-BE49-F238E27FC236}">
                    <a16:creationId xmlns:a16="http://schemas.microsoft.com/office/drawing/2014/main" id="{57B5F0AF-064E-34C5-A5DE-9CF9DEEC65EE}"/>
                  </a:ext>
                </a:extLst>
              </p:cNvPr>
              <p:cNvSpPr>
                <a:spLocks noChangeShapeType="1"/>
              </p:cNvSpPr>
              <p:nvPr/>
            </p:nvSpPr>
            <p:spPr bwMode="auto">
              <a:xfrm>
                <a:off x="4692" y="2074"/>
                <a:ext cx="1" cy="5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64" name="Line 864">
                <a:extLst>
                  <a:ext uri="{FF2B5EF4-FFF2-40B4-BE49-F238E27FC236}">
                    <a16:creationId xmlns:a16="http://schemas.microsoft.com/office/drawing/2014/main" id="{8CDD548C-CE7E-02D4-C782-83591EDBC351}"/>
                  </a:ext>
                </a:extLst>
              </p:cNvPr>
              <p:cNvSpPr>
                <a:spLocks noChangeShapeType="1"/>
              </p:cNvSpPr>
              <p:nvPr/>
            </p:nvSpPr>
            <p:spPr bwMode="auto">
              <a:xfrm>
                <a:off x="4651" y="258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65" name="Line 865">
                <a:extLst>
                  <a:ext uri="{FF2B5EF4-FFF2-40B4-BE49-F238E27FC236}">
                    <a16:creationId xmlns:a16="http://schemas.microsoft.com/office/drawing/2014/main" id="{50E4B3AF-95E9-D874-89DF-DE5DEAFA1955}"/>
                  </a:ext>
                </a:extLst>
              </p:cNvPr>
              <p:cNvSpPr>
                <a:spLocks noChangeShapeType="1"/>
              </p:cNvSpPr>
              <p:nvPr/>
            </p:nvSpPr>
            <p:spPr bwMode="auto">
              <a:xfrm>
                <a:off x="4719" y="2074"/>
                <a:ext cx="1" cy="4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66" name="Line 866">
                <a:extLst>
                  <a:ext uri="{FF2B5EF4-FFF2-40B4-BE49-F238E27FC236}">
                    <a16:creationId xmlns:a16="http://schemas.microsoft.com/office/drawing/2014/main" id="{1F3EF061-76FE-0C78-C1E8-66DA1E9B0EB6}"/>
                  </a:ext>
                </a:extLst>
              </p:cNvPr>
              <p:cNvSpPr>
                <a:spLocks noChangeShapeType="1"/>
              </p:cNvSpPr>
              <p:nvPr/>
            </p:nvSpPr>
            <p:spPr bwMode="auto">
              <a:xfrm>
                <a:off x="4678" y="256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67" name="Line 867">
                <a:extLst>
                  <a:ext uri="{FF2B5EF4-FFF2-40B4-BE49-F238E27FC236}">
                    <a16:creationId xmlns:a16="http://schemas.microsoft.com/office/drawing/2014/main" id="{EDB47BB2-0008-6BD2-5A18-BA5B8EC861D8}"/>
                  </a:ext>
                </a:extLst>
              </p:cNvPr>
              <p:cNvSpPr>
                <a:spLocks noChangeShapeType="1"/>
              </p:cNvSpPr>
              <p:nvPr/>
            </p:nvSpPr>
            <p:spPr bwMode="auto">
              <a:xfrm>
                <a:off x="4746" y="2019"/>
                <a:ext cx="1" cy="54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68" name="Line 868">
                <a:extLst>
                  <a:ext uri="{FF2B5EF4-FFF2-40B4-BE49-F238E27FC236}">
                    <a16:creationId xmlns:a16="http://schemas.microsoft.com/office/drawing/2014/main" id="{54DAE571-DBC8-1B91-F3F8-F99319FF7B25}"/>
                  </a:ext>
                </a:extLst>
              </p:cNvPr>
              <p:cNvSpPr>
                <a:spLocks noChangeShapeType="1"/>
              </p:cNvSpPr>
              <p:nvPr/>
            </p:nvSpPr>
            <p:spPr bwMode="auto">
              <a:xfrm>
                <a:off x="4705" y="2561"/>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69" name="Line 869">
                <a:extLst>
                  <a:ext uri="{FF2B5EF4-FFF2-40B4-BE49-F238E27FC236}">
                    <a16:creationId xmlns:a16="http://schemas.microsoft.com/office/drawing/2014/main" id="{EC583822-034B-29A8-1C24-433550EABC95}"/>
                  </a:ext>
                </a:extLst>
              </p:cNvPr>
              <p:cNvSpPr>
                <a:spLocks noChangeShapeType="1"/>
              </p:cNvSpPr>
              <p:nvPr/>
            </p:nvSpPr>
            <p:spPr bwMode="auto">
              <a:xfrm>
                <a:off x="4759" y="2087"/>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70" name="Line 870">
                <a:extLst>
                  <a:ext uri="{FF2B5EF4-FFF2-40B4-BE49-F238E27FC236}">
                    <a16:creationId xmlns:a16="http://schemas.microsoft.com/office/drawing/2014/main" id="{66236EF8-9E98-EEA7-E07A-13C42388FCF7}"/>
                  </a:ext>
                </a:extLst>
              </p:cNvPr>
              <p:cNvSpPr>
                <a:spLocks noChangeShapeType="1"/>
              </p:cNvSpPr>
              <p:nvPr/>
            </p:nvSpPr>
            <p:spPr bwMode="auto">
              <a:xfrm>
                <a:off x="4719" y="260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71" name="Line 871">
                <a:extLst>
                  <a:ext uri="{FF2B5EF4-FFF2-40B4-BE49-F238E27FC236}">
                    <a16:creationId xmlns:a16="http://schemas.microsoft.com/office/drawing/2014/main" id="{32DEFB6B-4E77-27DA-084B-8B77F19DC09D}"/>
                  </a:ext>
                </a:extLst>
              </p:cNvPr>
              <p:cNvSpPr>
                <a:spLocks noChangeShapeType="1"/>
              </p:cNvSpPr>
              <p:nvPr/>
            </p:nvSpPr>
            <p:spPr bwMode="auto">
              <a:xfrm>
                <a:off x="4786" y="2114"/>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72" name="Line 872">
                <a:extLst>
                  <a:ext uri="{FF2B5EF4-FFF2-40B4-BE49-F238E27FC236}">
                    <a16:creationId xmlns:a16="http://schemas.microsoft.com/office/drawing/2014/main" id="{AB4DE18E-AB64-A619-7C83-2DE2D1A999CB}"/>
                  </a:ext>
                </a:extLst>
              </p:cNvPr>
              <p:cNvSpPr>
                <a:spLocks noChangeShapeType="1"/>
              </p:cNvSpPr>
              <p:nvPr/>
            </p:nvSpPr>
            <p:spPr bwMode="auto">
              <a:xfrm>
                <a:off x="4746" y="258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73" name="Line 873">
                <a:extLst>
                  <a:ext uri="{FF2B5EF4-FFF2-40B4-BE49-F238E27FC236}">
                    <a16:creationId xmlns:a16="http://schemas.microsoft.com/office/drawing/2014/main" id="{21F59841-5F89-954C-FC99-48B376DCAA41}"/>
                  </a:ext>
                </a:extLst>
              </p:cNvPr>
              <p:cNvSpPr>
                <a:spLocks noChangeShapeType="1"/>
              </p:cNvSpPr>
              <p:nvPr/>
            </p:nvSpPr>
            <p:spPr bwMode="auto">
              <a:xfrm>
                <a:off x="4814" y="2141"/>
                <a:ext cx="1" cy="4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74" name="Line 874">
                <a:extLst>
                  <a:ext uri="{FF2B5EF4-FFF2-40B4-BE49-F238E27FC236}">
                    <a16:creationId xmlns:a16="http://schemas.microsoft.com/office/drawing/2014/main" id="{F83828D8-6BCF-1DC2-E6A5-ECA0209B106F}"/>
                  </a:ext>
                </a:extLst>
              </p:cNvPr>
              <p:cNvSpPr>
                <a:spLocks noChangeShapeType="1"/>
              </p:cNvSpPr>
              <p:nvPr/>
            </p:nvSpPr>
            <p:spPr bwMode="auto">
              <a:xfrm>
                <a:off x="4773" y="258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75" name="Line 875">
                <a:extLst>
                  <a:ext uri="{FF2B5EF4-FFF2-40B4-BE49-F238E27FC236}">
                    <a16:creationId xmlns:a16="http://schemas.microsoft.com/office/drawing/2014/main" id="{95AE2433-B902-7D0D-CDAA-57678D08130B}"/>
                  </a:ext>
                </a:extLst>
              </p:cNvPr>
              <p:cNvSpPr>
                <a:spLocks noChangeShapeType="1"/>
              </p:cNvSpPr>
              <p:nvPr/>
            </p:nvSpPr>
            <p:spPr bwMode="auto">
              <a:xfrm>
                <a:off x="4827" y="2141"/>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76" name="Line 876">
                <a:extLst>
                  <a:ext uri="{FF2B5EF4-FFF2-40B4-BE49-F238E27FC236}">
                    <a16:creationId xmlns:a16="http://schemas.microsoft.com/office/drawing/2014/main" id="{7059F867-6DD0-CF4C-4FCF-E811F854AE1C}"/>
                  </a:ext>
                </a:extLst>
              </p:cNvPr>
              <p:cNvSpPr>
                <a:spLocks noChangeShapeType="1"/>
              </p:cNvSpPr>
              <p:nvPr/>
            </p:nvSpPr>
            <p:spPr bwMode="auto">
              <a:xfrm>
                <a:off x="4786" y="26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77" name="Line 877">
                <a:extLst>
                  <a:ext uri="{FF2B5EF4-FFF2-40B4-BE49-F238E27FC236}">
                    <a16:creationId xmlns:a16="http://schemas.microsoft.com/office/drawing/2014/main" id="{F2B9FB10-1836-E104-FBDB-E72145D07248}"/>
                  </a:ext>
                </a:extLst>
              </p:cNvPr>
              <p:cNvSpPr>
                <a:spLocks noChangeShapeType="1"/>
              </p:cNvSpPr>
              <p:nvPr/>
            </p:nvSpPr>
            <p:spPr bwMode="auto">
              <a:xfrm>
                <a:off x="4854" y="2060"/>
                <a:ext cx="1" cy="51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78" name="Line 878">
                <a:extLst>
                  <a:ext uri="{FF2B5EF4-FFF2-40B4-BE49-F238E27FC236}">
                    <a16:creationId xmlns:a16="http://schemas.microsoft.com/office/drawing/2014/main" id="{32DF628E-1ECA-7268-9509-C76C3DE25A54}"/>
                  </a:ext>
                </a:extLst>
              </p:cNvPr>
              <p:cNvSpPr>
                <a:spLocks noChangeShapeType="1"/>
              </p:cNvSpPr>
              <p:nvPr/>
            </p:nvSpPr>
            <p:spPr bwMode="auto">
              <a:xfrm>
                <a:off x="4814" y="2575"/>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79" name="Line 879">
                <a:extLst>
                  <a:ext uri="{FF2B5EF4-FFF2-40B4-BE49-F238E27FC236}">
                    <a16:creationId xmlns:a16="http://schemas.microsoft.com/office/drawing/2014/main" id="{7B456E46-E5FC-11B4-2A54-4E0AE08F5ED1}"/>
                  </a:ext>
                </a:extLst>
              </p:cNvPr>
              <p:cNvSpPr>
                <a:spLocks noChangeShapeType="1"/>
              </p:cNvSpPr>
              <p:nvPr/>
            </p:nvSpPr>
            <p:spPr bwMode="auto">
              <a:xfrm>
                <a:off x="4881" y="2114"/>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80" name="Line 880">
                <a:extLst>
                  <a:ext uri="{FF2B5EF4-FFF2-40B4-BE49-F238E27FC236}">
                    <a16:creationId xmlns:a16="http://schemas.microsoft.com/office/drawing/2014/main" id="{CC54EFF4-72E9-5A92-82BD-85ABBF6F1DCC}"/>
                  </a:ext>
                </a:extLst>
              </p:cNvPr>
              <p:cNvSpPr>
                <a:spLocks noChangeShapeType="1"/>
              </p:cNvSpPr>
              <p:nvPr/>
            </p:nvSpPr>
            <p:spPr bwMode="auto">
              <a:xfrm>
                <a:off x="4841" y="2588"/>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81" name="Line 881">
                <a:extLst>
                  <a:ext uri="{FF2B5EF4-FFF2-40B4-BE49-F238E27FC236}">
                    <a16:creationId xmlns:a16="http://schemas.microsoft.com/office/drawing/2014/main" id="{7850DC5C-97B0-BAD0-3F39-3F7519A44D07}"/>
                  </a:ext>
                </a:extLst>
              </p:cNvPr>
              <p:cNvSpPr>
                <a:spLocks noChangeShapeType="1"/>
              </p:cNvSpPr>
              <p:nvPr/>
            </p:nvSpPr>
            <p:spPr bwMode="auto">
              <a:xfrm>
                <a:off x="4908" y="2182"/>
                <a:ext cx="1" cy="4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82" name="Line 882">
                <a:extLst>
                  <a:ext uri="{FF2B5EF4-FFF2-40B4-BE49-F238E27FC236}">
                    <a16:creationId xmlns:a16="http://schemas.microsoft.com/office/drawing/2014/main" id="{A02D8D1C-D9F5-B63E-E5AF-5E57C6A4AEB6}"/>
                  </a:ext>
                </a:extLst>
              </p:cNvPr>
              <p:cNvSpPr>
                <a:spLocks noChangeShapeType="1"/>
              </p:cNvSpPr>
              <p:nvPr/>
            </p:nvSpPr>
            <p:spPr bwMode="auto">
              <a:xfrm>
                <a:off x="4868" y="26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83" name="Line 883">
                <a:extLst>
                  <a:ext uri="{FF2B5EF4-FFF2-40B4-BE49-F238E27FC236}">
                    <a16:creationId xmlns:a16="http://schemas.microsoft.com/office/drawing/2014/main" id="{2C884A44-D0F5-F476-DBE9-D79B88D509E6}"/>
                  </a:ext>
                </a:extLst>
              </p:cNvPr>
              <p:cNvSpPr>
                <a:spLocks noChangeShapeType="1"/>
              </p:cNvSpPr>
              <p:nvPr/>
            </p:nvSpPr>
            <p:spPr bwMode="auto">
              <a:xfrm>
                <a:off x="4922" y="2182"/>
                <a:ext cx="1" cy="4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84" name="Line 884">
                <a:extLst>
                  <a:ext uri="{FF2B5EF4-FFF2-40B4-BE49-F238E27FC236}">
                    <a16:creationId xmlns:a16="http://schemas.microsoft.com/office/drawing/2014/main" id="{8C3C3DE0-D5C7-A755-F5BA-306024E92680}"/>
                  </a:ext>
                </a:extLst>
              </p:cNvPr>
              <p:cNvSpPr>
                <a:spLocks noChangeShapeType="1"/>
              </p:cNvSpPr>
              <p:nvPr/>
            </p:nvSpPr>
            <p:spPr bwMode="auto">
              <a:xfrm>
                <a:off x="4881"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85" name="Line 885">
                <a:extLst>
                  <a:ext uri="{FF2B5EF4-FFF2-40B4-BE49-F238E27FC236}">
                    <a16:creationId xmlns:a16="http://schemas.microsoft.com/office/drawing/2014/main" id="{E0D5448F-2D7D-4537-5A92-94BD37C2E9E9}"/>
                  </a:ext>
                </a:extLst>
              </p:cNvPr>
              <p:cNvSpPr>
                <a:spLocks noChangeShapeType="1"/>
              </p:cNvSpPr>
              <p:nvPr/>
            </p:nvSpPr>
            <p:spPr bwMode="auto">
              <a:xfrm>
                <a:off x="4949" y="2114"/>
                <a:ext cx="1" cy="50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86" name="Line 886">
                <a:extLst>
                  <a:ext uri="{FF2B5EF4-FFF2-40B4-BE49-F238E27FC236}">
                    <a16:creationId xmlns:a16="http://schemas.microsoft.com/office/drawing/2014/main" id="{A82B8804-021D-2331-586B-4CA7804A10C8}"/>
                  </a:ext>
                </a:extLst>
              </p:cNvPr>
              <p:cNvSpPr>
                <a:spLocks noChangeShapeType="1"/>
              </p:cNvSpPr>
              <p:nvPr/>
            </p:nvSpPr>
            <p:spPr bwMode="auto">
              <a:xfrm>
                <a:off x="4908" y="26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87" name="Line 887">
                <a:extLst>
                  <a:ext uri="{FF2B5EF4-FFF2-40B4-BE49-F238E27FC236}">
                    <a16:creationId xmlns:a16="http://schemas.microsoft.com/office/drawing/2014/main" id="{894EA165-03AE-69AC-6416-3FF80320D9E4}"/>
                  </a:ext>
                </a:extLst>
              </p:cNvPr>
              <p:cNvSpPr>
                <a:spLocks noChangeShapeType="1"/>
              </p:cNvSpPr>
              <p:nvPr/>
            </p:nvSpPr>
            <p:spPr bwMode="auto">
              <a:xfrm>
                <a:off x="4976" y="2114"/>
                <a:ext cx="1" cy="5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88" name="Line 888">
                <a:extLst>
                  <a:ext uri="{FF2B5EF4-FFF2-40B4-BE49-F238E27FC236}">
                    <a16:creationId xmlns:a16="http://schemas.microsoft.com/office/drawing/2014/main" id="{0482AD5A-44C6-C399-D0F0-2A8202D72672}"/>
                  </a:ext>
                </a:extLst>
              </p:cNvPr>
              <p:cNvSpPr>
                <a:spLocks noChangeShapeType="1"/>
              </p:cNvSpPr>
              <p:nvPr/>
            </p:nvSpPr>
            <p:spPr bwMode="auto">
              <a:xfrm>
                <a:off x="4936" y="2642"/>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89" name="Line 889">
                <a:extLst>
                  <a:ext uri="{FF2B5EF4-FFF2-40B4-BE49-F238E27FC236}">
                    <a16:creationId xmlns:a16="http://schemas.microsoft.com/office/drawing/2014/main" id="{8F91F642-F5AB-3B07-6F6B-8D67A119C12B}"/>
                  </a:ext>
                </a:extLst>
              </p:cNvPr>
              <p:cNvSpPr>
                <a:spLocks noChangeShapeType="1"/>
              </p:cNvSpPr>
              <p:nvPr/>
            </p:nvSpPr>
            <p:spPr bwMode="auto">
              <a:xfrm>
                <a:off x="4990" y="2155"/>
                <a:ext cx="1" cy="4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90" name="Line 890">
                <a:extLst>
                  <a:ext uri="{FF2B5EF4-FFF2-40B4-BE49-F238E27FC236}">
                    <a16:creationId xmlns:a16="http://schemas.microsoft.com/office/drawing/2014/main" id="{F5CFDC49-48AF-2C17-BA82-C8594863E25B}"/>
                  </a:ext>
                </a:extLst>
              </p:cNvPr>
              <p:cNvSpPr>
                <a:spLocks noChangeShapeType="1"/>
              </p:cNvSpPr>
              <p:nvPr/>
            </p:nvSpPr>
            <p:spPr bwMode="auto">
              <a:xfrm>
                <a:off x="4949"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91" name="Line 891">
                <a:extLst>
                  <a:ext uri="{FF2B5EF4-FFF2-40B4-BE49-F238E27FC236}">
                    <a16:creationId xmlns:a16="http://schemas.microsoft.com/office/drawing/2014/main" id="{817F2F0D-0627-3AD5-7AC8-AD77650658C4}"/>
                  </a:ext>
                </a:extLst>
              </p:cNvPr>
              <p:cNvSpPr>
                <a:spLocks noChangeShapeType="1"/>
              </p:cNvSpPr>
              <p:nvPr/>
            </p:nvSpPr>
            <p:spPr bwMode="auto">
              <a:xfrm>
                <a:off x="5017" y="2195"/>
                <a:ext cx="1" cy="4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92" name="Line 892">
                <a:extLst>
                  <a:ext uri="{FF2B5EF4-FFF2-40B4-BE49-F238E27FC236}">
                    <a16:creationId xmlns:a16="http://schemas.microsoft.com/office/drawing/2014/main" id="{854DBFA7-5A18-B0B4-E51C-04EF3FC5B786}"/>
                  </a:ext>
                </a:extLst>
              </p:cNvPr>
              <p:cNvSpPr>
                <a:spLocks noChangeShapeType="1"/>
              </p:cNvSpPr>
              <p:nvPr/>
            </p:nvSpPr>
            <p:spPr bwMode="auto">
              <a:xfrm>
                <a:off x="4976"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93" name="Line 893">
                <a:extLst>
                  <a:ext uri="{FF2B5EF4-FFF2-40B4-BE49-F238E27FC236}">
                    <a16:creationId xmlns:a16="http://schemas.microsoft.com/office/drawing/2014/main" id="{40B42A74-F7A8-D7FF-5D8F-25AE6B9A261E}"/>
                  </a:ext>
                </a:extLst>
              </p:cNvPr>
              <p:cNvSpPr>
                <a:spLocks noChangeShapeType="1"/>
              </p:cNvSpPr>
              <p:nvPr/>
            </p:nvSpPr>
            <p:spPr bwMode="auto">
              <a:xfrm>
                <a:off x="5044" y="2155"/>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94" name="Line 894">
                <a:extLst>
                  <a:ext uri="{FF2B5EF4-FFF2-40B4-BE49-F238E27FC236}">
                    <a16:creationId xmlns:a16="http://schemas.microsoft.com/office/drawing/2014/main" id="{25C763B4-0120-1329-7290-F17B2A672414}"/>
                  </a:ext>
                </a:extLst>
              </p:cNvPr>
              <p:cNvSpPr>
                <a:spLocks noChangeShapeType="1"/>
              </p:cNvSpPr>
              <p:nvPr/>
            </p:nvSpPr>
            <p:spPr bwMode="auto">
              <a:xfrm>
                <a:off x="5003"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95" name="Line 895">
                <a:extLst>
                  <a:ext uri="{FF2B5EF4-FFF2-40B4-BE49-F238E27FC236}">
                    <a16:creationId xmlns:a16="http://schemas.microsoft.com/office/drawing/2014/main" id="{FE18C8DD-F3C7-7062-2CD1-C6BF22AB526E}"/>
                  </a:ext>
                </a:extLst>
              </p:cNvPr>
              <p:cNvSpPr>
                <a:spLocks noChangeShapeType="1"/>
              </p:cNvSpPr>
              <p:nvPr/>
            </p:nvSpPr>
            <p:spPr bwMode="auto">
              <a:xfrm>
                <a:off x="5071" y="2209"/>
                <a:ext cx="1" cy="4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96" name="Line 896">
                <a:extLst>
                  <a:ext uri="{FF2B5EF4-FFF2-40B4-BE49-F238E27FC236}">
                    <a16:creationId xmlns:a16="http://schemas.microsoft.com/office/drawing/2014/main" id="{812F5DC3-09C2-0770-89D1-72FD8C958C43}"/>
                  </a:ext>
                </a:extLst>
              </p:cNvPr>
              <p:cNvSpPr>
                <a:spLocks noChangeShapeType="1"/>
              </p:cNvSpPr>
              <p:nvPr/>
            </p:nvSpPr>
            <p:spPr bwMode="auto">
              <a:xfrm>
                <a:off x="5030"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97" name="Line 897">
                <a:extLst>
                  <a:ext uri="{FF2B5EF4-FFF2-40B4-BE49-F238E27FC236}">
                    <a16:creationId xmlns:a16="http://schemas.microsoft.com/office/drawing/2014/main" id="{CDF264F6-96B8-29BF-ED3C-EBE7BE6484F0}"/>
                  </a:ext>
                </a:extLst>
              </p:cNvPr>
              <p:cNvSpPr>
                <a:spLocks noChangeShapeType="1"/>
              </p:cNvSpPr>
              <p:nvPr/>
            </p:nvSpPr>
            <p:spPr bwMode="auto">
              <a:xfrm>
                <a:off x="5085" y="2277"/>
                <a:ext cx="1" cy="39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98" name="Line 898">
                <a:extLst>
                  <a:ext uri="{FF2B5EF4-FFF2-40B4-BE49-F238E27FC236}">
                    <a16:creationId xmlns:a16="http://schemas.microsoft.com/office/drawing/2014/main" id="{A2BD6C66-6F8B-FF8C-647D-891D277BB87F}"/>
                  </a:ext>
                </a:extLst>
              </p:cNvPr>
              <p:cNvSpPr>
                <a:spLocks noChangeShapeType="1"/>
              </p:cNvSpPr>
              <p:nvPr/>
            </p:nvSpPr>
            <p:spPr bwMode="auto">
              <a:xfrm>
                <a:off x="5044" y="266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99" name="Line 899">
                <a:extLst>
                  <a:ext uri="{FF2B5EF4-FFF2-40B4-BE49-F238E27FC236}">
                    <a16:creationId xmlns:a16="http://schemas.microsoft.com/office/drawing/2014/main" id="{778000E3-67BA-3846-50CA-883BCEB3C3C4}"/>
                  </a:ext>
                </a:extLst>
              </p:cNvPr>
              <p:cNvSpPr>
                <a:spLocks noChangeShapeType="1"/>
              </p:cNvSpPr>
              <p:nvPr/>
            </p:nvSpPr>
            <p:spPr bwMode="auto">
              <a:xfrm>
                <a:off x="5112" y="2290"/>
                <a:ext cx="1" cy="39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00" name="Line 900">
                <a:extLst>
                  <a:ext uri="{FF2B5EF4-FFF2-40B4-BE49-F238E27FC236}">
                    <a16:creationId xmlns:a16="http://schemas.microsoft.com/office/drawing/2014/main" id="{7479556F-BDB4-A9CE-6C29-D623DB76043E}"/>
                  </a:ext>
                </a:extLst>
              </p:cNvPr>
              <p:cNvSpPr>
                <a:spLocks noChangeShapeType="1"/>
              </p:cNvSpPr>
              <p:nvPr/>
            </p:nvSpPr>
            <p:spPr bwMode="auto">
              <a:xfrm>
                <a:off x="5071" y="2683"/>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01" name="Line 901">
                <a:extLst>
                  <a:ext uri="{FF2B5EF4-FFF2-40B4-BE49-F238E27FC236}">
                    <a16:creationId xmlns:a16="http://schemas.microsoft.com/office/drawing/2014/main" id="{7337E763-A849-09F5-A667-03A63B0C692C}"/>
                  </a:ext>
                </a:extLst>
              </p:cNvPr>
              <p:cNvSpPr>
                <a:spLocks noChangeShapeType="1"/>
              </p:cNvSpPr>
              <p:nvPr/>
            </p:nvSpPr>
            <p:spPr bwMode="auto">
              <a:xfrm>
                <a:off x="5139" y="2209"/>
                <a:ext cx="1" cy="4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02" name="Line 902">
                <a:extLst>
                  <a:ext uri="{FF2B5EF4-FFF2-40B4-BE49-F238E27FC236}">
                    <a16:creationId xmlns:a16="http://schemas.microsoft.com/office/drawing/2014/main" id="{2DFE903D-3A28-7856-15F9-8DAE8C94B135}"/>
                  </a:ext>
                </a:extLst>
              </p:cNvPr>
              <p:cNvSpPr>
                <a:spLocks noChangeShapeType="1"/>
              </p:cNvSpPr>
              <p:nvPr/>
            </p:nvSpPr>
            <p:spPr bwMode="auto">
              <a:xfrm>
                <a:off x="5098"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03" name="Line 903">
                <a:extLst>
                  <a:ext uri="{FF2B5EF4-FFF2-40B4-BE49-F238E27FC236}">
                    <a16:creationId xmlns:a16="http://schemas.microsoft.com/office/drawing/2014/main" id="{A4EE6899-E955-8DF3-5E9C-457797385E00}"/>
                  </a:ext>
                </a:extLst>
              </p:cNvPr>
              <p:cNvSpPr>
                <a:spLocks noChangeShapeType="1"/>
              </p:cNvSpPr>
              <p:nvPr/>
            </p:nvSpPr>
            <p:spPr bwMode="auto">
              <a:xfrm>
                <a:off x="5166" y="2182"/>
                <a:ext cx="1" cy="4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04" name="Line 904">
                <a:extLst>
                  <a:ext uri="{FF2B5EF4-FFF2-40B4-BE49-F238E27FC236}">
                    <a16:creationId xmlns:a16="http://schemas.microsoft.com/office/drawing/2014/main" id="{3000AF7C-EECF-0EFC-B0D1-E66E4A4C5AD7}"/>
                  </a:ext>
                </a:extLst>
              </p:cNvPr>
              <p:cNvSpPr>
                <a:spLocks noChangeShapeType="1"/>
              </p:cNvSpPr>
              <p:nvPr/>
            </p:nvSpPr>
            <p:spPr bwMode="auto">
              <a:xfrm>
                <a:off x="5125"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05" name="Line 905">
                <a:extLst>
                  <a:ext uri="{FF2B5EF4-FFF2-40B4-BE49-F238E27FC236}">
                    <a16:creationId xmlns:a16="http://schemas.microsoft.com/office/drawing/2014/main" id="{B1C7384A-D8C0-AAA3-1F0E-5F0710D90A5D}"/>
                  </a:ext>
                </a:extLst>
              </p:cNvPr>
              <p:cNvSpPr>
                <a:spLocks noChangeShapeType="1"/>
              </p:cNvSpPr>
              <p:nvPr/>
            </p:nvSpPr>
            <p:spPr bwMode="auto">
              <a:xfrm>
                <a:off x="5179" y="2195"/>
                <a:ext cx="1" cy="43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06" name="Line 906">
                <a:extLst>
                  <a:ext uri="{FF2B5EF4-FFF2-40B4-BE49-F238E27FC236}">
                    <a16:creationId xmlns:a16="http://schemas.microsoft.com/office/drawing/2014/main" id="{EC557BA2-82C7-0E48-1255-AAE281D5DB5E}"/>
                  </a:ext>
                </a:extLst>
              </p:cNvPr>
              <p:cNvSpPr>
                <a:spLocks noChangeShapeType="1"/>
              </p:cNvSpPr>
              <p:nvPr/>
            </p:nvSpPr>
            <p:spPr bwMode="auto">
              <a:xfrm>
                <a:off x="5139" y="262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07" name="Line 907">
                <a:extLst>
                  <a:ext uri="{FF2B5EF4-FFF2-40B4-BE49-F238E27FC236}">
                    <a16:creationId xmlns:a16="http://schemas.microsoft.com/office/drawing/2014/main" id="{9F654025-06F9-DFED-F489-77ED01D5AB1B}"/>
                  </a:ext>
                </a:extLst>
              </p:cNvPr>
              <p:cNvSpPr>
                <a:spLocks noChangeShapeType="1"/>
              </p:cNvSpPr>
              <p:nvPr/>
            </p:nvSpPr>
            <p:spPr bwMode="auto">
              <a:xfrm>
                <a:off x="5207" y="2168"/>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08" name="Line 908">
                <a:extLst>
                  <a:ext uri="{FF2B5EF4-FFF2-40B4-BE49-F238E27FC236}">
                    <a16:creationId xmlns:a16="http://schemas.microsoft.com/office/drawing/2014/main" id="{C4A0BEAE-9D3A-DF78-EE1F-9E92EC7910C4}"/>
                  </a:ext>
                </a:extLst>
              </p:cNvPr>
              <p:cNvSpPr>
                <a:spLocks noChangeShapeType="1"/>
              </p:cNvSpPr>
              <p:nvPr/>
            </p:nvSpPr>
            <p:spPr bwMode="auto">
              <a:xfrm>
                <a:off x="5166" y="2642"/>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09" name="Line 909">
                <a:extLst>
                  <a:ext uri="{FF2B5EF4-FFF2-40B4-BE49-F238E27FC236}">
                    <a16:creationId xmlns:a16="http://schemas.microsoft.com/office/drawing/2014/main" id="{09777D0A-E330-305E-B67F-3BA409BD935B}"/>
                  </a:ext>
                </a:extLst>
              </p:cNvPr>
              <p:cNvSpPr>
                <a:spLocks noChangeShapeType="1"/>
              </p:cNvSpPr>
              <p:nvPr/>
            </p:nvSpPr>
            <p:spPr bwMode="auto">
              <a:xfrm>
                <a:off x="5234" y="2141"/>
                <a:ext cx="1" cy="4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10" name="Line 910">
                <a:extLst>
                  <a:ext uri="{FF2B5EF4-FFF2-40B4-BE49-F238E27FC236}">
                    <a16:creationId xmlns:a16="http://schemas.microsoft.com/office/drawing/2014/main" id="{409DB69A-0A9C-7F24-D96A-816011F14B26}"/>
                  </a:ext>
                </a:extLst>
              </p:cNvPr>
              <p:cNvSpPr>
                <a:spLocks noChangeShapeType="1"/>
              </p:cNvSpPr>
              <p:nvPr/>
            </p:nvSpPr>
            <p:spPr bwMode="auto">
              <a:xfrm>
                <a:off x="5193" y="2615"/>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11" name="Line 911">
                <a:extLst>
                  <a:ext uri="{FF2B5EF4-FFF2-40B4-BE49-F238E27FC236}">
                    <a16:creationId xmlns:a16="http://schemas.microsoft.com/office/drawing/2014/main" id="{D548E28A-B1A3-BBFB-99E8-36B987729362}"/>
                  </a:ext>
                </a:extLst>
              </p:cNvPr>
              <p:cNvSpPr>
                <a:spLocks noChangeShapeType="1"/>
              </p:cNvSpPr>
              <p:nvPr/>
            </p:nvSpPr>
            <p:spPr bwMode="auto">
              <a:xfrm>
                <a:off x="5247" y="2209"/>
                <a:ext cx="1" cy="43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12" name="Line 912">
                <a:extLst>
                  <a:ext uri="{FF2B5EF4-FFF2-40B4-BE49-F238E27FC236}">
                    <a16:creationId xmlns:a16="http://schemas.microsoft.com/office/drawing/2014/main" id="{2BD027BD-7323-B849-2694-6185670209FA}"/>
                  </a:ext>
                </a:extLst>
              </p:cNvPr>
              <p:cNvSpPr>
                <a:spLocks noChangeShapeType="1"/>
              </p:cNvSpPr>
              <p:nvPr/>
            </p:nvSpPr>
            <p:spPr bwMode="auto">
              <a:xfrm>
                <a:off x="5207" y="2642"/>
                <a:ext cx="9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13" name="Line 913">
                <a:extLst>
                  <a:ext uri="{FF2B5EF4-FFF2-40B4-BE49-F238E27FC236}">
                    <a16:creationId xmlns:a16="http://schemas.microsoft.com/office/drawing/2014/main" id="{57EB34EE-2409-2E68-1131-0066A74C513D}"/>
                  </a:ext>
                </a:extLst>
              </p:cNvPr>
              <p:cNvSpPr>
                <a:spLocks noChangeShapeType="1"/>
              </p:cNvSpPr>
              <p:nvPr/>
            </p:nvSpPr>
            <p:spPr bwMode="auto">
              <a:xfrm>
                <a:off x="5274" y="2236"/>
                <a:ext cx="1" cy="4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14" name="Line 914">
                <a:extLst>
                  <a:ext uri="{FF2B5EF4-FFF2-40B4-BE49-F238E27FC236}">
                    <a16:creationId xmlns:a16="http://schemas.microsoft.com/office/drawing/2014/main" id="{64ED1AFD-90B0-723E-C9F8-CBAB9CD0F2F5}"/>
                  </a:ext>
                </a:extLst>
              </p:cNvPr>
              <p:cNvSpPr>
                <a:spLocks noChangeShapeType="1"/>
              </p:cNvSpPr>
              <p:nvPr/>
            </p:nvSpPr>
            <p:spPr bwMode="auto">
              <a:xfrm>
                <a:off x="5234" y="2656"/>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15" name="Line 915">
                <a:extLst>
                  <a:ext uri="{FF2B5EF4-FFF2-40B4-BE49-F238E27FC236}">
                    <a16:creationId xmlns:a16="http://schemas.microsoft.com/office/drawing/2014/main" id="{BC1299A0-A626-0C61-3332-7B98958ABF5D}"/>
                  </a:ext>
                </a:extLst>
              </p:cNvPr>
              <p:cNvSpPr>
                <a:spLocks noChangeShapeType="1"/>
              </p:cNvSpPr>
              <p:nvPr/>
            </p:nvSpPr>
            <p:spPr bwMode="auto">
              <a:xfrm>
                <a:off x="5301" y="2263"/>
                <a:ext cx="1" cy="40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16" name="Line 916">
                <a:extLst>
                  <a:ext uri="{FF2B5EF4-FFF2-40B4-BE49-F238E27FC236}">
                    <a16:creationId xmlns:a16="http://schemas.microsoft.com/office/drawing/2014/main" id="{643F7690-1221-9660-3630-859B70091A20}"/>
                  </a:ext>
                </a:extLst>
              </p:cNvPr>
              <p:cNvSpPr>
                <a:spLocks noChangeShapeType="1"/>
              </p:cNvSpPr>
              <p:nvPr/>
            </p:nvSpPr>
            <p:spPr bwMode="auto">
              <a:xfrm>
                <a:off x="5261" y="266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17" name="Line 917">
                <a:extLst>
                  <a:ext uri="{FF2B5EF4-FFF2-40B4-BE49-F238E27FC236}">
                    <a16:creationId xmlns:a16="http://schemas.microsoft.com/office/drawing/2014/main" id="{EC1CDBAC-F562-B77F-05F5-9220FF4BC09D}"/>
                  </a:ext>
                </a:extLst>
              </p:cNvPr>
              <p:cNvSpPr>
                <a:spLocks noChangeShapeType="1"/>
              </p:cNvSpPr>
              <p:nvPr/>
            </p:nvSpPr>
            <p:spPr bwMode="auto">
              <a:xfrm>
                <a:off x="5329" y="2223"/>
                <a:ext cx="1" cy="44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18" name="Line 918">
                <a:extLst>
                  <a:ext uri="{FF2B5EF4-FFF2-40B4-BE49-F238E27FC236}">
                    <a16:creationId xmlns:a16="http://schemas.microsoft.com/office/drawing/2014/main" id="{1F3DB25A-B166-A651-8158-4FFBA728C92E}"/>
                  </a:ext>
                </a:extLst>
              </p:cNvPr>
              <p:cNvSpPr>
                <a:spLocks noChangeShapeType="1"/>
              </p:cNvSpPr>
              <p:nvPr/>
            </p:nvSpPr>
            <p:spPr bwMode="auto">
              <a:xfrm>
                <a:off x="5288" y="2669"/>
                <a:ext cx="9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19" name="Line 919">
                <a:extLst>
                  <a:ext uri="{FF2B5EF4-FFF2-40B4-BE49-F238E27FC236}">
                    <a16:creationId xmlns:a16="http://schemas.microsoft.com/office/drawing/2014/main" id="{BA948376-A2A0-2ABB-BDDD-38481BE30230}"/>
                  </a:ext>
                </a:extLst>
              </p:cNvPr>
              <p:cNvSpPr>
                <a:spLocks noChangeShapeType="1"/>
              </p:cNvSpPr>
              <p:nvPr/>
            </p:nvSpPr>
            <p:spPr bwMode="auto">
              <a:xfrm>
                <a:off x="5342" y="2236"/>
                <a:ext cx="1" cy="42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20" name="Line 920">
                <a:extLst>
                  <a:ext uri="{FF2B5EF4-FFF2-40B4-BE49-F238E27FC236}">
                    <a16:creationId xmlns:a16="http://schemas.microsoft.com/office/drawing/2014/main" id="{B81396A5-4902-7214-F917-E5748DF98EB8}"/>
                  </a:ext>
                </a:extLst>
              </p:cNvPr>
              <p:cNvSpPr>
                <a:spLocks noChangeShapeType="1"/>
              </p:cNvSpPr>
              <p:nvPr/>
            </p:nvSpPr>
            <p:spPr bwMode="auto">
              <a:xfrm>
                <a:off x="5301" y="2656"/>
                <a:ext cx="82"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21" name="Line 921">
                <a:extLst>
                  <a:ext uri="{FF2B5EF4-FFF2-40B4-BE49-F238E27FC236}">
                    <a16:creationId xmlns:a16="http://schemas.microsoft.com/office/drawing/2014/main" id="{B8025E20-86BF-7DA1-4783-D3B9CC571F4D}"/>
                  </a:ext>
                </a:extLst>
              </p:cNvPr>
              <p:cNvSpPr>
                <a:spLocks noChangeShapeType="1"/>
              </p:cNvSpPr>
              <p:nvPr/>
            </p:nvSpPr>
            <p:spPr bwMode="auto">
              <a:xfrm>
                <a:off x="5369" y="2250"/>
                <a:ext cx="1" cy="406"/>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22" name="Line 922">
                <a:extLst>
                  <a:ext uri="{FF2B5EF4-FFF2-40B4-BE49-F238E27FC236}">
                    <a16:creationId xmlns:a16="http://schemas.microsoft.com/office/drawing/2014/main" id="{918C9F47-5867-0B08-EB58-0CCE7235E01A}"/>
                  </a:ext>
                </a:extLst>
              </p:cNvPr>
              <p:cNvSpPr>
                <a:spLocks noChangeShapeType="1"/>
              </p:cNvSpPr>
              <p:nvPr/>
            </p:nvSpPr>
            <p:spPr bwMode="auto">
              <a:xfrm>
                <a:off x="5329" y="2656"/>
                <a:ext cx="5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23" name="Rectangle 923">
                <a:extLst>
                  <a:ext uri="{FF2B5EF4-FFF2-40B4-BE49-F238E27FC236}">
                    <a16:creationId xmlns:a16="http://schemas.microsoft.com/office/drawing/2014/main" id="{91702770-D05B-71F6-7BC6-B6E0BF6E25DD}"/>
                  </a:ext>
                </a:extLst>
              </p:cNvPr>
              <p:cNvSpPr>
                <a:spLocks noChangeArrowheads="1"/>
              </p:cNvSpPr>
              <p:nvPr/>
            </p:nvSpPr>
            <p:spPr bwMode="auto">
              <a:xfrm>
                <a:off x="892" y="2885"/>
                <a:ext cx="119"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FFFFFF"/>
                    </a:solidFill>
                    <a:latin typeface="Arial Narrow" panose="020B0606020202030204" pitchFamily="34" charset="0"/>
                  </a:rPr>
                  <a:t>0</a:t>
                </a:r>
                <a:endParaRPr lang="en-US" altLang="en-US" b="0"/>
              </a:p>
            </p:txBody>
          </p:sp>
          <p:sp>
            <p:nvSpPr>
              <p:cNvPr id="308124" name="Rectangle 924">
                <a:extLst>
                  <a:ext uri="{FF2B5EF4-FFF2-40B4-BE49-F238E27FC236}">
                    <a16:creationId xmlns:a16="http://schemas.microsoft.com/office/drawing/2014/main" id="{5CEF58D1-5894-6A35-F11A-679458C7FFE3}"/>
                  </a:ext>
                </a:extLst>
              </p:cNvPr>
              <p:cNvSpPr>
                <a:spLocks noChangeArrowheads="1"/>
              </p:cNvSpPr>
              <p:nvPr/>
            </p:nvSpPr>
            <p:spPr bwMode="auto">
              <a:xfrm>
                <a:off x="770" y="2074"/>
                <a:ext cx="238"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FFFFFF"/>
                    </a:solidFill>
                    <a:latin typeface="Arial Narrow" panose="020B0606020202030204" pitchFamily="34" charset="0"/>
                  </a:rPr>
                  <a:t>20</a:t>
                </a:r>
                <a:endParaRPr lang="en-US" altLang="en-US" b="0"/>
              </a:p>
            </p:txBody>
          </p:sp>
          <p:sp>
            <p:nvSpPr>
              <p:cNvPr id="308125" name="Rectangle 925">
                <a:extLst>
                  <a:ext uri="{FF2B5EF4-FFF2-40B4-BE49-F238E27FC236}">
                    <a16:creationId xmlns:a16="http://schemas.microsoft.com/office/drawing/2014/main" id="{E9D0D68D-F321-3317-53FC-49A6C1C4F32A}"/>
                  </a:ext>
                </a:extLst>
              </p:cNvPr>
              <p:cNvSpPr>
                <a:spLocks noChangeArrowheads="1"/>
              </p:cNvSpPr>
              <p:nvPr/>
            </p:nvSpPr>
            <p:spPr bwMode="auto">
              <a:xfrm>
                <a:off x="770" y="1248"/>
                <a:ext cx="238"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FFFFFF"/>
                    </a:solidFill>
                    <a:latin typeface="Arial Narrow" panose="020B0606020202030204" pitchFamily="34" charset="0"/>
                  </a:rPr>
                  <a:t>40</a:t>
                </a:r>
                <a:endParaRPr lang="en-US" altLang="en-US" b="0"/>
              </a:p>
            </p:txBody>
          </p:sp>
          <p:sp>
            <p:nvSpPr>
              <p:cNvPr id="308126" name="Rectangle 926">
                <a:extLst>
                  <a:ext uri="{FF2B5EF4-FFF2-40B4-BE49-F238E27FC236}">
                    <a16:creationId xmlns:a16="http://schemas.microsoft.com/office/drawing/2014/main" id="{B559865F-E7B9-4E01-937D-07DBF8937C04}"/>
                  </a:ext>
                </a:extLst>
              </p:cNvPr>
              <p:cNvSpPr>
                <a:spLocks noChangeArrowheads="1"/>
              </p:cNvSpPr>
              <p:nvPr/>
            </p:nvSpPr>
            <p:spPr bwMode="auto">
              <a:xfrm>
                <a:off x="770" y="435"/>
                <a:ext cx="238"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FFFFFF"/>
                    </a:solidFill>
                    <a:latin typeface="Arial Narrow" panose="020B0606020202030204" pitchFamily="34" charset="0"/>
                  </a:rPr>
                  <a:t>60</a:t>
                </a:r>
                <a:endParaRPr lang="en-US" altLang="en-US" b="0"/>
              </a:p>
            </p:txBody>
          </p:sp>
          <p:sp>
            <p:nvSpPr>
              <p:cNvPr id="308127" name="Rectangle 927">
                <a:extLst>
                  <a:ext uri="{FF2B5EF4-FFF2-40B4-BE49-F238E27FC236}">
                    <a16:creationId xmlns:a16="http://schemas.microsoft.com/office/drawing/2014/main" id="{3D9485C4-D26E-87EF-C041-EF69B39EAB46}"/>
                  </a:ext>
                </a:extLst>
              </p:cNvPr>
              <p:cNvSpPr>
                <a:spLocks noChangeArrowheads="1"/>
              </p:cNvSpPr>
              <p:nvPr/>
            </p:nvSpPr>
            <p:spPr bwMode="auto">
              <a:xfrm>
                <a:off x="1163" y="3265"/>
                <a:ext cx="119"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FFFFFF"/>
                    </a:solidFill>
                    <a:latin typeface="Arial Narrow" panose="020B0606020202030204" pitchFamily="34" charset="0"/>
                  </a:rPr>
                  <a:t>0</a:t>
                </a:r>
                <a:endParaRPr lang="en-US" altLang="en-US" b="0"/>
              </a:p>
            </p:txBody>
          </p:sp>
          <p:sp>
            <p:nvSpPr>
              <p:cNvPr id="308128" name="Rectangle 928">
                <a:extLst>
                  <a:ext uri="{FF2B5EF4-FFF2-40B4-BE49-F238E27FC236}">
                    <a16:creationId xmlns:a16="http://schemas.microsoft.com/office/drawing/2014/main" id="{2BB018C6-5458-DB0E-121B-168743590623}"/>
                  </a:ext>
                </a:extLst>
              </p:cNvPr>
              <p:cNvSpPr>
                <a:spLocks noChangeArrowheads="1"/>
              </p:cNvSpPr>
              <p:nvPr/>
            </p:nvSpPr>
            <p:spPr bwMode="auto">
              <a:xfrm>
                <a:off x="2101" y="3265"/>
                <a:ext cx="357"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FFFFFF"/>
                    </a:solidFill>
                    <a:latin typeface="Arial Narrow" panose="020B0606020202030204" pitchFamily="34" charset="0"/>
                  </a:rPr>
                  <a:t>450</a:t>
                </a:r>
                <a:endParaRPr lang="en-US" altLang="en-US" b="0"/>
              </a:p>
            </p:txBody>
          </p:sp>
          <p:sp>
            <p:nvSpPr>
              <p:cNvPr id="308129" name="Rectangle 929">
                <a:extLst>
                  <a:ext uri="{FF2B5EF4-FFF2-40B4-BE49-F238E27FC236}">
                    <a16:creationId xmlns:a16="http://schemas.microsoft.com/office/drawing/2014/main" id="{C1381E2D-24DC-F84B-852C-814317E66497}"/>
                  </a:ext>
                </a:extLst>
              </p:cNvPr>
              <p:cNvSpPr>
                <a:spLocks noChangeArrowheads="1"/>
              </p:cNvSpPr>
              <p:nvPr/>
            </p:nvSpPr>
            <p:spPr bwMode="auto">
              <a:xfrm>
                <a:off x="3145" y="3265"/>
                <a:ext cx="357"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FFFFFF"/>
                    </a:solidFill>
                    <a:latin typeface="Arial Narrow" panose="020B0606020202030204" pitchFamily="34" charset="0"/>
                  </a:rPr>
                  <a:t>900</a:t>
                </a:r>
                <a:endParaRPr lang="en-US" altLang="en-US" b="0"/>
              </a:p>
            </p:txBody>
          </p:sp>
          <p:sp>
            <p:nvSpPr>
              <p:cNvPr id="308130" name="Rectangle 930">
                <a:extLst>
                  <a:ext uri="{FF2B5EF4-FFF2-40B4-BE49-F238E27FC236}">
                    <a16:creationId xmlns:a16="http://schemas.microsoft.com/office/drawing/2014/main" id="{75D2D329-140C-487E-9C8E-8B891645B998}"/>
                  </a:ext>
                </a:extLst>
              </p:cNvPr>
              <p:cNvSpPr>
                <a:spLocks noChangeArrowheads="1"/>
              </p:cNvSpPr>
              <p:nvPr/>
            </p:nvSpPr>
            <p:spPr bwMode="auto">
              <a:xfrm>
                <a:off x="4135" y="3265"/>
                <a:ext cx="476"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FFFFFF"/>
                    </a:solidFill>
                    <a:latin typeface="Arial Narrow" panose="020B0606020202030204" pitchFamily="34" charset="0"/>
                  </a:rPr>
                  <a:t>1350</a:t>
                </a:r>
                <a:endParaRPr lang="en-US" altLang="en-US" b="0"/>
              </a:p>
            </p:txBody>
          </p:sp>
          <p:sp>
            <p:nvSpPr>
              <p:cNvPr id="308131" name="Rectangle 931">
                <a:extLst>
                  <a:ext uri="{FF2B5EF4-FFF2-40B4-BE49-F238E27FC236}">
                    <a16:creationId xmlns:a16="http://schemas.microsoft.com/office/drawing/2014/main" id="{6E0E8A98-E7A7-FA47-1001-FBD333C831DE}"/>
                  </a:ext>
                </a:extLst>
              </p:cNvPr>
              <p:cNvSpPr>
                <a:spLocks noChangeArrowheads="1"/>
              </p:cNvSpPr>
              <p:nvPr/>
            </p:nvSpPr>
            <p:spPr bwMode="auto">
              <a:xfrm>
                <a:off x="5177" y="3265"/>
                <a:ext cx="476"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FFFFFF"/>
                    </a:solidFill>
                    <a:latin typeface="Arial Narrow" panose="020B0606020202030204" pitchFamily="34" charset="0"/>
                  </a:rPr>
                  <a:t>1800</a:t>
                </a:r>
                <a:endParaRPr lang="en-US" altLang="en-US" b="0"/>
              </a:p>
            </p:txBody>
          </p:sp>
          <p:sp>
            <p:nvSpPr>
              <p:cNvPr id="308132" name="Rectangle 932">
                <a:extLst>
                  <a:ext uri="{FF2B5EF4-FFF2-40B4-BE49-F238E27FC236}">
                    <a16:creationId xmlns:a16="http://schemas.microsoft.com/office/drawing/2014/main" id="{4CAED951-8BB8-A349-89CC-7B316CF99756}"/>
                  </a:ext>
                </a:extLst>
              </p:cNvPr>
              <p:cNvSpPr>
                <a:spLocks noChangeArrowheads="1"/>
              </p:cNvSpPr>
              <p:nvPr/>
            </p:nvSpPr>
            <p:spPr bwMode="auto">
              <a:xfrm>
                <a:off x="2759" y="3685"/>
                <a:ext cx="1141"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FFFFFF"/>
                    </a:solidFill>
                    <a:latin typeface="Arial Narrow" panose="020B0606020202030204" pitchFamily="34" charset="0"/>
                  </a:rPr>
                  <a:t>Time (year)</a:t>
                </a:r>
                <a:endParaRPr lang="en-US" altLang="en-US" b="0"/>
              </a:p>
            </p:txBody>
          </p:sp>
          <p:sp>
            <p:nvSpPr>
              <p:cNvPr id="308133" name="Rectangle 933">
                <a:extLst>
                  <a:ext uri="{FF2B5EF4-FFF2-40B4-BE49-F238E27FC236}">
                    <a16:creationId xmlns:a16="http://schemas.microsoft.com/office/drawing/2014/main" id="{D25BCBD2-6C87-A188-53AB-CFD8CE9CBFC5}"/>
                  </a:ext>
                </a:extLst>
              </p:cNvPr>
              <p:cNvSpPr>
                <a:spLocks noChangeArrowheads="1"/>
              </p:cNvSpPr>
              <p:nvPr/>
            </p:nvSpPr>
            <p:spPr bwMode="auto">
              <a:xfrm rot="16200000">
                <a:off x="-899" y="1658"/>
                <a:ext cx="2491"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FFFFFF"/>
                    </a:solidFill>
                    <a:latin typeface="Arial Narrow" panose="020B0606020202030204" pitchFamily="34" charset="0"/>
                  </a:rPr>
                  <a:t>Volume (m</a:t>
                </a:r>
                <a:r>
                  <a:rPr lang="en-US" altLang="en-US" sz="3200" baseline="30000">
                    <a:solidFill>
                      <a:srgbClr val="FFFFFF"/>
                    </a:solidFill>
                    <a:latin typeface="Arial Narrow" panose="020B0606020202030204" pitchFamily="34" charset="0"/>
                  </a:rPr>
                  <a:t>3</a:t>
                </a:r>
                <a:r>
                  <a:rPr lang="en-US" altLang="en-US" sz="3200">
                    <a:solidFill>
                      <a:srgbClr val="FFFFFF"/>
                    </a:solidFill>
                    <a:latin typeface="Arial Narrow" panose="020B0606020202030204" pitchFamily="34" charset="0"/>
                  </a:rPr>
                  <a:t> 100 m</a:t>
                </a:r>
                <a:r>
                  <a:rPr lang="en-US" altLang="en-US" sz="3200" baseline="30000">
                    <a:solidFill>
                      <a:srgbClr val="FFFFFF"/>
                    </a:solidFill>
                    <a:latin typeface="Arial Narrow" panose="020B0606020202030204" pitchFamily="34" charset="0"/>
                  </a:rPr>
                  <a:t>-1</a:t>
                </a:r>
                <a:r>
                  <a:rPr lang="en-US" altLang="en-US" sz="3200">
                    <a:solidFill>
                      <a:srgbClr val="FFFFFF"/>
                    </a:solidFill>
                    <a:latin typeface="Arial Narrow" panose="020B0606020202030204" pitchFamily="34" charset="0"/>
                  </a:rPr>
                  <a:t>)</a:t>
                </a:r>
                <a:endParaRPr lang="en-US" altLang="en-US" b="0"/>
              </a:p>
            </p:txBody>
          </p:sp>
        </p:grpSp>
        <p:sp>
          <p:nvSpPr>
            <p:cNvPr id="308134" name="AutoShape 934">
              <a:extLst>
                <a:ext uri="{FF2B5EF4-FFF2-40B4-BE49-F238E27FC236}">
                  <a16:creationId xmlns:a16="http://schemas.microsoft.com/office/drawing/2014/main" id="{82530BA0-F7FC-81C7-A8DC-BC100CC57E51}"/>
                </a:ext>
              </a:extLst>
            </p:cNvPr>
            <p:cNvSpPr>
              <a:spLocks noChangeArrowheads="1"/>
            </p:cNvSpPr>
            <p:nvPr/>
          </p:nvSpPr>
          <p:spPr bwMode="auto">
            <a:xfrm rot="5400000">
              <a:off x="5399" y="822"/>
              <a:ext cx="999" cy="914"/>
            </a:xfrm>
            <a:custGeom>
              <a:avLst/>
              <a:gdLst>
                <a:gd name="G0" fmla="+- 15127 0 0"/>
                <a:gd name="G1" fmla="+- 4486 0 0"/>
                <a:gd name="G2" fmla="+- 12158 0 4486"/>
                <a:gd name="G3" fmla="+- G2 0 4486"/>
                <a:gd name="G4" fmla="*/ G3 32768 32059"/>
                <a:gd name="G5" fmla="*/ G4 1 2"/>
                <a:gd name="G6" fmla="+- 21600 0 15127"/>
                <a:gd name="G7" fmla="*/ G6 4486 6079"/>
                <a:gd name="G8" fmla="+- G7 15127 0"/>
                <a:gd name="T0" fmla="*/ 15127 w 21600"/>
                <a:gd name="T1" fmla="*/ 0 h 21600"/>
                <a:gd name="T2" fmla="*/ 15127 w 21600"/>
                <a:gd name="T3" fmla="*/ 12158 h 21600"/>
                <a:gd name="T4" fmla="*/ 1628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7" y="0"/>
                  </a:lnTo>
                  <a:lnTo>
                    <a:pt x="15127" y="4486"/>
                  </a:lnTo>
                  <a:lnTo>
                    <a:pt x="12427" y="4486"/>
                  </a:lnTo>
                  <a:cubicBezTo>
                    <a:pt x="5564" y="4486"/>
                    <a:pt x="0" y="7921"/>
                    <a:pt x="0" y="12158"/>
                  </a:cubicBezTo>
                  <a:lnTo>
                    <a:pt x="0" y="21600"/>
                  </a:lnTo>
                  <a:lnTo>
                    <a:pt x="3256" y="21600"/>
                  </a:lnTo>
                  <a:lnTo>
                    <a:pt x="3256" y="12158"/>
                  </a:lnTo>
                  <a:cubicBezTo>
                    <a:pt x="3256" y="9680"/>
                    <a:pt x="7362" y="7672"/>
                    <a:pt x="12427" y="7672"/>
                  </a:cubicBezTo>
                  <a:lnTo>
                    <a:pt x="15127" y="7672"/>
                  </a:lnTo>
                  <a:lnTo>
                    <a:pt x="15127" y="12158"/>
                  </a:lnTo>
                  <a:close/>
                </a:path>
              </a:pathLst>
            </a:custGeom>
            <a:noFill/>
            <a:ln w="101600"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sz="2800" i="1">
                <a:solidFill>
                  <a:schemeClr val="bg1"/>
                </a:solidFill>
                <a:latin typeface="Arial Narrow" panose="020B0606020202030204" pitchFamily="34" charset="0"/>
              </a:endParaRPr>
            </a:p>
          </p:txBody>
        </p:sp>
        <p:sp>
          <p:nvSpPr>
            <p:cNvPr id="308135" name="Text Box 935">
              <a:extLst>
                <a:ext uri="{FF2B5EF4-FFF2-40B4-BE49-F238E27FC236}">
                  <a16:creationId xmlns:a16="http://schemas.microsoft.com/office/drawing/2014/main" id="{80453990-96D9-0701-677A-A0C792A68061}"/>
                </a:ext>
              </a:extLst>
            </p:cNvPr>
            <p:cNvSpPr txBox="1">
              <a:spLocks noChangeArrowheads="1"/>
            </p:cNvSpPr>
            <p:nvPr/>
          </p:nvSpPr>
          <p:spPr bwMode="auto">
            <a:xfrm>
              <a:off x="4291" y="628"/>
              <a:ext cx="1152" cy="584"/>
            </a:xfrm>
            <a:prstGeom prst="rect">
              <a:avLst/>
            </a:prstGeom>
            <a:noFill/>
            <a:ln w="101600"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chemeClr val="bg1"/>
                  </a:solidFill>
                  <a:latin typeface="Arial Narrow" panose="020B0606020202030204" pitchFamily="34" charset="0"/>
                </a:rPr>
                <a:t>1800-yr</a:t>
              </a:r>
            </a:p>
          </p:txBody>
        </p:sp>
      </p:grpSp>
      <p:sp>
        <p:nvSpPr>
          <p:cNvPr id="308137" name="Rectangle 937">
            <a:extLst>
              <a:ext uri="{FF2B5EF4-FFF2-40B4-BE49-F238E27FC236}">
                <a16:creationId xmlns:a16="http://schemas.microsoft.com/office/drawing/2014/main" id="{9B4162FC-A7C3-E4A1-38BF-80155B1A4DB7}"/>
              </a:ext>
            </a:extLst>
          </p:cNvPr>
          <p:cNvSpPr>
            <a:spLocks noGrp="1" noChangeArrowheads="1"/>
          </p:cNvSpPr>
          <p:nvPr>
            <p:ph type="title"/>
          </p:nvPr>
        </p:nvSpPr>
        <p:spPr/>
        <p:txBody>
          <a:bodyPr/>
          <a:lstStyle/>
          <a:p>
            <a:pPr algn="ctr"/>
            <a:r>
              <a:rPr lang="en-US" altLang="en-US" sz="4000">
                <a:solidFill>
                  <a:schemeClr val="bg1"/>
                </a:solidFill>
              </a:rPr>
              <a:t>Simulated Wood Volume </a:t>
            </a:r>
            <a:br>
              <a:rPr lang="en-US" altLang="en-US" sz="4000">
                <a:solidFill>
                  <a:schemeClr val="bg1"/>
                </a:solidFill>
              </a:rPr>
            </a:br>
            <a:r>
              <a:rPr lang="en-US" altLang="en-US" sz="3600">
                <a:solidFill>
                  <a:schemeClr val="bg1"/>
                </a:solidFill>
              </a:rPr>
              <a:t>Waihaha Basin, New Zealand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04133" name="Rectangle 5">
            <a:extLst>
              <a:ext uri="{FF2B5EF4-FFF2-40B4-BE49-F238E27FC236}">
                <a16:creationId xmlns:a16="http://schemas.microsoft.com/office/drawing/2014/main" id="{F96E5CA5-89D4-F066-3FD1-0885300674D9}"/>
              </a:ext>
            </a:extLst>
          </p:cNvPr>
          <p:cNvSpPr>
            <a:spLocks noGrp="1" noChangeArrowheads="1"/>
          </p:cNvSpPr>
          <p:nvPr>
            <p:ph type="title"/>
          </p:nvPr>
        </p:nvSpPr>
        <p:spPr/>
        <p:txBody>
          <a:bodyPr/>
          <a:lstStyle/>
          <a:p>
            <a:pPr algn="ctr"/>
            <a:r>
              <a:rPr lang="en-US" altLang="en-US" sz="4000">
                <a:solidFill>
                  <a:schemeClr val="bg1"/>
                </a:solidFill>
              </a:rPr>
              <a:t>Volume Frequency Distribution</a:t>
            </a:r>
            <a:br>
              <a:rPr lang="en-US" altLang="en-US" sz="4000">
                <a:solidFill>
                  <a:schemeClr val="bg1"/>
                </a:solidFill>
              </a:rPr>
            </a:br>
            <a:r>
              <a:rPr lang="en-US" altLang="en-US" sz="3200">
                <a:solidFill>
                  <a:schemeClr val="bg1"/>
                </a:solidFill>
              </a:rPr>
              <a:t>Year 1800, Waihaha, NZ</a:t>
            </a:r>
          </a:p>
        </p:txBody>
      </p:sp>
      <p:grpSp>
        <p:nvGrpSpPr>
          <p:cNvPr id="304135" name="Group 7">
            <a:extLst>
              <a:ext uri="{FF2B5EF4-FFF2-40B4-BE49-F238E27FC236}">
                <a16:creationId xmlns:a16="http://schemas.microsoft.com/office/drawing/2014/main" id="{909FAE95-781B-A309-526E-E23694F28070}"/>
              </a:ext>
            </a:extLst>
          </p:cNvPr>
          <p:cNvGrpSpPr>
            <a:grpSpLocks noChangeAspect="1"/>
          </p:cNvGrpSpPr>
          <p:nvPr/>
        </p:nvGrpSpPr>
        <p:grpSpPr bwMode="auto">
          <a:xfrm>
            <a:off x="214313" y="1428750"/>
            <a:ext cx="8929687" cy="5176838"/>
            <a:chOff x="288" y="1057"/>
            <a:chExt cx="5962" cy="3072"/>
          </a:xfrm>
        </p:grpSpPr>
        <p:sp>
          <p:nvSpPr>
            <p:cNvPr id="304134" name="AutoShape 6">
              <a:extLst>
                <a:ext uri="{FF2B5EF4-FFF2-40B4-BE49-F238E27FC236}">
                  <a16:creationId xmlns:a16="http://schemas.microsoft.com/office/drawing/2014/main" id="{1B052BD3-3226-353C-338B-36C7C517B898}"/>
                </a:ext>
              </a:extLst>
            </p:cNvPr>
            <p:cNvSpPr>
              <a:spLocks noChangeAspect="1" noChangeArrowheads="1" noTextEdit="1"/>
            </p:cNvSpPr>
            <p:nvPr/>
          </p:nvSpPr>
          <p:spPr bwMode="auto">
            <a:xfrm>
              <a:off x="288" y="1057"/>
              <a:ext cx="5962"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4136" name="Rectangle 8">
              <a:extLst>
                <a:ext uri="{FF2B5EF4-FFF2-40B4-BE49-F238E27FC236}">
                  <a16:creationId xmlns:a16="http://schemas.microsoft.com/office/drawing/2014/main" id="{9A00B9BB-27EE-5938-E220-F2AFEADF4CAD}"/>
                </a:ext>
              </a:extLst>
            </p:cNvPr>
            <p:cNvSpPr>
              <a:spLocks noChangeArrowheads="1"/>
            </p:cNvSpPr>
            <p:nvPr/>
          </p:nvSpPr>
          <p:spPr bwMode="auto">
            <a:xfrm>
              <a:off x="349" y="1117"/>
              <a:ext cx="5840" cy="29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4137" name="Rectangle 9">
              <a:extLst>
                <a:ext uri="{FF2B5EF4-FFF2-40B4-BE49-F238E27FC236}">
                  <a16:creationId xmlns:a16="http://schemas.microsoft.com/office/drawing/2014/main" id="{76FD2ED3-A590-BE1A-7CDA-395B74FEF90F}"/>
                </a:ext>
              </a:extLst>
            </p:cNvPr>
            <p:cNvSpPr>
              <a:spLocks noChangeArrowheads="1"/>
            </p:cNvSpPr>
            <p:nvPr/>
          </p:nvSpPr>
          <p:spPr bwMode="auto">
            <a:xfrm>
              <a:off x="1245" y="1541"/>
              <a:ext cx="4387"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4138" name="Rectangle 10">
              <a:extLst>
                <a:ext uri="{FF2B5EF4-FFF2-40B4-BE49-F238E27FC236}">
                  <a16:creationId xmlns:a16="http://schemas.microsoft.com/office/drawing/2014/main" id="{A88CF47E-900A-0731-4FEB-7A9D941B72A0}"/>
                </a:ext>
              </a:extLst>
            </p:cNvPr>
            <p:cNvSpPr>
              <a:spLocks noChangeArrowheads="1"/>
            </p:cNvSpPr>
            <p:nvPr/>
          </p:nvSpPr>
          <p:spPr bwMode="auto">
            <a:xfrm>
              <a:off x="1245" y="1541"/>
              <a:ext cx="4387" cy="179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39" name="Rectangle 11">
              <a:extLst>
                <a:ext uri="{FF2B5EF4-FFF2-40B4-BE49-F238E27FC236}">
                  <a16:creationId xmlns:a16="http://schemas.microsoft.com/office/drawing/2014/main" id="{695C3867-524E-9077-7574-747BC322DED9}"/>
                </a:ext>
              </a:extLst>
            </p:cNvPr>
            <p:cNvSpPr>
              <a:spLocks noChangeArrowheads="1"/>
            </p:cNvSpPr>
            <p:nvPr/>
          </p:nvSpPr>
          <p:spPr bwMode="auto">
            <a:xfrm>
              <a:off x="1354" y="3234"/>
              <a:ext cx="170" cy="97"/>
            </a:xfrm>
            <a:prstGeom prst="rect">
              <a:avLst/>
            </a:prstGeom>
            <a:solidFill>
              <a:srgbClr val="000000"/>
            </a:solidFill>
            <a:ln w="19050">
              <a:solidFill>
                <a:srgbClr val="000000"/>
              </a:solidFill>
              <a:miter lim="800000"/>
              <a:headEnd/>
              <a:tailEnd/>
            </a:ln>
          </p:spPr>
          <p:txBody>
            <a:bodyPr/>
            <a:lstStyle/>
            <a:p>
              <a:endParaRPr lang="en-US"/>
            </a:p>
          </p:txBody>
        </p:sp>
        <p:sp>
          <p:nvSpPr>
            <p:cNvPr id="304140" name="Rectangle 12">
              <a:extLst>
                <a:ext uri="{FF2B5EF4-FFF2-40B4-BE49-F238E27FC236}">
                  <a16:creationId xmlns:a16="http://schemas.microsoft.com/office/drawing/2014/main" id="{79075FE8-8732-BA44-E2DA-00E885D98B5C}"/>
                </a:ext>
              </a:extLst>
            </p:cNvPr>
            <p:cNvSpPr>
              <a:spLocks noChangeArrowheads="1"/>
            </p:cNvSpPr>
            <p:nvPr/>
          </p:nvSpPr>
          <p:spPr bwMode="auto">
            <a:xfrm>
              <a:off x="1754" y="2327"/>
              <a:ext cx="170" cy="1004"/>
            </a:xfrm>
            <a:prstGeom prst="rect">
              <a:avLst/>
            </a:prstGeom>
            <a:solidFill>
              <a:srgbClr val="000000"/>
            </a:solidFill>
            <a:ln w="19050">
              <a:solidFill>
                <a:srgbClr val="000000"/>
              </a:solidFill>
              <a:miter lim="800000"/>
              <a:headEnd/>
              <a:tailEnd/>
            </a:ln>
          </p:spPr>
          <p:txBody>
            <a:bodyPr/>
            <a:lstStyle/>
            <a:p>
              <a:endParaRPr lang="en-US"/>
            </a:p>
          </p:txBody>
        </p:sp>
        <p:sp>
          <p:nvSpPr>
            <p:cNvPr id="304141" name="Rectangle 13">
              <a:extLst>
                <a:ext uri="{FF2B5EF4-FFF2-40B4-BE49-F238E27FC236}">
                  <a16:creationId xmlns:a16="http://schemas.microsoft.com/office/drawing/2014/main" id="{B3560B0A-97CC-ED98-FA17-C217DC618637}"/>
                </a:ext>
              </a:extLst>
            </p:cNvPr>
            <p:cNvSpPr>
              <a:spLocks noChangeArrowheads="1"/>
            </p:cNvSpPr>
            <p:nvPr/>
          </p:nvSpPr>
          <p:spPr bwMode="auto">
            <a:xfrm>
              <a:off x="2154" y="1722"/>
              <a:ext cx="170" cy="1609"/>
            </a:xfrm>
            <a:prstGeom prst="rect">
              <a:avLst/>
            </a:prstGeom>
            <a:solidFill>
              <a:srgbClr val="000000"/>
            </a:solidFill>
            <a:ln w="19050">
              <a:solidFill>
                <a:srgbClr val="000000"/>
              </a:solidFill>
              <a:miter lim="800000"/>
              <a:headEnd/>
              <a:tailEnd/>
            </a:ln>
          </p:spPr>
          <p:txBody>
            <a:bodyPr/>
            <a:lstStyle/>
            <a:p>
              <a:endParaRPr lang="en-US"/>
            </a:p>
          </p:txBody>
        </p:sp>
        <p:sp>
          <p:nvSpPr>
            <p:cNvPr id="304142" name="Rectangle 14">
              <a:extLst>
                <a:ext uri="{FF2B5EF4-FFF2-40B4-BE49-F238E27FC236}">
                  <a16:creationId xmlns:a16="http://schemas.microsoft.com/office/drawing/2014/main" id="{51E27554-D62C-212D-FB34-D9A81468F39D}"/>
                </a:ext>
              </a:extLst>
            </p:cNvPr>
            <p:cNvSpPr>
              <a:spLocks noChangeArrowheads="1"/>
            </p:cNvSpPr>
            <p:nvPr/>
          </p:nvSpPr>
          <p:spPr bwMode="auto">
            <a:xfrm>
              <a:off x="2554" y="1855"/>
              <a:ext cx="170" cy="1476"/>
            </a:xfrm>
            <a:prstGeom prst="rect">
              <a:avLst/>
            </a:prstGeom>
            <a:solidFill>
              <a:srgbClr val="000000"/>
            </a:solidFill>
            <a:ln w="19050">
              <a:solidFill>
                <a:srgbClr val="000000"/>
              </a:solidFill>
              <a:miter lim="800000"/>
              <a:headEnd/>
              <a:tailEnd/>
            </a:ln>
          </p:spPr>
          <p:txBody>
            <a:bodyPr/>
            <a:lstStyle/>
            <a:p>
              <a:endParaRPr lang="en-US"/>
            </a:p>
          </p:txBody>
        </p:sp>
        <p:sp>
          <p:nvSpPr>
            <p:cNvPr id="304143" name="Rectangle 15">
              <a:extLst>
                <a:ext uri="{FF2B5EF4-FFF2-40B4-BE49-F238E27FC236}">
                  <a16:creationId xmlns:a16="http://schemas.microsoft.com/office/drawing/2014/main" id="{C8C1A4E0-72D8-DF5C-BB50-A6D5BC0DF56D}"/>
                </a:ext>
              </a:extLst>
            </p:cNvPr>
            <p:cNvSpPr>
              <a:spLocks noChangeArrowheads="1"/>
            </p:cNvSpPr>
            <p:nvPr/>
          </p:nvSpPr>
          <p:spPr bwMode="auto">
            <a:xfrm>
              <a:off x="2954" y="2242"/>
              <a:ext cx="170" cy="1089"/>
            </a:xfrm>
            <a:prstGeom prst="rect">
              <a:avLst/>
            </a:prstGeom>
            <a:solidFill>
              <a:srgbClr val="000000"/>
            </a:solidFill>
            <a:ln w="19050">
              <a:solidFill>
                <a:srgbClr val="000000"/>
              </a:solidFill>
              <a:miter lim="800000"/>
              <a:headEnd/>
              <a:tailEnd/>
            </a:ln>
          </p:spPr>
          <p:txBody>
            <a:bodyPr/>
            <a:lstStyle/>
            <a:p>
              <a:endParaRPr lang="en-US"/>
            </a:p>
          </p:txBody>
        </p:sp>
        <p:sp>
          <p:nvSpPr>
            <p:cNvPr id="304144" name="Rectangle 16">
              <a:extLst>
                <a:ext uri="{FF2B5EF4-FFF2-40B4-BE49-F238E27FC236}">
                  <a16:creationId xmlns:a16="http://schemas.microsoft.com/office/drawing/2014/main" id="{AC12B571-BF4B-A59F-6A33-934F23A4A5AB}"/>
                </a:ext>
              </a:extLst>
            </p:cNvPr>
            <p:cNvSpPr>
              <a:spLocks noChangeArrowheads="1"/>
            </p:cNvSpPr>
            <p:nvPr/>
          </p:nvSpPr>
          <p:spPr bwMode="auto">
            <a:xfrm>
              <a:off x="3354" y="2472"/>
              <a:ext cx="157" cy="859"/>
            </a:xfrm>
            <a:prstGeom prst="rect">
              <a:avLst/>
            </a:prstGeom>
            <a:solidFill>
              <a:srgbClr val="000000"/>
            </a:solidFill>
            <a:ln w="19050">
              <a:solidFill>
                <a:srgbClr val="000000"/>
              </a:solidFill>
              <a:miter lim="800000"/>
              <a:headEnd/>
              <a:tailEnd/>
            </a:ln>
          </p:spPr>
          <p:txBody>
            <a:bodyPr/>
            <a:lstStyle/>
            <a:p>
              <a:endParaRPr lang="en-US"/>
            </a:p>
          </p:txBody>
        </p:sp>
        <p:sp>
          <p:nvSpPr>
            <p:cNvPr id="304145" name="Rectangle 17">
              <a:extLst>
                <a:ext uri="{FF2B5EF4-FFF2-40B4-BE49-F238E27FC236}">
                  <a16:creationId xmlns:a16="http://schemas.microsoft.com/office/drawing/2014/main" id="{CE6A58AF-48BF-CED8-8AD5-A078FF08C1FD}"/>
                </a:ext>
              </a:extLst>
            </p:cNvPr>
            <p:cNvSpPr>
              <a:spLocks noChangeArrowheads="1"/>
            </p:cNvSpPr>
            <p:nvPr/>
          </p:nvSpPr>
          <p:spPr bwMode="auto">
            <a:xfrm>
              <a:off x="3742" y="2859"/>
              <a:ext cx="169" cy="472"/>
            </a:xfrm>
            <a:prstGeom prst="rect">
              <a:avLst/>
            </a:prstGeom>
            <a:solidFill>
              <a:srgbClr val="000000"/>
            </a:solidFill>
            <a:ln w="19050">
              <a:solidFill>
                <a:srgbClr val="000000"/>
              </a:solidFill>
              <a:miter lim="800000"/>
              <a:headEnd/>
              <a:tailEnd/>
            </a:ln>
          </p:spPr>
          <p:txBody>
            <a:bodyPr/>
            <a:lstStyle/>
            <a:p>
              <a:endParaRPr lang="en-US"/>
            </a:p>
          </p:txBody>
        </p:sp>
        <p:sp>
          <p:nvSpPr>
            <p:cNvPr id="304146" name="Rectangle 18">
              <a:extLst>
                <a:ext uri="{FF2B5EF4-FFF2-40B4-BE49-F238E27FC236}">
                  <a16:creationId xmlns:a16="http://schemas.microsoft.com/office/drawing/2014/main" id="{B24F65A8-65FB-EC12-F584-3E255F398462}"/>
                </a:ext>
              </a:extLst>
            </p:cNvPr>
            <p:cNvSpPr>
              <a:spLocks noChangeArrowheads="1"/>
            </p:cNvSpPr>
            <p:nvPr/>
          </p:nvSpPr>
          <p:spPr bwMode="auto">
            <a:xfrm>
              <a:off x="4141" y="3077"/>
              <a:ext cx="170" cy="254"/>
            </a:xfrm>
            <a:prstGeom prst="rect">
              <a:avLst/>
            </a:prstGeom>
            <a:solidFill>
              <a:srgbClr val="000000"/>
            </a:solidFill>
            <a:ln w="19050">
              <a:solidFill>
                <a:srgbClr val="000000"/>
              </a:solidFill>
              <a:miter lim="800000"/>
              <a:headEnd/>
              <a:tailEnd/>
            </a:ln>
          </p:spPr>
          <p:txBody>
            <a:bodyPr/>
            <a:lstStyle/>
            <a:p>
              <a:endParaRPr lang="en-US"/>
            </a:p>
          </p:txBody>
        </p:sp>
        <p:sp>
          <p:nvSpPr>
            <p:cNvPr id="304147" name="Rectangle 19">
              <a:extLst>
                <a:ext uri="{FF2B5EF4-FFF2-40B4-BE49-F238E27FC236}">
                  <a16:creationId xmlns:a16="http://schemas.microsoft.com/office/drawing/2014/main" id="{B6C277EE-3C7A-A897-CAF0-E5004AA475C9}"/>
                </a:ext>
              </a:extLst>
            </p:cNvPr>
            <p:cNvSpPr>
              <a:spLocks noChangeArrowheads="1"/>
            </p:cNvSpPr>
            <p:nvPr/>
          </p:nvSpPr>
          <p:spPr bwMode="auto">
            <a:xfrm>
              <a:off x="4541" y="3186"/>
              <a:ext cx="170" cy="145"/>
            </a:xfrm>
            <a:prstGeom prst="rect">
              <a:avLst/>
            </a:prstGeom>
            <a:solidFill>
              <a:srgbClr val="000000"/>
            </a:solidFill>
            <a:ln w="19050">
              <a:solidFill>
                <a:srgbClr val="000000"/>
              </a:solidFill>
              <a:miter lim="800000"/>
              <a:headEnd/>
              <a:tailEnd/>
            </a:ln>
          </p:spPr>
          <p:txBody>
            <a:bodyPr/>
            <a:lstStyle/>
            <a:p>
              <a:endParaRPr lang="en-US"/>
            </a:p>
          </p:txBody>
        </p:sp>
        <p:sp>
          <p:nvSpPr>
            <p:cNvPr id="304148" name="Rectangle 20">
              <a:extLst>
                <a:ext uri="{FF2B5EF4-FFF2-40B4-BE49-F238E27FC236}">
                  <a16:creationId xmlns:a16="http://schemas.microsoft.com/office/drawing/2014/main" id="{22FA34A4-EA14-F231-2451-9AFE9ED6EAEE}"/>
                </a:ext>
              </a:extLst>
            </p:cNvPr>
            <p:cNvSpPr>
              <a:spLocks noChangeArrowheads="1"/>
            </p:cNvSpPr>
            <p:nvPr/>
          </p:nvSpPr>
          <p:spPr bwMode="auto">
            <a:xfrm>
              <a:off x="4941" y="3246"/>
              <a:ext cx="170" cy="85"/>
            </a:xfrm>
            <a:prstGeom prst="rect">
              <a:avLst/>
            </a:prstGeom>
            <a:solidFill>
              <a:srgbClr val="000000"/>
            </a:solidFill>
            <a:ln w="19050">
              <a:solidFill>
                <a:srgbClr val="000000"/>
              </a:solidFill>
              <a:miter lim="800000"/>
              <a:headEnd/>
              <a:tailEnd/>
            </a:ln>
          </p:spPr>
          <p:txBody>
            <a:bodyPr/>
            <a:lstStyle/>
            <a:p>
              <a:endParaRPr lang="en-US"/>
            </a:p>
          </p:txBody>
        </p:sp>
        <p:sp>
          <p:nvSpPr>
            <p:cNvPr id="304149" name="Rectangle 21">
              <a:extLst>
                <a:ext uri="{FF2B5EF4-FFF2-40B4-BE49-F238E27FC236}">
                  <a16:creationId xmlns:a16="http://schemas.microsoft.com/office/drawing/2014/main" id="{51EA8581-40F8-4ADC-7940-34957B50BB09}"/>
                </a:ext>
              </a:extLst>
            </p:cNvPr>
            <p:cNvSpPr>
              <a:spLocks noChangeArrowheads="1"/>
            </p:cNvSpPr>
            <p:nvPr/>
          </p:nvSpPr>
          <p:spPr bwMode="auto">
            <a:xfrm>
              <a:off x="5341" y="3307"/>
              <a:ext cx="170" cy="24"/>
            </a:xfrm>
            <a:prstGeom prst="rect">
              <a:avLst/>
            </a:prstGeom>
            <a:solidFill>
              <a:srgbClr val="000000"/>
            </a:solidFill>
            <a:ln w="19050">
              <a:solidFill>
                <a:srgbClr val="000000"/>
              </a:solidFill>
              <a:miter lim="800000"/>
              <a:headEnd/>
              <a:tailEnd/>
            </a:ln>
          </p:spPr>
          <p:txBody>
            <a:bodyPr/>
            <a:lstStyle/>
            <a:p>
              <a:endParaRPr lang="en-US"/>
            </a:p>
          </p:txBody>
        </p:sp>
        <p:sp>
          <p:nvSpPr>
            <p:cNvPr id="304150" name="Line 22">
              <a:extLst>
                <a:ext uri="{FF2B5EF4-FFF2-40B4-BE49-F238E27FC236}">
                  <a16:creationId xmlns:a16="http://schemas.microsoft.com/office/drawing/2014/main" id="{A6E3982C-D306-A5EE-06E7-858037344D77}"/>
                </a:ext>
              </a:extLst>
            </p:cNvPr>
            <p:cNvSpPr>
              <a:spLocks noChangeShapeType="1"/>
            </p:cNvSpPr>
            <p:nvPr/>
          </p:nvSpPr>
          <p:spPr bwMode="auto">
            <a:xfrm>
              <a:off x="1245" y="1541"/>
              <a:ext cx="1" cy="17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1" name="Line 23">
              <a:extLst>
                <a:ext uri="{FF2B5EF4-FFF2-40B4-BE49-F238E27FC236}">
                  <a16:creationId xmlns:a16="http://schemas.microsoft.com/office/drawing/2014/main" id="{099A04E9-B1F8-9E00-763E-C61AC966788C}"/>
                </a:ext>
              </a:extLst>
            </p:cNvPr>
            <p:cNvSpPr>
              <a:spLocks noChangeShapeType="1"/>
            </p:cNvSpPr>
            <p:nvPr/>
          </p:nvSpPr>
          <p:spPr bwMode="auto">
            <a:xfrm>
              <a:off x="1185" y="3331"/>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2" name="Line 24">
              <a:extLst>
                <a:ext uri="{FF2B5EF4-FFF2-40B4-BE49-F238E27FC236}">
                  <a16:creationId xmlns:a16="http://schemas.microsoft.com/office/drawing/2014/main" id="{9B4C151D-E78C-EECC-BCC8-391383151E5F}"/>
                </a:ext>
              </a:extLst>
            </p:cNvPr>
            <p:cNvSpPr>
              <a:spLocks noChangeShapeType="1"/>
            </p:cNvSpPr>
            <p:nvPr/>
          </p:nvSpPr>
          <p:spPr bwMode="auto">
            <a:xfrm>
              <a:off x="1185" y="2968"/>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3" name="Line 25">
              <a:extLst>
                <a:ext uri="{FF2B5EF4-FFF2-40B4-BE49-F238E27FC236}">
                  <a16:creationId xmlns:a16="http://schemas.microsoft.com/office/drawing/2014/main" id="{866E513A-67C5-595D-F61C-BD2C515FC9D7}"/>
                </a:ext>
              </a:extLst>
            </p:cNvPr>
            <p:cNvSpPr>
              <a:spLocks noChangeShapeType="1"/>
            </p:cNvSpPr>
            <p:nvPr/>
          </p:nvSpPr>
          <p:spPr bwMode="auto">
            <a:xfrm>
              <a:off x="1185" y="2617"/>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4" name="Line 26">
              <a:extLst>
                <a:ext uri="{FF2B5EF4-FFF2-40B4-BE49-F238E27FC236}">
                  <a16:creationId xmlns:a16="http://schemas.microsoft.com/office/drawing/2014/main" id="{42E973E6-34F5-A5B2-29BF-9343E43BB63E}"/>
                </a:ext>
              </a:extLst>
            </p:cNvPr>
            <p:cNvSpPr>
              <a:spLocks noChangeShapeType="1"/>
            </p:cNvSpPr>
            <p:nvPr/>
          </p:nvSpPr>
          <p:spPr bwMode="auto">
            <a:xfrm>
              <a:off x="1185" y="2254"/>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5" name="Line 27">
              <a:extLst>
                <a:ext uri="{FF2B5EF4-FFF2-40B4-BE49-F238E27FC236}">
                  <a16:creationId xmlns:a16="http://schemas.microsoft.com/office/drawing/2014/main" id="{017383B3-8D14-4C17-EEAC-C24868FBA101}"/>
                </a:ext>
              </a:extLst>
            </p:cNvPr>
            <p:cNvSpPr>
              <a:spLocks noChangeShapeType="1"/>
            </p:cNvSpPr>
            <p:nvPr/>
          </p:nvSpPr>
          <p:spPr bwMode="auto">
            <a:xfrm>
              <a:off x="1185" y="1904"/>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6" name="Line 28">
              <a:extLst>
                <a:ext uri="{FF2B5EF4-FFF2-40B4-BE49-F238E27FC236}">
                  <a16:creationId xmlns:a16="http://schemas.microsoft.com/office/drawing/2014/main" id="{B1E60D44-4FC8-F313-0E78-D648FAE48667}"/>
                </a:ext>
              </a:extLst>
            </p:cNvPr>
            <p:cNvSpPr>
              <a:spLocks noChangeShapeType="1"/>
            </p:cNvSpPr>
            <p:nvPr/>
          </p:nvSpPr>
          <p:spPr bwMode="auto">
            <a:xfrm>
              <a:off x="1185" y="1541"/>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7" name="Line 29">
              <a:extLst>
                <a:ext uri="{FF2B5EF4-FFF2-40B4-BE49-F238E27FC236}">
                  <a16:creationId xmlns:a16="http://schemas.microsoft.com/office/drawing/2014/main" id="{28925201-CA75-2569-C5EB-AE3B3CE6B5DF}"/>
                </a:ext>
              </a:extLst>
            </p:cNvPr>
            <p:cNvSpPr>
              <a:spLocks noChangeShapeType="1"/>
            </p:cNvSpPr>
            <p:nvPr/>
          </p:nvSpPr>
          <p:spPr bwMode="auto">
            <a:xfrm>
              <a:off x="1245" y="3331"/>
              <a:ext cx="43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8" name="Line 30">
              <a:extLst>
                <a:ext uri="{FF2B5EF4-FFF2-40B4-BE49-F238E27FC236}">
                  <a16:creationId xmlns:a16="http://schemas.microsoft.com/office/drawing/2014/main" id="{18F3C7C2-A2E9-D3E2-EDB4-7BC83C5371D0}"/>
                </a:ext>
              </a:extLst>
            </p:cNvPr>
            <p:cNvSpPr>
              <a:spLocks noChangeShapeType="1"/>
            </p:cNvSpPr>
            <p:nvPr/>
          </p:nvSpPr>
          <p:spPr bwMode="auto">
            <a:xfrm flipV="1">
              <a:off x="1245" y="3331"/>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9" name="Line 31">
              <a:extLst>
                <a:ext uri="{FF2B5EF4-FFF2-40B4-BE49-F238E27FC236}">
                  <a16:creationId xmlns:a16="http://schemas.microsoft.com/office/drawing/2014/main" id="{E58556B4-F947-628F-3B18-9C2109034189}"/>
                </a:ext>
              </a:extLst>
            </p:cNvPr>
            <p:cNvSpPr>
              <a:spLocks noChangeShapeType="1"/>
            </p:cNvSpPr>
            <p:nvPr/>
          </p:nvSpPr>
          <p:spPr bwMode="auto">
            <a:xfrm flipV="1">
              <a:off x="1645" y="3331"/>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0" name="Line 32">
              <a:extLst>
                <a:ext uri="{FF2B5EF4-FFF2-40B4-BE49-F238E27FC236}">
                  <a16:creationId xmlns:a16="http://schemas.microsoft.com/office/drawing/2014/main" id="{3016EB67-FFC1-E856-61D4-FD80E8635E4D}"/>
                </a:ext>
              </a:extLst>
            </p:cNvPr>
            <p:cNvSpPr>
              <a:spLocks noChangeShapeType="1"/>
            </p:cNvSpPr>
            <p:nvPr/>
          </p:nvSpPr>
          <p:spPr bwMode="auto">
            <a:xfrm flipV="1">
              <a:off x="2045" y="3331"/>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1" name="Line 33">
              <a:extLst>
                <a:ext uri="{FF2B5EF4-FFF2-40B4-BE49-F238E27FC236}">
                  <a16:creationId xmlns:a16="http://schemas.microsoft.com/office/drawing/2014/main" id="{D51A6999-1DA6-F3F4-96BC-58735F485F78}"/>
                </a:ext>
              </a:extLst>
            </p:cNvPr>
            <p:cNvSpPr>
              <a:spLocks noChangeShapeType="1"/>
            </p:cNvSpPr>
            <p:nvPr/>
          </p:nvSpPr>
          <p:spPr bwMode="auto">
            <a:xfrm flipV="1">
              <a:off x="2445" y="3331"/>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2" name="Line 34">
              <a:extLst>
                <a:ext uri="{FF2B5EF4-FFF2-40B4-BE49-F238E27FC236}">
                  <a16:creationId xmlns:a16="http://schemas.microsoft.com/office/drawing/2014/main" id="{09DB60F2-BC3B-2097-3043-29B5738D7EA3}"/>
                </a:ext>
              </a:extLst>
            </p:cNvPr>
            <p:cNvSpPr>
              <a:spLocks noChangeShapeType="1"/>
            </p:cNvSpPr>
            <p:nvPr/>
          </p:nvSpPr>
          <p:spPr bwMode="auto">
            <a:xfrm flipV="1">
              <a:off x="2845" y="3331"/>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3" name="Line 35">
              <a:extLst>
                <a:ext uri="{FF2B5EF4-FFF2-40B4-BE49-F238E27FC236}">
                  <a16:creationId xmlns:a16="http://schemas.microsoft.com/office/drawing/2014/main" id="{4B491652-6E7E-BF18-8202-276661580C64}"/>
                </a:ext>
              </a:extLst>
            </p:cNvPr>
            <p:cNvSpPr>
              <a:spLocks noChangeShapeType="1"/>
            </p:cNvSpPr>
            <p:nvPr/>
          </p:nvSpPr>
          <p:spPr bwMode="auto">
            <a:xfrm flipV="1">
              <a:off x="3245" y="3331"/>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4" name="Line 36">
              <a:extLst>
                <a:ext uri="{FF2B5EF4-FFF2-40B4-BE49-F238E27FC236}">
                  <a16:creationId xmlns:a16="http://schemas.microsoft.com/office/drawing/2014/main" id="{AE483043-B684-CDC1-0EC4-1093F546C137}"/>
                </a:ext>
              </a:extLst>
            </p:cNvPr>
            <p:cNvSpPr>
              <a:spLocks noChangeShapeType="1"/>
            </p:cNvSpPr>
            <p:nvPr/>
          </p:nvSpPr>
          <p:spPr bwMode="auto">
            <a:xfrm flipV="1">
              <a:off x="3633" y="3331"/>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5" name="Line 37">
              <a:extLst>
                <a:ext uri="{FF2B5EF4-FFF2-40B4-BE49-F238E27FC236}">
                  <a16:creationId xmlns:a16="http://schemas.microsoft.com/office/drawing/2014/main" id="{672282FA-4FC8-A021-93D1-BBDCF72CC0DA}"/>
                </a:ext>
              </a:extLst>
            </p:cNvPr>
            <p:cNvSpPr>
              <a:spLocks noChangeShapeType="1"/>
            </p:cNvSpPr>
            <p:nvPr/>
          </p:nvSpPr>
          <p:spPr bwMode="auto">
            <a:xfrm flipV="1">
              <a:off x="4032" y="3331"/>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6" name="Line 38">
              <a:extLst>
                <a:ext uri="{FF2B5EF4-FFF2-40B4-BE49-F238E27FC236}">
                  <a16:creationId xmlns:a16="http://schemas.microsoft.com/office/drawing/2014/main" id="{3F02BA3E-0AD6-05FF-F548-629AD8B1C8E8}"/>
                </a:ext>
              </a:extLst>
            </p:cNvPr>
            <p:cNvSpPr>
              <a:spLocks noChangeShapeType="1"/>
            </p:cNvSpPr>
            <p:nvPr/>
          </p:nvSpPr>
          <p:spPr bwMode="auto">
            <a:xfrm flipV="1">
              <a:off x="4432" y="3331"/>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7" name="Line 39">
              <a:extLst>
                <a:ext uri="{FF2B5EF4-FFF2-40B4-BE49-F238E27FC236}">
                  <a16:creationId xmlns:a16="http://schemas.microsoft.com/office/drawing/2014/main" id="{F8599E27-44D6-886F-A672-B33B5A3059E1}"/>
                </a:ext>
              </a:extLst>
            </p:cNvPr>
            <p:cNvSpPr>
              <a:spLocks noChangeShapeType="1"/>
            </p:cNvSpPr>
            <p:nvPr/>
          </p:nvSpPr>
          <p:spPr bwMode="auto">
            <a:xfrm flipV="1">
              <a:off x="4832" y="3331"/>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8" name="Line 40">
              <a:extLst>
                <a:ext uri="{FF2B5EF4-FFF2-40B4-BE49-F238E27FC236}">
                  <a16:creationId xmlns:a16="http://schemas.microsoft.com/office/drawing/2014/main" id="{41B0DF0A-8DC4-DD69-C0AC-469E7D3B2C83}"/>
                </a:ext>
              </a:extLst>
            </p:cNvPr>
            <p:cNvSpPr>
              <a:spLocks noChangeShapeType="1"/>
            </p:cNvSpPr>
            <p:nvPr/>
          </p:nvSpPr>
          <p:spPr bwMode="auto">
            <a:xfrm flipV="1">
              <a:off x="5232" y="3331"/>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9" name="Line 41">
              <a:extLst>
                <a:ext uri="{FF2B5EF4-FFF2-40B4-BE49-F238E27FC236}">
                  <a16:creationId xmlns:a16="http://schemas.microsoft.com/office/drawing/2014/main" id="{6A2F384E-979D-1034-B67E-821EF514FC0F}"/>
                </a:ext>
              </a:extLst>
            </p:cNvPr>
            <p:cNvSpPr>
              <a:spLocks noChangeShapeType="1"/>
            </p:cNvSpPr>
            <p:nvPr/>
          </p:nvSpPr>
          <p:spPr bwMode="auto">
            <a:xfrm flipV="1">
              <a:off x="5632" y="3331"/>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0" name="Rectangle 42">
              <a:extLst>
                <a:ext uri="{FF2B5EF4-FFF2-40B4-BE49-F238E27FC236}">
                  <a16:creationId xmlns:a16="http://schemas.microsoft.com/office/drawing/2014/main" id="{BF023006-1A38-C232-2436-63ADD4571315}"/>
                </a:ext>
              </a:extLst>
            </p:cNvPr>
            <p:cNvSpPr>
              <a:spLocks noChangeArrowheads="1"/>
            </p:cNvSpPr>
            <p:nvPr/>
          </p:nvSpPr>
          <p:spPr bwMode="auto">
            <a:xfrm>
              <a:off x="1030" y="3222"/>
              <a:ext cx="10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latin typeface="Arial" panose="020B0604020202020204" pitchFamily="34" charset="0"/>
                </a:rPr>
                <a:t>0</a:t>
              </a:r>
              <a:endParaRPr lang="en-US" altLang="en-US"/>
            </a:p>
          </p:txBody>
        </p:sp>
        <p:sp>
          <p:nvSpPr>
            <p:cNvPr id="304171" name="Rectangle 43">
              <a:extLst>
                <a:ext uri="{FF2B5EF4-FFF2-40B4-BE49-F238E27FC236}">
                  <a16:creationId xmlns:a16="http://schemas.microsoft.com/office/drawing/2014/main" id="{8A0F55D0-F022-DF05-3C4B-8A34C52CB891}"/>
                </a:ext>
              </a:extLst>
            </p:cNvPr>
            <p:cNvSpPr>
              <a:spLocks noChangeArrowheads="1"/>
            </p:cNvSpPr>
            <p:nvPr/>
          </p:nvSpPr>
          <p:spPr bwMode="auto">
            <a:xfrm>
              <a:off x="1030" y="2859"/>
              <a:ext cx="10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latin typeface="Arial" panose="020B0604020202020204" pitchFamily="34" charset="0"/>
                </a:rPr>
                <a:t>5</a:t>
              </a:r>
              <a:endParaRPr lang="en-US" altLang="en-US"/>
            </a:p>
          </p:txBody>
        </p:sp>
        <p:sp>
          <p:nvSpPr>
            <p:cNvPr id="304172" name="Rectangle 44">
              <a:extLst>
                <a:ext uri="{FF2B5EF4-FFF2-40B4-BE49-F238E27FC236}">
                  <a16:creationId xmlns:a16="http://schemas.microsoft.com/office/drawing/2014/main" id="{527D7F72-8084-8DAD-16B8-FE78B976D93A}"/>
                </a:ext>
              </a:extLst>
            </p:cNvPr>
            <p:cNvSpPr>
              <a:spLocks noChangeArrowheads="1"/>
            </p:cNvSpPr>
            <p:nvPr/>
          </p:nvSpPr>
          <p:spPr bwMode="auto">
            <a:xfrm>
              <a:off x="926" y="2508"/>
              <a:ext cx="20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latin typeface="Arial" panose="020B0604020202020204" pitchFamily="34" charset="0"/>
                </a:rPr>
                <a:t>10</a:t>
              </a:r>
              <a:endParaRPr lang="en-US" altLang="en-US"/>
            </a:p>
          </p:txBody>
        </p:sp>
        <p:sp>
          <p:nvSpPr>
            <p:cNvPr id="304173" name="Rectangle 45">
              <a:extLst>
                <a:ext uri="{FF2B5EF4-FFF2-40B4-BE49-F238E27FC236}">
                  <a16:creationId xmlns:a16="http://schemas.microsoft.com/office/drawing/2014/main" id="{EC062384-ACC4-29A6-D293-1AE9D7484C5E}"/>
                </a:ext>
              </a:extLst>
            </p:cNvPr>
            <p:cNvSpPr>
              <a:spLocks noChangeArrowheads="1"/>
            </p:cNvSpPr>
            <p:nvPr/>
          </p:nvSpPr>
          <p:spPr bwMode="auto">
            <a:xfrm>
              <a:off x="926" y="2146"/>
              <a:ext cx="20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latin typeface="Arial" panose="020B0604020202020204" pitchFamily="34" charset="0"/>
                </a:rPr>
                <a:t>15</a:t>
              </a:r>
              <a:endParaRPr lang="en-US" altLang="en-US"/>
            </a:p>
          </p:txBody>
        </p:sp>
        <p:sp>
          <p:nvSpPr>
            <p:cNvPr id="304174" name="Rectangle 46">
              <a:extLst>
                <a:ext uri="{FF2B5EF4-FFF2-40B4-BE49-F238E27FC236}">
                  <a16:creationId xmlns:a16="http://schemas.microsoft.com/office/drawing/2014/main" id="{47EF9973-8E53-D58A-D4D8-FC0C374F1FE3}"/>
                </a:ext>
              </a:extLst>
            </p:cNvPr>
            <p:cNvSpPr>
              <a:spLocks noChangeArrowheads="1"/>
            </p:cNvSpPr>
            <p:nvPr/>
          </p:nvSpPr>
          <p:spPr bwMode="auto">
            <a:xfrm>
              <a:off x="926" y="1795"/>
              <a:ext cx="20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latin typeface="Arial" panose="020B0604020202020204" pitchFamily="34" charset="0"/>
                </a:rPr>
                <a:t>20</a:t>
              </a:r>
              <a:endParaRPr lang="en-US" altLang="en-US"/>
            </a:p>
          </p:txBody>
        </p:sp>
        <p:sp>
          <p:nvSpPr>
            <p:cNvPr id="304175" name="Rectangle 47">
              <a:extLst>
                <a:ext uri="{FF2B5EF4-FFF2-40B4-BE49-F238E27FC236}">
                  <a16:creationId xmlns:a16="http://schemas.microsoft.com/office/drawing/2014/main" id="{D9DC9BA2-6620-EF33-50B6-4E252BFAEB14}"/>
                </a:ext>
              </a:extLst>
            </p:cNvPr>
            <p:cNvSpPr>
              <a:spLocks noChangeArrowheads="1"/>
            </p:cNvSpPr>
            <p:nvPr/>
          </p:nvSpPr>
          <p:spPr bwMode="auto">
            <a:xfrm>
              <a:off x="926" y="1432"/>
              <a:ext cx="20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latin typeface="Arial" panose="020B0604020202020204" pitchFamily="34" charset="0"/>
                </a:rPr>
                <a:t>25</a:t>
              </a:r>
              <a:endParaRPr lang="en-US" altLang="en-US"/>
            </a:p>
          </p:txBody>
        </p:sp>
        <p:sp>
          <p:nvSpPr>
            <p:cNvPr id="304176" name="Rectangle 48">
              <a:extLst>
                <a:ext uri="{FF2B5EF4-FFF2-40B4-BE49-F238E27FC236}">
                  <a16:creationId xmlns:a16="http://schemas.microsoft.com/office/drawing/2014/main" id="{9FDF589B-4251-F443-6FE0-EBACC5470C00}"/>
                </a:ext>
              </a:extLst>
            </p:cNvPr>
            <p:cNvSpPr>
              <a:spLocks noChangeArrowheads="1"/>
            </p:cNvSpPr>
            <p:nvPr/>
          </p:nvSpPr>
          <p:spPr bwMode="auto">
            <a:xfrm>
              <a:off x="1443" y="3500"/>
              <a:ext cx="10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latin typeface="Arial" panose="020B0604020202020204" pitchFamily="34" charset="0"/>
                </a:rPr>
                <a:t>0</a:t>
              </a:r>
              <a:endParaRPr lang="en-US" altLang="en-US"/>
            </a:p>
          </p:txBody>
        </p:sp>
        <p:sp>
          <p:nvSpPr>
            <p:cNvPr id="304177" name="Rectangle 49">
              <a:extLst>
                <a:ext uri="{FF2B5EF4-FFF2-40B4-BE49-F238E27FC236}">
                  <a16:creationId xmlns:a16="http://schemas.microsoft.com/office/drawing/2014/main" id="{8406F110-97BC-0314-EADB-07C3848801AF}"/>
                </a:ext>
              </a:extLst>
            </p:cNvPr>
            <p:cNvSpPr>
              <a:spLocks noChangeArrowheads="1"/>
            </p:cNvSpPr>
            <p:nvPr/>
          </p:nvSpPr>
          <p:spPr bwMode="auto">
            <a:xfrm>
              <a:off x="2186" y="3500"/>
              <a:ext cx="20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latin typeface="Arial" panose="020B0604020202020204" pitchFamily="34" charset="0"/>
                </a:rPr>
                <a:t>10</a:t>
              </a:r>
              <a:endParaRPr lang="en-US" altLang="en-US"/>
            </a:p>
          </p:txBody>
        </p:sp>
        <p:sp>
          <p:nvSpPr>
            <p:cNvPr id="304178" name="Rectangle 50">
              <a:extLst>
                <a:ext uri="{FF2B5EF4-FFF2-40B4-BE49-F238E27FC236}">
                  <a16:creationId xmlns:a16="http://schemas.microsoft.com/office/drawing/2014/main" id="{21A2208D-994B-140A-AD0D-1721C025A279}"/>
                </a:ext>
              </a:extLst>
            </p:cNvPr>
            <p:cNvSpPr>
              <a:spLocks noChangeArrowheads="1"/>
            </p:cNvSpPr>
            <p:nvPr/>
          </p:nvSpPr>
          <p:spPr bwMode="auto">
            <a:xfrm>
              <a:off x="2985" y="3500"/>
              <a:ext cx="20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latin typeface="Arial" panose="020B0604020202020204" pitchFamily="34" charset="0"/>
                </a:rPr>
                <a:t>20</a:t>
              </a:r>
              <a:endParaRPr lang="en-US" altLang="en-US"/>
            </a:p>
          </p:txBody>
        </p:sp>
        <p:sp>
          <p:nvSpPr>
            <p:cNvPr id="304179" name="Rectangle 51">
              <a:extLst>
                <a:ext uri="{FF2B5EF4-FFF2-40B4-BE49-F238E27FC236}">
                  <a16:creationId xmlns:a16="http://schemas.microsoft.com/office/drawing/2014/main" id="{B17642C3-0F82-8714-48C5-475B083B6231}"/>
                </a:ext>
              </a:extLst>
            </p:cNvPr>
            <p:cNvSpPr>
              <a:spLocks noChangeArrowheads="1"/>
            </p:cNvSpPr>
            <p:nvPr/>
          </p:nvSpPr>
          <p:spPr bwMode="auto">
            <a:xfrm>
              <a:off x="3784" y="3500"/>
              <a:ext cx="20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latin typeface="Arial" panose="020B0604020202020204" pitchFamily="34" charset="0"/>
                </a:rPr>
                <a:t>30</a:t>
              </a:r>
              <a:endParaRPr lang="en-US" altLang="en-US"/>
            </a:p>
          </p:txBody>
        </p:sp>
        <p:sp>
          <p:nvSpPr>
            <p:cNvPr id="304180" name="Rectangle 52">
              <a:extLst>
                <a:ext uri="{FF2B5EF4-FFF2-40B4-BE49-F238E27FC236}">
                  <a16:creationId xmlns:a16="http://schemas.microsoft.com/office/drawing/2014/main" id="{1169750D-81F4-DD54-D2C2-A3701C782B3E}"/>
                </a:ext>
              </a:extLst>
            </p:cNvPr>
            <p:cNvSpPr>
              <a:spLocks noChangeArrowheads="1"/>
            </p:cNvSpPr>
            <p:nvPr/>
          </p:nvSpPr>
          <p:spPr bwMode="auto">
            <a:xfrm>
              <a:off x="4585" y="3500"/>
              <a:ext cx="20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latin typeface="Arial" panose="020B0604020202020204" pitchFamily="34" charset="0"/>
                </a:rPr>
                <a:t>40</a:t>
              </a:r>
              <a:endParaRPr lang="en-US" altLang="en-US"/>
            </a:p>
          </p:txBody>
        </p:sp>
        <p:sp>
          <p:nvSpPr>
            <p:cNvPr id="304181" name="Rectangle 53">
              <a:extLst>
                <a:ext uri="{FF2B5EF4-FFF2-40B4-BE49-F238E27FC236}">
                  <a16:creationId xmlns:a16="http://schemas.microsoft.com/office/drawing/2014/main" id="{AF429501-B27F-52F5-8283-FEEAF89E599F}"/>
                </a:ext>
              </a:extLst>
            </p:cNvPr>
            <p:cNvSpPr>
              <a:spLocks noChangeArrowheads="1"/>
            </p:cNvSpPr>
            <p:nvPr/>
          </p:nvSpPr>
          <p:spPr bwMode="auto">
            <a:xfrm>
              <a:off x="5385" y="3500"/>
              <a:ext cx="20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latin typeface="Arial" panose="020B0604020202020204" pitchFamily="34" charset="0"/>
                </a:rPr>
                <a:t>50</a:t>
              </a:r>
              <a:endParaRPr lang="en-US" altLang="en-US"/>
            </a:p>
          </p:txBody>
        </p:sp>
        <p:sp>
          <p:nvSpPr>
            <p:cNvPr id="304182" name="Rectangle 54">
              <a:extLst>
                <a:ext uri="{FF2B5EF4-FFF2-40B4-BE49-F238E27FC236}">
                  <a16:creationId xmlns:a16="http://schemas.microsoft.com/office/drawing/2014/main" id="{7BEB994A-71D4-7BEE-7BC5-0B03661CF9E4}"/>
                </a:ext>
              </a:extLst>
            </p:cNvPr>
            <p:cNvSpPr>
              <a:spLocks noChangeArrowheads="1"/>
            </p:cNvSpPr>
            <p:nvPr/>
          </p:nvSpPr>
          <p:spPr bwMode="auto">
            <a:xfrm>
              <a:off x="1994" y="3766"/>
              <a:ext cx="2029"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Arial" panose="020B0604020202020204" pitchFamily="34" charset="0"/>
                </a:rPr>
                <a:t>Wood Volume class ( m</a:t>
              </a:r>
              <a:endParaRPr lang="en-US" altLang="en-US"/>
            </a:p>
          </p:txBody>
        </p:sp>
        <p:sp>
          <p:nvSpPr>
            <p:cNvPr id="304183" name="Rectangle 55">
              <a:extLst>
                <a:ext uri="{FF2B5EF4-FFF2-40B4-BE49-F238E27FC236}">
                  <a16:creationId xmlns:a16="http://schemas.microsoft.com/office/drawing/2014/main" id="{8458D2CA-8AED-A464-012C-53F66D93ED79}"/>
                </a:ext>
              </a:extLst>
            </p:cNvPr>
            <p:cNvSpPr>
              <a:spLocks noChangeArrowheads="1"/>
            </p:cNvSpPr>
            <p:nvPr/>
          </p:nvSpPr>
          <p:spPr bwMode="auto">
            <a:xfrm>
              <a:off x="4026" y="3718"/>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700">
                  <a:solidFill>
                    <a:srgbClr val="000000"/>
                  </a:solidFill>
                  <a:latin typeface="Arial" panose="020B0604020202020204" pitchFamily="34" charset="0"/>
                </a:rPr>
                <a:t>3</a:t>
              </a:r>
              <a:endParaRPr lang="en-US" altLang="en-US"/>
            </a:p>
          </p:txBody>
        </p:sp>
        <p:sp>
          <p:nvSpPr>
            <p:cNvPr id="304184" name="Rectangle 56">
              <a:extLst>
                <a:ext uri="{FF2B5EF4-FFF2-40B4-BE49-F238E27FC236}">
                  <a16:creationId xmlns:a16="http://schemas.microsoft.com/office/drawing/2014/main" id="{DF4AA725-F797-273E-8A90-ECADE354670F}"/>
                </a:ext>
              </a:extLst>
            </p:cNvPr>
            <p:cNvSpPr>
              <a:spLocks noChangeArrowheads="1"/>
            </p:cNvSpPr>
            <p:nvPr/>
          </p:nvSpPr>
          <p:spPr bwMode="auto">
            <a:xfrm>
              <a:off x="4161" y="3766"/>
              <a:ext cx="72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Arial" panose="020B0604020202020204" pitchFamily="34" charset="0"/>
                </a:rPr>
                <a:t> / 100 m)</a:t>
              </a:r>
              <a:endParaRPr lang="en-US" altLang="en-US"/>
            </a:p>
          </p:txBody>
        </p:sp>
        <p:sp>
          <p:nvSpPr>
            <p:cNvPr id="304185" name="Rectangle 57">
              <a:extLst>
                <a:ext uri="{FF2B5EF4-FFF2-40B4-BE49-F238E27FC236}">
                  <a16:creationId xmlns:a16="http://schemas.microsoft.com/office/drawing/2014/main" id="{FBC72F29-6D8A-5C53-4547-E140035F6F8B}"/>
                </a:ext>
              </a:extLst>
            </p:cNvPr>
            <p:cNvSpPr>
              <a:spLocks noChangeArrowheads="1"/>
            </p:cNvSpPr>
            <p:nvPr/>
          </p:nvSpPr>
          <p:spPr bwMode="auto">
            <a:xfrm rot="16200000">
              <a:off x="-325" y="2337"/>
              <a:ext cx="1659"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Arial" panose="020B0604020202020204" pitchFamily="34" charset="0"/>
                </a:rPr>
                <a:t>Relative Frequency</a:t>
              </a:r>
              <a:endParaRPr lang="en-US" altLang="en-US"/>
            </a:p>
          </p:txBody>
        </p:sp>
        <p:sp>
          <p:nvSpPr>
            <p:cNvPr id="304186" name="Rectangle 58">
              <a:extLst>
                <a:ext uri="{FF2B5EF4-FFF2-40B4-BE49-F238E27FC236}">
                  <a16:creationId xmlns:a16="http://schemas.microsoft.com/office/drawing/2014/main" id="{D60B2FC4-FB42-86D5-8974-003BE3001445}"/>
                </a:ext>
              </a:extLst>
            </p:cNvPr>
            <p:cNvSpPr>
              <a:spLocks noChangeArrowheads="1"/>
            </p:cNvSpPr>
            <p:nvPr/>
          </p:nvSpPr>
          <p:spPr bwMode="auto">
            <a:xfrm>
              <a:off x="3911" y="1686"/>
              <a:ext cx="970"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4187" name="Rectangle 59">
              <a:extLst>
                <a:ext uri="{FF2B5EF4-FFF2-40B4-BE49-F238E27FC236}">
                  <a16:creationId xmlns:a16="http://schemas.microsoft.com/office/drawing/2014/main" id="{75E73736-B72D-11DC-75A2-D833F185E266}"/>
                </a:ext>
              </a:extLst>
            </p:cNvPr>
            <p:cNvSpPr>
              <a:spLocks noChangeArrowheads="1"/>
            </p:cNvSpPr>
            <p:nvPr/>
          </p:nvSpPr>
          <p:spPr bwMode="auto">
            <a:xfrm>
              <a:off x="3984" y="1795"/>
              <a:ext cx="121" cy="121"/>
            </a:xfrm>
            <a:prstGeom prst="rect">
              <a:avLst/>
            </a:prstGeom>
            <a:solidFill>
              <a:srgbClr val="000000"/>
            </a:solidFill>
            <a:ln w="19050">
              <a:solidFill>
                <a:srgbClr val="000000"/>
              </a:solidFill>
              <a:miter lim="800000"/>
              <a:headEnd/>
              <a:tailEnd/>
            </a:ln>
          </p:spPr>
          <p:txBody>
            <a:bodyPr/>
            <a:lstStyle/>
            <a:p>
              <a:endParaRPr lang="en-US"/>
            </a:p>
          </p:txBody>
        </p:sp>
        <p:sp>
          <p:nvSpPr>
            <p:cNvPr id="304188" name="Rectangle 60">
              <a:extLst>
                <a:ext uri="{FF2B5EF4-FFF2-40B4-BE49-F238E27FC236}">
                  <a16:creationId xmlns:a16="http://schemas.microsoft.com/office/drawing/2014/main" id="{DE7E664E-6D0D-6D76-5EFF-DD9694D4D9AA}"/>
                </a:ext>
              </a:extLst>
            </p:cNvPr>
            <p:cNvSpPr>
              <a:spLocks noChangeArrowheads="1"/>
            </p:cNvSpPr>
            <p:nvPr/>
          </p:nvSpPr>
          <p:spPr bwMode="auto">
            <a:xfrm>
              <a:off x="4241" y="1734"/>
              <a:ext cx="61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latin typeface="Arial" panose="020B0604020202020204" pitchFamily="34" charset="0"/>
                </a:rPr>
                <a:t>1800-yr</a:t>
              </a:r>
              <a:endParaRPr lang="en-US" alt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310274" name="Picture 2">
            <a:extLst>
              <a:ext uri="{FF2B5EF4-FFF2-40B4-BE49-F238E27FC236}">
                <a16:creationId xmlns:a16="http://schemas.microsoft.com/office/drawing/2014/main" id="{A9999709-E20C-A2EC-CE78-D53775108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09" t="2005" r="11642" b="2296"/>
          <a:stretch>
            <a:fillRect/>
          </a:stretch>
        </p:blipFill>
        <p:spPr bwMode="auto">
          <a:xfrm>
            <a:off x="406400" y="1531938"/>
            <a:ext cx="822960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0275" name="Rectangle 3">
            <a:extLst>
              <a:ext uri="{FF2B5EF4-FFF2-40B4-BE49-F238E27FC236}">
                <a16:creationId xmlns:a16="http://schemas.microsoft.com/office/drawing/2014/main" id="{96163347-8BAE-3E7D-5471-B762AD8D3FB8}"/>
              </a:ext>
            </a:extLst>
          </p:cNvPr>
          <p:cNvSpPr>
            <a:spLocks noGrp="1" noChangeArrowheads="1"/>
          </p:cNvSpPr>
          <p:nvPr>
            <p:ph type="title"/>
          </p:nvPr>
        </p:nvSpPr>
        <p:spPr>
          <a:xfrm>
            <a:off x="155575" y="298450"/>
            <a:ext cx="8818563" cy="1143000"/>
          </a:xfrm>
        </p:spPr>
        <p:txBody>
          <a:bodyPr/>
          <a:lstStyle/>
          <a:p>
            <a:pPr algn="ctr"/>
            <a:r>
              <a:rPr lang="en-US" altLang="en-US" sz="3600">
                <a:solidFill>
                  <a:schemeClr val="bg1"/>
                </a:solidFill>
              </a:rPr>
              <a:t>Cumulative Frequency Volume Distribution Waihaha, NZ</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a:extLst>
              <a:ext uri="{FF2B5EF4-FFF2-40B4-BE49-F238E27FC236}">
                <a16:creationId xmlns:a16="http://schemas.microsoft.com/office/drawing/2014/main" id="{593B4C73-DAFC-E4AF-F8BF-A68FA7066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958" b="25676"/>
          <a:stretch>
            <a:fillRect/>
          </a:stretch>
        </p:blipFill>
        <p:spPr bwMode="auto">
          <a:xfrm>
            <a:off x="838200" y="34925"/>
            <a:ext cx="7689850" cy="67913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lgn="ctr">
                <a:solidFill>
                  <a:srgbClr val="FF99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5172"/>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F9B01C86-8A41-5DD9-2342-C56CB279D184}"/>
              </a:ext>
            </a:extLst>
          </p:cNvPr>
          <p:cNvSpPr>
            <a:spLocks noGrp="1" noChangeArrowheads="1"/>
          </p:cNvSpPr>
          <p:nvPr>
            <p:ph type="title"/>
          </p:nvPr>
        </p:nvSpPr>
        <p:spPr>
          <a:xfrm>
            <a:off x="0" y="317500"/>
            <a:ext cx="9144000" cy="914400"/>
          </a:xfrm>
        </p:spPr>
        <p:txBody>
          <a:bodyPr/>
          <a:lstStyle/>
          <a:p>
            <a:pPr algn="ctr"/>
            <a:r>
              <a:rPr lang="en-US" altLang="en-US">
                <a:latin typeface="Arial" panose="020B0604020202020204" pitchFamily="34" charset="0"/>
              </a:rPr>
              <a:t>OSU StreamWood predicts…</a:t>
            </a:r>
          </a:p>
        </p:txBody>
      </p:sp>
      <p:sp>
        <p:nvSpPr>
          <p:cNvPr id="139267" name="Rectangle 3">
            <a:extLst>
              <a:ext uri="{FF2B5EF4-FFF2-40B4-BE49-F238E27FC236}">
                <a16:creationId xmlns:a16="http://schemas.microsoft.com/office/drawing/2014/main" id="{0F091643-7DA1-46E0-2C87-B46F3CB86575}"/>
              </a:ext>
            </a:extLst>
          </p:cNvPr>
          <p:cNvSpPr>
            <a:spLocks noGrp="1" noChangeArrowheads="1"/>
          </p:cNvSpPr>
          <p:nvPr>
            <p:ph type="body" idx="1"/>
          </p:nvPr>
        </p:nvSpPr>
        <p:spPr>
          <a:xfrm>
            <a:off x="592138" y="1436688"/>
            <a:ext cx="8213725" cy="5083175"/>
          </a:xfrm>
        </p:spPr>
        <p:txBody>
          <a:bodyPr/>
          <a:lstStyle/>
          <a:p>
            <a:r>
              <a:rPr lang="en-US" altLang="en-US" sz="2800">
                <a:latin typeface="Arial" panose="020B0604020202020204" pitchFamily="34" charset="0"/>
              </a:rPr>
              <a:t>STANDING STOCK of wood</a:t>
            </a:r>
          </a:p>
          <a:p>
            <a:pPr>
              <a:buFont typeface="Wingdings" panose="05000000000000000000" pitchFamily="2" charset="2"/>
              <a:buNone/>
            </a:pPr>
            <a:r>
              <a:rPr lang="en-US" altLang="en-US" sz="2800">
                <a:latin typeface="Arial" panose="020B0604020202020204" pitchFamily="34" charset="0"/>
              </a:rPr>
              <a:t>   (Breakage, movement, and decay)</a:t>
            </a:r>
          </a:p>
          <a:p>
            <a:pPr lvl="1"/>
            <a:endParaRPr lang="en-US" altLang="en-US" sz="2400">
              <a:latin typeface="Arial" panose="020B0604020202020204" pitchFamily="34" charset="0"/>
            </a:endParaRPr>
          </a:p>
          <a:p>
            <a:r>
              <a:rPr lang="en-US" altLang="en-US" sz="2800">
                <a:latin typeface="Arial" panose="020B0604020202020204" pitchFamily="34" charset="0"/>
              </a:rPr>
              <a:t>MEANS and VARIANCE</a:t>
            </a:r>
          </a:p>
          <a:p>
            <a:pPr>
              <a:buFont typeface="Wingdings" panose="05000000000000000000" pitchFamily="2" charset="2"/>
              <a:buNone/>
            </a:pPr>
            <a:r>
              <a:rPr lang="en-US" altLang="en-US" sz="2800">
                <a:latin typeface="Arial" panose="020B0604020202020204" pitchFamily="34" charset="0"/>
              </a:rPr>
              <a:t>   (Individual–based Stochastic)</a:t>
            </a:r>
          </a:p>
          <a:p>
            <a:pPr>
              <a:buFont typeface="Wingdings" panose="05000000000000000000" pitchFamily="2" charset="2"/>
              <a:buNone/>
            </a:pPr>
            <a:endParaRPr lang="en-US" altLang="en-US" sz="2800">
              <a:latin typeface="Arial" panose="020B0604020202020204" pitchFamily="34" charset="0"/>
            </a:endParaRPr>
          </a:p>
          <a:p>
            <a:r>
              <a:rPr lang="en-US" altLang="en-US" sz="2800">
                <a:latin typeface="Arial" panose="020B0604020202020204" pitchFamily="34" charset="0"/>
              </a:rPr>
              <a:t>GENERAL trends</a:t>
            </a:r>
          </a:p>
          <a:p>
            <a:endParaRPr lang="en-US" altLang="en-US" sz="2800">
              <a:latin typeface="Arial" panose="020B0604020202020204" pitchFamily="34" charset="0"/>
            </a:endParaRPr>
          </a:p>
          <a:p>
            <a:r>
              <a:rPr lang="en-US" altLang="en-US" sz="2800">
                <a:latin typeface="Arial" panose="020B0604020202020204" pitchFamily="34" charset="0"/>
              </a:rPr>
              <a:t>Scales: Time – ANNUAL</a:t>
            </a:r>
          </a:p>
          <a:p>
            <a:pPr>
              <a:buFont typeface="Wingdings" panose="05000000000000000000" pitchFamily="2" charset="2"/>
              <a:buNone/>
            </a:pPr>
            <a:r>
              <a:rPr lang="en-US" altLang="en-US" sz="2800">
                <a:latin typeface="Arial" panose="020B0604020202020204" pitchFamily="34" charset="0"/>
              </a:rPr>
              <a:t>                 Space – MULTIPLE REACH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CFE8F208-A64B-CE65-DD13-337D92600607}"/>
              </a:ext>
            </a:extLst>
          </p:cNvPr>
          <p:cNvSpPr>
            <a:spLocks noGrp="1" noChangeArrowheads="1"/>
          </p:cNvSpPr>
          <p:nvPr>
            <p:ph type="title"/>
          </p:nvPr>
        </p:nvSpPr>
        <p:spPr/>
        <p:txBody>
          <a:bodyPr/>
          <a:lstStyle/>
          <a:p>
            <a:r>
              <a:rPr lang="en-US" altLang="en-US"/>
              <a:t>III.  Simulation Example</a:t>
            </a:r>
          </a:p>
        </p:txBody>
      </p:sp>
      <p:sp>
        <p:nvSpPr>
          <p:cNvPr id="313347" name="Rectangle 3">
            <a:extLst>
              <a:ext uri="{FF2B5EF4-FFF2-40B4-BE49-F238E27FC236}">
                <a16:creationId xmlns:a16="http://schemas.microsoft.com/office/drawing/2014/main" id="{2E19BD64-FAD2-DB8E-B1E9-6C6EBADE0B20}"/>
              </a:ext>
            </a:extLst>
          </p:cNvPr>
          <p:cNvSpPr>
            <a:spLocks noGrp="1" noChangeArrowheads="1"/>
          </p:cNvSpPr>
          <p:nvPr>
            <p:ph type="body" idx="1"/>
          </p:nvPr>
        </p:nvSpPr>
        <p:spPr/>
        <p:txBody>
          <a:bodyPr/>
          <a:lstStyle/>
          <a:p>
            <a:r>
              <a:rPr lang="en-US" altLang="en-US"/>
              <a:t>4-reach system using the internal forest model (no harvest activity)</a:t>
            </a:r>
          </a:p>
          <a:p>
            <a:endParaRPr lang="en-US" altLang="en-US"/>
          </a:p>
          <a:p>
            <a:r>
              <a:rPr lang="en-US" altLang="en-US"/>
              <a:t>Bank full width = 10 m, length =200 m</a:t>
            </a:r>
          </a:p>
          <a:p>
            <a:endParaRPr lang="en-US" altLang="en-US"/>
          </a:p>
          <a:p>
            <a:r>
              <a:rPr lang="en-US" altLang="en-US"/>
              <a:t>Run for 200 years, 100 iterations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3" name="Picture 5">
            <a:extLst>
              <a:ext uri="{FF2B5EF4-FFF2-40B4-BE49-F238E27FC236}">
                <a16:creationId xmlns:a16="http://schemas.microsoft.com/office/drawing/2014/main" id="{D4674989-63D5-F1E3-B5E8-3840429F5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249238"/>
            <a:ext cx="8842375" cy="63881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6" name="Picture 4">
            <a:extLst>
              <a:ext uri="{FF2B5EF4-FFF2-40B4-BE49-F238E27FC236}">
                <a16:creationId xmlns:a16="http://schemas.microsoft.com/office/drawing/2014/main" id="{6C6B94FA-8698-260F-415A-A48609F5D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65100"/>
            <a:ext cx="9082088" cy="656113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20" name="Picture 4">
            <a:extLst>
              <a:ext uri="{FF2B5EF4-FFF2-40B4-BE49-F238E27FC236}">
                <a16:creationId xmlns:a16="http://schemas.microsoft.com/office/drawing/2014/main" id="{36095388-B4C7-0431-735F-0526D9FA1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74625"/>
            <a:ext cx="8910637" cy="64706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4" name="Picture 4">
            <a:extLst>
              <a:ext uri="{FF2B5EF4-FFF2-40B4-BE49-F238E27FC236}">
                <a16:creationId xmlns:a16="http://schemas.microsoft.com/office/drawing/2014/main" id="{6543DB62-9A8F-0A28-BFA3-D70230538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09538"/>
            <a:ext cx="9155112" cy="66389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8" name="Picture 4">
            <a:extLst>
              <a:ext uri="{FF2B5EF4-FFF2-40B4-BE49-F238E27FC236}">
                <a16:creationId xmlns:a16="http://schemas.microsoft.com/office/drawing/2014/main" id="{93A0233B-7937-AEBF-150B-D6F104941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31775"/>
            <a:ext cx="8916987" cy="64833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36E59EDA-E726-C112-7FB9-CBFC8EF3E806}"/>
              </a:ext>
            </a:extLst>
          </p:cNvPr>
          <p:cNvSpPr>
            <a:spLocks noGrp="1" noChangeArrowheads="1"/>
          </p:cNvSpPr>
          <p:nvPr>
            <p:ph type="title"/>
          </p:nvPr>
        </p:nvSpPr>
        <p:spPr>
          <a:xfrm>
            <a:off x="682625" y="157163"/>
            <a:ext cx="7772400" cy="1038225"/>
          </a:xfrm>
        </p:spPr>
        <p:txBody>
          <a:bodyPr/>
          <a:lstStyle/>
          <a:p>
            <a:pPr algn="ctr"/>
            <a:r>
              <a:rPr lang="en-US" altLang="en-US" sz="5400" b="0"/>
              <a:t>Final Thoughts</a:t>
            </a:r>
          </a:p>
        </p:txBody>
      </p:sp>
      <p:sp>
        <p:nvSpPr>
          <p:cNvPr id="183299" name="Rectangle 3">
            <a:extLst>
              <a:ext uri="{FF2B5EF4-FFF2-40B4-BE49-F238E27FC236}">
                <a16:creationId xmlns:a16="http://schemas.microsoft.com/office/drawing/2014/main" id="{5B6588A0-6A49-A7D6-A3AC-8645FFD95C61}"/>
              </a:ext>
            </a:extLst>
          </p:cNvPr>
          <p:cNvSpPr>
            <a:spLocks noGrp="1" noChangeArrowheads="1"/>
          </p:cNvSpPr>
          <p:nvPr>
            <p:ph type="body" idx="1"/>
          </p:nvPr>
        </p:nvSpPr>
        <p:spPr>
          <a:xfrm>
            <a:off x="479425" y="1257300"/>
            <a:ext cx="8178800" cy="5329238"/>
          </a:xfrm>
        </p:spPr>
        <p:txBody>
          <a:bodyPr/>
          <a:lstStyle/>
          <a:p>
            <a:pPr>
              <a:lnSpc>
                <a:spcPct val="90000"/>
              </a:lnSpc>
            </a:pPr>
            <a:r>
              <a:rPr lang="en-US" altLang="en-US" sz="2800" b="0">
                <a:latin typeface="Arial" panose="020B0604020202020204" pitchFamily="34" charset="0"/>
              </a:rPr>
              <a:t>Designed to be flexible</a:t>
            </a:r>
          </a:p>
          <a:p>
            <a:pPr>
              <a:lnSpc>
                <a:spcPct val="90000"/>
              </a:lnSpc>
            </a:pPr>
            <a:endParaRPr lang="en-US" altLang="en-US" sz="2800" b="0">
              <a:latin typeface="Arial" panose="020B0604020202020204" pitchFamily="34" charset="0"/>
            </a:endParaRPr>
          </a:p>
          <a:p>
            <a:pPr>
              <a:lnSpc>
                <a:spcPct val="90000"/>
              </a:lnSpc>
            </a:pPr>
            <a:r>
              <a:rPr lang="en-US" altLang="en-US" sz="2800" b="0">
                <a:latin typeface="Arial" panose="020B0604020202020204" pitchFamily="34" charset="0"/>
              </a:rPr>
              <a:t>Currently v2 is under construction</a:t>
            </a:r>
          </a:p>
          <a:p>
            <a:pPr lvl="1">
              <a:lnSpc>
                <a:spcPct val="90000"/>
              </a:lnSpc>
            </a:pPr>
            <a:r>
              <a:rPr lang="en-US" altLang="en-US" sz="2400" b="0">
                <a:latin typeface="Arial" panose="020B0604020202020204" pitchFamily="34" charset="0"/>
              </a:rPr>
              <a:t>Includes “StreamLine” – a 1-reach system</a:t>
            </a:r>
          </a:p>
          <a:p>
            <a:pPr lvl="1">
              <a:lnSpc>
                <a:spcPct val="90000"/>
              </a:lnSpc>
            </a:pPr>
            <a:r>
              <a:rPr lang="en-US" altLang="en-US" sz="2400" b="0">
                <a:latin typeface="Arial" panose="020B0604020202020204" pitchFamily="34" charset="0"/>
              </a:rPr>
              <a:t>Imports ORGANON and/or FVS dead tree files</a:t>
            </a:r>
          </a:p>
          <a:p>
            <a:pPr>
              <a:lnSpc>
                <a:spcPct val="90000"/>
              </a:lnSpc>
            </a:pPr>
            <a:endParaRPr lang="en-US" altLang="en-US" sz="2400" b="0">
              <a:latin typeface="Arial" panose="020B0604020202020204" pitchFamily="34" charset="0"/>
            </a:endParaRPr>
          </a:p>
          <a:p>
            <a:pPr>
              <a:lnSpc>
                <a:spcPct val="90000"/>
              </a:lnSpc>
            </a:pPr>
            <a:r>
              <a:rPr lang="en-US" altLang="en-US" sz="2800" b="0">
                <a:latin typeface="Arial" panose="020B0604020202020204" pitchFamily="34" charset="0"/>
              </a:rPr>
              <a:t>Latest release version on HJA LTER website</a:t>
            </a:r>
          </a:p>
          <a:p>
            <a:pPr>
              <a:lnSpc>
                <a:spcPct val="90000"/>
              </a:lnSpc>
              <a:buFont typeface="Wingdings" panose="05000000000000000000" pitchFamily="2" charset="2"/>
              <a:buNone/>
            </a:pPr>
            <a:r>
              <a:rPr lang="en-US" altLang="en-US" sz="2800" b="0">
                <a:latin typeface="Arial" panose="020B0604020202020204" pitchFamily="34" charset="0"/>
              </a:rPr>
              <a:t>   http://www.fsl.orst.edu/lter/data/tools/models/</a:t>
            </a:r>
          </a:p>
          <a:p>
            <a:pPr>
              <a:lnSpc>
                <a:spcPct val="90000"/>
              </a:lnSpc>
              <a:buFont typeface="Wingdings" panose="05000000000000000000" pitchFamily="2" charset="2"/>
              <a:buNone/>
            </a:pPr>
            <a:endParaRPr lang="en-US" altLang="en-US" sz="2800" b="0">
              <a:latin typeface="Arial" panose="020B0604020202020204" pitchFamily="34" charset="0"/>
            </a:endParaRPr>
          </a:p>
          <a:p>
            <a:pPr>
              <a:lnSpc>
                <a:spcPct val="90000"/>
              </a:lnSpc>
              <a:buFont typeface="Wingdings" panose="05000000000000000000" pitchFamily="2" charset="2"/>
              <a:buNone/>
            </a:pPr>
            <a:r>
              <a:rPr lang="en-US" altLang="en-US" sz="2800" b="0">
                <a:latin typeface="Arial" panose="020B0604020202020204" pitchFamily="34" charset="0"/>
              </a:rPr>
              <a:t>Developer: Mark Meleason (</a:t>
            </a:r>
            <a:r>
              <a:rPr lang="en-US" altLang="en-US" b="0"/>
              <a:t>streamwoodv1@hotmail.com)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6" name="Picture 4">
            <a:extLst>
              <a:ext uri="{FF2B5EF4-FFF2-40B4-BE49-F238E27FC236}">
                <a16:creationId xmlns:a16="http://schemas.microsoft.com/office/drawing/2014/main" id="{85FE8B9B-43E8-7F40-3D3A-0D59176D7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0"/>
            <a:ext cx="8621713" cy="6843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1477" name="Text Box 5">
            <a:extLst>
              <a:ext uri="{FF2B5EF4-FFF2-40B4-BE49-F238E27FC236}">
                <a16:creationId xmlns:a16="http://schemas.microsoft.com/office/drawing/2014/main" id="{1E0FE87B-3309-0BEE-BEF8-CD7B75037C44}"/>
              </a:ext>
            </a:extLst>
          </p:cNvPr>
          <p:cNvSpPr txBox="1">
            <a:spLocks noChangeArrowheads="1"/>
          </p:cNvSpPr>
          <p:nvPr/>
        </p:nvSpPr>
        <p:spPr bwMode="auto">
          <a:xfrm>
            <a:off x="588963" y="279400"/>
            <a:ext cx="2692400" cy="57943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5E9E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0">
                <a:solidFill>
                  <a:srgbClr val="FFFFFF"/>
                </a:solidFill>
                <a:effectLst>
                  <a:outerShdw blurRad="38100" dist="38100" dir="2700000" algn="tl">
                    <a:srgbClr val="000000"/>
                  </a:outerShdw>
                </a:effectLst>
                <a:latin typeface="Arial" panose="020B0604020202020204" pitchFamily="34" charset="0"/>
              </a:rPr>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26" name="Oval 18">
            <a:extLst>
              <a:ext uri="{FF2B5EF4-FFF2-40B4-BE49-F238E27FC236}">
                <a16:creationId xmlns:a16="http://schemas.microsoft.com/office/drawing/2014/main" id="{F8CC9CB0-0657-E546-079C-7132BA81430B}"/>
              </a:ext>
            </a:extLst>
          </p:cNvPr>
          <p:cNvSpPr>
            <a:spLocks noChangeArrowheads="1"/>
          </p:cNvSpPr>
          <p:nvPr/>
        </p:nvSpPr>
        <p:spPr bwMode="auto">
          <a:xfrm>
            <a:off x="1536700" y="500063"/>
            <a:ext cx="6069013" cy="1011237"/>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en-US" sz="4000">
                <a:latin typeface="Arial Black" panose="020B0A04020102020204" pitchFamily="34" charset="0"/>
              </a:rPr>
              <a:t>STREAMWOOD</a:t>
            </a:r>
          </a:p>
        </p:txBody>
      </p:sp>
      <p:sp>
        <p:nvSpPr>
          <p:cNvPr id="196627" name="Oval 19">
            <a:extLst>
              <a:ext uri="{FF2B5EF4-FFF2-40B4-BE49-F238E27FC236}">
                <a16:creationId xmlns:a16="http://schemas.microsoft.com/office/drawing/2014/main" id="{3A48A7DE-78C9-D09C-C0F2-9565492F5966}"/>
              </a:ext>
            </a:extLst>
          </p:cNvPr>
          <p:cNvSpPr>
            <a:spLocks noChangeArrowheads="1"/>
          </p:cNvSpPr>
          <p:nvPr/>
        </p:nvSpPr>
        <p:spPr bwMode="auto">
          <a:xfrm>
            <a:off x="457200" y="1676400"/>
            <a:ext cx="3905250" cy="838200"/>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en-US" sz="3200">
                <a:latin typeface="Arial Black" panose="020B0A04020102020204" pitchFamily="34" charset="0"/>
              </a:rPr>
              <a:t>Forest</a:t>
            </a:r>
          </a:p>
        </p:txBody>
      </p:sp>
      <p:sp>
        <p:nvSpPr>
          <p:cNvPr id="196628" name="Oval 20">
            <a:extLst>
              <a:ext uri="{FF2B5EF4-FFF2-40B4-BE49-F238E27FC236}">
                <a16:creationId xmlns:a16="http://schemas.microsoft.com/office/drawing/2014/main" id="{D4F1CE94-D327-3860-E816-61DB7CD636FD}"/>
              </a:ext>
            </a:extLst>
          </p:cNvPr>
          <p:cNvSpPr>
            <a:spLocks noChangeArrowheads="1"/>
          </p:cNvSpPr>
          <p:nvPr/>
        </p:nvSpPr>
        <p:spPr bwMode="auto">
          <a:xfrm>
            <a:off x="4827588" y="1627188"/>
            <a:ext cx="4056062" cy="927100"/>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sz="3200">
                <a:latin typeface="Arial Black" panose="020B0A04020102020204" pitchFamily="34" charset="0"/>
              </a:rPr>
              <a:t>Stream</a:t>
            </a:r>
          </a:p>
        </p:txBody>
      </p:sp>
      <p:sp>
        <p:nvSpPr>
          <p:cNvPr id="196630" name="Text Box 22">
            <a:extLst>
              <a:ext uri="{FF2B5EF4-FFF2-40B4-BE49-F238E27FC236}">
                <a16:creationId xmlns:a16="http://schemas.microsoft.com/office/drawing/2014/main" id="{B4B5D174-C989-DFE6-236B-A0E877AB6930}"/>
              </a:ext>
            </a:extLst>
          </p:cNvPr>
          <p:cNvSpPr txBox="1">
            <a:spLocks noChangeArrowheads="1"/>
          </p:cNvSpPr>
          <p:nvPr/>
        </p:nvSpPr>
        <p:spPr bwMode="auto">
          <a:xfrm>
            <a:off x="292100" y="3144838"/>
            <a:ext cx="4133850"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3200">
                <a:latin typeface="Arial Black" panose="020B0A04020102020204" pitchFamily="34" charset="0"/>
              </a:rPr>
              <a:t>Tree Recruitment</a:t>
            </a:r>
          </a:p>
        </p:txBody>
      </p:sp>
      <p:sp>
        <p:nvSpPr>
          <p:cNvPr id="196632" name="Text Box 24">
            <a:extLst>
              <a:ext uri="{FF2B5EF4-FFF2-40B4-BE49-F238E27FC236}">
                <a16:creationId xmlns:a16="http://schemas.microsoft.com/office/drawing/2014/main" id="{22530931-4DDC-C35B-82DF-243D53661920}"/>
              </a:ext>
            </a:extLst>
          </p:cNvPr>
          <p:cNvSpPr txBox="1">
            <a:spLocks noChangeArrowheads="1"/>
          </p:cNvSpPr>
          <p:nvPr/>
        </p:nvSpPr>
        <p:spPr bwMode="auto">
          <a:xfrm>
            <a:off x="520700" y="4070350"/>
            <a:ext cx="3675063" cy="617538"/>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Growth</a:t>
            </a:r>
          </a:p>
        </p:txBody>
      </p:sp>
      <p:sp>
        <p:nvSpPr>
          <p:cNvPr id="196634" name="Text Box 26">
            <a:extLst>
              <a:ext uri="{FF2B5EF4-FFF2-40B4-BE49-F238E27FC236}">
                <a16:creationId xmlns:a16="http://schemas.microsoft.com/office/drawing/2014/main" id="{BB1B5FA4-C45C-C95C-F7FF-12551C8685F9}"/>
              </a:ext>
            </a:extLst>
          </p:cNvPr>
          <p:cNvSpPr txBox="1">
            <a:spLocks noChangeArrowheads="1"/>
          </p:cNvSpPr>
          <p:nvPr/>
        </p:nvSpPr>
        <p:spPr bwMode="auto">
          <a:xfrm>
            <a:off x="520700" y="4995863"/>
            <a:ext cx="3675063"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Mortality</a:t>
            </a:r>
          </a:p>
        </p:txBody>
      </p:sp>
      <p:sp>
        <p:nvSpPr>
          <p:cNvPr id="196635" name="Text Box 27">
            <a:extLst>
              <a:ext uri="{FF2B5EF4-FFF2-40B4-BE49-F238E27FC236}">
                <a16:creationId xmlns:a16="http://schemas.microsoft.com/office/drawing/2014/main" id="{FBC64976-DE16-9A59-D3A8-7447DD163490}"/>
              </a:ext>
            </a:extLst>
          </p:cNvPr>
          <p:cNvSpPr txBox="1">
            <a:spLocks noChangeArrowheads="1"/>
          </p:cNvSpPr>
          <p:nvPr/>
        </p:nvSpPr>
        <p:spPr bwMode="auto">
          <a:xfrm>
            <a:off x="4943475" y="3144838"/>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Recruitment</a:t>
            </a:r>
          </a:p>
        </p:txBody>
      </p:sp>
      <p:sp>
        <p:nvSpPr>
          <p:cNvPr id="196636" name="Text Box 28">
            <a:extLst>
              <a:ext uri="{FF2B5EF4-FFF2-40B4-BE49-F238E27FC236}">
                <a16:creationId xmlns:a16="http://schemas.microsoft.com/office/drawing/2014/main" id="{47A95918-60B6-4466-2038-5F9E69AECAF2}"/>
              </a:ext>
            </a:extLst>
          </p:cNvPr>
          <p:cNvSpPr txBox="1">
            <a:spLocks noChangeArrowheads="1"/>
          </p:cNvSpPr>
          <p:nvPr/>
        </p:nvSpPr>
        <p:spPr bwMode="auto">
          <a:xfrm>
            <a:off x="4943475" y="4070350"/>
            <a:ext cx="3673475" cy="617538"/>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Breakage</a:t>
            </a:r>
          </a:p>
        </p:txBody>
      </p:sp>
      <p:sp>
        <p:nvSpPr>
          <p:cNvPr id="196637" name="Text Box 29">
            <a:extLst>
              <a:ext uri="{FF2B5EF4-FFF2-40B4-BE49-F238E27FC236}">
                <a16:creationId xmlns:a16="http://schemas.microsoft.com/office/drawing/2014/main" id="{73950282-E9A1-27AA-1961-989AA4D84E4D}"/>
              </a:ext>
            </a:extLst>
          </p:cNvPr>
          <p:cNvSpPr txBox="1">
            <a:spLocks noChangeArrowheads="1"/>
          </p:cNvSpPr>
          <p:nvPr/>
        </p:nvSpPr>
        <p:spPr bwMode="auto">
          <a:xfrm>
            <a:off x="4943475" y="4995863"/>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Movement</a:t>
            </a:r>
          </a:p>
        </p:txBody>
      </p:sp>
      <p:sp>
        <p:nvSpPr>
          <p:cNvPr id="196638" name="Text Box 30">
            <a:extLst>
              <a:ext uri="{FF2B5EF4-FFF2-40B4-BE49-F238E27FC236}">
                <a16:creationId xmlns:a16="http://schemas.microsoft.com/office/drawing/2014/main" id="{2FE24C38-4D9F-F879-7E30-B91B9E8A5A1C}"/>
              </a:ext>
            </a:extLst>
          </p:cNvPr>
          <p:cNvSpPr txBox="1">
            <a:spLocks noChangeArrowheads="1"/>
          </p:cNvSpPr>
          <p:nvPr/>
        </p:nvSpPr>
        <p:spPr bwMode="auto">
          <a:xfrm>
            <a:off x="4943475" y="5922963"/>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 Decomposition</a:t>
            </a:r>
          </a:p>
        </p:txBody>
      </p:sp>
      <p:sp>
        <p:nvSpPr>
          <p:cNvPr id="196642" name="Text Box 34">
            <a:extLst>
              <a:ext uri="{FF2B5EF4-FFF2-40B4-BE49-F238E27FC236}">
                <a16:creationId xmlns:a16="http://schemas.microsoft.com/office/drawing/2014/main" id="{B367718D-B6F5-CEFE-DC3B-6E816BA64B12}"/>
              </a:ext>
            </a:extLst>
          </p:cNvPr>
          <p:cNvSpPr txBox="1">
            <a:spLocks noChangeArrowheads="1"/>
          </p:cNvSpPr>
          <p:nvPr/>
        </p:nvSpPr>
        <p:spPr bwMode="auto">
          <a:xfrm>
            <a:off x="520700" y="5922963"/>
            <a:ext cx="3675063"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Forest Harvest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22" name="Oval 2">
            <a:extLst>
              <a:ext uri="{FF2B5EF4-FFF2-40B4-BE49-F238E27FC236}">
                <a16:creationId xmlns:a16="http://schemas.microsoft.com/office/drawing/2014/main" id="{EC92EC35-5B69-FA12-744B-A4B14202FBA5}"/>
              </a:ext>
            </a:extLst>
          </p:cNvPr>
          <p:cNvSpPr>
            <a:spLocks noChangeArrowheads="1"/>
          </p:cNvSpPr>
          <p:nvPr/>
        </p:nvSpPr>
        <p:spPr bwMode="auto">
          <a:xfrm>
            <a:off x="1536700" y="500063"/>
            <a:ext cx="6069013" cy="1011237"/>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en-US" sz="4000">
                <a:latin typeface="Arial Black" panose="020B0A04020102020204" pitchFamily="34" charset="0"/>
              </a:rPr>
              <a:t>STREAMWOOD</a:t>
            </a:r>
          </a:p>
        </p:txBody>
      </p:sp>
      <p:sp>
        <p:nvSpPr>
          <p:cNvPr id="286725" name="Text Box 5">
            <a:extLst>
              <a:ext uri="{FF2B5EF4-FFF2-40B4-BE49-F238E27FC236}">
                <a16:creationId xmlns:a16="http://schemas.microsoft.com/office/drawing/2014/main" id="{A9E33EF5-7CC6-37A6-0064-885CBD676735}"/>
              </a:ext>
            </a:extLst>
          </p:cNvPr>
          <p:cNvSpPr txBox="1">
            <a:spLocks noChangeArrowheads="1"/>
          </p:cNvSpPr>
          <p:nvPr/>
        </p:nvSpPr>
        <p:spPr bwMode="auto">
          <a:xfrm>
            <a:off x="292100" y="3144838"/>
            <a:ext cx="4133850" cy="617537"/>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3200">
                <a:latin typeface="Arial Black" panose="020B0A04020102020204" pitchFamily="34" charset="0"/>
              </a:rPr>
              <a:t>Tree Recruitment</a:t>
            </a:r>
          </a:p>
        </p:txBody>
      </p:sp>
      <p:sp>
        <p:nvSpPr>
          <p:cNvPr id="286726" name="Text Box 6">
            <a:extLst>
              <a:ext uri="{FF2B5EF4-FFF2-40B4-BE49-F238E27FC236}">
                <a16:creationId xmlns:a16="http://schemas.microsoft.com/office/drawing/2014/main" id="{69074909-DAFF-056B-6E48-9A292C6BA4E7}"/>
              </a:ext>
            </a:extLst>
          </p:cNvPr>
          <p:cNvSpPr txBox="1">
            <a:spLocks noChangeArrowheads="1"/>
          </p:cNvSpPr>
          <p:nvPr/>
        </p:nvSpPr>
        <p:spPr bwMode="auto">
          <a:xfrm>
            <a:off x="520700" y="4070350"/>
            <a:ext cx="3675063" cy="617538"/>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Growth</a:t>
            </a:r>
          </a:p>
        </p:txBody>
      </p:sp>
      <p:sp>
        <p:nvSpPr>
          <p:cNvPr id="286727" name="Text Box 7">
            <a:extLst>
              <a:ext uri="{FF2B5EF4-FFF2-40B4-BE49-F238E27FC236}">
                <a16:creationId xmlns:a16="http://schemas.microsoft.com/office/drawing/2014/main" id="{2A37B855-B249-C67C-06B8-78856722BC4B}"/>
              </a:ext>
            </a:extLst>
          </p:cNvPr>
          <p:cNvSpPr txBox="1">
            <a:spLocks noChangeArrowheads="1"/>
          </p:cNvSpPr>
          <p:nvPr/>
        </p:nvSpPr>
        <p:spPr bwMode="auto">
          <a:xfrm>
            <a:off x="520700" y="4995863"/>
            <a:ext cx="3675063" cy="617537"/>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Mortality</a:t>
            </a:r>
          </a:p>
        </p:txBody>
      </p:sp>
      <p:sp>
        <p:nvSpPr>
          <p:cNvPr id="286728" name="Text Box 8">
            <a:extLst>
              <a:ext uri="{FF2B5EF4-FFF2-40B4-BE49-F238E27FC236}">
                <a16:creationId xmlns:a16="http://schemas.microsoft.com/office/drawing/2014/main" id="{48C75527-9ADE-22BE-9F3B-E8BDF9302B13}"/>
              </a:ext>
            </a:extLst>
          </p:cNvPr>
          <p:cNvSpPr txBox="1">
            <a:spLocks noChangeArrowheads="1"/>
          </p:cNvSpPr>
          <p:nvPr/>
        </p:nvSpPr>
        <p:spPr bwMode="auto">
          <a:xfrm>
            <a:off x="4943475" y="3144838"/>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Recruitment</a:t>
            </a:r>
          </a:p>
        </p:txBody>
      </p:sp>
      <p:sp>
        <p:nvSpPr>
          <p:cNvPr id="286729" name="Text Box 9">
            <a:extLst>
              <a:ext uri="{FF2B5EF4-FFF2-40B4-BE49-F238E27FC236}">
                <a16:creationId xmlns:a16="http://schemas.microsoft.com/office/drawing/2014/main" id="{67D96F9F-D004-8839-6185-A9A9B49B5549}"/>
              </a:ext>
            </a:extLst>
          </p:cNvPr>
          <p:cNvSpPr txBox="1">
            <a:spLocks noChangeArrowheads="1"/>
          </p:cNvSpPr>
          <p:nvPr/>
        </p:nvSpPr>
        <p:spPr bwMode="auto">
          <a:xfrm>
            <a:off x="4943475" y="4070350"/>
            <a:ext cx="3673475" cy="617538"/>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Breakage</a:t>
            </a:r>
          </a:p>
        </p:txBody>
      </p:sp>
      <p:sp>
        <p:nvSpPr>
          <p:cNvPr id="286730" name="Text Box 10">
            <a:extLst>
              <a:ext uri="{FF2B5EF4-FFF2-40B4-BE49-F238E27FC236}">
                <a16:creationId xmlns:a16="http://schemas.microsoft.com/office/drawing/2014/main" id="{4918A355-3EAE-F69E-88ED-4CC0D56D45E3}"/>
              </a:ext>
            </a:extLst>
          </p:cNvPr>
          <p:cNvSpPr txBox="1">
            <a:spLocks noChangeArrowheads="1"/>
          </p:cNvSpPr>
          <p:nvPr/>
        </p:nvSpPr>
        <p:spPr bwMode="auto">
          <a:xfrm>
            <a:off x="4943475" y="4995863"/>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Movement</a:t>
            </a:r>
          </a:p>
        </p:txBody>
      </p:sp>
      <p:sp>
        <p:nvSpPr>
          <p:cNvPr id="286731" name="Text Box 11">
            <a:extLst>
              <a:ext uri="{FF2B5EF4-FFF2-40B4-BE49-F238E27FC236}">
                <a16:creationId xmlns:a16="http://schemas.microsoft.com/office/drawing/2014/main" id="{FB240DDB-A2EE-7EE3-6336-E8F1D66117B4}"/>
              </a:ext>
            </a:extLst>
          </p:cNvPr>
          <p:cNvSpPr txBox="1">
            <a:spLocks noChangeArrowheads="1"/>
          </p:cNvSpPr>
          <p:nvPr/>
        </p:nvSpPr>
        <p:spPr bwMode="auto">
          <a:xfrm>
            <a:off x="4943475" y="5922963"/>
            <a:ext cx="3673475"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 Decomposition</a:t>
            </a:r>
          </a:p>
        </p:txBody>
      </p:sp>
      <p:sp>
        <p:nvSpPr>
          <p:cNvPr id="286732" name="Text Box 12">
            <a:extLst>
              <a:ext uri="{FF2B5EF4-FFF2-40B4-BE49-F238E27FC236}">
                <a16:creationId xmlns:a16="http://schemas.microsoft.com/office/drawing/2014/main" id="{FD84A98A-E4F0-1515-D50D-C1177C7B6FAE}"/>
              </a:ext>
            </a:extLst>
          </p:cNvPr>
          <p:cNvSpPr txBox="1">
            <a:spLocks noChangeArrowheads="1"/>
          </p:cNvSpPr>
          <p:nvPr/>
        </p:nvSpPr>
        <p:spPr bwMode="auto">
          <a:xfrm>
            <a:off x="520700" y="5922963"/>
            <a:ext cx="3675063" cy="617537"/>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Forest Harvest</a:t>
            </a:r>
          </a:p>
        </p:txBody>
      </p:sp>
      <p:sp>
        <p:nvSpPr>
          <p:cNvPr id="286733" name="Oval 13">
            <a:extLst>
              <a:ext uri="{FF2B5EF4-FFF2-40B4-BE49-F238E27FC236}">
                <a16:creationId xmlns:a16="http://schemas.microsoft.com/office/drawing/2014/main" id="{E94DCCB3-9C1D-4ABC-0833-5EB5E657C2CA}"/>
              </a:ext>
            </a:extLst>
          </p:cNvPr>
          <p:cNvSpPr>
            <a:spLocks noChangeArrowheads="1"/>
          </p:cNvSpPr>
          <p:nvPr/>
        </p:nvSpPr>
        <p:spPr bwMode="auto">
          <a:xfrm>
            <a:off x="457200" y="1676400"/>
            <a:ext cx="3905250" cy="838200"/>
          </a:xfrm>
          <a:prstGeom prst="ellipse">
            <a:avLst/>
          </a:prstGeom>
          <a:solidFill>
            <a:schemeClr val="bg1"/>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en-US" sz="3200">
                <a:latin typeface="Arial Black" panose="020B0A04020102020204" pitchFamily="34" charset="0"/>
              </a:rPr>
              <a:t>Forest</a:t>
            </a:r>
          </a:p>
        </p:txBody>
      </p:sp>
      <p:sp>
        <p:nvSpPr>
          <p:cNvPr id="286734" name="Oval 14">
            <a:extLst>
              <a:ext uri="{FF2B5EF4-FFF2-40B4-BE49-F238E27FC236}">
                <a16:creationId xmlns:a16="http://schemas.microsoft.com/office/drawing/2014/main" id="{9CF915F1-577D-3FF9-78A1-8F74C5F1FC3D}"/>
              </a:ext>
            </a:extLst>
          </p:cNvPr>
          <p:cNvSpPr>
            <a:spLocks noChangeArrowheads="1"/>
          </p:cNvSpPr>
          <p:nvPr/>
        </p:nvSpPr>
        <p:spPr bwMode="auto">
          <a:xfrm>
            <a:off x="4827588" y="1627188"/>
            <a:ext cx="4056062" cy="927100"/>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sz="3200">
                <a:latin typeface="Arial Black" panose="020B0A04020102020204" pitchFamily="34" charset="0"/>
              </a:rPr>
              <a:t>Stream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C7F35440-9014-81EF-C61D-980EF74A43AB}"/>
              </a:ext>
            </a:extLst>
          </p:cNvPr>
          <p:cNvSpPr>
            <a:spLocks noGrp="1" noChangeArrowheads="1"/>
          </p:cNvSpPr>
          <p:nvPr>
            <p:ph type="title"/>
          </p:nvPr>
        </p:nvSpPr>
        <p:spPr>
          <a:xfrm>
            <a:off x="417513" y="460375"/>
            <a:ext cx="8305800" cy="785813"/>
          </a:xfrm>
        </p:spPr>
        <p:txBody>
          <a:bodyPr/>
          <a:lstStyle/>
          <a:p>
            <a:pPr algn="ctr"/>
            <a:r>
              <a:rPr lang="en-US" altLang="en-US" sz="4800">
                <a:latin typeface="Arial" panose="020B0604020202020204" pitchFamily="34" charset="0"/>
              </a:rPr>
              <a:t>Forest Inputs</a:t>
            </a:r>
            <a:endParaRPr lang="en-US" altLang="en-US">
              <a:latin typeface="Arial" panose="020B0604020202020204" pitchFamily="34" charset="0"/>
            </a:endParaRPr>
          </a:p>
        </p:txBody>
      </p:sp>
      <p:sp>
        <p:nvSpPr>
          <p:cNvPr id="95235" name="Rectangle 3">
            <a:extLst>
              <a:ext uri="{FF2B5EF4-FFF2-40B4-BE49-F238E27FC236}">
                <a16:creationId xmlns:a16="http://schemas.microsoft.com/office/drawing/2014/main" id="{8317C7AB-540A-5562-207F-0613E22FABB4}"/>
              </a:ext>
            </a:extLst>
          </p:cNvPr>
          <p:cNvSpPr>
            <a:spLocks noGrp="1" noChangeArrowheads="1"/>
          </p:cNvSpPr>
          <p:nvPr>
            <p:ph type="body" idx="1"/>
          </p:nvPr>
        </p:nvSpPr>
        <p:spPr>
          <a:xfrm>
            <a:off x="412750" y="1801813"/>
            <a:ext cx="8305800" cy="4672012"/>
          </a:xfrm>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r>
              <a:rPr lang="en-US" altLang="en-US" sz="3600">
                <a:latin typeface="Arial" panose="020B0604020202020204" pitchFamily="34" charset="0"/>
              </a:rPr>
              <a:t>Forest Gap–Phase Model (w/I SW)</a:t>
            </a:r>
          </a:p>
          <a:p>
            <a:pPr lvl="1"/>
            <a:r>
              <a:rPr lang="en-US" altLang="en-US" sz="3200">
                <a:latin typeface="Arial" panose="020B0604020202020204" pitchFamily="34" charset="0"/>
              </a:rPr>
              <a:t>JABOWA (Botkin et al., 1972)</a:t>
            </a:r>
          </a:p>
          <a:p>
            <a:pPr lvl="1"/>
            <a:r>
              <a:rPr lang="en-US" altLang="en-US" sz="3200">
                <a:latin typeface="Arial" panose="020B0604020202020204" pitchFamily="34" charset="0"/>
              </a:rPr>
              <a:t>Individual-based, Monte Carlo</a:t>
            </a:r>
            <a:r>
              <a:rPr lang="en-US" altLang="en-US">
                <a:latin typeface="Arial" panose="020B0604020202020204" pitchFamily="34" charset="0"/>
              </a:rPr>
              <a:t> </a:t>
            </a:r>
          </a:p>
          <a:p>
            <a:endParaRPr lang="en-US" altLang="en-US" sz="3600">
              <a:latin typeface="Arial" panose="020B0604020202020204" pitchFamily="34" charset="0"/>
            </a:endParaRPr>
          </a:p>
          <a:p>
            <a:r>
              <a:rPr lang="en-US" altLang="en-US" sz="3600">
                <a:latin typeface="Arial" panose="020B0604020202020204" pitchFamily="34" charset="0"/>
              </a:rPr>
              <a:t>ORGANON and FVS (G&amp;Y models)</a:t>
            </a:r>
          </a:p>
          <a:p>
            <a:endParaRPr lang="en-US" altLang="en-US" sz="3600">
              <a:latin typeface="Arial" panose="020B0604020202020204" pitchFamily="34" charset="0"/>
            </a:endParaRPr>
          </a:p>
          <a:p>
            <a:r>
              <a:rPr lang="en-US" altLang="en-US" sz="3600">
                <a:latin typeface="Arial" panose="020B0604020202020204" pitchFamily="34" charset="0"/>
              </a:rPr>
              <a:t>User defined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68962" name="Line 2">
            <a:extLst>
              <a:ext uri="{FF2B5EF4-FFF2-40B4-BE49-F238E27FC236}">
                <a16:creationId xmlns:a16="http://schemas.microsoft.com/office/drawing/2014/main" id="{4E5BC625-EBA1-A28E-2858-5241421B771D}"/>
              </a:ext>
            </a:extLst>
          </p:cNvPr>
          <p:cNvSpPr>
            <a:spLocks noChangeShapeType="1"/>
          </p:cNvSpPr>
          <p:nvPr/>
        </p:nvSpPr>
        <p:spPr bwMode="auto">
          <a:xfrm>
            <a:off x="1828800" y="6540500"/>
            <a:ext cx="5164138" cy="0"/>
          </a:xfrm>
          <a:prstGeom prst="line">
            <a:avLst/>
          </a:prstGeom>
          <a:ln>
            <a:noFill/>
          </a:ln>
          <a:extLst>
            <a:ext uri="{91240B29-F687-4F45-9708-019B960494DF}">
              <a14:hiddenLine xmlns:a14="http://schemas.microsoft.com/office/drawing/2010/main" w="57150">
                <a:solidFill>
                  <a:srgbClr val="000000"/>
                </a:solidFill>
                <a:round/>
                <a:headEnd/>
                <a:tailEnd/>
              </a14:hiddenLine>
            </a:ext>
          </a:extLst>
        </p:spPr>
        <p:txBody>
          <a:bodyPr/>
          <a:lstStyle/>
          <a:p>
            <a:endParaRPr lang="en-US"/>
          </a:p>
        </p:txBody>
      </p:sp>
      <p:sp useBgFill="1">
        <p:nvSpPr>
          <p:cNvPr id="168963" name="Line 3">
            <a:extLst>
              <a:ext uri="{FF2B5EF4-FFF2-40B4-BE49-F238E27FC236}">
                <a16:creationId xmlns:a16="http://schemas.microsoft.com/office/drawing/2014/main" id="{64E13629-BA23-B620-2708-6CD2684E27C7}"/>
              </a:ext>
            </a:extLst>
          </p:cNvPr>
          <p:cNvSpPr>
            <a:spLocks noChangeShapeType="1"/>
          </p:cNvSpPr>
          <p:nvPr/>
        </p:nvSpPr>
        <p:spPr bwMode="auto">
          <a:xfrm>
            <a:off x="7315200" y="5562600"/>
            <a:ext cx="0" cy="977900"/>
          </a:xfrm>
          <a:prstGeom prst="line">
            <a:avLst/>
          </a:prstGeom>
          <a:ln>
            <a:noFill/>
          </a:ln>
          <a:extLst>
            <a:ext uri="{91240B29-F687-4F45-9708-019B960494DF}">
              <a14:hiddenLine xmlns:a14="http://schemas.microsoft.com/office/drawing/2010/main" w="9525">
                <a:solidFill>
                  <a:srgbClr val="000000"/>
                </a:solidFill>
                <a:round/>
                <a:headEnd type="triangle" w="med" len="med"/>
                <a:tailEnd type="triangle" w="med" len="med"/>
              </a14:hiddenLine>
            </a:ext>
          </a:extLst>
        </p:spPr>
        <p:txBody>
          <a:bodyPr/>
          <a:lstStyle/>
          <a:p>
            <a:endParaRPr lang="en-US"/>
          </a:p>
        </p:txBody>
      </p:sp>
      <p:sp useBgFill="1">
        <p:nvSpPr>
          <p:cNvPr id="168973" name="Line 13">
            <a:extLst>
              <a:ext uri="{FF2B5EF4-FFF2-40B4-BE49-F238E27FC236}">
                <a16:creationId xmlns:a16="http://schemas.microsoft.com/office/drawing/2014/main" id="{35C4498C-E889-31E8-40C2-674DEF62BD5B}"/>
              </a:ext>
            </a:extLst>
          </p:cNvPr>
          <p:cNvSpPr>
            <a:spLocks noChangeShapeType="1"/>
          </p:cNvSpPr>
          <p:nvPr/>
        </p:nvSpPr>
        <p:spPr bwMode="auto">
          <a:xfrm flipH="1">
            <a:off x="7885113" y="6638925"/>
            <a:ext cx="39687" cy="69850"/>
          </a:xfrm>
          <a:prstGeom prst="line">
            <a:avLst/>
          </a:prstGeom>
          <a:ln>
            <a:noFill/>
          </a:ln>
          <a:extLst>
            <a:ext uri="{91240B29-F687-4F45-9708-019B960494DF}">
              <a14:hiddenLine xmlns:a14="http://schemas.microsoft.com/office/drawing/2010/main" w="9525">
                <a:solidFill>
                  <a:srgbClr val="000000"/>
                </a:solidFill>
                <a:round/>
                <a:headEnd type="triangle" w="med" len="med"/>
                <a:tailEnd/>
              </a14:hiddenLine>
            </a:ext>
          </a:extLst>
        </p:spPr>
        <p:txBody>
          <a:bodyPr/>
          <a:lstStyle/>
          <a:p>
            <a:endParaRPr lang="en-US"/>
          </a:p>
        </p:txBody>
      </p:sp>
      <p:sp useBgFill="1">
        <p:nvSpPr>
          <p:cNvPr id="168979" name="Text Box 19">
            <a:extLst>
              <a:ext uri="{FF2B5EF4-FFF2-40B4-BE49-F238E27FC236}">
                <a16:creationId xmlns:a16="http://schemas.microsoft.com/office/drawing/2014/main" id="{59985565-FFBA-C89D-A4C0-29E5636FDFC9}"/>
              </a:ext>
            </a:extLst>
          </p:cNvPr>
          <p:cNvSpPr txBox="1">
            <a:spLocks noChangeArrowheads="1"/>
          </p:cNvSpPr>
          <p:nvPr/>
        </p:nvSpPr>
        <p:spPr bwMode="auto">
          <a:xfrm>
            <a:off x="830263" y="4611688"/>
            <a:ext cx="1581150" cy="539750"/>
          </a:xfrm>
          <a:prstGeom prst="rect">
            <a:avLst/>
          </a:prstGeom>
          <a:ln>
            <a:noFill/>
          </a:ln>
          <a:extLst>
            <a:ext uri="{91240B29-F687-4F45-9708-019B960494DF}">
              <a14:hiddenLine xmlns:a14="http://schemas.microsoft.com/office/drawing/2010/main" w="9525">
                <a:solidFill>
                  <a:srgbClr val="FFFFFF"/>
                </a:solidFill>
                <a:miter lim="800000"/>
                <a:headEnd/>
                <a:tailEnd/>
              </a14:hiddenLine>
            </a:ext>
          </a:extLst>
        </p:spPr>
        <p:txBody>
          <a:bodyPr/>
          <a:lstStyle/>
          <a:p>
            <a:pPr algn="l"/>
            <a:r>
              <a:rPr lang="en-US" altLang="en-US" sz="3200">
                <a:latin typeface="Arial" panose="020B0604020202020204" pitchFamily="34" charset="0"/>
              </a:rPr>
              <a:t>no cut</a:t>
            </a:r>
            <a:endParaRPr lang="en-US" altLang="en-US" sz="3200" b="0">
              <a:latin typeface="Arial" panose="020B0604020202020204" pitchFamily="34" charset="0"/>
            </a:endParaRPr>
          </a:p>
        </p:txBody>
      </p:sp>
      <p:sp useBgFill="1">
        <p:nvSpPr>
          <p:cNvPr id="168980" name="Text Box 20">
            <a:extLst>
              <a:ext uri="{FF2B5EF4-FFF2-40B4-BE49-F238E27FC236}">
                <a16:creationId xmlns:a16="http://schemas.microsoft.com/office/drawing/2014/main" id="{16F09861-DB9F-A71D-A195-F74811161FF8}"/>
              </a:ext>
            </a:extLst>
          </p:cNvPr>
          <p:cNvSpPr txBox="1">
            <a:spLocks noChangeArrowheads="1"/>
          </p:cNvSpPr>
          <p:nvPr/>
        </p:nvSpPr>
        <p:spPr bwMode="auto">
          <a:xfrm rot="-10518">
            <a:off x="582613" y="3251200"/>
            <a:ext cx="1827212" cy="1044575"/>
          </a:xfrm>
          <a:prstGeom prst="rect">
            <a:avLst/>
          </a:prstGeom>
          <a:ln>
            <a:noFill/>
          </a:ln>
          <a:extLst>
            <a:ext uri="{91240B29-F687-4F45-9708-019B960494DF}">
              <a14:hiddenLine xmlns:a14="http://schemas.microsoft.com/office/drawing/2010/main" w="9525">
                <a:solidFill>
                  <a:srgbClr val="FFFFFF"/>
                </a:solidFill>
                <a:miter lim="800000"/>
                <a:headEnd/>
                <a:tailEnd/>
              </a14:hiddenLine>
            </a:ext>
          </a:extLst>
        </p:spPr>
        <p:txBody>
          <a:bodyPr/>
          <a:lstStyle/>
          <a:p>
            <a:r>
              <a:rPr lang="en-US" altLang="en-US" sz="3200">
                <a:latin typeface="Arial" panose="020B0604020202020204" pitchFamily="34" charset="0"/>
              </a:rPr>
              <a:t>partial cut</a:t>
            </a:r>
            <a:endParaRPr lang="en-US" altLang="en-US" sz="3200" b="0">
              <a:latin typeface="Arial" panose="020B0604020202020204" pitchFamily="34" charset="0"/>
            </a:endParaRPr>
          </a:p>
        </p:txBody>
      </p:sp>
      <p:sp>
        <p:nvSpPr>
          <p:cNvPr id="168981" name="Rectangle 21">
            <a:extLst>
              <a:ext uri="{FF2B5EF4-FFF2-40B4-BE49-F238E27FC236}">
                <a16:creationId xmlns:a16="http://schemas.microsoft.com/office/drawing/2014/main" id="{02BFE29B-69CE-1672-DD65-924767031FC1}"/>
              </a:ext>
            </a:extLst>
          </p:cNvPr>
          <p:cNvSpPr>
            <a:spLocks noGrp="1" noChangeArrowheads="1"/>
          </p:cNvSpPr>
          <p:nvPr>
            <p:ph type="title"/>
          </p:nvPr>
        </p:nvSpPr>
        <p:spPr>
          <a:xfrm>
            <a:off x="2241550" y="279400"/>
            <a:ext cx="5321300" cy="742950"/>
          </a:xfrm>
        </p:spPr>
        <p:txBody>
          <a:bodyPr/>
          <a:lstStyle/>
          <a:p>
            <a:pPr algn="ctr"/>
            <a:r>
              <a:rPr lang="en-US" altLang="en-US" sz="4800">
                <a:latin typeface="Arial" panose="020B0604020202020204" pitchFamily="34" charset="0"/>
              </a:rPr>
              <a:t>Riparian Zone</a:t>
            </a:r>
          </a:p>
        </p:txBody>
      </p:sp>
      <p:sp>
        <p:nvSpPr>
          <p:cNvPr id="169013" name="Text Box 53">
            <a:extLst>
              <a:ext uri="{FF2B5EF4-FFF2-40B4-BE49-F238E27FC236}">
                <a16:creationId xmlns:a16="http://schemas.microsoft.com/office/drawing/2014/main" id="{DBFC2F28-5BF5-A64A-CC26-0878C8287D97}"/>
              </a:ext>
            </a:extLst>
          </p:cNvPr>
          <p:cNvSpPr txBox="1">
            <a:spLocks noChangeArrowheads="1"/>
          </p:cNvSpPr>
          <p:nvPr/>
        </p:nvSpPr>
        <p:spPr bwMode="auto">
          <a:xfrm>
            <a:off x="269875" y="963613"/>
            <a:ext cx="1860550" cy="1190625"/>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3600">
                <a:latin typeface="Arial" panose="020B0604020202020204" pitchFamily="34" charset="0"/>
              </a:rPr>
              <a:t>Harvest</a:t>
            </a:r>
          </a:p>
          <a:p>
            <a:r>
              <a:rPr lang="en-US" altLang="en-US" sz="3600">
                <a:latin typeface="Arial" panose="020B0604020202020204" pitchFamily="34" charset="0"/>
              </a:rPr>
              <a:t>Regime</a:t>
            </a:r>
          </a:p>
        </p:txBody>
      </p:sp>
      <p:sp>
        <p:nvSpPr>
          <p:cNvPr id="169020" name="Rectangle 60">
            <a:extLst>
              <a:ext uri="{FF2B5EF4-FFF2-40B4-BE49-F238E27FC236}">
                <a16:creationId xmlns:a16="http://schemas.microsoft.com/office/drawing/2014/main" id="{9238EEE7-19BA-AE80-81BB-C1EDD477BE8E}"/>
              </a:ext>
            </a:extLst>
          </p:cNvPr>
          <p:cNvSpPr>
            <a:spLocks noChangeArrowheads="1"/>
          </p:cNvSpPr>
          <p:nvPr/>
        </p:nvSpPr>
        <p:spPr bwMode="auto">
          <a:xfrm>
            <a:off x="2997200" y="1885950"/>
            <a:ext cx="3163888" cy="3265488"/>
          </a:xfrm>
          <a:prstGeom prst="rect">
            <a:avLst/>
          </a:prstGeom>
          <a:solidFill>
            <a:srgbClr val="66FF66"/>
          </a:solidFill>
          <a:ln w="571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168975" name="Line 15">
            <a:extLst>
              <a:ext uri="{FF2B5EF4-FFF2-40B4-BE49-F238E27FC236}">
                <a16:creationId xmlns:a16="http://schemas.microsoft.com/office/drawing/2014/main" id="{42BCB2FA-C219-6994-0B8A-ADA3D7994999}"/>
              </a:ext>
            </a:extLst>
          </p:cNvPr>
          <p:cNvSpPr>
            <a:spLocks noChangeShapeType="1"/>
          </p:cNvSpPr>
          <p:nvPr/>
        </p:nvSpPr>
        <p:spPr bwMode="auto">
          <a:xfrm>
            <a:off x="2647950" y="4548188"/>
            <a:ext cx="0" cy="630237"/>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76" name="Line 16">
            <a:extLst>
              <a:ext uri="{FF2B5EF4-FFF2-40B4-BE49-F238E27FC236}">
                <a16:creationId xmlns:a16="http://schemas.microsoft.com/office/drawing/2014/main" id="{AB42D403-A758-34C1-9219-B69F527B91CB}"/>
              </a:ext>
            </a:extLst>
          </p:cNvPr>
          <p:cNvSpPr>
            <a:spLocks noChangeShapeType="1"/>
          </p:cNvSpPr>
          <p:nvPr/>
        </p:nvSpPr>
        <p:spPr bwMode="auto">
          <a:xfrm flipV="1">
            <a:off x="2663825" y="3028950"/>
            <a:ext cx="0" cy="1489075"/>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83" name="Rectangle 23">
            <a:extLst>
              <a:ext uri="{FF2B5EF4-FFF2-40B4-BE49-F238E27FC236}">
                <a16:creationId xmlns:a16="http://schemas.microsoft.com/office/drawing/2014/main" id="{3436A42C-768B-CC50-FE26-D45425747A22}"/>
              </a:ext>
            </a:extLst>
          </p:cNvPr>
          <p:cNvSpPr>
            <a:spLocks noChangeArrowheads="1"/>
          </p:cNvSpPr>
          <p:nvPr/>
        </p:nvSpPr>
        <p:spPr bwMode="auto">
          <a:xfrm>
            <a:off x="3024188" y="5191125"/>
            <a:ext cx="3124200" cy="1149350"/>
          </a:xfrm>
          <a:prstGeom prst="rect">
            <a:avLst/>
          </a:prstGeom>
          <a:solidFill>
            <a:srgbClr val="3366FF"/>
          </a:solidFill>
          <a:ln>
            <a:noFill/>
          </a:ln>
          <a:effectLst/>
          <a:extLs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endParaRPr lang="en-US"/>
          </a:p>
        </p:txBody>
      </p:sp>
      <p:sp>
        <p:nvSpPr>
          <p:cNvPr id="169000" name="Line 40">
            <a:extLst>
              <a:ext uri="{FF2B5EF4-FFF2-40B4-BE49-F238E27FC236}">
                <a16:creationId xmlns:a16="http://schemas.microsoft.com/office/drawing/2014/main" id="{A09BC7EF-72E5-8EE9-F83B-17ABDF308A00}"/>
              </a:ext>
            </a:extLst>
          </p:cNvPr>
          <p:cNvSpPr>
            <a:spLocks noChangeShapeType="1"/>
          </p:cNvSpPr>
          <p:nvPr/>
        </p:nvSpPr>
        <p:spPr bwMode="auto">
          <a:xfrm flipV="1">
            <a:off x="3051175" y="3057525"/>
            <a:ext cx="3079750" cy="1588"/>
          </a:xfrm>
          <a:prstGeom prst="line">
            <a:avLst/>
          </a:prstGeom>
          <a:noFill/>
          <a:ln w="762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9001" name="Line 41">
            <a:extLst>
              <a:ext uri="{FF2B5EF4-FFF2-40B4-BE49-F238E27FC236}">
                <a16:creationId xmlns:a16="http://schemas.microsoft.com/office/drawing/2014/main" id="{D6A535C1-CF40-2F22-4259-3C24C5BBC100}"/>
              </a:ext>
            </a:extLst>
          </p:cNvPr>
          <p:cNvSpPr>
            <a:spLocks noChangeShapeType="1"/>
          </p:cNvSpPr>
          <p:nvPr/>
        </p:nvSpPr>
        <p:spPr bwMode="auto">
          <a:xfrm>
            <a:off x="3135313" y="3883025"/>
            <a:ext cx="2995612" cy="0"/>
          </a:xfrm>
          <a:prstGeom prst="line">
            <a:avLst/>
          </a:prstGeom>
          <a:noFill/>
          <a:ln w="76200">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69002" name="Line 42">
            <a:extLst>
              <a:ext uri="{FF2B5EF4-FFF2-40B4-BE49-F238E27FC236}">
                <a16:creationId xmlns:a16="http://schemas.microsoft.com/office/drawing/2014/main" id="{E198DB7C-80B0-A605-042D-A1C0E5B4F485}"/>
              </a:ext>
            </a:extLst>
          </p:cNvPr>
          <p:cNvSpPr>
            <a:spLocks noChangeShapeType="1"/>
          </p:cNvSpPr>
          <p:nvPr/>
        </p:nvSpPr>
        <p:spPr bwMode="auto">
          <a:xfrm>
            <a:off x="2997200" y="5167313"/>
            <a:ext cx="3186113"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endParaRPr lang="en-US"/>
          </a:p>
        </p:txBody>
      </p:sp>
      <p:sp>
        <p:nvSpPr>
          <p:cNvPr id="169003" name="Line 43">
            <a:extLst>
              <a:ext uri="{FF2B5EF4-FFF2-40B4-BE49-F238E27FC236}">
                <a16:creationId xmlns:a16="http://schemas.microsoft.com/office/drawing/2014/main" id="{27C5C4CA-D677-4D15-0ED0-E5C872064280}"/>
              </a:ext>
            </a:extLst>
          </p:cNvPr>
          <p:cNvSpPr>
            <a:spLocks noChangeShapeType="1"/>
          </p:cNvSpPr>
          <p:nvPr/>
        </p:nvSpPr>
        <p:spPr bwMode="auto">
          <a:xfrm>
            <a:off x="2997200" y="6335713"/>
            <a:ext cx="3146425" cy="1587"/>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endParaRPr lang="en-US"/>
          </a:p>
        </p:txBody>
      </p:sp>
      <p:sp>
        <p:nvSpPr>
          <p:cNvPr id="169005" name="Line 45">
            <a:extLst>
              <a:ext uri="{FF2B5EF4-FFF2-40B4-BE49-F238E27FC236}">
                <a16:creationId xmlns:a16="http://schemas.microsoft.com/office/drawing/2014/main" id="{367466D5-9C0B-0734-E439-7949B117CD89}"/>
              </a:ext>
            </a:extLst>
          </p:cNvPr>
          <p:cNvSpPr>
            <a:spLocks noChangeShapeType="1"/>
          </p:cNvSpPr>
          <p:nvPr/>
        </p:nvSpPr>
        <p:spPr bwMode="auto">
          <a:xfrm>
            <a:off x="3043238" y="4521200"/>
            <a:ext cx="3140075" cy="1588"/>
          </a:xfrm>
          <a:prstGeom prst="line">
            <a:avLst/>
          </a:prstGeom>
          <a:noFill/>
          <a:ln w="762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8972" name="Text Box 12">
            <a:extLst>
              <a:ext uri="{FF2B5EF4-FFF2-40B4-BE49-F238E27FC236}">
                <a16:creationId xmlns:a16="http://schemas.microsoft.com/office/drawing/2014/main" id="{5BD14732-334C-001E-3A24-0ED012C14D75}"/>
              </a:ext>
            </a:extLst>
          </p:cNvPr>
          <p:cNvSpPr txBox="1">
            <a:spLocks noChangeArrowheads="1"/>
          </p:cNvSpPr>
          <p:nvPr/>
        </p:nvSpPr>
        <p:spPr bwMode="auto">
          <a:xfrm>
            <a:off x="3009900" y="5454650"/>
            <a:ext cx="3173413" cy="863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sz="3600">
                <a:latin typeface="Arial" panose="020B0604020202020204" pitchFamily="34" charset="0"/>
              </a:rPr>
              <a:t>stream </a:t>
            </a:r>
            <a:endParaRPr lang="en-US" altLang="en-US" sz="3600" b="0">
              <a:latin typeface="Arial" panose="020B0604020202020204" pitchFamily="34" charset="0"/>
            </a:endParaRPr>
          </a:p>
        </p:txBody>
      </p:sp>
      <p:sp>
        <p:nvSpPr>
          <p:cNvPr id="169016" name="Text Box 56">
            <a:extLst>
              <a:ext uri="{FF2B5EF4-FFF2-40B4-BE49-F238E27FC236}">
                <a16:creationId xmlns:a16="http://schemas.microsoft.com/office/drawing/2014/main" id="{7BAFBE97-912D-8FE7-2DD2-817FAD64D56F}"/>
              </a:ext>
            </a:extLst>
          </p:cNvPr>
          <p:cNvSpPr txBox="1">
            <a:spLocks noChangeArrowheads="1"/>
          </p:cNvSpPr>
          <p:nvPr/>
        </p:nvSpPr>
        <p:spPr bwMode="auto">
          <a:xfrm>
            <a:off x="3884613" y="2019300"/>
            <a:ext cx="1454150" cy="641350"/>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3600">
                <a:latin typeface="Arial" panose="020B0604020202020204" pitchFamily="34" charset="0"/>
              </a:rPr>
              <a:t>forest</a:t>
            </a:r>
          </a:p>
        </p:txBody>
      </p:sp>
      <p:sp>
        <p:nvSpPr>
          <p:cNvPr id="169017" name="Line 57">
            <a:extLst>
              <a:ext uri="{FF2B5EF4-FFF2-40B4-BE49-F238E27FC236}">
                <a16:creationId xmlns:a16="http://schemas.microsoft.com/office/drawing/2014/main" id="{3C552CB2-D8AF-9CD9-504F-17DB8AF4947D}"/>
              </a:ext>
            </a:extLst>
          </p:cNvPr>
          <p:cNvSpPr>
            <a:spLocks noChangeShapeType="1"/>
          </p:cNvSpPr>
          <p:nvPr/>
        </p:nvSpPr>
        <p:spPr bwMode="auto">
          <a:xfrm>
            <a:off x="2659063" y="1901825"/>
            <a:ext cx="0" cy="1127125"/>
          </a:xfrm>
          <a:prstGeom prst="line">
            <a:avLst/>
          </a:prstGeom>
          <a:noFill/>
          <a:ln w="762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169018" name="Text Box 58">
            <a:extLst>
              <a:ext uri="{FF2B5EF4-FFF2-40B4-BE49-F238E27FC236}">
                <a16:creationId xmlns:a16="http://schemas.microsoft.com/office/drawing/2014/main" id="{2AFC2209-B8EE-3BC3-B997-BC0DC79D65DF}"/>
              </a:ext>
            </a:extLst>
          </p:cNvPr>
          <p:cNvSpPr txBox="1">
            <a:spLocks noChangeArrowheads="1"/>
          </p:cNvSpPr>
          <p:nvPr/>
        </p:nvSpPr>
        <p:spPr bwMode="auto">
          <a:xfrm>
            <a:off x="909638" y="2157413"/>
            <a:ext cx="1512887" cy="579437"/>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3200">
                <a:latin typeface="Arial" panose="020B0604020202020204" pitchFamily="34" charset="0"/>
              </a:rPr>
              <a:t>upland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866" name="Oval 2">
            <a:extLst>
              <a:ext uri="{FF2B5EF4-FFF2-40B4-BE49-F238E27FC236}">
                <a16:creationId xmlns:a16="http://schemas.microsoft.com/office/drawing/2014/main" id="{F3B8AE5F-D56D-8B5A-F9C4-312316930C02}"/>
              </a:ext>
            </a:extLst>
          </p:cNvPr>
          <p:cNvSpPr>
            <a:spLocks noChangeArrowheads="1"/>
          </p:cNvSpPr>
          <p:nvPr/>
        </p:nvSpPr>
        <p:spPr bwMode="auto">
          <a:xfrm>
            <a:off x="1536700" y="500063"/>
            <a:ext cx="6069013" cy="1011237"/>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en-US" sz="4000">
                <a:latin typeface="Arial Black" panose="020B0A04020102020204" pitchFamily="34" charset="0"/>
              </a:rPr>
              <a:t>STREAMWOOD</a:t>
            </a:r>
          </a:p>
        </p:txBody>
      </p:sp>
      <p:sp>
        <p:nvSpPr>
          <p:cNvPr id="292869" name="Text Box 5">
            <a:extLst>
              <a:ext uri="{FF2B5EF4-FFF2-40B4-BE49-F238E27FC236}">
                <a16:creationId xmlns:a16="http://schemas.microsoft.com/office/drawing/2014/main" id="{76640786-9969-AEEC-102B-2D9C77E864A0}"/>
              </a:ext>
            </a:extLst>
          </p:cNvPr>
          <p:cNvSpPr txBox="1">
            <a:spLocks noChangeArrowheads="1"/>
          </p:cNvSpPr>
          <p:nvPr/>
        </p:nvSpPr>
        <p:spPr bwMode="auto">
          <a:xfrm>
            <a:off x="292100" y="3144838"/>
            <a:ext cx="4133850"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3200">
                <a:latin typeface="Arial Black" panose="020B0A04020102020204" pitchFamily="34" charset="0"/>
              </a:rPr>
              <a:t>Tree Recruitment</a:t>
            </a:r>
          </a:p>
        </p:txBody>
      </p:sp>
      <p:sp>
        <p:nvSpPr>
          <p:cNvPr id="292870" name="Text Box 6">
            <a:extLst>
              <a:ext uri="{FF2B5EF4-FFF2-40B4-BE49-F238E27FC236}">
                <a16:creationId xmlns:a16="http://schemas.microsoft.com/office/drawing/2014/main" id="{CF133DC9-7806-BA62-7C6F-B8C0F2FDF071}"/>
              </a:ext>
            </a:extLst>
          </p:cNvPr>
          <p:cNvSpPr txBox="1">
            <a:spLocks noChangeArrowheads="1"/>
          </p:cNvSpPr>
          <p:nvPr/>
        </p:nvSpPr>
        <p:spPr bwMode="auto">
          <a:xfrm>
            <a:off x="520700" y="4070350"/>
            <a:ext cx="3675063" cy="617538"/>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Growth</a:t>
            </a:r>
          </a:p>
        </p:txBody>
      </p:sp>
      <p:sp>
        <p:nvSpPr>
          <p:cNvPr id="292871" name="Text Box 7">
            <a:extLst>
              <a:ext uri="{FF2B5EF4-FFF2-40B4-BE49-F238E27FC236}">
                <a16:creationId xmlns:a16="http://schemas.microsoft.com/office/drawing/2014/main" id="{576A9B0A-09DF-C219-F9B1-65B4F453A0AC}"/>
              </a:ext>
            </a:extLst>
          </p:cNvPr>
          <p:cNvSpPr txBox="1">
            <a:spLocks noChangeArrowheads="1"/>
          </p:cNvSpPr>
          <p:nvPr/>
        </p:nvSpPr>
        <p:spPr bwMode="auto">
          <a:xfrm>
            <a:off x="520700" y="4995863"/>
            <a:ext cx="3675063"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Tree Mortality</a:t>
            </a:r>
          </a:p>
        </p:txBody>
      </p:sp>
      <p:sp>
        <p:nvSpPr>
          <p:cNvPr id="292872" name="Text Box 8">
            <a:extLst>
              <a:ext uri="{FF2B5EF4-FFF2-40B4-BE49-F238E27FC236}">
                <a16:creationId xmlns:a16="http://schemas.microsoft.com/office/drawing/2014/main" id="{B7026A7B-E265-AD7D-D4EA-6D2D9ED6D446}"/>
              </a:ext>
            </a:extLst>
          </p:cNvPr>
          <p:cNvSpPr txBox="1">
            <a:spLocks noChangeArrowheads="1"/>
          </p:cNvSpPr>
          <p:nvPr/>
        </p:nvSpPr>
        <p:spPr bwMode="auto">
          <a:xfrm>
            <a:off x="4943475" y="3144838"/>
            <a:ext cx="3673475" cy="617537"/>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Recruitment</a:t>
            </a:r>
          </a:p>
        </p:txBody>
      </p:sp>
      <p:sp>
        <p:nvSpPr>
          <p:cNvPr id="292873" name="Text Box 9">
            <a:extLst>
              <a:ext uri="{FF2B5EF4-FFF2-40B4-BE49-F238E27FC236}">
                <a16:creationId xmlns:a16="http://schemas.microsoft.com/office/drawing/2014/main" id="{347C37A9-B38E-1E56-1F43-F7291AD6C580}"/>
              </a:ext>
            </a:extLst>
          </p:cNvPr>
          <p:cNvSpPr txBox="1">
            <a:spLocks noChangeArrowheads="1"/>
          </p:cNvSpPr>
          <p:nvPr/>
        </p:nvSpPr>
        <p:spPr bwMode="auto">
          <a:xfrm>
            <a:off x="4943475" y="4070350"/>
            <a:ext cx="3673475" cy="617538"/>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Breakage</a:t>
            </a:r>
          </a:p>
        </p:txBody>
      </p:sp>
      <p:sp>
        <p:nvSpPr>
          <p:cNvPr id="292874" name="Text Box 10">
            <a:extLst>
              <a:ext uri="{FF2B5EF4-FFF2-40B4-BE49-F238E27FC236}">
                <a16:creationId xmlns:a16="http://schemas.microsoft.com/office/drawing/2014/main" id="{C2C4D8A5-26A1-ECB2-5377-77E82CF7CBC0}"/>
              </a:ext>
            </a:extLst>
          </p:cNvPr>
          <p:cNvSpPr txBox="1">
            <a:spLocks noChangeArrowheads="1"/>
          </p:cNvSpPr>
          <p:nvPr/>
        </p:nvSpPr>
        <p:spPr bwMode="auto">
          <a:xfrm>
            <a:off x="4943475" y="4995863"/>
            <a:ext cx="3673475" cy="617537"/>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Log Movement</a:t>
            </a:r>
          </a:p>
        </p:txBody>
      </p:sp>
      <p:sp>
        <p:nvSpPr>
          <p:cNvPr id="292875" name="Text Box 11">
            <a:extLst>
              <a:ext uri="{FF2B5EF4-FFF2-40B4-BE49-F238E27FC236}">
                <a16:creationId xmlns:a16="http://schemas.microsoft.com/office/drawing/2014/main" id="{588391C4-7AD9-CB9C-5BB4-9A1695DF6A99}"/>
              </a:ext>
            </a:extLst>
          </p:cNvPr>
          <p:cNvSpPr txBox="1">
            <a:spLocks noChangeArrowheads="1"/>
          </p:cNvSpPr>
          <p:nvPr/>
        </p:nvSpPr>
        <p:spPr bwMode="auto">
          <a:xfrm>
            <a:off x="4943475" y="5922963"/>
            <a:ext cx="3673475" cy="617537"/>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 Decomposition</a:t>
            </a:r>
          </a:p>
        </p:txBody>
      </p:sp>
      <p:sp>
        <p:nvSpPr>
          <p:cNvPr id="292876" name="Text Box 12">
            <a:extLst>
              <a:ext uri="{FF2B5EF4-FFF2-40B4-BE49-F238E27FC236}">
                <a16:creationId xmlns:a16="http://schemas.microsoft.com/office/drawing/2014/main" id="{62C14783-E329-A8A2-32F5-469D58938EA6}"/>
              </a:ext>
            </a:extLst>
          </p:cNvPr>
          <p:cNvSpPr txBox="1">
            <a:spLocks noChangeArrowheads="1"/>
          </p:cNvSpPr>
          <p:nvPr/>
        </p:nvSpPr>
        <p:spPr bwMode="auto">
          <a:xfrm>
            <a:off x="520700" y="5922963"/>
            <a:ext cx="3675063" cy="617537"/>
          </a:xfrm>
          <a:prstGeom prst="rect">
            <a:avLst/>
          </a:prstGeom>
          <a:solidFill>
            <a:schemeClr val="accent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US" altLang="en-US" sz="3200">
                <a:latin typeface="Arial Black" panose="020B0A04020102020204" pitchFamily="34" charset="0"/>
              </a:rPr>
              <a:t>Forest Harvest</a:t>
            </a:r>
          </a:p>
        </p:txBody>
      </p:sp>
      <p:sp>
        <p:nvSpPr>
          <p:cNvPr id="292877" name="Oval 13">
            <a:extLst>
              <a:ext uri="{FF2B5EF4-FFF2-40B4-BE49-F238E27FC236}">
                <a16:creationId xmlns:a16="http://schemas.microsoft.com/office/drawing/2014/main" id="{5D8D8EAE-F947-5906-D855-2B8BDA1E3DB6}"/>
              </a:ext>
            </a:extLst>
          </p:cNvPr>
          <p:cNvSpPr>
            <a:spLocks noChangeArrowheads="1"/>
          </p:cNvSpPr>
          <p:nvPr/>
        </p:nvSpPr>
        <p:spPr bwMode="auto">
          <a:xfrm>
            <a:off x="457200" y="1676400"/>
            <a:ext cx="3905250" cy="838200"/>
          </a:xfrm>
          <a:prstGeom prst="ellipse">
            <a:avLst/>
          </a:prstGeom>
          <a:solidFill>
            <a:schemeClr val="accent2"/>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en-US" sz="3200">
                <a:latin typeface="Arial Black" panose="020B0A04020102020204" pitchFamily="34" charset="0"/>
              </a:rPr>
              <a:t>Forest</a:t>
            </a:r>
          </a:p>
        </p:txBody>
      </p:sp>
      <p:sp>
        <p:nvSpPr>
          <p:cNvPr id="292878" name="Oval 14">
            <a:extLst>
              <a:ext uri="{FF2B5EF4-FFF2-40B4-BE49-F238E27FC236}">
                <a16:creationId xmlns:a16="http://schemas.microsoft.com/office/drawing/2014/main" id="{4FB6147F-5C3D-C61A-90C9-CB01D6D8B4F9}"/>
              </a:ext>
            </a:extLst>
          </p:cNvPr>
          <p:cNvSpPr>
            <a:spLocks noChangeArrowheads="1"/>
          </p:cNvSpPr>
          <p:nvPr/>
        </p:nvSpPr>
        <p:spPr bwMode="auto">
          <a:xfrm>
            <a:off x="4827588" y="1627188"/>
            <a:ext cx="4056062" cy="927100"/>
          </a:xfrm>
          <a:prstGeom prst="ellipse">
            <a:avLst/>
          </a:prstGeom>
          <a:solidFill>
            <a:schemeClr val="bg1"/>
          </a:solid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sz="3200">
                <a:latin typeface="Arial Black" panose="020B0A04020102020204" pitchFamily="34" charset="0"/>
              </a:rPr>
              <a:t>Stream</a:t>
            </a:r>
          </a:p>
        </p:txBody>
      </p:sp>
    </p:spTree>
  </p:cSld>
  <p:clrMapOvr>
    <a:masterClrMapping/>
  </p:clrMapOvr>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OldCentury"/>
        <a:ea typeface=""/>
        <a:cs typeface=""/>
      </a:majorFont>
      <a:minorFont>
        <a:latin typeface="OldCentu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808080"/>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808080"/>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9843</TotalTime>
  <Words>2282</Words>
  <Application>Microsoft Office PowerPoint</Application>
  <PresentationFormat>On-screen Show (4:3)</PresentationFormat>
  <Paragraphs>395</Paragraphs>
  <Slides>47</Slides>
  <Notes>40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47</vt:i4>
      </vt:variant>
    </vt:vector>
  </HeadingPairs>
  <TitlesOfParts>
    <vt:vector size="57" baseType="lpstr">
      <vt:lpstr>Times New Roman</vt:lpstr>
      <vt:lpstr>OldCentury</vt:lpstr>
      <vt:lpstr>Wingdings</vt:lpstr>
      <vt:lpstr>Arial</vt:lpstr>
      <vt:lpstr>Arial Black</vt:lpstr>
      <vt:lpstr>Arial Narrow</vt:lpstr>
      <vt:lpstr>Contemporary Portrait</vt:lpstr>
      <vt:lpstr>Microsoft Clip Gallery</vt:lpstr>
      <vt:lpstr>Microsoft Excel Chart</vt:lpstr>
      <vt:lpstr>Microsoft Photo Editor 3.0 Photo</vt:lpstr>
      <vt:lpstr>An Introduction to OSU StreamWood</vt:lpstr>
      <vt:lpstr>Presentation Outline </vt:lpstr>
      <vt:lpstr>I.  Model Description</vt:lpstr>
      <vt:lpstr>OSU StreamWood predicts…</vt:lpstr>
      <vt:lpstr>PowerPoint Presentation</vt:lpstr>
      <vt:lpstr>PowerPoint Presentation</vt:lpstr>
      <vt:lpstr>Forest Inputs</vt:lpstr>
      <vt:lpstr>Riparian Zone</vt:lpstr>
      <vt:lpstr>PowerPoint Presentation</vt:lpstr>
      <vt:lpstr>PowerPoint Presentation</vt:lpstr>
      <vt:lpstr>Tree Fall Regime</vt:lpstr>
      <vt:lpstr>PowerPoint Presentation</vt:lpstr>
      <vt:lpstr>Tree Entry Breakage</vt:lpstr>
      <vt:lpstr>In-channel Breakage</vt:lpstr>
      <vt:lpstr>Predicted vs. Observed</vt:lpstr>
      <vt:lpstr>PowerPoint Presentation</vt:lpstr>
      <vt:lpstr>Chance of Log Movement</vt:lpstr>
      <vt:lpstr>Chance of Movement: No Key Pieces, 100% Within Channel</vt:lpstr>
      <vt:lpstr>Distance of Log Movement</vt:lpstr>
      <vt:lpstr>Distance Moved, Mack Creek</vt:lpstr>
      <vt:lpstr>PowerPoint Presentation</vt:lpstr>
      <vt:lpstr>Decomposition</vt:lpstr>
      <vt:lpstr>The Value of Models</vt:lpstr>
      <vt:lpstr>Model Performance Evaluation “Truth is the intersection of independent lies” (Levins1970)</vt:lpstr>
      <vt:lpstr>PowerPoint Presentation</vt:lpstr>
      <vt:lpstr>II. Sample Applications</vt:lpstr>
      <vt:lpstr>Forest Basal Area: Standard Run</vt:lpstr>
      <vt:lpstr>Forest Plantation Basal Areas</vt:lpstr>
      <vt:lpstr>Volume From Plantation Forests</vt:lpstr>
      <vt:lpstr>Plantation Forests: 6-m Buffer </vt:lpstr>
      <vt:lpstr>Plantation Forests: 10-m Buffer</vt:lpstr>
      <vt:lpstr>Plantation Forests: 15-m Buffer</vt:lpstr>
      <vt:lpstr>Total Volume by Buffer Width</vt:lpstr>
      <vt:lpstr>Study Conclusions</vt:lpstr>
      <vt:lpstr>PowerPoint Presentation</vt:lpstr>
      <vt:lpstr>Simulated Wood Volume  Waihaha Basin, New Zealand</vt:lpstr>
      <vt:lpstr>Volume Frequency Distribution Year 1800, Waihaha, NZ</vt:lpstr>
      <vt:lpstr>Cumulative Frequency Volume Distribution Waihaha, NZ</vt:lpstr>
      <vt:lpstr>PowerPoint Presentation</vt:lpstr>
      <vt:lpstr>III.  Simulation Example</vt:lpstr>
      <vt:lpstr>PowerPoint Presentation</vt:lpstr>
      <vt:lpstr>PowerPoint Presentation</vt:lpstr>
      <vt:lpstr>PowerPoint Presentation</vt:lpstr>
      <vt:lpstr>PowerPoint Presentation</vt:lpstr>
      <vt:lpstr>PowerPoint Presentation</vt:lpstr>
      <vt:lpstr>Final Thoughts</vt:lpstr>
      <vt:lpstr>PowerPoint Presentation</vt:lpstr>
    </vt:vector>
  </TitlesOfParts>
  <Company>Fisheries 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StreamWood: A Model of Wood Dynamics in Small Streams</dc:title>
  <dc:creator>Mark A. Meleason</dc:creator>
  <cp:lastModifiedBy>Lum-Naihe, Christof Jurh duk - FS, AZ</cp:lastModifiedBy>
  <cp:revision>265</cp:revision>
  <cp:lastPrinted>2000-03-01T03:06:15Z</cp:lastPrinted>
  <dcterms:created xsi:type="dcterms:W3CDTF">1999-01-10T21:01:01Z</dcterms:created>
  <dcterms:modified xsi:type="dcterms:W3CDTF">2025-08-04T19:19:51Z</dcterms:modified>
</cp:coreProperties>
</file>