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75" r:id="rId2"/>
    <p:sldId id="398" r:id="rId3"/>
    <p:sldId id="359" r:id="rId4"/>
    <p:sldId id="432" r:id="rId5"/>
    <p:sldId id="374" r:id="rId6"/>
    <p:sldId id="424" r:id="rId7"/>
    <p:sldId id="425" r:id="rId8"/>
    <p:sldId id="458" r:id="rId9"/>
    <p:sldId id="463" r:id="rId10"/>
    <p:sldId id="440" r:id="rId11"/>
    <p:sldId id="430" r:id="rId12"/>
    <p:sldId id="402" r:id="rId13"/>
    <p:sldId id="405" r:id="rId14"/>
    <p:sldId id="431" r:id="rId15"/>
    <p:sldId id="404" r:id="rId16"/>
    <p:sldId id="470" r:id="rId17"/>
    <p:sldId id="367" r:id="rId18"/>
    <p:sldId id="443" r:id="rId19"/>
    <p:sldId id="400" r:id="rId20"/>
    <p:sldId id="433" r:id="rId21"/>
    <p:sldId id="373" r:id="rId22"/>
    <p:sldId id="473" r:id="rId23"/>
    <p:sldId id="434" r:id="rId24"/>
    <p:sldId id="435" r:id="rId25"/>
    <p:sldId id="411" r:id="rId26"/>
    <p:sldId id="358" r:id="rId27"/>
    <p:sldId id="292" r:id="rId28"/>
    <p:sldId id="475" r:id="rId29"/>
    <p:sldId id="421" r:id="rId30"/>
    <p:sldId id="462" r:id="rId31"/>
    <p:sldId id="266" r:id="rId32"/>
    <p:sldId id="320" r:id="rId33"/>
    <p:sldId id="319" r:id="rId34"/>
    <p:sldId id="315" r:id="rId35"/>
    <p:sldId id="314" r:id="rId36"/>
    <p:sldId id="322" r:id="rId37"/>
    <p:sldId id="321" r:id="rId38"/>
    <p:sldId id="465" r:id="rId39"/>
    <p:sldId id="317" r:id="rId40"/>
    <p:sldId id="383" r:id="rId41"/>
    <p:sldId id="450" r:id="rId42"/>
    <p:sldId id="474" r:id="rId43"/>
    <p:sldId id="388" r:id="rId44"/>
    <p:sldId id="437" r:id="rId45"/>
    <p:sldId id="438" r:id="rId46"/>
    <p:sldId id="439" r:id="rId47"/>
    <p:sldId id="414" r:id="rId48"/>
    <p:sldId id="403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3FD9F35-0624-D2A1-945F-DE8FB0F300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171F1BF-CAEA-4997-2E29-926FD7816A9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627E9960-C1E3-6B5F-FAAA-6442656ECD0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5798275E-8560-5BFF-9602-153E9DED4C2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12079F46-ADF3-4EC6-BC43-FB314423B0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2AC6CBEF-0348-1538-3430-2FA67D8C8A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C2109D03-1446-E260-7D85-5D19AE4471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9CDB97C3-5587-3C10-EA55-27087F67BD8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45" name="Rectangle 5">
            <a:extLst>
              <a:ext uri="{FF2B5EF4-FFF2-40B4-BE49-F238E27FC236}">
                <a16:creationId xmlns:a16="http://schemas.microsoft.com/office/drawing/2014/main" id="{6E8626B7-FA1C-7D5E-48C2-49A2A5490C5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46" name="Rectangle 6">
            <a:extLst>
              <a:ext uri="{FF2B5EF4-FFF2-40B4-BE49-F238E27FC236}">
                <a16:creationId xmlns:a16="http://schemas.microsoft.com/office/drawing/2014/main" id="{30826324-602D-8D45-B27E-C621BC09B0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63847" name="Rectangle 7">
            <a:extLst>
              <a:ext uri="{FF2B5EF4-FFF2-40B4-BE49-F238E27FC236}">
                <a16:creationId xmlns:a16="http://schemas.microsoft.com/office/drawing/2014/main" id="{B1F76B8D-7337-9AE2-269A-6A24CAF33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7F119741-A9F7-4CE9-B2F4-A1F83EBE3E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25175DC-0252-B95D-3FC6-BF798BAC07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A7459-27A9-42F6-AA83-527F2A79424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E7D5A786-8CFA-797B-F8DA-E1A8BAD517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B503DDEB-C3F6-444D-50D1-712E73F2D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41A10B2-1E2D-562B-8649-B87F1B8A4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51FB5-D34D-433F-9680-0A90E74ED4A4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C783EA1E-4193-9D96-A301-F4507A2E03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20AA8D04-A696-4D66-F83E-04EAC3A98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3213"/>
          </a:xfrm>
        </p:spPr>
        <p:txBody>
          <a:bodyPr lIns="91104" tIns="45552" rIns="91104" bIns="45552"/>
          <a:lstStyle/>
          <a:p>
            <a:r>
              <a:rPr lang="en-US" altLang="en-US"/>
              <a:t>All treatments 7 years after thinning  stands were underplanted with hemlock and Douglas-fir.</a:t>
            </a:r>
          </a:p>
          <a:p>
            <a:r>
              <a:rPr lang="en-US" altLang="en-US"/>
              <a:t>Point out Yachats treatments.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CC348B9-7F6E-CC3C-C1A5-F2EE543D6E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42CDC-FB33-40C9-B0D6-47C04C1E98EF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2A7F86CA-0E56-79A2-80BD-F039B285FD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B3F5F3EA-0579-1D19-9FAC-69172768C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91B8396-7EC1-99DE-0197-E9110D6F7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FD4CD-3318-4997-8A64-441B8937C833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A23CABFA-7C9F-7C85-58A4-F8D5720BF9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738A8883-309D-5676-6F9B-DD5265909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Yachats River near Beamer Creek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41E652B-F5FE-3F76-772B-590FD0816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29408-1A45-4330-87D2-61BFFA15857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78ED6189-9F31-D76C-E74C-C9E1F44460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ECD639FF-3CA6-9A60-6AFE-21FCA670C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10F381-D882-1092-6BDE-D4CDA031F0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A4B10-8463-4CE3-9E88-B99290808B2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94914" name="Rectangle 2">
            <a:extLst>
              <a:ext uri="{FF2B5EF4-FFF2-40B4-BE49-F238E27FC236}">
                <a16:creationId xmlns:a16="http://schemas.microsoft.com/office/drawing/2014/main" id="{57D8BE8F-704A-ECCB-9A87-974111F1DA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BCB12EA2-3546-F88A-BBCF-B9853ACA8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284C05-6ADC-7AF9-E0C4-E2177A03D1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D5EC0-EC4D-478F-8947-D44C3159BDD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11B279E3-1FAD-0135-2CA5-B128857F04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DCF93C9A-EB02-6ED5-AC25-34329424D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469B6DA-E0EA-9380-C4CB-00899D918B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60DFE-D3FD-47CD-9B43-F11ECFB18EE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347A84E0-0A2B-67E7-C4BF-49D43C9DD0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3D1D6D35-0376-DDA7-0E8B-6FC3C89B1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Upper Yachats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A57E3A1-FB1C-631F-F93A-DDD30EC56C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50C28-B431-41A2-BA2F-F2BE1BFCB3A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66242" name="Rectangle 2">
            <a:extLst>
              <a:ext uri="{FF2B5EF4-FFF2-40B4-BE49-F238E27FC236}">
                <a16:creationId xmlns:a16="http://schemas.microsoft.com/office/drawing/2014/main" id="{DB1F61F2-88FD-748B-72D1-6668966838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8464CA0C-1985-9F43-D14E-593F83326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Audubon Sanctuary on Tenmile Creek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B4FCA03-1687-765E-DBF7-6DF7B1EB5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AA800-2859-4310-9AA9-2856D4AD360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90818" name="Rectangle 2">
            <a:extLst>
              <a:ext uri="{FF2B5EF4-FFF2-40B4-BE49-F238E27FC236}">
                <a16:creationId xmlns:a16="http://schemas.microsoft.com/office/drawing/2014/main" id="{D52ECEA9-D027-7772-8627-8D0DD131F2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071299EA-E529-5899-F7E3-CC0CEB5BB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Preacher Trib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0D624A-C5E9-1AC8-FDCF-05ADA4F5A9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D73D9-1FC2-4707-B1A2-614A6BACEBC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C0B14913-007D-27F0-74EF-F78B0243AD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B047D386-A58A-D742-0ACF-F8C3C48E9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57B5F8-A5DE-B053-2FD0-A81E428E6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C057E-2EEA-4EDE-B4DB-9EC00BAD0FF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97986" name="Rectangle 2">
            <a:extLst>
              <a:ext uri="{FF2B5EF4-FFF2-40B4-BE49-F238E27FC236}">
                <a16:creationId xmlns:a16="http://schemas.microsoft.com/office/drawing/2014/main" id="{BB1EA72A-A546-B52A-B0D9-5614718991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84402AD2-924F-DA7D-8601-78D7C44B2A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EAA58-C148-50E4-FE81-8655ED56B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6985E-D843-1374-9670-E9CE4E65C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52E8A-9EE5-3375-10A0-911951E04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B0193-CA7F-91F2-7C70-459FF696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ABEB-D170-B40D-A257-A5FA4393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E9A2C-8ECC-42EC-9027-7BD643312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85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9BB31-C993-61CF-7847-C7340097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D95FF-B670-5C2D-5442-5EF90E66A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94E90-BBDF-5193-D805-512320A62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19069-7C0D-EA63-B311-7F01BFB6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A26F4-95DC-0505-987B-B033B1C9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09AEE-6E21-4611-B525-A8670F03B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75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24468F-6D34-8472-DDEF-6059A2124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24442-FCE4-AF50-4032-C610AB3D7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1E5AE-D864-9C71-D554-CF345204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2F0F-E8EB-C889-1D34-10495B7E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FAC56-6010-234A-9BE0-D77C5AF9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570D9-4A67-473D-808E-B11FA1DD0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363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F9BC9-7EF7-3650-F414-BC07DE15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0BEBE-A3EA-BA50-F079-574935783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4EBD4-2804-54ED-9A36-10BA5A48A43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AA621A-D908-E771-EC1F-9E954386B29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2F49A5-55CF-E678-4D60-235D147A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D05D16-052F-9369-E8CC-EE90CFFA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B60F3B-80AE-6477-B47F-B7DF8A41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2CD6C2-07B0-4ED8-8FFA-3A858C7FD9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50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63A8CC-70BE-41CE-9659-85449B1DDCE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E9712-6A7F-8E4E-959A-CB74D8B6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F893E-D2A2-F358-4058-234EF168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DF3FB-CC8F-9C30-188E-94C8F0D8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F0BFCC-1AD2-458C-AC2C-76A56AFF0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913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66B5-3389-12F7-8999-E7414B1B4CB9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0AD50-3D04-2D36-7635-52D7D72CED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A1A0C-5567-CD39-45F4-EA54B04ED33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5C09CC-E472-2CFB-99C3-17C9A50C2EA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325BC-A4D2-DADA-959D-381B8BE43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CF393-9E57-65D7-E20C-4AA4909A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0745C9-6623-B02A-07C5-34EE3CA8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60718-2ACE-6F8D-2E20-4CF9E964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06E469-9858-430F-B994-2F4A55BA66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F4A9-9B24-11D2-98E1-E94A7C85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584C9-4157-64CA-D01E-FB0F9C776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73220-315F-3E15-74BE-FCF78378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E02A5-2D87-D48E-CC9C-C07A8597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11A86-7C64-30B0-62CB-EF17A58E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C915E-6CC6-42FF-8917-099455613C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45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7561-363D-50CD-ECE8-B97215DE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0EE17-4B3E-7855-4E11-9CAA54D04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ACB2C-A35E-F558-1B18-D928184A7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6CDFA-6F4B-12FF-8FD3-A0306D08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7597C-0D7B-268D-5BC5-025E95A90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61A8-A488-4B78-B74C-35C812507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45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0566-971E-02B3-C563-23BB04B2D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FC686-DE42-6BB1-17A0-10E37E6D2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452A0-5D7D-E106-27CE-65EF9C4C8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C98D4-F6EA-659A-2525-85DB2FF0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A3AA9-2D76-DB93-A7DE-5EDF17A6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14F2C-2938-A2FD-E85F-CB197453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09518-49B3-4649-A84F-48E1A39C6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67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0B090-BBA9-37F2-0166-1A3493E3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93750-FE31-9A37-10EB-C9D18A09A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FBC75-8060-AA5E-D1FE-1F45F824C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C650-D34D-4127-28F6-BE88A45A5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1B5B11-8AC7-B168-249B-5EBFDC526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45DB03-64B2-762A-47EB-40F6A14A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D8D0E-0002-E24E-4D9D-BB819DE3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2BD4E-ABE4-FB99-BC51-0A6DAE34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6919-E141-40FD-BD0B-DEA9F3664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07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2FC22-B7B8-7BA4-27EB-DA53EB73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66244-B2B6-E0CE-BC0D-1BEA0A22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C0D4F-4820-0E45-14CC-2257428C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BE0E6-8893-BFA6-7BA7-1BB25A00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B7451-7143-4E62-82FF-94FA6CA25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48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E3DD4-8B86-BEA3-C156-3C554CA14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AE0F23-2001-E165-278A-8CAFD81E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8B72E-896F-A3BD-9DE2-EFDB6DDE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F0B15-2E38-4B8C-89B6-520C01E66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64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B8F9-6F19-0628-2C51-12117658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3A02B-AD0C-85F3-1851-39FCB7BC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2AD2B-22BD-3E24-157B-D5B59D598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C6E12-5DEB-56B9-FB7A-5E7EEC06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D4A7A-7E62-2FF6-51CB-D6A596BD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94F6B-32C1-F385-313E-96B009B3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72A11-EA87-4BDF-A872-18626FF4C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4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E1794-8568-B301-78EB-23780EFF1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1FB88F-BBDD-C31C-9D95-A2408655E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C4B8D-D122-CBE6-156D-5D86E1A8A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B4DF1-580A-9CF5-8A8B-6476C141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8EDA6-A947-6A41-077E-CBE7E085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BE840-FD34-EDC8-160B-565B266D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FD6B8-E74B-42BA-88BF-7657CAF66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1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55CF5F-64AA-D119-505A-5529FD44D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69BD8D-5277-871A-1F87-A460E8929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F2E0F96-19DF-2789-4D03-129A10E7CB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F3C050-B402-77A4-5004-975FB564E3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A4B037-39EF-7EB9-F3E2-D547AE4576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fld id="{8F1CB57A-FB0F-41F8-885A-2D7BA36852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762C3717-8382-7C6D-024D-EBCFB39AA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94563" name="Picture 3">
            <a:extLst>
              <a:ext uri="{FF2B5EF4-FFF2-40B4-BE49-F238E27FC236}">
                <a16:creationId xmlns:a16="http://schemas.microsoft.com/office/drawing/2014/main" id="{7B39CAC0-B140-E475-ED18-628198726D5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64" name="Text Box 4">
            <a:extLst>
              <a:ext uri="{FF2B5EF4-FFF2-40B4-BE49-F238E27FC236}">
                <a16:creationId xmlns:a16="http://schemas.microsoft.com/office/drawing/2014/main" id="{DC77D623-041F-0DF8-324C-03CC55411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59606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800">
                <a:effectLst>
                  <a:outerShdw blurRad="38100" dist="38100" dir="2700000" algn="tl">
                    <a:srgbClr val="000000"/>
                  </a:outerShdw>
                </a:effectLst>
              </a:rPr>
              <a:t>Riparian Thinning Logic</a:t>
            </a:r>
          </a:p>
          <a:p>
            <a:pPr algn="ctr"/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Jack Sleeper - Siuslaw National Forest</a:t>
            </a:r>
          </a:p>
          <a:p>
            <a:pPr algn="ctr"/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March 20, 2008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>
            <a:extLst>
              <a:ext uri="{FF2B5EF4-FFF2-40B4-BE49-F238E27FC236}">
                <a16:creationId xmlns:a16="http://schemas.microsoft.com/office/drawing/2014/main" id="{B79EEB39-75F9-77B3-6155-27122EA74F7C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5155" name="Text Box 3">
            <a:extLst>
              <a:ext uri="{FF2B5EF4-FFF2-40B4-BE49-F238E27FC236}">
                <a16:creationId xmlns:a16="http://schemas.microsoft.com/office/drawing/2014/main" id="{3D678405-A03C-EA81-E3B2-CFA8A4C44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6650"/>
            <a:ext cx="5772150" cy="641350"/>
          </a:xfrm>
          <a:prstGeom prst="rect">
            <a:avLst/>
          </a:prstGeom>
          <a:solidFill>
            <a:srgbClr val="0000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effectLst/>
              </a:rPr>
              <a:t>Spruce &amp; Alder Seedlings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EA8E66F6-070A-FDC9-7707-8C0066679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85700" name="Picture 4">
            <a:extLst>
              <a:ext uri="{FF2B5EF4-FFF2-40B4-BE49-F238E27FC236}">
                <a16:creationId xmlns:a16="http://schemas.microsoft.com/office/drawing/2014/main" id="{1B6A88F6-9F6E-3395-609E-BE72FB30952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Rectangle 5">
            <a:extLst>
              <a:ext uri="{FF2B5EF4-FFF2-40B4-BE49-F238E27FC236}">
                <a16:creationId xmlns:a16="http://schemas.microsoft.com/office/drawing/2014/main" id="{7F60CC4C-2187-8ABD-C90C-88EF74A87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44743" name="Picture 7">
            <a:extLst>
              <a:ext uri="{FF2B5EF4-FFF2-40B4-BE49-F238E27FC236}">
                <a16:creationId xmlns:a16="http://schemas.microsoft.com/office/drawing/2014/main" id="{F74AFC29-3F93-6C70-4BD1-DB11E5EF30D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>
            <a:extLst>
              <a:ext uri="{FF2B5EF4-FFF2-40B4-BE49-F238E27FC236}">
                <a16:creationId xmlns:a16="http://schemas.microsoft.com/office/drawing/2014/main" id="{CEF16D07-68E0-D34E-D430-95E816C95A2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88"/>
            <a:ext cx="9144000" cy="685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7076BEBE-B6CB-A206-A3BC-8D3C5BE98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89796" name="Picture 4">
            <a:extLst>
              <a:ext uri="{FF2B5EF4-FFF2-40B4-BE49-F238E27FC236}">
                <a16:creationId xmlns:a16="http://schemas.microsoft.com/office/drawing/2014/main" id="{B7E03B9C-D65E-C4DC-CE13-AC09E05E6C4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>
            <a:extLst>
              <a:ext uri="{FF2B5EF4-FFF2-40B4-BE49-F238E27FC236}">
                <a16:creationId xmlns:a16="http://schemas.microsoft.com/office/drawing/2014/main" id="{EC0884DC-236B-17F3-89BB-3D1EF5F9C5B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0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>
            <a:extLst>
              <a:ext uri="{FF2B5EF4-FFF2-40B4-BE49-F238E27FC236}">
                <a16:creationId xmlns:a16="http://schemas.microsoft.com/office/drawing/2014/main" id="{9CCC873D-1351-3133-C266-0BBD35577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Natural Conifer Stands</a:t>
            </a:r>
          </a:p>
        </p:txBody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E25E68B3-2882-4274-0573-0AE7F3545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Large diverse tree species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Disturbance &amp; competition limit dense conifer stands near streams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Conifer stands mostly on toeslope and high terraces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Trees/Acre-lowest in riparian areas and increase upslope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Conifer stands have irregular riparian edges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C2F5DB87-E9D2-670C-1739-45BBABCD9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en-US" sz="4000">
                <a:solidFill>
                  <a:srgbClr val="FFFF00"/>
                </a:solidFill>
              </a:rPr>
              <a:t>Large Wood in Streams</a:t>
            </a:r>
          </a:p>
        </p:txBody>
      </p:sp>
      <p:pic>
        <p:nvPicPr>
          <p:cNvPr id="183299" name="Picture 3">
            <a:extLst>
              <a:ext uri="{FF2B5EF4-FFF2-40B4-BE49-F238E27FC236}">
                <a16:creationId xmlns:a16="http://schemas.microsoft.com/office/drawing/2014/main" id="{3F260999-029E-8EBE-7686-F0962BF64BFF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4495800" cy="291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300" name="Picture 4">
            <a:extLst>
              <a:ext uri="{FF2B5EF4-FFF2-40B4-BE49-F238E27FC236}">
                <a16:creationId xmlns:a16="http://schemas.microsoft.com/office/drawing/2014/main" id="{53D652C5-8865-FD9E-264B-0CACB4BB541D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685800"/>
            <a:ext cx="4495800" cy="291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301" name="Picture 5">
            <a:extLst>
              <a:ext uri="{FF2B5EF4-FFF2-40B4-BE49-F238E27FC236}">
                <a16:creationId xmlns:a16="http://schemas.microsoft.com/office/drawing/2014/main" id="{B00A051E-5A57-7CB0-9220-DD7BF2758253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7600"/>
            <a:ext cx="91440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>
            <a:extLst>
              <a:ext uri="{FF2B5EF4-FFF2-40B4-BE49-F238E27FC236}">
                <a16:creationId xmlns:a16="http://schemas.microsoft.com/office/drawing/2014/main" id="{302097FA-C20D-DB3F-597E-87D916A06F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09251" name="Picture 3">
            <a:extLst>
              <a:ext uri="{FF2B5EF4-FFF2-40B4-BE49-F238E27FC236}">
                <a16:creationId xmlns:a16="http://schemas.microsoft.com/office/drawing/2014/main" id="{AF804604-5B67-6DAC-746C-93C3C21A360A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1358106C-20ED-2764-137D-626A0B604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1DDB8FFB-FCF3-B227-8D5E-B5A5A354D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en-US" sz="6000"/>
          </a:p>
          <a:p>
            <a:pPr algn="ctr">
              <a:buFontTx/>
              <a:buNone/>
            </a:pPr>
            <a:r>
              <a:rPr lang="en-US" altLang="en-US" sz="6000"/>
              <a:t>Riparian Impacts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>
            <a:extLst>
              <a:ext uri="{FF2B5EF4-FFF2-40B4-BE49-F238E27FC236}">
                <a16:creationId xmlns:a16="http://schemas.microsoft.com/office/drawing/2014/main" id="{B0BF054A-245A-252C-992C-3D7168655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Talk Outline</a:t>
            </a:r>
          </a:p>
        </p:txBody>
      </p:sp>
      <p:sp>
        <p:nvSpPr>
          <p:cNvPr id="239621" name="Rectangle 5">
            <a:extLst>
              <a:ext uri="{FF2B5EF4-FFF2-40B4-BE49-F238E27FC236}">
                <a16:creationId xmlns:a16="http://schemas.microsoft.com/office/drawing/2014/main" id="{11D39317-9A12-DEE5-BE10-BDA50A020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Riparian Processes</a:t>
            </a:r>
          </a:p>
          <a:p>
            <a:endParaRPr lang="en-US" altLang="en-US"/>
          </a:p>
          <a:p>
            <a:r>
              <a:rPr lang="en-US" altLang="en-US"/>
              <a:t>Human Impacts to Riparian Areas</a:t>
            </a:r>
          </a:p>
          <a:p>
            <a:endParaRPr lang="en-US" altLang="en-US"/>
          </a:p>
          <a:p>
            <a:r>
              <a:rPr lang="en-US" altLang="en-US"/>
              <a:t>Siuslaw NF Thinning Design and Effects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F8A574D6-AD1F-DA6F-D8AA-D084DB0C0572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 sz="3200"/>
              <a:t>Settlement Reduced Large Trees</a:t>
            </a:r>
            <a:br>
              <a:rPr lang="en-US" altLang="en-US" sz="3200"/>
            </a:br>
            <a:r>
              <a:rPr lang="en-US" altLang="en-US" sz="3200"/>
              <a:t>in Riparian Areas </a:t>
            </a:r>
            <a:endParaRPr lang="en-US" altLang="en-US" sz="4800"/>
          </a:p>
        </p:txBody>
      </p:sp>
      <p:pic>
        <p:nvPicPr>
          <p:cNvPr id="295939" name="Picture 3">
            <a:extLst>
              <a:ext uri="{FF2B5EF4-FFF2-40B4-BE49-F238E27FC236}">
                <a16:creationId xmlns:a16="http://schemas.microsoft.com/office/drawing/2014/main" id="{3968710A-BF73-8724-F74D-2D1B5AA05777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3863975"/>
            <a:ext cx="6172200" cy="299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5940" name="Picture 4">
            <a:extLst>
              <a:ext uri="{FF2B5EF4-FFF2-40B4-BE49-F238E27FC236}">
                <a16:creationId xmlns:a16="http://schemas.microsoft.com/office/drawing/2014/main" id="{7332F0DD-7EF0-0CF3-5F72-00641B2F6588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371600"/>
            <a:ext cx="4267200" cy="281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5941" name="Picture 5">
            <a:extLst>
              <a:ext uri="{FF2B5EF4-FFF2-40B4-BE49-F238E27FC236}">
                <a16:creationId xmlns:a16="http://schemas.microsoft.com/office/drawing/2014/main" id="{9371A974-A961-01ED-4080-3C9032025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5307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06C0FD80-DB14-910E-7C41-49BCFB9FB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219200"/>
          </a:xfrm>
        </p:spPr>
        <p:txBody>
          <a:bodyPr/>
          <a:lstStyle/>
          <a:p>
            <a:r>
              <a:rPr lang="en-US" altLang="en-US" sz="3200"/>
              <a:t>Large Trees Removed</a:t>
            </a:r>
          </a:p>
        </p:txBody>
      </p:sp>
      <p:pic>
        <p:nvPicPr>
          <p:cNvPr id="192515" name="Picture 3">
            <a:extLst>
              <a:ext uri="{FF2B5EF4-FFF2-40B4-BE49-F238E27FC236}">
                <a16:creationId xmlns:a16="http://schemas.microsoft.com/office/drawing/2014/main" id="{12FF8896-8994-9C4D-49AA-C8AE3AC79F51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7663" y="0"/>
            <a:ext cx="4986337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516" name="AutoShape 4">
            <a:extLst>
              <a:ext uri="{FF2B5EF4-FFF2-40B4-BE49-F238E27FC236}">
                <a16:creationId xmlns:a16="http://schemas.microsoft.com/office/drawing/2014/main" id="{80D7E03C-0087-8D78-3062-B6E8E7B6BBAA}"/>
              </a:ext>
            </a:extLst>
          </p:cNvPr>
          <p:cNvSpPr>
            <a:spLocks/>
          </p:cNvSpPr>
          <p:nvPr/>
        </p:nvSpPr>
        <p:spPr bwMode="auto">
          <a:xfrm>
            <a:off x="4343400" y="2667000"/>
            <a:ext cx="1189038" cy="685800"/>
          </a:xfrm>
          <a:prstGeom prst="borderCallout1">
            <a:avLst>
              <a:gd name="adj1" fmla="val 16667"/>
              <a:gd name="adj2" fmla="val 106407"/>
              <a:gd name="adj3" fmla="val -5556"/>
              <a:gd name="adj4" fmla="val 164083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800">
                <a:solidFill>
                  <a:schemeClr val="tx1"/>
                </a:solidFill>
                <a:effectLst/>
              </a:rPr>
              <a:t>Cape Perpetua</a:t>
            </a:r>
          </a:p>
        </p:txBody>
      </p:sp>
      <p:sp>
        <p:nvSpPr>
          <p:cNvPr id="192517" name="AutoShape 5">
            <a:extLst>
              <a:ext uri="{FF2B5EF4-FFF2-40B4-BE49-F238E27FC236}">
                <a16:creationId xmlns:a16="http://schemas.microsoft.com/office/drawing/2014/main" id="{75253BCD-F33E-61BA-FD1D-3CA432A8A2EF}"/>
              </a:ext>
            </a:extLst>
          </p:cNvPr>
          <p:cNvSpPr>
            <a:spLocks/>
          </p:cNvSpPr>
          <p:nvPr/>
        </p:nvSpPr>
        <p:spPr bwMode="auto">
          <a:xfrm>
            <a:off x="4267200" y="4876800"/>
            <a:ext cx="1189038" cy="457200"/>
          </a:xfrm>
          <a:prstGeom prst="borderCallout1">
            <a:avLst>
              <a:gd name="adj1" fmla="val 25000"/>
              <a:gd name="adj2" fmla="val 106407"/>
              <a:gd name="adj3" fmla="val 66667"/>
              <a:gd name="adj4" fmla="val 162481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800">
                <a:solidFill>
                  <a:schemeClr val="tx1"/>
                </a:solidFill>
                <a:effectLst/>
              </a:rPr>
              <a:t>Florence</a:t>
            </a:r>
          </a:p>
        </p:txBody>
      </p:sp>
      <p:pic>
        <p:nvPicPr>
          <p:cNvPr id="192518" name="Picture 6">
            <a:extLst>
              <a:ext uri="{FF2B5EF4-FFF2-40B4-BE49-F238E27FC236}">
                <a16:creationId xmlns:a16="http://schemas.microsoft.com/office/drawing/2014/main" id="{3586A813-9B86-088D-4CDF-1EC7D486814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4162425" cy="571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>
            <a:extLst>
              <a:ext uri="{FF2B5EF4-FFF2-40B4-BE49-F238E27FC236}">
                <a16:creationId xmlns:a16="http://schemas.microsoft.com/office/drawing/2014/main" id="{88118650-83F6-7A2E-CAFE-2524F2EA6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Roads Disconnect Riparian Area from Stream</a:t>
            </a:r>
          </a:p>
        </p:txBody>
      </p:sp>
      <p:pic>
        <p:nvPicPr>
          <p:cNvPr id="359431" name="Picture 7">
            <a:extLst>
              <a:ext uri="{FF2B5EF4-FFF2-40B4-BE49-F238E27FC236}">
                <a16:creationId xmlns:a16="http://schemas.microsoft.com/office/drawing/2014/main" id="{D20E9170-7493-1879-D969-DD473B01D303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 b="13889"/>
          <a:stretch>
            <a:fillRect/>
          </a:stretch>
        </p:blipFill>
        <p:spPr>
          <a:xfrm>
            <a:off x="0" y="838200"/>
            <a:ext cx="914400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>
            <a:extLst>
              <a:ext uri="{FF2B5EF4-FFF2-40B4-BE49-F238E27FC236}">
                <a16:creationId xmlns:a16="http://schemas.microsoft.com/office/drawing/2014/main" id="{223EB5EC-60D4-4905-71DB-0CC123C1905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63" name="Text Box 3">
            <a:extLst>
              <a:ext uri="{FF2B5EF4-FFF2-40B4-BE49-F238E27FC236}">
                <a16:creationId xmlns:a16="http://schemas.microsoft.com/office/drawing/2014/main" id="{05DD3774-973D-CAF4-80A1-C25E468CB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0"/>
            <a:ext cx="9124950" cy="641350"/>
          </a:xfrm>
          <a:prstGeom prst="rect">
            <a:avLst/>
          </a:prstGeom>
          <a:solidFill>
            <a:srgbClr val="0000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>
                <a:effectLst/>
              </a:rPr>
              <a:t>Debris Flow Intercepted by Road</a:t>
            </a:r>
          </a:p>
        </p:txBody>
      </p:sp>
      <p:sp>
        <p:nvSpPr>
          <p:cNvPr id="296964" name="Text Box 4">
            <a:extLst>
              <a:ext uri="{FF2B5EF4-FFF2-40B4-BE49-F238E27FC236}">
                <a16:creationId xmlns:a16="http://schemas.microsoft.com/office/drawing/2014/main" id="{1D087295-5F0F-0026-A735-63260EBB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6650"/>
            <a:ext cx="3155950" cy="641350"/>
          </a:xfrm>
          <a:prstGeom prst="rect">
            <a:avLst/>
          </a:prstGeom>
          <a:solidFill>
            <a:srgbClr val="0000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effectLst/>
              </a:rPr>
              <a:t>Tenmile Creek</a:t>
            </a:r>
          </a:p>
        </p:txBody>
      </p:sp>
      <p:sp>
        <p:nvSpPr>
          <p:cNvPr id="296965" name="Line 5">
            <a:extLst>
              <a:ext uri="{FF2B5EF4-FFF2-40B4-BE49-F238E27FC236}">
                <a16:creationId xmlns:a16="http://schemas.microsoft.com/office/drawing/2014/main" id="{53E7B3C0-EE5C-6284-7264-D8D823CE0B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0" y="5562600"/>
            <a:ext cx="16002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005A730F-5F77-F62E-489B-12751595FE8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5029200" y="274638"/>
            <a:ext cx="3657600" cy="2773362"/>
          </a:xfrm>
        </p:spPr>
        <p:txBody>
          <a:bodyPr/>
          <a:lstStyle/>
          <a:p>
            <a:r>
              <a:rPr lang="en-US" altLang="en-US" sz="3200"/>
              <a:t>Stream Cleaning</a:t>
            </a:r>
            <a:br>
              <a:rPr lang="en-US" altLang="en-US" sz="3200"/>
            </a:br>
            <a:r>
              <a:rPr lang="en-US" altLang="en-US" sz="3200"/>
              <a:t>for</a:t>
            </a:r>
            <a:br>
              <a:rPr lang="en-US" altLang="en-US" sz="3200"/>
            </a:br>
            <a:r>
              <a:rPr lang="en-US" altLang="en-US" sz="3200"/>
              <a:t>-Transportation</a:t>
            </a:r>
            <a:br>
              <a:rPr lang="en-US" altLang="en-US" sz="3200"/>
            </a:br>
            <a:r>
              <a:rPr lang="en-US" altLang="en-US" sz="3200"/>
              <a:t>-Fish Passage</a:t>
            </a:r>
            <a:br>
              <a:rPr lang="en-US" altLang="en-US" sz="3200"/>
            </a:br>
            <a:r>
              <a:rPr lang="en-US" altLang="en-US" sz="3200"/>
              <a:t>-Cedar Shakes</a:t>
            </a:r>
          </a:p>
        </p:txBody>
      </p:sp>
      <p:pic>
        <p:nvPicPr>
          <p:cNvPr id="299011" name="Picture 3">
            <a:extLst>
              <a:ext uri="{FF2B5EF4-FFF2-40B4-BE49-F238E27FC236}">
                <a16:creationId xmlns:a16="http://schemas.microsoft.com/office/drawing/2014/main" id="{DDA6C33D-0A03-1B8A-01E2-E026F0B508B0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53000" cy="327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12" name="Picture 4">
            <a:extLst>
              <a:ext uri="{FF2B5EF4-FFF2-40B4-BE49-F238E27FC236}">
                <a16:creationId xmlns:a16="http://schemas.microsoft.com/office/drawing/2014/main" id="{76BA5085-F26D-C2A9-82B2-2327D759A88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3252788"/>
            <a:ext cx="5410200" cy="3605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>
            <a:extLst>
              <a:ext uri="{FF2B5EF4-FFF2-40B4-BE49-F238E27FC236}">
                <a16:creationId xmlns:a16="http://schemas.microsoft.com/office/drawing/2014/main" id="{AF4DBF95-7381-AE83-A43E-67F53147D81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74800"/>
            <a:ext cx="9144000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B2C9E98D-ED99-5717-B3F0-8298A504D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Natural &amp; Managed </a:t>
            </a:r>
            <a:br>
              <a:rPr lang="en-US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Riparian Stands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0A9AF3A-7734-E487-D4F0-A26BBCDCC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 u="sng"/>
              <a:t>Natural Stands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Large conifer with few trees/acre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Diverse species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Understory shrubs and trees present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 u="sng"/>
              <a:t>Managed Stands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Small conifer with many trees/acre </a:t>
            </a: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/>
              <a:t>Mostly Douglas-fir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Understory shrubs and trees absent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161796" name="Rectangle 4">
            <a:extLst>
              <a:ext uri="{FF2B5EF4-FFF2-40B4-BE49-F238E27FC236}">
                <a16:creationId xmlns:a16="http://schemas.microsoft.com/office/drawing/2014/main" id="{62E6752A-B49E-DE91-11DA-B9F0B2E99B6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endParaRPr lang="en-US" alt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658268D-0059-F885-6258-8B6382F83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Thin Close To Streams?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20CBB3F-A332-CA35-E22C-0EC6D6D82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Large wood has a major influence on aquatic processes and habitat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400"/>
              <a:t>Large diameter conifers near streams have been reduced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Large wood in streams and on floodplains reduced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Thinning accelerates development of large diameter trees and diverse tree species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Northwest Forest Plan, Endangered Species Act, Essential Fish Habitat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>
            <a:extLst>
              <a:ext uri="{FF2B5EF4-FFF2-40B4-BE49-F238E27FC236}">
                <a16:creationId xmlns:a16="http://schemas.microsoft.com/office/drawing/2014/main" id="{C83CE897-8103-6AEE-7BC1-249FAC93A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1715" name="Rectangle 3">
            <a:extLst>
              <a:ext uri="{FF2B5EF4-FFF2-40B4-BE49-F238E27FC236}">
                <a16:creationId xmlns:a16="http://schemas.microsoft.com/office/drawing/2014/main" id="{E2BC176C-C208-E676-21D6-A66B12B91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sz="6000"/>
              <a:t>Riparian Thinning Design and Effects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0" name="Rectangle 8">
            <a:extLst>
              <a:ext uri="{FF2B5EF4-FFF2-40B4-BE49-F238E27FC236}">
                <a16:creationId xmlns:a16="http://schemas.microsoft.com/office/drawing/2014/main" id="{B037CC6B-70B8-1899-FF6C-1BECC466A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962400" cy="6858000"/>
          </a:xfrm>
        </p:spPr>
        <p:txBody>
          <a:bodyPr/>
          <a:lstStyle/>
          <a:p>
            <a: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Interdisciplinary Team </a:t>
            </a:r>
            <a:b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Plans  Restoration Activities </a:t>
            </a:r>
            <a:b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Including Thinning</a:t>
            </a:r>
          </a:p>
        </p:txBody>
      </p:sp>
      <p:pic>
        <p:nvPicPr>
          <p:cNvPr id="274438" name="Picture 6">
            <a:extLst>
              <a:ext uri="{FF2B5EF4-FFF2-40B4-BE49-F238E27FC236}">
                <a16:creationId xmlns:a16="http://schemas.microsoft.com/office/drawing/2014/main" id="{067D9E0D-3945-DE29-050E-AAA878A020C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0"/>
            <a:ext cx="51435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D1F2D296-4942-5FB0-62B1-4653E9AC4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Large Trees</a:t>
            </a:r>
          </a:p>
        </p:txBody>
      </p:sp>
      <p:pic>
        <p:nvPicPr>
          <p:cNvPr id="162819" name="Picture 3">
            <a:extLst>
              <a:ext uri="{FF2B5EF4-FFF2-40B4-BE49-F238E27FC236}">
                <a16:creationId xmlns:a16="http://schemas.microsoft.com/office/drawing/2014/main" id="{C92B5DAC-94A7-34A2-9CE3-78D42CE7E18F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4224338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0" name="Picture 4">
            <a:extLst>
              <a:ext uri="{FF2B5EF4-FFF2-40B4-BE49-F238E27FC236}">
                <a16:creationId xmlns:a16="http://schemas.microsoft.com/office/drawing/2014/main" id="{F7D618D6-BF5E-4559-6955-FFC2E9CAD605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49388"/>
            <a:ext cx="4724400" cy="309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1" name="Picture 5">
            <a:extLst>
              <a:ext uri="{FF2B5EF4-FFF2-40B4-BE49-F238E27FC236}">
                <a16:creationId xmlns:a16="http://schemas.microsoft.com/office/drawing/2014/main" id="{ECF4F8A1-96C9-CC8E-CA23-198E90F6327D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4684713"/>
            <a:ext cx="4724400" cy="2138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D00D86F7-C60A-113E-39EE-33AA78C25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Thinning Concerns</a:t>
            </a:r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4809F661-5125-3910-25F3-497E07288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Stream Temperature</a:t>
            </a:r>
          </a:p>
          <a:p>
            <a:endParaRPr lang="en-US" altLang="en-US"/>
          </a:p>
          <a:p>
            <a:r>
              <a:rPr lang="en-US" altLang="en-US"/>
              <a:t>Stream Sedimentation</a:t>
            </a:r>
          </a:p>
          <a:p>
            <a:endParaRPr lang="en-US" altLang="en-US"/>
          </a:p>
          <a:p>
            <a:r>
              <a:rPr lang="en-US" altLang="en-US"/>
              <a:t>Wood Recruitment to Streams</a:t>
            </a:r>
          </a:p>
          <a:p>
            <a:endParaRPr lang="en-US" altLang="en-US"/>
          </a:p>
          <a:p>
            <a:r>
              <a:rPr lang="en-US" altLang="en-US"/>
              <a:t>Windthrow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F0270B5-75EA-16F4-7097-48C98AA0A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Stream Buffer Design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82D9D9C-57D1-0A16-88AC-F1452F946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Variable width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Based on site specific conditions</a:t>
            </a:r>
          </a:p>
          <a:p>
            <a:pPr lvl="1"/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Follows edge of dense plantation </a:t>
            </a:r>
          </a:p>
          <a:p>
            <a:pPr lvl="1"/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Protect Unstable Areas</a:t>
            </a:r>
          </a:p>
          <a:p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Perennial Streams</a:t>
            </a:r>
          </a:p>
          <a:p>
            <a:pPr lvl="1"/>
            <a:r>
              <a:rPr lang="en-US" altLang="en-US" sz="2400"/>
              <a:t>First 2 rows of conifer near stream-no cut</a:t>
            </a:r>
          </a:p>
          <a:p>
            <a:pPr lvl="1"/>
            <a:r>
              <a:rPr lang="en-US" altLang="en-US" sz="2400"/>
              <a:t>Minimum 30 ft no cut buffer from floodplain</a:t>
            </a:r>
          </a:p>
          <a:p>
            <a:pPr lvl="2"/>
            <a:r>
              <a:rPr lang="en-US" altLang="en-US" sz="2000"/>
              <a:t>average 50-80 ft </a:t>
            </a:r>
          </a:p>
          <a:p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Intermittent Streams</a:t>
            </a:r>
          </a:p>
          <a:p>
            <a:pPr lvl="1"/>
            <a:r>
              <a:rPr lang="en-US" altLang="en-US" sz="2400"/>
              <a:t>First row of conifer near stream-no cut</a:t>
            </a:r>
          </a:p>
          <a:p>
            <a:pPr lvl="1"/>
            <a:r>
              <a:rPr lang="en-US" altLang="en-US" sz="2400"/>
              <a:t>Minimum 15 ft no cut buffer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>
            <a:extLst>
              <a:ext uri="{FF2B5EF4-FFF2-40B4-BE49-F238E27FC236}">
                <a16:creationId xmlns:a16="http://schemas.microsoft.com/office/drawing/2014/main" id="{7454B523-B994-2785-4754-9E7F959FF3F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Rectangle 6">
            <a:extLst>
              <a:ext uri="{FF2B5EF4-FFF2-40B4-BE49-F238E27FC236}">
                <a16:creationId xmlns:a16="http://schemas.microsoft.com/office/drawing/2014/main" id="{CA547E68-BE87-F978-5A10-0EA26020C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2133600" cy="13716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Stream                        </a:t>
            </a:r>
          </a:p>
        </p:txBody>
      </p:sp>
      <p:pic>
        <p:nvPicPr>
          <p:cNvPr id="97285" name="Picture 5">
            <a:extLst>
              <a:ext uri="{FF2B5EF4-FFF2-40B4-BE49-F238E27FC236}">
                <a16:creationId xmlns:a16="http://schemas.microsoft.com/office/drawing/2014/main" id="{E6864ED2-17A4-6A09-4441-62F763C74AB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39913"/>
            <a:ext cx="9144000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8" name="Line 8">
            <a:extLst>
              <a:ext uri="{FF2B5EF4-FFF2-40B4-BE49-F238E27FC236}">
                <a16:creationId xmlns:a16="http://schemas.microsoft.com/office/drawing/2014/main" id="{847B4F8A-641A-0204-BE5B-8F9943FE69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" y="1371600"/>
            <a:ext cx="76200" cy="3048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9" name="Rectangle 9">
            <a:extLst>
              <a:ext uri="{FF2B5EF4-FFF2-40B4-BE49-F238E27FC236}">
                <a16:creationId xmlns:a16="http://schemas.microsoft.com/office/drawing/2014/main" id="{0432468F-5811-B1F9-8BD8-D7DBC884C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143000"/>
            <a:ext cx="456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 Cut | Thin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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Rectangle 6">
            <a:extLst>
              <a:ext uri="{FF2B5EF4-FFF2-40B4-BE49-F238E27FC236}">
                <a16:creationId xmlns:a16="http://schemas.microsoft.com/office/drawing/2014/main" id="{574E4E54-0B48-9BD7-CC5C-48D6E4FDF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Thinned Unit                 No Cut Buffer</a:t>
            </a:r>
          </a:p>
        </p:txBody>
      </p:sp>
      <p:pic>
        <p:nvPicPr>
          <p:cNvPr id="88069" name="Picture 5">
            <a:extLst>
              <a:ext uri="{FF2B5EF4-FFF2-40B4-BE49-F238E27FC236}">
                <a16:creationId xmlns:a16="http://schemas.microsoft.com/office/drawing/2014/main" id="{EF19796E-D54C-1030-F362-6B8782CFCE4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65313"/>
            <a:ext cx="9144000" cy="448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>
            <a:extLst>
              <a:ext uri="{FF2B5EF4-FFF2-40B4-BE49-F238E27FC236}">
                <a16:creationId xmlns:a16="http://schemas.microsoft.com/office/drawing/2014/main" id="{C063DCAD-4589-3F1B-4607-9966BCE884D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1450"/>
            <a:ext cx="8610600" cy="645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6" name="Rectangle 12">
            <a:extLst>
              <a:ext uri="{FF2B5EF4-FFF2-40B4-BE49-F238E27FC236}">
                <a16:creationId xmlns:a16="http://schemas.microsoft.com/office/drawing/2014/main" id="{1F6701E5-9FA5-E5A7-1656-19976691B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Stream Shade from No Cut Buffer</a:t>
            </a:r>
          </a:p>
        </p:txBody>
      </p:sp>
      <p:pic>
        <p:nvPicPr>
          <p:cNvPr id="103435" name="Picture 11">
            <a:extLst>
              <a:ext uri="{FF2B5EF4-FFF2-40B4-BE49-F238E27FC236}">
                <a16:creationId xmlns:a16="http://schemas.microsoft.com/office/drawing/2014/main" id="{9A49F581-7BD9-1C35-36A5-A6F90C79A86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485900"/>
            <a:ext cx="7162800" cy="537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Rectangle 6">
            <a:extLst>
              <a:ext uri="{FF2B5EF4-FFF2-40B4-BE49-F238E27FC236}">
                <a16:creationId xmlns:a16="http://schemas.microsoft.com/office/drawing/2014/main" id="{D4842D04-01BE-2F63-2C8A-CC39BA19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Dense Vegetation Shades</a:t>
            </a:r>
            <a:b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 Streams</a:t>
            </a:r>
          </a:p>
        </p:txBody>
      </p:sp>
      <p:pic>
        <p:nvPicPr>
          <p:cNvPr id="99333" name="Picture 5">
            <a:extLst>
              <a:ext uri="{FF2B5EF4-FFF2-40B4-BE49-F238E27FC236}">
                <a16:creationId xmlns:a16="http://schemas.microsoft.com/office/drawing/2014/main" id="{BB0F807E-CF73-C681-9AA8-D6BA9E312F0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543050"/>
            <a:ext cx="7086600" cy="5314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51" name="Rectangle 11">
            <a:extLst>
              <a:ext uri="{FF2B5EF4-FFF2-40B4-BE49-F238E27FC236}">
                <a16:creationId xmlns:a16="http://schemas.microsoft.com/office/drawing/2014/main" id="{6D7D855B-211E-E894-A76D-23DD70891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0" y="762000"/>
            <a:ext cx="3810000" cy="1828800"/>
          </a:xfrm>
        </p:spPr>
        <p:txBody>
          <a:bodyPr/>
          <a:lstStyle/>
          <a:p>
            <a: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Sedimentation</a:t>
            </a:r>
          </a:p>
        </p:txBody>
      </p:sp>
      <p:pic>
        <p:nvPicPr>
          <p:cNvPr id="343050" name="Picture 10">
            <a:extLst>
              <a:ext uri="{FF2B5EF4-FFF2-40B4-BE49-F238E27FC236}">
                <a16:creationId xmlns:a16="http://schemas.microsoft.com/office/drawing/2014/main" id="{42EF15A8-CE63-5A23-8531-A57190C7AB7C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45088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3046" name="Picture 6">
            <a:extLst>
              <a:ext uri="{FF2B5EF4-FFF2-40B4-BE49-F238E27FC236}">
                <a16:creationId xmlns:a16="http://schemas.microsoft.com/office/drawing/2014/main" id="{DEE34887-7232-DFE1-3277-88D6B291E1A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200400"/>
            <a:ext cx="48768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Rectangle 6">
            <a:extLst>
              <a:ext uri="{FF2B5EF4-FFF2-40B4-BE49-F238E27FC236}">
                <a16:creationId xmlns:a16="http://schemas.microsoft.com/office/drawing/2014/main" id="{2362FB79-167D-A294-30E7-72F85DEB0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7600"/>
            <a:ext cx="4724400" cy="32004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Wood Recruitment</a:t>
            </a:r>
          </a:p>
        </p:txBody>
      </p:sp>
      <p:pic>
        <p:nvPicPr>
          <p:cNvPr id="93193" name="Picture 9">
            <a:extLst>
              <a:ext uri="{FF2B5EF4-FFF2-40B4-BE49-F238E27FC236}">
                <a16:creationId xmlns:a16="http://schemas.microsoft.com/office/drawing/2014/main" id="{54B908EA-7E07-DF27-2AF5-6B89A0C7B7B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0750" y="0"/>
            <a:ext cx="4413250" cy="6858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4" name="Picture 10">
            <a:extLst>
              <a:ext uri="{FF2B5EF4-FFF2-40B4-BE49-F238E27FC236}">
                <a16:creationId xmlns:a16="http://schemas.microsoft.com/office/drawing/2014/main" id="{210898B8-6DC9-624E-C9BC-0D81A599AC1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76800" cy="36576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C2153A0E-6AE4-D892-7340-50CDC4B26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048000" cy="3001962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Debris Flows</a:t>
            </a:r>
          </a:p>
        </p:txBody>
      </p:sp>
      <p:pic>
        <p:nvPicPr>
          <p:cNvPr id="293891" name="Picture 3">
            <a:extLst>
              <a:ext uri="{FF2B5EF4-FFF2-40B4-BE49-F238E27FC236}">
                <a16:creationId xmlns:a16="http://schemas.microsoft.com/office/drawing/2014/main" id="{9A6BD5FA-EEEC-D5FF-FC69-B4DF67AD07B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0"/>
            <a:ext cx="5105400" cy="3438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3892" name="Picture 4">
            <a:extLst>
              <a:ext uri="{FF2B5EF4-FFF2-40B4-BE49-F238E27FC236}">
                <a16:creationId xmlns:a16="http://schemas.microsoft.com/office/drawing/2014/main" id="{F8722AB7-4624-E6E1-44B3-A8B683E9D63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62350"/>
            <a:ext cx="9144000" cy="329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>
            <a:extLst>
              <a:ext uri="{FF2B5EF4-FFF2-40B4-BE49-F238E27FC236}">
                <a16:creationId xmlns:a16="http://schemas.microsoft.com/office/drawing/2014/main" id="{FE44E1AE-1732-225D-75F9-DA5048DE5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743200"/>
            <a:ext cx="2100263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5" name="Picture 3">
            <a:extLst>
              <a:ext uri="{FF2B5EF4-FFF2-40B4-BE49-F238E27FC236}">
                <a16:creationId xmlns:a16="http://schemas.microsoft.com/office/drawing/2014/main" id="{30BBC65C-6480-B1EE-CCF0-4341896CE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838200"/>
            <a:ext cx="2100263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6" name="Text Box 4">
            <a:extLst>
              <a:ext uri="{FF2B5EF4-FFF2-40B4-BE49-F238E27FC236}">
                <a16:creationId xmlns:a16="http://schemas.microsoft.com/office/drawing/2014/main" id="{E3DCE544-C53B-964A-F010-917D90C34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6461125"/>
            <a:ext cx="144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Unthinned</a:t>
            </a:r>
            <a:endParaRPr lang="en-US" altLang="en-US" sz="2400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18117" name="Picture 5">
            <a:extLst>
              <a:ext uri="{FF2B5EF4-FFF2-40B4-BE49-F238E27FC236}">
                <a16:creationId xmlns:a16="http://schemas.microsoft.com/office/drawing/2014/main" id="{6ABCCC55-09B5-6D28-E000-D38266087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838200"/>
            <a:ext cx="2168525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8" name="Picture 6">
            <a:extLst>
              <a:ext uri="{FF2B5EF4-FFF2-40B4-BE49-F238E27FC236}">
                <a16:creationId xmlns:a16="http://schemas.microsoft.com/office/drawing/2014/main" id="{19357795-4F2D-4218-E3E6-348BBB569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838200"/>
            <a:ext cx="2168525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9" name="Text Box 7">
            <a:extLst>
              <a:ext uri="{FF2B5EF4-FFF2-40B4-BE49-F238E27FC236}">
                <a16:creationId xmlns:a16="http://schemas.microsoft.com/office/drawing/2014/main" id="{D4B0AA3D-049D-BF67-43BB-593F29771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61125"/>
            <a:ext cx="199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100 Trees/Acre</a:t>
            </a:r>
            <a:endParaRPr lang="en-US" altLang="en-US" sz="240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18120" name="Picture 8">
            <a:extLst>
              <a:ext uri="{FF2B5EF4-FFF2-40B4-BE49-F238E27FC236}">
                <a16:creationId xmlns:a16="http://schemas.microsoft.com/office/drawing/2014/main" id="{5B538ABB-3B1D-957C-67BA-8FFECBFBA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838200"/>
            <a:ext cx="2100262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21" name="Text Box 9">
            <a:extLst>
              <a:ext uri="{FF2B5EF4-FFF2-40B4-BE49-F238E27FC236}">
                <a16:creationId xmlns:a16="http://schemas.microsoft.com/office/drawing/2014/main" id="{772B27AB-E07C-9F38-13D1-C2055477B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6461125"/>
            <a:ext cx="1849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60 Trees/Acre</a:t>
            </a:r>
            <a:endParaRPr lang="en-US" altLang="en-US" sz="2200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8122" name="Text Box 10">
            <a:extLst>
              <a:ext uri="{FF2B5EF4-FFF2-40B4-BE49-F238E27FC236}">
                <a16:creationId xmlns:a16="http://schemas.microsoft.com/office/drawing/2014/main" id="{EE45D855-FDA2-A892-04C5-AFF22FA7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6469063"/>
            <a:ext cx="184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30 Trees/Acre</a:t>
            </a:r>
            <a:endParaRPr lang="en-US" alt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8123" name="Text Box 11">
            <a:extLst>
              <a:ext uri="{FF2B5EF4-FFF2-40B4-BE49-F238E27FC236}">
                <a16:creationId xmlns:a16="http://schemas.microsoft.com/office/drawing/2014/main" id="{492E3B1F-C03E-2EB8-8FE6-5F9CC832F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0"/>
            <a:ext cx="8805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algn="ctr" eaLnBrk="0" hangingPunct="0"/>
            <a:r>
              <a:rPr lang="en-US" altLang="en-US" sz="2400" b="1">
                <a:effectLst/>
              </a:rPr>
              <a:t>Douglas-fir</a:t>
            </a:r>
            <a:r>
              <a:rPr lang="en-US" altLang="en-US" sz="2400" b="1">
                <a:solidFill>
                  <a:srgbClr val="0033CC"/>
                </a:solidFill>
                <a:effectLst/>
              </a:rPr>
              <a:t> </a:t>
            </a:r>
            <a:r>
              <a:rPr lang="en-US" altLang="en-US" sz="2400" b="1">
                <a:effectLst/>
              </a:rPr>
              <a:t>Stand Development in Western Oregon</a:t>
            </a:r>
          </a:p>
          <a:p>
            <a:pPr algn="ctr" eaLnBrk="0" hangingPunct="0"/>
            <a:r>
              <a:rPr lang="en-US" altLang="en-US" sz="2400" b="1">
                <a:effectLst/>
              </a:rPr>
              <a:t>Seven Years After Thinning and Underplanting</a:t>
            </a:r>
          </a:p>
        </p:txBody>
      </p:sp>
      <p:pic>
        <p:nvPicPr>
          <p:cNvPr id="218124" name="Picture 12">
            <a:extLst>
              <a:ext uri="{FF2B5EF4-FFF2-40B4-BE49-F238E27FC236}">
                <a16:creationId xmlns:a16="http://schemas.microsoft.com/office/drawing/2014/main" id="{247D4889-A91C-320B-3CF8-4F39CCCC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743200"/>
            <a:ext cx="2168525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25" name="Picture 13">
            <a:extLst>
              <a:ext uri="{FF2B5EF4-FFF2-40B4-BE49-F238E27FC236}">
                <a16:creationId xmlns:a16="http://schemas.microsoft.com/office/drawing/2014/main" id="{9BAE16C7-D769-8EDB-5B06-FB887EC1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2743200"/>
            <a:ext cx="2168525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26" name="Picture 14">
            <a:extLst>
              <a:ext uri="{FF2B5EF4-FFF2-40B4-BE49-F238E27FC236}">
                <a16:creationId xmlns:a16="http://schemas.microsoft.com/office/drawing/2014/main" id="{41B8C397-0AFC-762C-EF0F-7FDEABA42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743200"/>
            <a:ext cx="2100262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27" name="Picture 15">
            <a:extLst>
              <a:ext uri="{FF2B5EF4-FFF2-40B4-BE49-F238E27FC236}">
                <a16:creationId xmlns:a16="http://schemas.microsoft.com/office/drawing/2014/main" id="{82F3DBF8-8B15-E689-6D91-62A9A1641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4648200"/>
            <a:ext cx="2168525" cy="182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28" name="Picture 16">
            <a:extLst>
              <a:ext uri="{FF2B5EF4-FFF2-40B4-BE49-F238E27FC236}">
                <a16:creationId xmlns:a16="http://schemas.microsoft.com/office/drawing/2014/main" id="{98B75FFC-4014-8D72-767C-595D02B93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648200"/>
            <a:ext cx="2100263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29" name="Picture 17">
            <a:extLst>
              <a:ext uri="{FF2B5EF4-FFF2-40B4-BE49-F238E27FC236}">
                <a16:creationId xmlns:a16="http://schemas.microsoft.com/office/drawing/2014/main" id="{6D47D13D-0E3D-AD4C-9A0F-A74CCE094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4648200"/>
            <a:ext cx="2168525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30" name="Picture 18">
            <a:extLst>
              <a:ext uri="{FF2B5EF4-FFF2-40B4-BE49-F238E27FC236}">
                <a16:creationId xmlns:a16="http://schemas.microsoft.com/office/drawing/2014/main" id="{33A0245D-899A-2EB5-B744-32A4FADCC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4648200"/>
            <a:ext cx="2100262" cy="182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4EB8C335-E4E0-7CC8-7723-7243144F1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Uncertainty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DFEA2BFF-BEB7-D859-86C9-68D34494B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Thin Density-trees/acre</a:t>
            </a:r>
          </a:p>
          <a:p>
            <a:pPr lvl="1"/>
            <a:r>
              <a:rPr lang="en-US" altLang="en-US"/>
              <a:t>Thin heavy or light?</a:t>
            </a:r>
          </a:p>
          <a:p>
            <a:pPr lvl="1"/>
            <a:r>
              <a:rPr lang="en-US" altLang="en-US"/>
              <a:t>Distribution across the landscape </a:t>
            </a:r>
          </a:p>
          <a:p>
            <a:r>
              <a:rPr lang="en-US" altLang="en-US"/>
              <a:t>Down Wood</a:t>
            </a:r>
          </a:p>
          <a:p>
            <a:pPr lvl="1"/>
            <a:r>
              <a:rPr lang="en-US" altLang="en-US"/>
              <a:t>Small pieces now or larger ones later?</a:t>
            </a:r>
          </a:p>
          <a:p>
            <a:r>
              <a:rPr lang="en-US" altLang="en-US"/>
              <a:t>Windthrow</a:t>
            </a:r>
          </a:p>
          <a:p>
            <a:r>
              <a:rPr lang="en-US" altLang="en-US"/>
              <a:t>How to contract &amp; fund complex design?</a:t>
            </a:r>
          </a:p>
          <a:p>
            <a:r>
              <a:rPr lang="en-US" altLang="en-US"/>
              <a:t>Climate Change</a:t>
            </a:r>
          </a:p>
          <a:p>
            <a:pPr lvl="1"/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2"/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6" name="Rectangle 4">
            <a:extLst>
              <a:ext uri="{FF2B5EF4-FFF2-40B4-BE49-F238E27FC236}">
                <a16:creationId xmlns:a16="http://schemas.microsoft.com/office/drawing/2014/main" id="{D11715F9-43DF-333C-B707-9BAF46118D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Commercial Thinning Funds other Restoration Activities</a:t>
            </a:r>
          </a:p>
        </p:txBody>
      </p:sp>
      <p:sp>
        <p:nvSpPr>
          <p:cNvPr id="366597" name="Rectangle 5">
            <a:extLst>
              <a:ext uri="{FF2B5EF4-FFF2-40B4-BE49-F238E27FC236}">
                <a16:creationId xmlns:a16="http://schemas.microsoft.com/office/drawing/2014/main" id="{2F4C815C-C48C-6750-7230-8A3E88F60F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98AEFE16-8D2E-9643-4742-28B9D206B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68288"/>
            <a:ext cx="8763000" cy="950912"/>
          </a:xfrm>
        </p:spPr>
        <p:txBody>
          <a:bodyPr/>
          <a:lstStyle/>
          <a:p>
            <a:pPr defTabSz="1019175"/>
            <a:r>
              <a:rPr lang="en-US" altLang="en-US" sz="3600">
                <a:solidFill>
                  <a:srgbClr val="FFFF00"/>
                </a:solidFill>
              </a:rPr>
              <a:t>Precommercial Thinning</a:t>
            </a:r>
          </a:p>
        </p:txBody>
      </p:sp>
      <p:pic>
        <p:nvPicPr>
          <p:cNvPr id="227331" name="Picture 3">
            <a:extLst>
              <a:ext uri="{FF2B5EF4-FFF2-40B4-BE49-F238E27FC236}">
                <a16:creationId xmlns:a16="http://schemas.microsoft.com/office/drawing/2014/main" id="{13B7D58E-27FA-02FD-941F-5B56DDC4732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150" y="1143000"/>
            <a:ext cx="7827963" cy="537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CBE7DE66-2666-2520-3244-08C867A8BD4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0" y="3276600"/>
            <a:ext cx="9144000" cy="609600"/>
          </a:xfrm>
        </p:spPr>
        <p:txBody>
          <a:bodyPr/>
          <a:lstStyle/>
          <a:p>
            <a: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Riparian Planting</a:t>
            </a:r>
          </a:p>
        </p:txBody>
      </p:sp>
      <p:pic>
        <p:nvPicPr>
          <p:cNvPr id="301059" name="Picture 3">
            <a:extLst>
              <a:ext uri="{FF2B5EF4-FFF2-40B4-BE49-F238E27FC236}">
                <a16:creationId xmlns:a16="http://schemas.microsoft.com/office/drawing/2014/main" id="{84150A69-BB39-C13F-026D-DC6B9AF3F8EF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24400" cy="314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60" name="Picture 4">
            <a:extLst>
              <a:ext uri="{FF2B5EF4-FFF2-40B4-BE49-F238E27FC236}">
                <a16:creationId xmlns:a16="http://schemas.microsoft.com/office/drawing/2014/main" id="{3501E4F2-940B-4966-275F-39AB9596FD7A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0"/>
            <a:ext cx="4267200" cy="319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61" name="Picture 5">
            <a:extLst>
              <a:ext uri="{FF2B5EF4-FFF2-40B4-BE49-F238E27FC236}">
                <a16:creationId xmlns:a16="http://schemas.microsoft.com/office/drawing/2014/main" id="{8B9C5F14-531C-FEAE-51D3-8ECCF8989B9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27475"/>
            <a:ext cx="9144000" cy="293052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6D8E20F9-7D44-3847-F0DA-145C74D97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Conifer Release</a:t>
            </a:r>
          </a:p>
        </p:txBody>
      </p:sp>
      <p:pic>
        <p:nvPicPr>
          <p:cNvPr id="302083" name="Picture 3">
            <a:extLst>
              <a:ext uri="{FF2B5EF4-FFF2-40B4-BE49-F238E27FC236}">
                <a16:creationId xmlns:a16="http://schemas.microsoft.com/office/drawing/2014/main" id="{F7AB36E6-1967-2E60-7FAA-BB310F2AA981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6163" y="1905000"/>
            <a:ext cx="30178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084" name="Picture 4">
            <a:extLst>
              <a:ext uri="{FF2B5EF4-FFF2-40B4-BE49-F238E27FC236}">
                <a16:creationId xmlns:a16="http://schemas.microsoft.com/office/drawing/2014/main" id="{E53D87A2-A19F-FB0D-F398-226182582E5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6019800" cy="4514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F894A8AA-3783-1592-AFF7-BC940B35F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3400" y="0"/>
            <a:ext cx="4800600" cy="25146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 Large Wood to Streams &amp; Floodplains</a:t>
            </a:r>
          </a:p>
        </p:txBody>
      </p:sp>
      <p:pic>
        <p:nvPicPr>
          <p:cNvPr id="303107" name="Picture 3">
            <a:extLst>
              <a:ext uri="{FF2B5EF4-FFF2-40B4-BE49-F238E27FC236}">
                <a16:creationId xmlns:a16="http://schemas.microsoft.com/office/drawing/2014/main" id="{68381DE1-FED6-FDE2-FD95-CA22099E181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86050" cy="3581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08" name="Picture 4">
            <a:extLst>
              <a:ext uri="{FF2B5EF4-FFF2-40B4-BE49-F238E27FC236}">
                <a16:creationId xmlns:a16="http://schemas.microsoft.com/office/drawing/2014/main" id="{BA76FEEF-9598-F399-6F92-991B68BEF956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066800"/>
            <a:ext cx="1981200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09" name="Picture 5">
            <a:extLst>
              <a:ext uri="{FF2B5EF4-FFF2-40B4-BE49-F238E27FC236}">
                <a16:creationId xmlns:a16="http://schemas.microsoft.com/office/drawing/2014/main" id="{E29AAF4B-D1E8-B6E7-192E-7DD7140496B9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835400"/>
            <a:ext cx="4495800" cy="302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FD04ECE6-126C-A37A-3E24-59EF955B0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Road Decommission</a:t>
            </a:r>
          </a:p>
        </p:txBody>
      </p:sp>
      <p:sp>
        <p:nvSpPr>
          <p:cNvPr id="259075" name="Text Box 3">
            <a:extLst>
              <a:ext uri="{FF2B5EF4-FFF2-40B4-BE49-F238E27FC236}">
                <a16:creationId xmlns:a16="http://schemas.microsoft.com/office/drawing/2014/main" id="{19C42A79-0F79-C711-D7DC-E8CEE8E7A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57600"/>
            <a:ext cx="6921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2002</a:t>
            </a:r>
          </a:p>
        </p:txBody>
      </p:sp>
      <p:sp>
        <p:nvSpPr>
          <p:cNvPr id="259076" name="Text Box 4">
            <a:extLst>
              <a:ext uri="{FF2B5EF4-FFF2-40B4-BE49-F238E27FC236}">
                <a16:creationId xmlns:a16="http://schemas.microsoft.com/office/drawing/2014/main" id="{9C9D111B-1711-25AA-1588-FE40D8B0E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921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2003</a:t>
            </a:r>
          </a:p>
        </p:txBody>
      </p:sp>
      <p:sp>
        <p:nvSpPr>
          <p:cNvPr id="259077" name="Text Box 5">
            <a:extLst>
              <a:ext uri="{FF2B5EF4-FFF2-40B4-BE49-F238E27FC236}">
                <a16:creationId xmlns:a16="http://schemas.microsoft.com/office/drawing/2014/main" id="{611CCDCC-D1A9-EB4E-78B9-EAC4A3723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491288"/>
            <a:ext cx="692150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2006</a:t>
            </a:r>
          </a:p>
        </p:txBody>
      </p:sp>
      <p:pic>
        <p:nvPicPr>
          <p:cNvPr id="259078" name="Picture 6">
            <a:extLst>
              <a:ext uri="{FF2B5EF4-FFF2-40B4-BE49-F238E27FC236}">
                <a16:creationId xmlns:a16="http://schemas.microsoft.com/office/drawing/2014/main" id="{4AE9AE20-AED7-6E55-79CC-7C109AF442AD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05200"/>
            <a:ext cx="91440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79" name="Picture 7">
            <a:extLst>
              <a:ext uri="{FF2B5EF4-FFF2-40B4-BE49-F238E27FC236}">
                <a16:creationId xmlns:a16="http://schemas.microsoft.com/office/drawing/2014/main" id="{FDF831E7-33D3-BBDB-AEAA-522DB8D9EE59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 b="13889"/>
          <a:stretch>
            <a:fillRect/>
          </a:stretch>
        </p:blipFill>
        <p:spPr>
          <a:xfrm>
            <a:off x="0" y="838200"/>
            <a:ext cx="45720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80" name="Picture 8">
            <a:extLst>
              <a:ext uri="{FF2B5EF4-FFF2-40B4-BE49-F238E27FC236}">
                <a16:creationId xmlns:a16="http://schemas.microsoft.com/office/drawing/2014/main" id="{A1EF80A9-7CAE-A600-7B15-1E69C66C01D1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838200"/>
            <a:ext cx="45720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9081" name="Rectangle 9">
            <a:extLst>
              <a:ext uri="{FF2B5EF4-FFF2-40B4-BE49-F238E27FC236}">
                <a16:creationId xmlns:a16="http://schemas.microsoft.com/office/drawing/2014/main" id="{39B8CA52-251F-9BCF-2BCC-C8C6E73EC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004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2002</a:t>
            </a:r>
          </a:p>
        </p:txBody>
      </p:sp>
      <p:sp>
        <p:nvSpPr>
          <p:cNvPr id="259082" name="Rectangle 10">
            <a:extLst>
              <a:ext uri="{FF2B5EF4-FFF2-40B4-BE49-F238E27FC236}">
                <a16:creationId xmlns:a16="http://schemas.microsoft.com/office/drawing/2014/main" id="{CAE84F47-53C0-3969-3B2F-72D7A018A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2004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2003</a:t>
            </a:r>
          </a:p>
        </p:txBody>
      </p:sp>
      <p:sp>
        <p:nvSpPr>
          <p:cNvPr id="259083" name="Rectangle 11">
            <a:extLst>
              <a:ext uri="{FF2B5EF4-FFF2-40B4-BE49-F238E27FC236}">
                <a16:creationId xmlns:a16="http://schemas.microsoft.com/office/drawing/2014/main" id="{05A1C2FE-45DE-8BBE-2618-CAEE62B7E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4912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2006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>
            <a:extLst>
              <a:ext uri="{FF2B5EF4-FFF2-40B4-BE49-F238E27FC236}">
                <a16:creationId xmlns:a16="http://schemas.microsoft.com/office/drawing/2014/main" id="{322C8B2B-D87E-FAD8-BE6D-D38316639C1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A99539A7-427B-9883-A3E6-C29A6E8D2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/>
          <a:lstStyle/>
          <a:p>
            <a:r>
              <a:rPr lang="en-US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Wood &amp; Sediment from Debris Flow </a:t>
            </a:r>
          </a:p>
        </p:txBody>
      </p:sp>
      <p:pic>
        <p:nvPicPr>
          <p:cNvPr id="193539" name="Picture 3">
            <a:extLst>
              <a:ext uri="{FF2B5EF4-FFF2-40B4-BE49-F238E27FC236}">
                <a16:creationId xmlns:a16="http://schemas.microsoft.com/office/drawing/2014/main" id="{4290B024-5184-DFB4-F97E-659B25914D6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93763"/>
            <a:ext cx="9144000" cy="5964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>
            <a:extLst>
              <a:ext uri="{FF2B5EF4-FFF2-40B4-BE49-F238E27FC236}">
                <a16:creationId xmlns:a16="http://schemas.microsoft.com/office/drawing/2014/main" id="{C12B3221-2F15-98F0-2DEB-009404392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8534" name="Picture 6">
            <a:extLst>
              <a:ext uri="{FF2B5EF4-FFF2-40B4-BE49-F238E27FC236}">
                <a16:creationId xmlns:a16="http://schemas.microsoft.com/office/drawing/2014/main" id="{D7A66E34-05D3-EE8C-203B-29F2B906E6D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8535" name="Text Box 7">
            <a:extLst>
              <a:ext uri="{FF2B5EF4-FFF2-40B4-BE49-F238E27FC236}">
                <a16:creationId xmlns:a16="http://schemas.microsoft.com/office/drawing/2014/main" id="{E6EBF069-E732-5C46-58CA-35793D6E9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Upper Green River Landslide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D7494F81-BB46-5CC2-FDD8-18B3F4704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80580" name="Picture 4">
            <a:extLst>
              <a:ext uri="{FF2B5EF4-FFF2-40B4-BE49-F238E27FC236}">
                <a16:creationId xmlns:a16="http://schemas.microsoft.com/office/drawing/2014/main" id="{AD4AADDB-DB20-58BD-40FB-51AE0970EDE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0581" name="Text Box 5">
            <a:extLst>
              <a:ext uri="{FF2B5EF4-FFF2-40B4-BE49-F238E27FC236}">
                <a16:creationId xmlns:a16="http://schemas.microsoft.com/office/drawing/2014/main" id="{B0842F45-4844-1840-933F-029DD6F59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Valley Floor Buried with Landslide Deposit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60" name="Rectangle 8">
            <a:extLst>
              <a:ext uri="{FF2B5EF4-FFF2-40B4-BE49-F238E27FC236}">
                <a16:creationId xmlns:a16="http://schemas.microsoft.com/office/drawing/2014/main" id="{C34C5FD5-1CE1-1982-9E27-E3B2232BD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200400"/>
            <a:ext cx="5486400" cy="7620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Beaver Ponds</a:t>
            </a:r>
          </a:p>
        </p:txBody>
      </p:sp>
      <p:pic>
        <p:nvPicPr>
          <p:cNvPr id="330758" name="Picture 6">
            <a:extLst>
              <a:ext uri="{FF2B5EF4-FFF2-40B4-BE49-F238E27FC236}">
                <a16:creationId xmlns:a16="http://schemas.microsoft.com/office/drawing/2014/main" id="{65C69F60-5BB5-07B8-6487-5AB15C4ABE2A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886200"/>
            <a:ext cx="7086600" cy="297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0759" name="Picture 7">
            <a:extLst>
              <a:ext uri="{FF2B5EF4-FFF2-40B4-BE49-F238E27FC236}">
                <a16:creationId xmlns:a16="http://schemas.microsoft.com/office/drawing/2014/main" id="{887D9CB5-3A08-CC8B-7874-91E09EBF293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7391400" cy="314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>
            <a:extLst>
              <a:ext uri="{FF2B5EF4-FFF2-40B4-BE49-F238E27FC236}">
                <a16:creationId xmlns:a16="http://schemas.microsoft.com/office/drawing/2014/main" id="{E92350D0-3C0F-7CE6-DB6F-0F664D922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Floods</a:t>
            </a:r>
          </a:p>
        </p:txBody>
      </p:sp>
      <p:pic>
        <p:nvPicPr>
          <p:cNvPr id="338950" name="Picture 6">
            <a:extLst>
              <a:ext uri="{FF2B5EF4-FFF2-40B4-BE49-F238E27FC236}">
                <a16:creationId xmlns:a16="http://schemas.microsoft.com/office/drawing/2014/main" id="{EF4275C6-5401-C1A2-FF61-EFB667D1077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9144000" cy="3363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5011</TotalTime>
  <Words>475</Words>
  <Application>Microsoft Office PowerPoint</Application>
  <PresentationFormat>On-screen Show (4:3)</PresentationFormat>
  <Paragraphs>139</Paragraphs>
  <Slides>48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Wingdings</vt:lpstr>
      <vt:lpstr>Times New Roman</vt:lpstr>
      <vt:lpstr>Default Design</vt:lpstr>
      <vt:lpstr>PowerPoint Presentation</vt:lpstr>
      <vt:lpstr>Talk Outline</vt:lpstr>
      <vt:lpstr>Large Trees</vt:lpstr>
      <vt:lpstr>Debris Flows</vt:lpstr>
      <vt:lpstr>Wood &amp; Sediment from Debris Flow </vt:lpstr>
      <vt:lpstr>PowerPoint Presentation</vt:lpstr>
      <vt:lpstr>PowerPoint Presentation</vt:lpstr>
      <vt:lpstr>Beaver Ponds</vt:lpstr>
      <vt:lpstr>Floods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Natural Conifer Stands</vt:lpstr>
      <vt:lpstr>Large Wood in Streams</vt:lpstr>
      <vt:lpstr>PowerPoint Presentation</vt:lpstr>
      <vt:lpstr>PowerPoint Presentation</vt:lpstr>
      <vt:lpstr>Settlement Reduced Large Trees in Riparian Areas </vt:lpstr>
      <vt:lpstr>Large Trees Removed</vt:lpstr>
      <vt:lpstr>Roads Disconnect Riparian Area from Stream</vt:lpstr>
      <vt:lpstr>PowerPoint Presentation</vt:lpstr>
      <vt:lpstr>Stream Cleaning for -Transportation -Fish Passage -Cedar Shakes</vt:lpstr>
      <vt:lpstr>PowerPoint Presentation</vt:lpstr>
      <vt:lpstr>Natural &amp; Managed  Riparian Stands</vt:lpstr>
      <vt:lpstr>Why Thin Close To Streams?</vt:lpstr>
      <vt:lpstr>PowerPoint Presentation</vt:lpstr>
      <vt:lpstr>Interdisciplinary Team   Plans  Restoration Activities   Including Thinning</vt:lpstr>
      <vt:lpstr>Thinning Concerns</vt:lpstr>
      <vt:lpstr>Stream Buffer Design</vt:lpstr>
      <vt:lpstr>PowerPoint Presentation</vt:lpstr>
      <vt:lpstr>Stream                        </vt:lpstr>
      <vt:lpstr>Thinned Unit                 No Cut Buffer</vt:lpstr>
      <vt:lpstr>PowerPoint Presentation</vt:lpstr>
      <vt:lpstr>Stream Shade from No Cut Buffer</vt:lpstr>
      <vt:lpstr>Dense Vegetation Shades Small Streams</vt:lpstr>
      <vt:lpstr>Sedimentation</vt:lpstr>
      <vt:lpstr>Wood Recruitment</vt:lpstr>
      <vt:lpstr>PowerPoint Presentation</vt:lpstr>
      <vt:lpstr>Uncertainty</vt:lpstr>
      <vt:lpstr>Commercial Thinning Funds other Restoration Activities</vt:lpstr>
      <vt:lpstr>Precommercial Thinning</vt:lpstr>
      <vt:lpstr>Riparian Planting</vt:lpstr>
      <vt:lpstr>Conifer Release</vt:lpstr>
      <vt:lpstr>Add Large Wood to Streams &amp; Floodplains</vt:lpstr>
      <vt:lpstr>Road Decommission</vt:lpstr>
      <vt:lpstr>PowerPoint Presentation</vt:lpstr>
    </vt:vector>
  </TitlesOfParts>
  <Company>USDA 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EFH Consultation</dc:title>
  <dc:creator>fsdefaultUser</dc:creator>
  <cp:lastModifiedBy>Lum-Naihe, Christof Jurh duk - FS, AZ</cp:lastModifiedBy>
  <cp:revision>225</cp:revision>
  <dcterms:created xsi:type="dcterms:W3CDTF">2007-01-17T18:09:32Z</dcterms:created>
  <dcterms:modified xsi:type="dcterms:W3CDTF">2025-08-04T19:20:00Z</dcterms:modified>
</cp:coreProperties>
</file>