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9"/>
  </p:handoutMasterIdLst>
  <p:sldIdLst>
    <p:sldId id="256" r:id="rId2"/>
    <p:sldId id="263" r:id="rId3"/>
    <p:sldId id="258" r:id="rId4"/>
    <p:sldId id="257" r:id="rId5"/>
    <p:sldId id="261" r:id="rId6"/>
    <p:sldId id="260" r:id="rId7"/>
    <p:sldId id="262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6DD65B7-CC6A-9317-1A79-552CDDE8C7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51D4E04-C927-0219-997E-D3FD3581B99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3B970356-3C4E-0B25-4C85-9A8947042F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32132C9F-3178-130F-F733-649FA4D035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61045DF0-89C5-4844-8B36-8803B5746A3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id="{3126581E-CA23-A0C0-0252-99939DB144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1507" name="Freeform 3">
              <a:extLst>
                <a:ext uri="{FF2B5EF4-FFF2-40B4-BE49-F238E27FC236}">
                  <a16:creationId xmlns:a16="http://schemas.microsoft.com/office/drawing/2014/main" id="{2479DDFE-12AD-3BF8-61B5-C7A428FC2F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8" name="Freeform 4">
              <a:extLst>
                <a:ext uri="{FF2B5EF4-FFF2-40B4-BE49-F238E27FC236}">
                  <a16:creationId xmlns:a16="http://schemas.microsoft.com/office/drawing/2014/main" id="{E95B1935-8103-C063-91C6-A63CF9F5C56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9" name="Freeform 5">
              <a:extLst>
                <a:ext uri="{FF2B5EF4-FFF2-40B4-BE49-F238E27FC236}">
                  <a16:creationId xmlns:a16="http://schemas.microsoft.com/office/drawing/2014/main" id="{9A3F7190-D5E1-8574-5958-9AEFCF83E5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0" name="Freeform 6">
              <a:extLst>
                <a:ext uri="{FF2B5EF4-FFF2-40B4-BE49-F238E27FC236}">
                  <a16:creationId xmlns:a16="http://schemas.microsoft.com/office/drawing/2014/main" id="{A270AC50-BD10-C993-A791-93599958DC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Freeform 7">
              <a:extLst>
                <a:ext uri="{FF2B5EF4-FFF2-40B4-BE49-F238E27FC236}">
                  <a16:creationId xmlns:a16="http://schemas.microsoft.com/office/drawing/2014/main" id="{A8990C58-E42C-A203-113B-1C4089B1B1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Freeform 8">
              <a:extLst>
                <a:ext uri="{FF2B5EF4-FFF2-40B4-BE49-F238E27FC236}">
                  <a16:creationId xmlns:a16="http://schemas.microsoft.com/office/drawing/2014/main" id="{4AC02FDE-0D7E-AC79-4025-789C748CC9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Freeform 9">
              <a:extLst>
                <a:ext uri="{FF2B5EF4-FFF2-40B4-BE49-F238E27FC236}">
                  <a16:creationId xmlns:a16="http://schemas.microsoft.com/office/drawing/2014/main" id="{8F6F8CB6-D8A9-8F56-C586-0F56F7FB4B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Freeform 10">
              <a:extLst>
                <a:ext uri="{FF2B5EF4-FFF2-40B4-BE49-F238E27FC236}">
                  <a16:creationId xmlns:a16="http://schemas.microsoft.com/office/drawing/2014/main" id="{45E22F72-AD2D-4090-420D-C0F249FFD3B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Freeform 11">
              <a:extLst>
                <a:ext uri="{FF2B5EF4-FFF2-40B4-BE49-F238E27FC236}">
                  <a16:creationId xmlns:a16="http://schemas.microsoft.com/office/drawing/2014/main" id="{7457E388-D742-F29F-69C9-B8AFF08F817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Rectangle 12">
              <a:extLst>
                <a:ext uri="{FF2B5EF4-FFF2-40B4-BE49-F238E27FC236}">
                  <a16:creationId xmlns:a16="http://schemas.microsoft.com/office/drawing/2014/main" id="{BAD204A3-DB04-DF40-5619-801A2831E64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Rectangle 13">
              <a:extLst>
                <a:ext uri="{FF2B5EF4-FFF2-40B4-BE49-F238E27FC236}">
                  <a16:creationId xmlns:a16="http://schemas.microsoft.com/office/drawing/2014/main" id="{43CAB626-E903-0F2A-D93A-7BE1AABA206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Freeform 14">
              <a:extLst>
                <a:ext uri="{FF2B5EF4-FFF2-40B4-BE49-F238E27FC236}">
                  <a16:creationId xmlns:a16="http://schemas.microsoft.com/office/drawing/2014/main" id="{2BBFF4C1-D86C-6CD0-56EF-79FAAE840B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Freeform 15">
              <a:extLst>
                <a:ext uri="{FF2B5EF4-FFF2-40B4-BE49-F238E27FC236}">
                  <a16:creationId xmlns:a16="http://schemas.microsoft.com/office/drawing/2014/main" id="{39FAFD2C-4161-2A5F-158E-D375C94C03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Freeform 16">
              <a:extLst>
                <a:ext uri="{FF2B5EF4-FFF2-40B4-BE49-F238E27FC236}">
                  <a16:creationId xmlns:a16="http://schemas.microsoft.com/office/drawing/2014/main" id="{F9959541-14C5-40E8-3F43-CAC919411A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Freeform 17">
              <a:extLst>
                <a:ext uri="{FF2B5EF4-FFF2-40B4-BE49-F238E27FC236}">
                  <a16:creationId xmlns:a16="http://schemas.microsoft.com/office/drawing/2014/main" id="{236DEBF5-80DD-25D0-81D0-FA8B92801C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Freeform 18">
              <a:extLst>
                <a:ext uri="{FF2B5EF4-FFF2-40B4-BE49-F238E27FC236}">
                  <a16:creationId xmlns:a16="http://schemas.microsoft.com/office/drawing/2014/main" id="{E0C83EEE-7F94-8209-FF12-AD2E34A3FD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Freeform 19">
              <a:extLst>
                <a:ext uri="{FF2B5EF4-FFF2-40B4-BE49-F238E27FC236}">
                  <a16:creationId xmlns:a16="http://schemas.microsoft.com/office/drawing/2014/main" id="{0800F22C-5256-5A60-DA05-1618579B37A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Freeform 20">
              <a:extLst>
                <a:ext uri="{FF2B5EF4-FFF2-40B4-BE49-F238E27FC236}">
                  <a16:creationId xmlns:a16="http://schemas.microsoft.com/office/drawing/2014/main" id="{6F8C92D7-1C46-F327-594A-6B1D794604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25" name="Rectangle 21">
            <a:extLst>
              <a:ext uri="{FF2B5EF4-FFF2-40B4-BE49-F238E27FC236}">
                <a16:creationId xmlns:a16="http://schemas.microsoft.com/office/drawing/2014/main" id="{66FC0F70-9EE8-FF25-CFD7-B2FF62472A8D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1526" name="Rectangle 22">
            <a:extLst>
              <a:ext uri="{FF2B5EF4-FFF2-40B4-BE49-F238E27FC236}">
                <a16:creationId xmlns:a16="http://schemas.microsoft.com/office/drawing/2014/main" id="{002F45C4-FA19-4F3F-BB67-6DEB0D696DC4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1527" name="Rectangle 23">
            <a:extLst>
              <a:ext uri="{FF2B5EF4-FFF2-40B4-BE49-F238E27FC236}">
                <a16:creationId xmlns:a16="http://schemas.microsoft.com/office/drawing/2014/main" id="{58B06C69-81F9-81C5-2B37-43B4319462B2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28" name="Rectangle 24">
            <a:extLst>
              <a:ext uri="{FF2B5EF4-FFF2-40B4-BE49-F238E27FC236}">
                <a16:creationId xmlns:a16="http://schemas.microsoft.com/office/drawing/2014/main" id="{550D3A2A-9B8F-2DF9-C706-06EC9F74F9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29" name="Rectangle 25">
            <a:extLst>
              <a:ext uri="{FF2B5EF4-FFF2-40B4-BE49-F238E27FC236}">
                <a16:creationId xmlns:a16="http://schemas.microsoft.com/office/drawing/2014/main" id="{C2211B27-7698-5D2B-242E-0CDD25256E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5FFF1FD-DE18-4443-8D97-FB695D67839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1AF2D-CB43-5FE5-67C1-C5280734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632D1-F70E-4F51-264F-CF44BE52D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A74C6-4308-8FE8-339E-AB2E048E3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5349C-AFB1-BF2B-6144-F542345B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E7CE2-24FA-D2B1-116E-F11A636B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1773B-9851-4404-AF44-F8EDC77D99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01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09A2F-18A5-969B-CF87-4BF511E50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1B8EF-1625-439E-47E2-0F22F5C8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FF045-0E21-D8D2-0E0A-86A2652B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08C5C-C768-ABA6-B748-80631F5BF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B79BE-6E25-2F74-E7C3-AA28BE7C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B2B84-D17B-4B01-B547-A7380350F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20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954F-6B21-6CE4-F412-9C99D8BE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1D430-21D7-09F4-1E3E-FFCA1F8E9E9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09712-0483-685A-5C62-10DE93F32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FE4FA-C1F4-E5FB-BA50-8C6753AD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A175E-9D49-92C6-B1BC-EE91CFA6B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EC435-A08A-D838-DBE0-1810831A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EAB5DDD-7A1F-4ABD-95F5-355119669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70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57A4-E759-C1D5-A1D5-CBF6F7835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ABF2D-36EA-8995-80B2-C09E2CB2F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E0ADE-32D5-013B-5A7C-F570B1484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44D17-0767-1DCC-7FD4-3C8A0D59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C34D9-9461-97AC-BCE0-A14E14ED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C5318-961A-4029-B362-20AFD33DD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29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DB00-BB51-2AAC-1FAC-B1C61221D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CB657-9109-97BF-17C9-313E6B958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53A97-587F-07EA-B2DA-E934CC84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3705D-F6E8-E339-B77F-95C813C6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11B3A-4775-FC01-1AA6-7B2287A6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A48A7-4945-42CD-B2B1-5541C4B7F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58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A46C0-F402-549A-DA91-DDA247EF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A6EE1-EFE3-5362-4285-9C6C0E7AF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24E95-C0BF-055A-B5B6-DD33914F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4069F-0353-F18F-497D-246E27FC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67780-C50B-2EC2-BA50-9CF36EBD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277AE-AD59-19E0-B404-32668B88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9CC0F-9B2F-451F-B771-C9389D31E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9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DE2E4-2AE5-9E95-CB29-0103CB791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9B4F-0809-F892-ABF7-D5FC086A9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7004F-1987-8F5D-02CC-9F32A896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49DFF-6ED8-052F-70D3-7C7AF4BFA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2DD9-A476-AA41-B7B5-0C5659E0B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FEEAB-2AC9-560E-26B7-258AA292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56B46A-5174-25EA-946F-E3B84171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A1EDD-86E2-488F-7A3F-3154EDF8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083AD-1D1B-449B-B47F-CD7DD1A41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99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FE9E-7407-C9C2-060F-B187FF40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7977C-7281-2C67-0EF4-6840CE92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7320C-0547-41EA-3B57-D7BDA84F0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8C68C-6BE5-2BC3-A926-AABBDCDF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BF67F-A6E3-4F63-9770-C9081C77C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82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DA5645-EDD9-40B5-84BE-82968638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0E334-4452-4A3C-08E8-F0863D6F2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B7C4B-1B9C-90F5-8B42-B43723D35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3EB56-9A84-494B-AEDC-2838F9D31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8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E384A-3519-CCC8-C7CC-EE0BCC36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91A45-FD9E-C108-4B8D-A7CB85366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08E0-3ABD-EE15-FAFC-E48675070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725C6-3E21-C2E5-6904-F8867E9B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DDAD2-C4EC-5453-9F23-E6FF9858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99340-CC47-EB2D-0D2C-D02DFCE3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038FA-F2E4-426A-B5AD-7ADC324B5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573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921A-060E-322D-0800-B60E09EF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9E88C-FC78-7014-D00A-B011DBCAF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DD387-A696-40E4-EB43-88B299558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D8C21-6B3E-CB6C-488F-EC490F66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8B82D-AFB1-4F15-F6DB-00DFB2AA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F10A2-B19C-33ED-9735-52F512F8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0D508-8C66-4F2E-A85A-F9433682D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39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E716EB6C-C6A9-5E12-7986-85A7DA3BEC1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0483" name="Freeform 3">
              <a:extLst>
                <a:ext uri="{FF2B5EF4-FFF2-40B4-BE49-F238E27FC236}">
                  <a16:creationId xmlns:a16="http://schemas.microsoft.com/office/drawing/2014/main" id="{A9FC20FB-3EA4-3EC9-582A-80F6F81C9B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" name="Freeform 4">
              <a:extLst>
                <a:ext uri="{FF2B5EF4-FFF2-40B4-BE49-F238E27FC236}">
                  <a16:creationId xmlns:a16="http://schemas.microsoft.com/office/drawing/2014/main" id="{FBFD6946-BED9-EEF3-6A1A-AF0D1701C0D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" name="Freeform 5">
              <a:extLst>
                <a:ext uri="{FF2B5EF4-FFF2-40B4-BE49-F238E27FC236}">
                  <a16:creationId xmlns:a16="http://schemas.microsoft.com/office/drawing/2014/main" id="{7906AED5-9782-6BA8-3424-92E0258DD7A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Freeform 6">
              <a:extLst>
                <a:ext uri="{FF2B5EF4-FFF2-40B4-BE49-F238E27FC236}">
                  <a16:creationId xmlns:a16="http://schemas.microsoft.com/office/drawing/2014/main" id="{8CAA7D15-94EC-E923-94B2-7BE620152C0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7" name="Freeform 7">
              <a:extLst>
                <a:ext uri="{FF2B5EF4-FFF2-40B4-BE49-F238E27FC236}">
                  <a16:creationId xmlns:a16="http://schemas.microsoft.com/office/drawing/2014/main" id="{3D4D27F5-E9AE-69E9-58CA-221C79AFB2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8" name="Freeform 8">
              <a:extLst>
                <a:ext uri="{FF2B5EF4-FFF2-40B4-BE49-F238E27FC236}">
                  <a16:creationId xmlns:a16="http://schemas.microsoft.com/office/drawing/2014/main" id="{A4C5E45F-4B04-1470-900F-FA2245BFE4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9">
              <a:extLst>
                <a:ext uri="{FF2B5EF4-FFF2-40B4-BE49-F238E27FC236}">
                  <a16:creationId xmlns:a16="http://schemas.microsoft.com/office/drawing/2014/main" id="{6C7612A9-73BD-CA7A-3BA6-3858D12965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Freeform 10">
              <a:extLst>
                <a:ext uri="{FF2B5EF4-FFF2-40B4-BE49-F238E27FC236}">
                  <a16:creationId xmlns:a16="http://schemas.microsoft.com/office/drawing/2014/main" id="{F5FD75A9-58FB-4A20-2111-8D2AF25E40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Freeform 11">
              <a:extLst>
                <a:ext uri="{FF2B5EF4-FFF2-40B4-BE49-F238E27FC236}">
                  <a16:creationId xmlns:a16="http://schemas.microsoft.com/office/drawing/2014/main" id="{34E09A78-5274-89F3-B5E0-0AE54562A0D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Rectangle 12">
              <a:extLst>
                <a:ext uri="{FF2B5EF4-FFF2-40B4-BE49-F238E27FC236}">
                  <a16:creationId xmlns:a16="http://schemas.microsoft.com/office/drawing/2014/main" id="{214D41D3-7F0F-51F0-9D6D-D939E8D1E6F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Rectangle 13">
              <a:extLst>
                <a:ext uri="{FF2B5EF4-FFF2-40B4-BE49-F238E27FC236}">
                  <a16:creationId xmlns:a16="http://schemas.microsoft.com/office/drawing/2014/main" id="{A4100906-01A2-2EFE-4044-DFBF684505C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Freeform 14">
              <a:extLst>
                <a:ext uri="{FF2B5EF4-FFF2-40B4-BE49-F238E27FC236}">
                  <a16:creationId xmlns:a16="http://schemas.microsoft.com/office/drawing/2014/main" id="{BF2FB69D-62D1-0C41-B787-568FBF60AF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Freeform 15">
              <a:extLst>
                <a:ext uri="{FF2B5EF4-FFF2-40B4-BE49-F238E27FC236}">
                  <a16:creationId xmlns:a16="http://schemas.microsoft.com/office/drawing/2014/main" id="{E7E4AA5E-56B9-F6A4-BCF6-F0CA81AE40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Freeform 16">
              <a:extLst>
                <a:ext uri="{FF2B5EF4-FFF2-40B4-BE49-F238E27FC236}">
                  <a16:creationId xmlns:a16="http://schemas.microsoft.com/office/drawing/2014/main" id="{64C83166-0350-F622-F76B-0073FFF501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Freeform 17">
              <a:extLst>
                <a:ext uri="{FF2B5EF4-FFF2-40B4-BE49-F238E27FC236}">
                  <a16:creationId xmlns:a16="http://schemas.microsoft.com/office/drawing/2014/main" id="{AE7DCF04-6764-18E5-16B5-A53C4627FA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Freeform 18">
              <a:extLst>
                <a:ext uri="{FF2B5EF4-FFF2-40B4-BE49-F238E27FC236}">
                  <a16:creationId xmlns:a16="http://schemas.microsoft.com/office/drawing/2014/main" id="{DAE0ACEB-C2E2-0450-2FB9-51C73BA8EF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Freeform 19">
              <a:extLst>
                <a:ext uri="{FF2B5EF4-FFF2-40B4-BE49-F238E27FC236}">
                  <a16:creationId xmlns:a16="http://schemas.microsoft.com/office/drawing/2014/main" id="{BF12211D-53C6-A9B1-B5C8-0393278B4F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Freeform 20">
              <a:extLst>
                <a:ext uri="{FF2B5EF4-FFF2-40B4-BE49-F238E27FC236}">
                  <a16:creationId xmlns:a16="http://schemas.microsoft.com/office/drawing/2014/main" id="{CBE82201-87FD-5590-F744-E4676E90670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01" name="Rectangle 21">
            <a:extLst>
              <a:ext uri="{FF2B5EF4-FFF2-40B4-BE49-F238E27FC236}">
                <a16:creationId xmlns:a16="http://schemas.microsoft.com/office/drawing/2014/main" id="{CA3B80B4-E159-7629-717C-8836741E4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id="{2BFDD2FB-E659-1588-BBEE-85BC365DA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id="{8CCA8FE4-FFDE-157E-CE97-7C8B91632F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id="{45E8519B-6A1B-7B04-5759-B302C7F857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id="{972A49A9-3F0A-FCA0-D39A-C71504A22E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AA6C0E0-94F5-48DF-9D45-0F293780C1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DB67E21-C660-E678-1032-5FEB9B8937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/>
              <a:t>Riparian Thinning: </a:t>
            </a:r>
            <a:br>
              <a:rPr lang="en-US" altLang="en-US" sz="4800"/>
            </a:br>
            <a:r>
              <a:rPr lang="en-US" altLang="en-US" sz="4800"/>
              <a:t>Logic Paths for Silvicultural Prescriptions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13B58B2-FECC-D3EE-DC17-F7EDC83604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4724400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Mt. Hood National Forest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Clackamas River Ranger District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</a:pPr>
            <a:r>
              <a:rPr lang="en-US" altLang="en-US" sz="1000"/>
              <a:t>Glenda Goodwyne, District Silviculturist</a:t>
            </a:r>
          </a:p>
          <a:p>
            <a:pPr>
              <a:lnSpc>
                <a:spcPct val="80000"/>
              </a:lnSpc>
            </a:pPr>
            <a:r>
              <a:rPr lang="en-US" altLang="en-US" sz="1000"/>
              <a:t>03/20/08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</a:pPr>
            <a:endParaRPr lang="en-US" altLang="en-US"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A1E75DA4-99E4-137B-49DB-70764AB79F5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9213"/>
            <a:ext cx="9372600" cy="70294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Rectangle 2">
            <a:extLst>
              <a:ext uri="{FF2B5EF4-FFF2-40B4-BE49-F238E27FC236}">
                <a16:creationId xmlns:a16="http://schemas.microsoft.com/office/drawing/2014/main" id="{5C5A382D-F8C0-78D8-59C0-F301C6C69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Riparian Condition Assessment</a:t>
            </a:r>
            <a:br>
              <a:rPr lang="en-US" alt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(project scale)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FCE435C-27C6-A5A2-7838-5BAE8FFEED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800600" cy="4530725"/>
          </a:xfrm>
        </p:spPr>
        <p:txBody>
          <a:bodyPr/>
          <a:lstStyle/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Bank stability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Pool: riffle ratios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Sediment levels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Presence/Absence of erosion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Stand density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Species/Size distribution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Stand health (overall)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7531C91C-BABB-7348-FF8A-B536BE1B3EB6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0" y="4763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0717121" progId="MSPhotoEd.3">
                  <p:embed/>
                </p:oleObj>
              </mc:Choice>
              <mc:Fallback>
                <p:oleObj name="Photo Editor Photo" r:id="rId2" imgW="14289495" imgH="1071712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62000" contrast="-6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3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8" name="Rectangle 2">
            <a:extLst>
              <a:ext uri="{FF2B5EF4-FFF2-40B4-BE49-F238E27FC236}">
                <a16:creationId xmlns:a16="http://schemas.microsoft.com/office/drawing/2014/main" id="{DA987E3F-CD10-8EF1-D60C-3F633B6D6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Programmatic/Project </a:t>
            </a:r>
            <a:br>
              <a:rPr lang="en-US" alt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Goals and Objectives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8573435-51BF-5AD2-6607-A6B4BB5B460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76400"/>
            <a:ext cx="83820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Riparian/Silvicultural:</a:t>
            </a:r>
          </a:p>
          <a:p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Improve habitat for aquatic &amp; riparian-dependent species</a:t>
            </a:r>
          </a:p>
          <a:p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Grow large trees, fast (for future large woody debris recruitment into channel and riparian environments)</a:t>
            </a:r>
          </a:p>
          <a:p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Maintain/improve riparian health </a:t>
            </a:r>
          </a:p>
          <a:p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Maintain stream temperatures</a:t>
            </a:r>
          </a:p>
          <a:p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Enhance structural diversity and habitat complexity</a:t>
            </a:r>
          </a:p>
          <a:p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Minimize soil and habitat disturbance </a:t>
            </a:r>
          </a:p>
          <a:p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NLAA (Not Likely to Adversely Affect) Call</a:t>
            </a:r>
          </a:p>
          <a:p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 deficit sales</a:t>
            </a:r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endParaRPr lang="en-US" altLang="en-US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D88A0B4B-3AB4-77E6-9DF5-269F51B1942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02B99166-C5B6-0DE0-F59E-62ABF321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4562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Management and Guidance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4B78C55-B824-52FE-D6DA-9BC683A0BEC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Governing Bodies, Documentation, and Research: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Aquatic Conservation Strategy (ACS) Objectives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Forest Plan Standards &amp; Guides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Clackamas Stewardship Partners (CSP)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NOAA Fisheries– Programmatic Biological Opinion (for low risk timber sales)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Sufficiency Analysis for Stream Temperatures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0A8D2DBE-9357-A294-BC18-43FD4789BD9F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7D3B1CCF-A99F-5D0C-2543-718A943AB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Design Criteria Elements: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5B3006E-FA10-A46A-9275-E70690DC82B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8458200" cy="4525963"/>
          </a:xfrm>
        </p:spPr>
        <p:txBody>
          <a:bodyPr/>
          <a:lstStyle/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No-Cut Protection Buffers (along streams, ponds, seeps and wet areas considered skips)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No-Equipment Buffers 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Variable Density Thinning (in-stand as well as between –stand diversity)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Gaps (created w/in RRs but outside protection buffers, 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1/10</a:t>
            </a:r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to ¼ acre in size)</a:t>
            </a:r>
          </a:p>
          <a:p>
            <a:endParaRPr lang="en-US" altLang="en-US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altLang="en-US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9" name="Picture 35">
            <a:extLst>
              <a:ext uri="{FF2B5EF4-FFF2-40B4-BE49-F238E27FC236}">
                <a16:creationId xmlns:a16="http://schemas.microsoft.com/office/drawing/2014/main" id="{28D2E457-C095-FCD1-265C-E2285ACED5A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038A7E65-4F2E-0484-596C-EAE4AAA32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Design Criteria Elements:</a:t>
            </a:r>
            <a:br>
              <a:rPr lang="en-US" alt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alt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Minimum Stream Protection Buffer Widths by Type and Proximity to Listed Fish Habitat (LFH)</a:t>
            </a:r>
            <a:endParaRPr lang="en-US" altLang="en-US" sz="4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6208" name="Group 64">
            <a:extLst>
              <a:ext uri="{FF2B5EF4-FFF2-40B4-BE49-F238E27FC236}">
                <a16:creationId xmlns:a16="http://schemas.microsoft.com/office/drawing/2014/main" id="{C880E9CD-FA32-6330-2951-CFEFF85094A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981200"/>
          <a:ext cx="8305800" cy="4060825"/>
        </p:xfrm>
        <a:graphic>
          <a:graphicData uri="http://schemas.openxmlformats.org/drawingml/2006/table">
            <a:tbl>
              <a:tblPr/>
              <a:tblGrid>
                <a:gridCol w="2076450">
                  <a:extLst>
                    <a:ext uri="{9D8B030D-6E8A-4147-A177-3AD203B41FA5}">
                      <a16:colId xmlns:a16="http://schemas.microsoft.com/office/drawing/2014/main" val="3567375235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1476206742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3057031562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3004065939"/>
                    </a:ext>
                  </a:extLst>
                </a:gridCol>
              </a:tblGrid>
              <a:tr h="1295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Adjacent to LFH habitat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Within 1 mile of LFH on Perennial and Intermittent Streams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&gt; 1 mile upstream from LFH Perennial Streams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&gt; 1 mile upstream from LFH Intermittent Streams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925629"/>
                  </a:ext>
                </a:extLst>
              </a:tr>
              <a:tr h="130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Maintain a minimum 100’ buffer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Maintain a minimum 50’ buffer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Maintain a minimum 50’ buffer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Maintain a minimum 50’ buffer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485382"/>
                  </a:ext>
                </a:extLst>
              </a:tr>
              <a:tr h="1179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Primary and secondary shade zone protection, maintain 50 % canopy cover (CC)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Primary shade zone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Primary shade zone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</a:rPr>
                        <a:t>Primary shade zone protection, normally 30’ buffer (CSP) 50’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10246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73F30121-0921-A816-8A83-2EBADB7EF7E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4A10BA37-338C-8A34-217B-695697430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Meeting the Objectives on the Ground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778840B-2ECC-FF7D-4E87-C8B2EC76E5E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8305800" cy="42973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Silvicultural Prescription: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Designed to increase stand growth, vigor and resiliency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Analyze Stand Data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Determine Residual Stand Characteristics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Determine the appropriate BA/RD</a:t>
            </a:r>
          </a:p>
          <a:p>
            <a:r>
              <a:rPr lang="en-US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Use Designation by Description (DXD)</a:t>
            </a:r>
          </a:p>
          <a:p>
            <a:endParaRPr lang="en-US" altLang="en-US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488</TotalTime>
  <Words>377</Words>
  <Application>Microsoft Office PowerPoint</Application>
  <PresentationFormat>On-screen Show (4:3)</PresentationFormat>
  <Paragraphs>57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Wingdings</vt:lpstr>
      <vt:lpstr>Maple</vt:lpstr>
      <vt:lpstr>Microsoft Photo Editor 3.0 Photo</vt:lpstr>
      <vt:lpstr>Riparian Thinning:  Logic Paths for Silvicultural Prescriptions</vt:lpstr>
      <vt:lpstr>Riparian Condition Assessment (project scale)</vt:lpstr>
      <vt:lpstr>Programmatic/Project  Goals and Objectives</vt:lpstr>
      <vt:lpstr>Management and Guidance</vt:lpstr>
      <vt:lpstr>Design Criteria Elements:</vt:lpstr>
      <vt:lpstr>Design Criteria Elements:  Minimum Stream Protection Buffer Widths by Type and Proximity to Listed Fish Habitat (LFH)</vt:lpstr>
      <vt:lpstr>Meeting the Objectives on the Ground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Riparian Thinning: Logic Paths for Silvicultural Prescriptions</dc:title>
  <dc:creator>FSDefaultUser</dc:creator>
  <cp:lastModifiedBy>Lum-Naihe, Christof Jurh duk - FS, AZ</cp:lastModifiedBy>
  <cp:revision>17</cp:revision>
  <dcterms:created xsi:type="dcterms:W3CDTF">2008-03-04T20:38:06Z</dcterms:created>
  <dcterms:modified xsi:type="dcterms:W3CDTF">2025-08-04T19:20:27Z</dcterms:modified>
</cp:coreProperties>
</file>