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03" r:id="rId2"/>
    <p:sldId id="257" r:id="rId3"/>
    <p:sldId id="268" r:id="rId4"/>
    <p:sldId id="293" r:id="rId5"/>
    <p:sldId id="309" r:id="rId6"/>
    <p:sldId id="315" r:id="rId7"/>
    <p:sldId id="308" r:id="rId8"/>
    <p:sldId id="310" r:id="rId9"/>
    <p:sldId id="314" r:id="rId10"/>
    <p:sldId id="316" r:id="rId11"/>
    <p:sldId id="311" r:id="rId12"/>
    <p:sldId id="312" r:id="rId13"/>
    <p:sldId id="298" r:id="rId14"/>
    <p:sldId id="284" r:id="rId15"/>
    <p:sldId id="287" r:id="rId16"/>
    <p:sldId id="270" r:id="rId17"/>
    <p:sldId id="301" r:id="rId18"/>
    <p:sldId id="289" r:id="rId19"/>
    <p:sldId id="291" r:id="rId20"/>
    <p:sldId id="263" r:id="rId21"/>
    <p:sldId id="262" r:id="rId22"/>
    <p:sldId id="266" r:id="rId23"/>
    <p:sldId id="272" r:id="rId24"/>
    <p:sldId id="286" r:id="rId25"/>
    <p:sldId id="271" r:id="rId26"/>
    <p:sldId id="278" r:id="rId27"/>
    <p:sldId id="283" r:id="rId28"/>
    <p:sldId id="304" r:id="rId29"/>
    <p:sldId id="305" r:id="rId30"/>
    <p:sldId id="306" r:id="rId31"/>
    <p:sldId id="317" r:id="rId3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9" autoAdjust="0"/>
    <p:restoredTop sz="94681" autoAdjust="0"/>
  </p:normalViewPr>
  <p:slideViewPr>
    <p:cSldViewPr>
      <p:cViewPr varScale="1">
        <p:scale>
          <a:sx n="68" d="100"/>
          <a:sy n="68" d="100"/>
        </p:scale>
        <p:origin x="159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1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FD70D0FE-7E36-1EEF-F707-DB85D06A96E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8AA61CF8-B9CF-5E4F-2602-01547702774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20484" name="Rectangle 4">
            <a:extLst>
              <a:ext uri="{FF2B5EF4-FFF2-40B4-BE49-F238E27FC236}">
                <a16:creationId xmlns:a16="http://schemas.microsoft.com/office/drawing/2014/main" id="{131C26E5-ED9A-4A01-F026-146F25848BE2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485" name="Rectangle 5">
            <a:extLst>
              <a:ext uri="{FF2B5EF4-FFF2-40B4-BE49-F238E27FC236}">
                <a16:creationId xmlns:a16="http://schemas.microsoft.com/office/drawing/2014/main" id="{798480E4-E3D4-166F-E8D0-D09DEDBAB57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0486" name="Rectangle 6">
            <a:extLst>
              <a:ext uri="{FF2B5EF4-FFF2-40B4-BE49-F238E27FC236}">
                <a16:creationId xmlns:a16="http://schemas.microsoft.com/office/drawing/2014/main" id="{8194A6F0-279F-0642-0860-89EAEBADEB4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20487" name="Rectangle 7">
            <a:extLst>
              <a:ext uri="{FF2B5EF4-FFF2-40B4-BE49-F238E27FC236}">
                <a16:creationId xmlns:a16="http://schemas.microsoft.com/office/drawing/2014/main" id="{A82B1C3A-C13A-5223-A123-2B060D6B68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222A918-3770-428E-90D9-46806C1121D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EE2AF280-3E89-8A72-FEB1-4E7A330F48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ED9983-5073-4858-8E2B-6A34E63230FD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104450" name="Rectangle 2">
            <a:extLst>
              <a:ext uri="{FF2B5EF4-FFF2-40B4-BE49-F238E27FC236}">
                <a16:creationId xmlns:a16="http://schemas.microsoft.com/office/drawing/2014/main" id="{8F53B079-F7F0-5358-530E-416842C310E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>
            <a:extLst>
              <a:ext uri="{FF2B5EF4-FFF2-40B4-BE49-F238E27FC236}">
                <a16:creationId xmlns:a16="http://schemas.microsoft.com/office/drawing/2014/main" id="{C5B4B6C5-207A-2641-F24A-16AA257168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97C41326-57A1-9FD7-D322-7EFCD35EDE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7B1518-9536-43A2-A0C9-40497070A30F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115714" name="Rectangle 2">
            <a:extLst>
              <a:ext uri="{FF2B5EF4-FFF2-40B4-BE49-F238E27FC236}">
                <a16:creationId xmlns:a16="http://schemas.microsoft.com/office/drawing/2014/main" id="{3DDF8BD2-CF45-F298-95CC-2B8166DE006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>
            <a:extLst>
              <a:ext uri="{FF2B5EF4-FFF2-40B4-BE49-F238E27FC236}">
                <a16:creationId xmlns:a16="http://schemas.microsoft.com/office/drawing/2014/main" id="{2E848034-11C0-217B-28D4-CAE0872DAC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42AAC980-E339-63D2-68EE-EC762D3BB0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87BAB8-A54E-4EAE-9399-1059E72EE957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110594" name="Rectangle 2">
            <a:extLst>
              <a:ext uri="{FF2B5EF4-FFF2-40B4-BE49-F238E27FC236}">
                <a16:creationId xmlns:a16="http://schemas.microsoft.com/office/drawing/2014/main" id="{FFB3BD25-79F5-AF68-7387-4D42699CAC3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>
            <a:extLst>
              <a:ext uri="{FF2B5EF4-FFF2-40B4-BE49-F238E27FC236}">
                <a16:creationId xmlns:a16="http://schemas.microsoft.com/office/drawing/2014/main" id="{FDDE3B47-6FEA-40A4-2A4C-95EDFC55F5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95A1796E-FB47-F33F-FC8E-1C3852C5B5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5F9D18-6242-4D8E-9E8E-91DDFB1C9965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111618" name="Rectangle 2">
            <a:extLst>
              <a:ext uri="{FF2B5EF4-FFF2-40B4-BE49-F238E27FC236}">
                <a16:creationId xmlns:a16="http://schemas.microsoft.com/office/drawing/2014/main" id="{33BFE12A-2CDF-063A-CFC8-5E9CDF26936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>
            <a:extLst>
              <a:ext uri="{FF2B5EF4-FFF2-40B4-BE49-F238E27FC236}">
                <a16:creationId xmlns:a16="http://schemas.microsoft.com/office/drawing/2014/main" id="{E3F83C4C-50D3-19FF-067C-D8CAE9DB28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A8E61AFD-1ED4-C532-097E-240105E198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18AB04-DDA1-4A6C-8DCB-E0292CF450C3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1FF20A95-B6F5-6908-0AFB-570D9E61289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EA23E93C-9B8C-2037-0215-48F0AFEAC3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4CD94677-2884-928F-E1B6-4449B8036B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F09C22-CA8D-4681-BEB4-57DFB5302F18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A73BE09A-215D-4B56-4BEF-66747F8F513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1143000" y="687388"/>
            <a:ext cx="4570413" cy="3427412"/>
          </a:xfrm>
          <a:ln/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F387BD0C-94DD-890A-DB67-9490109421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</p:spPr>
        <p:txBody>
          <a:bodyPr lIns="91116" tIns="45559" rIns="91116" bIns="45559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6672C673-566F-8DBA-2273-9C3A1DC8E6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27DA39-934B-4CB1-A37C-C379025F69FF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63490" name="Rectangle 2">
            <a:extLst>
              <a:ext uri="{FF2B5EF4-FFF2-40B4-BE49-F238E27FC236}">
                <a16:creationId xmlns:a16="http://schemas.microsoft.com/office/drawing/2014/main" id="{06D96240-5C8F-3757-0202-C1C47078B32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1143000" y="687388"/>
            <a:ext cx="4570413" cy="3427412"/>
          </a:xfrm>
          <a:ln/>
        </p:spPr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56621D72-8FA7-9E2A-6D6E-29DF7C78C6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</p:spPr>
        <p:txBody>
          <a:bodyPr lIns="89710" tIns="44854" rIns="89710" bIns="44854"/>
          <a:lstStyle/>
          <a:p>
            <a:pPr marL="228600" indent="-228600"/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47D31369-FA80-D3D0-0358-C60C3F874B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D2FDC5-ADCA-4A66-AAB7-843605540C7A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7D75A19A-7DCA-9CB1-D229-CF3E45E6C24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BB2A3441-E459-531D-05D5-7FD9A471A6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F16C02A5-4A78-5C0E-8B40-15513852CF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A829E8-41B5-46AE-BE16-4C73C63A3CAB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119810" name="Rectangle 2">
            <a:extLst>
              <a:ext uri="{FF2B5EF4-FFF2-40B4-BE49-F238E27FC236}">
                <a16:creationId xmlns:a16="http://schemas.microsoft.com/office/drawing/2014/main" id="{E5AF44F6-A74F-1068-82EC-999370CD8F0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>
            <a:extLst>
              <a:ext uri="{FF2B5EF4-FFF2-40B4-BE49-F238E27FC236}">
                <a16:creationId xmlns:a16="http://schemas.microsoft.com/office/drawing/2014/main" id="{9DE41D1C-B601-C3C3-B57A-767116ED54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5677192-1D68-53FD-9C0F-E786F13D57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1249F8-314F-4526-90CB-4434D1C777F3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120834" name="Rectangle 2">
            <a:extLst>
              <a:ext uri="{FF2B5EF4-FFF2-40B4-BE49-F238E27FC236}">
                <a16:creationId xmlns:a16="http://schemas.microsoft.com/office/drawing/2014/main" id="{5EB6BFC3-A8EE-8153-9066-66B73E3CE4E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>
            <a:extLst>
              <a:ext uri="{FF2B5EF4-FFF2-40B4-BE49-F238E27FC236}">
                <a16:creationId xmlns:a16="http://schemas.microsoft.com/office/drawing/2014/main" id="{3B8F11ED-C74F-BC9B-6CD5-90319A2707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C05460C2-00B8-3B9A-F356-62E5985A62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3AEBD1-AEE2-4506-8EA4-59390A8154BB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209BCB28-0FCE-223E-E9B9-5E0765C8BA6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AE3BD5DF-A4D4-4543-C8EE-21836979E6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C9EC30F4-9287-6B9D-BA76-9C99A8FA40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2D0E7F-5A17-4139-9D5A-0C2C4E291D43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105474" name="Rectangle 2">
            <a:extLst>
              <a:ext uri="{FF2B5EF4-FFF2-40B4-BE49-F238E27FC236}">
                <a16:creationId xmlns:a16="http://schemas.microsoft.com/office/drawing/2014/main" id="{B2622D80-2323-0E49-6896-668CFB29FB1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32484789-18DB-9523-5E1D-3909FFD069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C515942-8777-9F88-4364-69230511B3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028CAA-3A0C-4A59-93A5-CF1348CC0029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121858" name="Rectangle 2">
            <a:extLst>
              <a:ext uri="{FF2B5EF4-FFF2-40B4-BE49-F238E27FC236}">
                <a16:creationId xmlns:a16="http://schemas.microsoft.com/office/drawing/2014/main" id="{DE1DC915-EE3D-4F3F-3FB4-9F3F9BFAF23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>
            <a:extLst>
              <a:ext uri="{FF2B5EF4-FFF2-40B4-BE49-F238E27FC236}">
                <a16:creationId xmlns:a16="http://schemas.microsoft.com/office/drawing/2014/main" id="{AAF59A57-9F5E-3AA8-A8E0-11738275A4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7FD9C3B9-A2CD-44A4-16AF-DB4E15F348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390D12-D15A-4211-9E61-6F1E4149B3BA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122882" name="Rectangle 2">
            <a:extLst>
              <a:ext uri="{FF2B5EF4-FFF2-40B4-BE49-F238E27FC236}">
                <a16:creationId xmlns:a16="http://schemas.microsoft.com/office/drawing/2014/main" id="{9E84A5E6-A1F5-5035-53D6-47A5EB35B89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>
            <a:extLst>
              <a:ext uri="{FF2B5EF4-FFF2-40B4-BE49-F238E27FC236}">
                <a16:creationId xmlns:a16="http://schemas.microsoft.com/office/drawing/2014/main" id="{EA90D73B-7679-EFCF-80AF-722F0976F6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3FFD0E04-AE90-E1F0-8429-7168F21F93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EB3BF3-4F24-473C-91DD-05508CD4763B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123906" name="Rectangle 2">
            <a:extLst>
              <a:ext uri="{FF2B5EF4-FFF2-40B4-BE49-F238E27FC236}">
                <a16:creationId xmlns:a16="http://schemas.microsoft.com/office/drawing/2014/main" id="{717D663C-9A6A-A229-DDC2-A8CEDC8C4B2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F7DE4CAF-D751-FCE6-8E32-43AEFA977E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387F572A-1F95-BE20-6F44-069CBB0C20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52973F-0563-4C53-8955-9623ACAC1120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E610B106-0E18-D826-44E7-ADDD7150892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7BA6FC15-D05C-F106-42B0-429C4BB1F7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B0273F3E-7768-65AF-63A5-806FD5EA08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536AD2-5EB7-4019-A2B6-795D6F4B1D24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7401FB7F-35AE-6F60-68C1-866C4B78A9D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1143000" y="687388"/>
            <a:ext cx="4570413" cy="3427412"/>
          </a:xfrm>
          <a:ln/>
        </p:spPr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1269847E-7723-F843-23AB-DB4F9D58AC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</p:spPr>
        <p:txBody>
          <a:bodyPr lIns="91116" tIns="45559" rIns="91116" bIns="45559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3A1ADB21-6257-E212-08DB-62EB691AE5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6EC8B4-AAFB-4FA6-9182-4862A32DB1DF}" type="slidenum">
              <a:rPr lang="en-US" altLang="en-US"/>
              <a:pPr/>
              <a:t>25</a:t>
            </a:fld>
            <a:endParaRPr lang="en-US" altLang="en-US"/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0AFC6F03-65F7-C06B-B745-70B1CD03316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F4218AC2-758B-476B-4900-C5E4994898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67A65878-49B9-7F36-C8A6-068F8401F3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912B54-543A-4D85-9EAF-A075F31D782B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124930" name="Rectangle 2">
            <a:extLst>
              <a:ext uri="{FF2B5EF4-FFF2-40B4-BE49-F238E27FC236}">
                <a16:creationId xmlns:a16="http://schemas.microsoft.com/office/drawing/2014/main" id="{3606477C-583E-8BE6-5DCF-361DBD3EBDB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C95BEA7A-6431-E5A7-83CB-9F290481D3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609EF518-9EB4-0501-B7BE-00B927B941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7C977A-597E-4551-8EA4-68EACC4D07A9}" type="slidenum">
              <a:rPr lang="en-US" altLang="en-US"/>
              <a:pPr/>
              <a:t>27</a:t>
            </a:fld>
            <a:endParaRPr lang="en-US" altLang="en-US"/>
          </a:p>
        </p:txBody>
      </p:sp>
      <p:sp>
        <p:nvSpPr>
          <p:cNvPr id="125954" name="Rectangle 2">
            <a:extLst>
              <a:ext uri="{FF2B5EF4-FFF2-40B4-BE49-F238E27FC236}">
                <a16:creationId xmlns:a16="http://schemas.microsoft.com/office/drawing/2014/main" id="{CCCBF111-9BC8-0D88-6AC5-F9CCDCCBAED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>
            <a:extLst>
              <a:ext uri="{FF2B5EF4-FFF2-40B4-BE49-F238E27FC236}">
                <a16:creationId xmlns:a16="http://schemas.microsoft.com/office/drawing/2014/main" id="{FD20C5E9-4079-ECFD-97C9-458BBF042E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16E855D6-4AEF-5813-157B-DC2B5E9342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898856-70AA-4686-B372-9368104C3FB4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126978" name="Rectangle 2">
            <a:extLst>
              <a:ext uri="{FF2B5EF4-FFF2-40B4-BE49-F238E27FC236}">
                <a16:creationId xmlns:a16="http://schemas.microsoft.com/office/drawing/2014/main" id="{0A99C0AE-CD03-284B-BD9C-B6DC52EF3EB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>
            <a:extLst>
              <a:ext uri="{FF2B5EF4-FFF2-40B4-BE49-F238E27FC236}">
                <a16:creationId xmlns:a16="http://schemas.microsoft.com/office/drawing/2014/main" id="{71296299-D3C9-56CB-0BF8-70BB325D62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15331344-17B4-ED41-38E9-FCD6A439BD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163523-A9B9-4EAA-A778-B1AA1DE4EA5B}" type="slidenum">
              <a:rPr lang="en-US" altLang="en-US"/>
              <a:pPr/>
              <a:t>29</a:t>
            </a:fld>
            <a:endParaRPr lang="en-US" altLang="en-US"/>
          </a:p>
        </p:txBody>
      </p:sp>
      <p:sp>
        <p:nvSpPr>
          <p:cNvPr id="128002" name="Rectangle 2">
            <a:extLst>
              <a:ext uri="{FF2B5EF4-FFF2-40B4-BE49-F238E27FC236}">
                <a16:creationId xmlns:a16="http://schemas.microsoft.com/office/drawing/2014/main" id="{2117E712-7A36-A594-CEE4-CD914308030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>
            <a:extLst>
              <a:ext uri="{FF2B5EF4-FFF2-40B4-BE49-F238E27FC236}">
                <a16:creationId xmlns:a16="http://schemas.microsoft.com/office/drawing/2014/main" id="{5130EFB9-76E6-F30E-C5B9-BE2CEA69E5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C45770CB-34C3-D45B-077B-0320DBD3F2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6CFB1A-61DE-4F07-8D19-B3481C443BCD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106498" name="Rectangle 2">
            <a:extLst>
              <a:ext uri="{FF2B5EF4-FFF2-40B4-BE49-F238E27FC236}">
                <a16:creationId xmlns:a16="http://schemas.microsoft.com/office/drawing/2014/main" id="{C0F13341-E73D-8916-A440-4619C1FFEAD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0A258E84-D79F-C7A9-D6A7-9790865515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FABE43E0-0330-5FD4-E2E9-1A13AF0678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57451A-BE49-4A7E-B0E4-28F85AF4F31B}" type="slidenum">
              <a:rPr lang="en-US" altLang="en-US"/>
              <a:pPr/>
              <a:t>30</a:t>
            </a:fld>
            <a:endParaRPr lang="en-US" altLang="en-US"/>
          </a:p>
        </p:txBody>
      </p:sp>
      <p:sp>
        <p:nvSpPr>
          <p:cNvPr id="129026" name="Rectangle 2">
            <a:extLst>
              <a:ext uri="{FF2B5EF4-FFF2-40B4-BE49-F238E27FC236}">
                <a16:creationId xmlns:a16="http://schemas.microsoft.com/office/drawing/2014/main" id="{9D90DBDA-255A-659D-89BB-F688A8FBF53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>
            <a:extLst>
              <a:ext uri="{FF2B5EF4-FFF2-40B4-BE49-F238E27FC236}">
                <a16:creationId xmlns:a16="http://schemas.microsoft.com/office/drawing/2014/main" id="{91D7D935-BEA5-9DFA-FCE0-9F8DC7F138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C6172833-A47F-C6A6-B65E-E408B00F1E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D7ECDF-E7ED-490B-A6F6-EA6381AFD4BE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872B1B6D-E728-090F-0E40-B420619720B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A7E03776-07D1-7166-2CD2-0EC3F23604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46F30000-546A-C8EA-E962-66491D6A40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191739-AE9D-43A6-B977-6FB34870759C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116738" name="Rectangle 2">
            <a:extLst>
              <a:ext uri="{FF2B5EF4-FFF2-40B4-BE49-F238E27FC236}">
                <a16:creationId xmlns:a16="http://schemas.microsoft.com/office/drawing/2014/main" id="{B0EF7D42-AFCB-4C78-B75F-58E341DA9E7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>
            <a:extLst>
              <a:ext uri="{FF2B5EF4-FFF2-40B4-BE49-F238E27FC236}">
                <a16:creationId xmlns:a16="http://schemas.microsoft.com/office/drawing/2014/main" id="{1ABD4CE5-3581-53CE-1B15-B8852136C2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4B4F466-2312-0BD6-0459-AA285B75EF0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D4D4F7-E994-41D1-A94A-87659CDCF787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108546" name="Rectangle 2">
            <a:extLst>
              <a:ext uri="{FF2B5EF4-FFF2-40B4-BE49-F238E27FC236}">
                <a16:creationId xmlns:a16="http://schemas.microsoft.com/office/drawing/2014/main" id="{52C50BF1-363B-D031-F618-141BD56B353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>
            <a:extLst>
              <a:ext uri="{FF2B5EF4-FFF2-40B4-BE49-F238E27FC236}">
                <a16:creationId xmlns:a16="http://schemas.microsoft.com/office/drawing/2014/main" id="{2AADA177-5554-5A71-50C7-0195548F28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0E988368-405D-2A97-1CC5-6196FE4154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5CD6D2-63A8-4644-9D15-EF8BD55FF9CE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114690" name="Rectangle 2">
            <a:extLst>
              <a:ext uri="{FF2B5EF4-FFF2-40B4-BE49-F238E27FC236}">
                <a16:creationId xmlns:a16="http://schemas.microsoft.com/office/drawing/2014/main" id="{42834874-50C2-BCE5-393F-3E42FB412BE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C847717D-9A39-0CD0-161A-6736B1A4AB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57730E5F-807E-6401-C60A-9B3A0A43B3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17734D-BF99-45CA-B39E-4B6449A9F55E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117762" name="Rectangle 2">
            <a:extLst>
              <a:ext uri="{FF2B5EF4-FFF2-40B4-BE49-F238E27FC236}">
                <a16:creationId xmlns:a16="http://schemas.microsoft.com/office/drawing/2014/main" id="{59F64305-8EEF-CA64-A0B5-CB9A93B07AA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>
            <a:extLst>
              <a:ext uri="{FF2B5EF4-FFF2-40B4-BE49-F238E27FC236}">
                <a16:creationId xmlns:a16="http://schemas.microsoft.com/office/drawing/2014/main" id="{698C4CB8-8D4D-3876-1A60-D5B1DA5F58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D4F65D6E-2C5A-C3F2-177B-E75BBA1F55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6C4817-B27E-426B-B5AC-494FB0AA04B3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107522" name="Rectangle 2">
            <a:extLst>
              <a:ext uri="{FF2B5EF4-FFF2-40B4-BE49-F238E27FC236}">
                <a16:creationId xmlns:a16="http://schemas.microsoft.com/office/drawing/2014/main" id="{A8C76525-29B3-4A65-8BFD-A212CD8AEAE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id="{59645EF8-2551-06E1-B806-36677CD628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4BDA-DF85-02B8-326B-1FBCD4F11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7D2A7F-F35D-D1FA-F470-DC0C595A2E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51E904-A58B-9C99-A2D5-185F56B78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1FD9E-D149-466A-D6EF-3E965C0B7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2489B2-CD64-4A28-6B45-99695A646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F00A37-AB7F-4207-9A0A-896FA84FD0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141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A1101-0622-8DDE-E628-8A44B8CA5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EBA76B-5CD6-13D3-61BA-4D71054AD9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80158F-9966-E4AB-D76D-0F8E987D9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8FC4B1-5CF3-EF74-C0EC-B763D559E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2E0E3A-7E78-C2E6-CC04-588E9F1C6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8013D1-E5B9-41D1-AADA-CED3370D1F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8446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4BCE1F-1E97-C04B-5E8F-E0C4D267E6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6F6A8A-A335-E3AB-C898-4796EFA71F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F31D6B-C2D5-E640-A801-3C496B718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C9D94E-5860-4132-0B86-D16BBF8D1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5F080C-6261-7706-5C05-A193D7CAF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974991-9EEA-414F-90CB-1A7953499E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8048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59AA0-1499-5794-E573-1484C4FAC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1AB11-0CC5-1329-E4C7-A2CAA23AD4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5E336F-1C41-BA3E-75B1-631B769C0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0BD6C2-2A70-91D5-F336-9D47F01AE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0E76F2-DB3D-29EB-2B00-D2042E565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ABC985-576D-4EB2-A28D-D2C422DC91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3207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BE43F-5CF1-9E76-90C0-8806E9025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24DB40-5611-13CA-F2D5-E3F9C22B68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47AEBD-8D5A-E0AB-2697-5CC8D512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D10A67-9B68-3439-D110-175B18B81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A0339-2811-4B9B-85A4-AA92FFC48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559231-19E0-480F-8CAB-3182F61ED7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3976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E877A-D8A8-4F81-25E5-3E683DD34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C4693-A79C-1C2A-9540-F242C80BF5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F5B9B1-6C84-70A8-562B-2831B0BCA5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4F3C31-52A1-B76E-3C33-C7CA5B1BD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E3F497-5A08-54F9-7921-D99CAD7DD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F6274F-9F79-689B-E569-702263A4F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C84384-1029-4545-BD26-3CEDFC8A1E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8382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A16BC-819D-3E37-7B6B-A6CA50BBD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52F153-048C-293B-0050-4633748441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4B238-B903-2C44-1E81-BA73659E8F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33B1FB-D14F-BED2-F4D7-045F8E1617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E8A410-E991-2EDA-AD2F-9853BBD29A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402B61-BFBC-EF6A-9654-D5523D2E9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849F51-6E23-6105-BA1F-1FC084475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0CD770-30FD-42F8-EAD6-8BF64ACD3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BD7C55-7156-4554-8C18-D37EF0DDE8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3424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56A35-A8FD-0B9C-735A-6891E1413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F34D08-F1A9-C044-2A1C-47BF5C47C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752991-2EC1-FA56-66C8-C8C65EB95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31B43D-F8CF-1902-335B-4FFC19963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4A7990-7F05-484E-A93C-03528E5FF8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479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FF178E-CB9B-15C5-90AF-41C040DFC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04D07D-AB48-7210-3A95-439F6D74C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43268A-CCCE-035F-0C0A-30E71F805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75FAD6-F92C-4080-8195-8467EB215E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9792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8EA0F-ECA8-3493-390F-F23297C80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828BE-1C23-DF8F-9951-EFBA52B28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763578-D5C3-0397-82D1-4DB2AEFB61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DA039D-19C4-0A93-BD2C-21AD43ABA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A7ABB7-A33C-08FC-EA57-4F9870984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0E8C47-4CD4-2A67-50E1-C76CC2F6A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7D220F-3A7F-4E1E-945D-2AE8129169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646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57763-9B53-E945-BC33-0ED63CA2A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0898C2-8817-BF37-0441-4D01492D32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6B7F18-0CE6-A5DA-EF48-38E843DD41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698118-F329-5CF1-038E-8CDE98B28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043CA3-5A2B-EF0C-7538-3F7A68D3A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5F1C2C-B7B9-2FA9-0528-7F24E9643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223C4F-4A7B-4CC5-AA09-EFA4F42287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0500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ABE3034-44AB-8D37-A136-6E090CA979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4C933A0-7248-05BC-561D-3065669D1F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55384A6-A2B0-41ED-0AAF-95D3CBAD18C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61868DA-6AA8-E975-F85B-D9322BFACB5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39BABB1-5F61-D124-13B0-D1E423F9814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FF89E25-51DF-4FFC-B1EF-CDC5C4FF019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AFBEFAB9-05E1-AD94-7A37-0081BA0FC5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Assumptions behind thinning young stands to create late successional riparian habitat</a:t>
            </a:r>
          </a:p>
        </p:txBody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2020E7C8-433A-15EE-B9BF-3944B43A92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2667000"/>
            <a:ext cx="7772400" cy="4114800"/>
          </a:xfrm>
        </p:spPr>
        <p:txBody>
          <a:bodyPr/>
          <a:lstStyle/>
          <a:p>
            <a:r>
              <a:rPr lang="en-US" altLang="en-US"/>
              <a:t>Characteristics of unmanaged riparian vegetation</a:t>
            </a:r>
          </a:p>
          <a:p>
            <a:r>
              <a:rPr lang="en-US" altLang="en-US"/>
              <a:t>Plantations in riparian zones</a:t>
            </a:r>
          </a:p>
          <a:p>
            <a:r>
              <a:rPr lang="en-US" altLang="en-US"/>
              <a:t>What does the NWFP say?</a:t>
            </a:r>
          </a:p>
          <a:p>
            <a:r>
              <a:rPr lang="en-US" altLang="en-US"/>
              <a:t>Perspectives on thinning in riparian zones</a:t>
            </a:r>
          </a:p>
          <a:p>
            <a:pPr>
              <a:buFontTx/>
              <a:buNone/>
            </a:pPr>
            <a:endParaRPr lang="en-US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>
            <a:extLst>
              <a:ext uri="{FF2B5EF4-FFF2-40B4-BE49-F238E27FC236}">
                <a16:creationId xmlns:a16="http://schemas.microsoft.com/office/drawing/2014/main" id="{F36777E1-FC5F-92CF-D3A8-3EE62E9DB3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Spatial Pattern in a Mature/old Growth Riparian Stand</a:t>
            </a:r>
          </a:p>
        </p:txBody>
      </p:sp>
      <p:pic>
        <p:nvPicPr>
          <p:cNvPr id="103427" name="Picture 3">
            <a:extLst>
              <a:ext uri="{FF2B5EF4-FFF2-40B4-BE49-F238E27FC236}">
                <a16:creationId xmlns:a16="http://schemas.microsoft.com/office/drawing/2014/main" id="{5B896CE7-BF48-ADFC-1A46-BADB69D041EA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03428" name="Text Box 4">
            <a:extLst>
              <a:ext uri="{FF2B5EF4-FFF2-40B4-BE49-F238E27FC236}">
                <a16:creationId xmlns:a16="http://schemas.microsoft.com/office/drawing/2014/main" id="{C90FFE16-F166-E97F-508E-31E5F3B32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25" y="1790700"/>
            <a:ext cx="781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/>
              <a:t>PSME</a:t>
            </a:r>
          </a:p>
        </p:txBody>
      </p:sp>
      <p:sp>
        <p:nvSpPr>
          <p:cNvPr id="103429" name="Text Box 5">
            <a:extLst>
              <a:ext uri="{FF2B5EF4-FFF2-40B4-BE49-F238E27FC236}">
                <a16:creationId xmlns:a16="http://schemas.microsoft.com/office/drawing/2014/main" id="{9D0CF2A5-FE1C-0674-3F0A-7FF83865F5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6925" y="5295900"/>
            <a:ext cx="755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/>
              <a:t>TSHE</a:t>
            </a:r>
          </a:p>
        </p:txBody>
      </p:sp>
      <p:sp>
        <p:nvSpPr>
          <p:cNvPr id="103430" name="Line 6">
            <a:extLst>
              <a:ext uri="{FF2B5EF4-FFF2-40B4-BE49-F238E27FC236}">
                <a16:creationId xmlns:a16="http://schemas.microsoft.com/office/drawing/2014/main" id="{5C1A2D5D-F151-EB40-E71E-57235ABC5C0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57600" y="4953000"/>
            <a:ext cx="76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31" name="Line 7">
            <a:extLst>
              <a:ext uri="{FF2B5EF4-FFF2-40B4-BE49-F238E27FC236}">
                <a16:creationId xmlns:a16="http://schemas.microsoft.com/office/drawing/2014/main" id="{A08D9B50-5B92-6F97-53A9-2693F50A41C8}"/>
              </a:ext>
            </a:extLst>
          </p:cNvPr>
          <p:cNvSpPr>
            <a:spLocks noChangeShapeType="1"/>
          </p:cNvSpPr>
          <p:nvPr/>
        </p:nvSpPr>
        <p:spPr bwMode="auto">
          <a:xfrm>
            <a:off x="7162800" y="20574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8308" name="Object 4">
            <a:extLst>
              <a:ext uri="{FF2B5EF4-FFF2-40B4-BE49-F238E27FC236}">
                <a16:creationId xmlns:a16="http://schemas.microsoft.com/office/drawing/2014/main" id="{7615A1DF-EBE3-9CD0-8883-17D698E1236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" y="533400"/>
          <a:ext cx="8077200" cy="5976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26514286" imgH="19619048" progId="MSPhotoEd.3">
                  <p:embed/>
                </p:oleObj>
              </mc:Choice>
              <mc:Fallback>
                <p:oleObj name="Photo Editor Photo" r:id="rId3" imgW="26514286" imgH="19619048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533400"/>
                        <a:ext cx="8077200" cy="5976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8309" name="Text Box 5">
            <a:extLst>
              <a:ext uri="{FF2B5EF4-FFF2-40B4-BE49-F238E27FC236}">
                <a16:creationId xmlns:a16="http://schemas.microsoft.com/office/drawing/2014/main" id="{82754F11-D8B1-E6ED-B04B-6F95148075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685800"/>
            <a:ext cx="7196138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Successional Pathways in Riparian Zones in Coast Range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2" name="Picture 4">
            <a:extLst>
              <a:ext uri="{FF2B5EF4-FFF2-40B4-BE49-F238E27FC236}">
                <a16:creationId xmlns:a16="http://schemas.microsoft.com/office/drawing/2014/main" id="{C8C53BDA-7E20-766E-E5DA-8F2D9B2EC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0500"/>
            <a:ext cx="2514600" cy="666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9333" name="Text Box 5">
            <a:extLst>
              <a:ext uri="{FF2B5EF4-FFF2-40B4-BE49-F238E27FC236}">
                <a16:creationId xmlns:a16="http://schemas.microsoft.com/office/drawing/2014/main" id="{923A6D4E-7036-14DF-7F98-71958B1559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0325" y="9556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99334" name="Rectangle 6">
            <a:extLst>
              <a:ext uri="{FF2B5EF4-FFF2-40B4-BE49-F238E27FC236}">
                <a16:creationId xmlns:a16="http://schemas.microsoft.com/office/drawing/2014/main" id="{434BF0E9-0787-699F-94CD-88BD0EDBB2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838200"/>
            <a:ext cx="45720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Conifer Basal Area Across Coast Range Increases with Distance from Streams</a:t>
            </a:r>
          </a:p>
        </p:txBody>
      </p:sp>
      <p:pic>
        <p:nvPicPr>
          <p:cNvPr id="99335" name="Picture 7">
            <a:extLst>
              <a:ext uri="{FF2B5EF4-FFF2-40B4-BE49-F238E27FC236}">
                <a16:creationId xmlns:a16="http://schemas.microsoft.com/office/drawing/2014/main" id="{8630B5DC-B5B9-9187-1AA8-7305CC2A9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514600"/>
            <a:ext cx="4724400" cy="317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Text Box 3">
            <a:extLst>
              <a:ext uri="{FF2B5EF4-FFF2-40B4-BE49-F238E27FC236}">
                <a16:creationId xmlns:a16="http://schemas.microsoft.com/office/drawing/2014/main" id="{A5889F50-2F66-C48C-22DB-00DE478FE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81000"/>
            <a:ext cx="75136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/>
              <a:t>Conifer basal area is highest in low-order drainages</a:t>
            </a:r>
          </a:p>
        </p:txBody>
      </p:sp>
      <p:pic>
        <p:nvPicPr>
          <p:cNvPr id="81924" name="Picture 4">
            <a:extLst>
              <a:ext uri="{FF2B5EF4-FFF2-40B4-BE49-F238E27FC236}">
                <a16:creationId xmlns:a16="http://schemas.microsoft.com/office/drawing/2014/main" id="{3A661570-80C4-BC37-8C64-B84105571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19200"/>
            <a:ext cx="7162800" cy="530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>
            <a:extLst>
              <a:ext uri="{FF2B5EF4-FFF2-40B4-BE49-F238E27FC236}">
                <a16:creationId xmlns:a16="http://schemas.microsoft.com/office/drawing/2014/main" id="{6210A298-5E91-A281-0923-2CBB0D6C0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19200"/>
            <a:ext cx="6781800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4" name="Text Box 4">
            <a:extLst>
              <a:ext uri="{FF2B5EF4-FFF2-40B4-BE49-F238E27FC236}">
                <a16:creationId xmlns:a16="http://schemas.microsoft.com/office/drawing/2014/main" id="{6943685A-8677-B4C9-6901-F4A72371B0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457200"/>
            <a:ext cx="7372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/>
              <a:t>Plantations—What do we really know?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29" name="Rectangle 65">
            <a:extLst>
              <a:ext uri="{FF2B5EF4-FFF2-40B4-BE49-F238E27FC236}">
                <a16:creationId xmlns:a16="http://schemas.microsoft.com/office/drawing/2014/main" id="{97B935F1-C5F7-6DB8-E13E-5A89072188B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90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</a:extLst>
        </p:spPr>
        <p:txBody>
          <a:bodyPr/>
          <a:lstStyle/>
          <a:p>
            <a:r>
              <a:rPr lang="en-US" altLang="en-US" sz="3200" b="1">
                <a:solidFill>
                  <a:schemeClr val="tx1"/>
                </a:solidFill>
              </a:rPr>
              <a:t>SIUSLAW MANAGED STANDS</a:t>
            </a:r>
          </a:p>
        </p:txBody>
      </p:sp>
      <p:grpSp>
        <p:nvGrpSpPr>
          <p:cNvPr id="62538" name="Group 74">
            <a:extLst>
              <a:ext uri="{FF2B5EF4-FFF2-40B4-BE49-F238E27FC236}">
                <a16:creationId xmlns:a16="http://schemas.microsoft.com/office/drawing/2014/main" id="{C4132B02-DBF0-F4A7-B77E-EC8D68789FCF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1066800"/>
            <a:ext cx="8610600" cy="5410200"/>
            <a:chOff x="0" y="624"/>
            <a:chExt cx="5760" cy="3696"/>
          </a:xfrm>
        </p:grpSpPr>
        <p:sp>
          <p:nvSpPr>
            <p:cNvPr id="62466" name="Rectangle 2">
              <a:extLst>
                <a:ext uri="{FF2B5EF4-FFF2-40B4-BE49-F238E27FC236}">
                  <a16:creationId xmlns:a16="http://schemas.microsoft.com/office/drawing/2014/main" id="{4D96BB7C-DEE3-B528-69C1-7F649D0EBA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24"/>
              <a:ext cx="5760" cy="3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67" name="Rectangle 3">
              <a:extLst>
                <a:ext uri="{FF2B5EF4-FFF2-40B4-BE49-F238E27FC236}">
                  <a16:creationId xmlns:a16="http://schemas.microsoft.com/office/drawing/2014/main" id="{671B4290-DA04-AC25-6DB6-52DE7CBAAD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24"/>
              <a:ext cx="5754" cy="3690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68" name="Rectangle 4">
              <a:extLst>
                <a:ext uri="{FF2B5EF4-FFF2-40B4-BE49-F238E27FC236}">
                  <a16:creationId xmlns:a16="http://schemas.microsoft.com/office/drawing/2014/main" id="{73939656-C6DC-1820-9B40-4A440252A7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2" y="883"/>
              <a:ext cx="4394" cy="2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69" name="Line 5">
              <a:extLst>
                <a:ext uri="{FF2B5EF4-FFF2-40B4-BE49-F238E27FC236}">
                  <a16:creationId xmlns:a16="http://schemas.microsoft.com/office/drawing/2014/main" id="{E8402673-4733-97A9-132B-19544DBF06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2" y="2886"/>
              <a:ext cx="439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70" name="Line 6">
              <a:extLst>
                <a:ext uri="{FF2B5EF4-FFF2-40B4-BE49-F238E27FC236}">
                  <a16:creationId xmlns:a16="http://schemas.microsoft.com/office/drawing/2014/main" id="{1BE71E80-B52E-0CD7-C053-F24FEB19BC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2" y="2551"/>
              <a:ext cx="439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71" name="Line 7">
              <a:extLst>
                <a:ext uri="{FF2B5EF4-FFF2-40B4-BE49-F238E27FC236}">
                  <a16:creationId xmlns:a16="http://schemas.microsoft.com/office/drawing/2014/main" id="{EB4DCCE4-7AFC-4792-5C23-7B0D81FBD8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2" y="2216"/>
              <a:ext cx="439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72" name="Line 8">
              <a:extLst>
                <a:ext uri="{FF2B5EF4-FFF2-40B4-BE49-F238E27FC236}">
                  <a16:creationId xmlns:a16="http://schemas.microsoft.com/office/drawing/2014/main" id="{8039805A-7D14-4DFA-E231-B2B2092748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2" y="1888"/>
              <a:ext cx="439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73" name="Line 9">
              <a:extLst>
                <a:ext uri="{FF2B5EF4-FFF2-40B4-BE49-F238E27FC236}">
                  <a16:creationId xmlns:a16="http://schemas.microsoft.com/office/drawing/2014/main" id="{6F7AD61B-53F3-D39C-3A5A-7C914BBD63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2" y="1553"/>
              <a:ext cx="439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74" name="Line 10">
              <a:extLst>
                <a:ext uri="{FF2B5EF4-FFF2-40B4-BE49-F238E27FC236}">
                  <a16:creationId xmlns:a16="http://schemas.microsoft.com/office/drawing/2014/main" id="{43BD6EE9-0D9C-EEA7-4E71-B654276BB8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2" y="1218"/>
              <a:ext cx="439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75" name="Line 11">
              <a:extLst>
                <a:ext uri="{FF2B5EF4-FFF2-40B4-BE49-F238E27FC236}">
                  <a16:creationId xmlns:a16="http://schemas.microsoft.com/office/drawing/2014/main" id="{E7DEA4FC-9C40-0F93-BCF5-0B1E00E485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2" y="883"/>
              <a:ext cx="439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76" name="Rectangle 12">
              <a:extLst>
                <a:ext uri="{FF2B5EF4-FFF2-40B4-BE49-F238E27FC236}">
                  <a16:creationId xmlns:a16="http://schemas.microsoft.com/office/drawing/2014/main" id="{D7B72765-4AF9-698D-A3C0-C1DBB1CCAC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2" y="883"/>
              <a:ext cx="4394" cy="2338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77" name="Rectangle 13">
              <a:extLst>
                <a:ext uri="{FF2B5EF4-FFF2-40B4-BE49-F238E27FC236}">
                  <a16:creationId xmlns:a16="http://schemas.microsoft.com/office/drawing/2014/main" id="{10F94DA6-95B7-157C-3632-BB499C2DBA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2976"/>
              <a:ext cx="184" cy="247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478" name="Rectangle 14">
              <a:extLst>
                <a:ext uri="{FF2B5EF4-FFF2-40B4-BE49-F238E27FC236}">
                  <a16:creationId xmlns:a16="http://schemas.microsoft.com/office/drawing/2014/main" id="{D63A2C83-8283-EE3B-152C-CAE0798E88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1" y="2924"/>
              <a:ext cx="177" cy="297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479" name="Rectangle 15">
              <a:extLst>
                <a:ext uri="{FF2B5EF4-FFF2-40B4-BE49-F238E27FC236}">
                  <a16:creationId xmlns:a16="http://schemas.microsoft.com/office/drawing/2014/main" id="{4AA4EBC0-0B8F-CE7F-3B60-BD25A308A5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7" y="2109"/>
              <a:ext cx="184" cy="111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480" name="Rectangle 16">
              <a:extLst>
                <a:ext uri="{FF2B5EF4-FFF2-40B4-BE49-F238E27FC236}">
                  <a16:creationId xmlns:a16="http://schemas.microsoft.com/office/drawing/2014/main" id="{0C9F22BC-C26E-3933-97A6-9F722C8725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0" y="1294"/>
              <a:ext cx="177" cy="1927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481" name="Rectangle 17">
              <a:extLst>
                <a:ext uri="{FF2B5EF4-FFF2-40B4-BE49-F238E27FC236}">
                  <a16:creationId xmlns:a16="http://schemas.microsoft.com/office/drawing/2014/main" id="{27FA0CED-160E-FB18-1FFF-19F4934C00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6" y="1445"/>
              <a:ext cx="184" cy="1776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482" name="Rectangle 18">
              <a:extLst>
                <a:ext uri="{FF2B5EF4-FFF2-40B4-BE49-F238E27FC236}">
                  <a16:creationId xmlns:a16="http://schemas.microsoft.com/office/drawing/2014/main" id="{A371B817-D5B7-A7E1-E705-2571610D8F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9" y="1407"/>
              <a:ext cx="177" cy="1814"/>
            </a:xfrm>
            <a:prstGeom prst="rect">
              <a:avLst/>
            </a:prstGeom>
            <a:pattFill prst="wdDnDiag">
              <a:fgClr>
                <a:srgbClr val="008000"/>
              </a:fgClr>
              <a:bgClr>
                <a:srgbClr val="FFFFFF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83" name="Rectangle 19">
              <a:extLst>
                <a:ext uri="{FF2B5EF4-FFF2-40B4-BE49-F238E27FC236}">
                  <a16:creationId xmlns:a16="http://schemas.microsoft.com/office/drawing/2014/main" id="{467952D2-7877-AFDD-2AA8-C852E64484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9" y="1407"/>
              <a:ext cx="177" cy="1814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84" name="Rectangle 20">
              <a:extLst>
                <a:ext uri="{FF2B5EF4-FFF2-40B4-BE49-F238E27FC236}">
                  <a16:creationId xmlns:a16="http://schemas.microsoft.com/office/drawing/2014/main" id="{7BCD80D8-3F83-544D-9FA2-3BA513A6BB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5" y="1426"/>
              <a:ext cx="183" cy="1795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485" name="Rectangle 21">
              <a:extLst>
                <a:ext uri="{FF2B5EF4-FFF2-40B4-BE49-F238E27FC236}">
                  <a16:creationId xmlns:a16="http://schemas.microsoft.com/office/drawing/2014/main" id="{0423BBD9-423A-33A9-9BBD-D16B397CC5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8" y="1774"/>
              <a:ext cx="177" cy="1447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486" name="Rectangle 22">
              <a:extLst>
                <a:ext uri="{FF2B5EF4-FFF2-40B4-BE49-F238E27FC236}">
                  <a16:creationId xmlns:a16="http://schemas.microsoft.com/office/drawing/2014/main" id="{4644129E-12E4-6694-AD05-F0C09100F2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4" y="1199"/>
              <a:ext cx="183" cy="2022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487" name="Rectangle 23">
              <a:extLst>
                <a:ext uri="{FF2B5EF4-FFF2-40B4-BE49-F238E27FC236}">
                  <a16:creationId xmlns:a16="http://schemas.microsoft.com/office/drawing/2014/main" id="{8E7E2A7F-A272-C966-99C4-41D5486A7D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37" y="2608"/>
              <a:ext cx="177" cy="613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488" name="Line 24">
              <a:extLst>
                <a:ext uri="{FF2B5EF4-FFF2-40B4-BE49-F238E27FC236}">
                  <a16:creationId xmlns:a16="http://schemas.microsoft.com/office/drawing/2014/main" id="{1AB0D5DD-DF0A-A5B6-FCE5-EE1F5BAD84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2" y="883"/>
              <a:ext cx="1" cy="23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89" name="Line 25">
              <a:extLst>
                <a:ext uri="{FF2B5EF4-FFF2-40B4-BE49-F238E27FC236}">
                  <a16:creationId xmlns:a16="http://schemas.microsoft.com/office/drawing/2014/main" id="{5E2B4170-C7F9-EC0F-25F7-7B956E6A1F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95" y="3221"/>
              <a:ext cx="5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90" name="Line 26">
              <a:extLst>
                <a:ext uri="{FF2B5EF4-FFF2-40B4-BE49-F238E27FC236}">
                  <a16:creationId xmlns:a16="http://schemas.microsoft.com/office/drawing/2014/main" id="{227D5325-D54E-EC86-9D9E-27D70BF872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95" y="2886"/>
              <a:ext cx="5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91" name="Line 27">
              <a:extLst>
                <a:ext uri="{FF2B5EF4-FFF2-40B4-BE49-F238E27FC236}">
                  <a16:creationId xmlns:a16="http://schemas.microsoft.com/office/drawing/2014/main" id="{DE8CB628-C1C9-058A-5FAF-6E5D8DFAE4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95" y="2551"/>
              <a:ext cx="5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92" name="Line 28">
              <a:extLst>
                <a:ext uri="{FF2B5EF4-FFF2-40B4-BE49-F238E27FC236}">
                  <a16:creationId xmlns:a16="http://schemas.microsoft.com/office/drawing/2014/main" id="{8DA39C8D-4CBB-4120-D78A-415E02050D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95" y="2216"/>
              <a:ext cx="5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93" name="Line 29">
              <a:extLst>
                <a:ext uri="{FF2B5EF4-FFF2-40B4-BE49-F238E27FC236}">
                  <a16:creationId xmlns:a16="http://schemas.microsoft.com/office/drawing/2014/main" id="{42F0778F-6A49-5633-F418-9F20B54D35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95" y="1888"/>
              <a:ext cx="5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94" name="Line 30">
              <a:extLst>
                <a:ext uri="{FF2B5EF4-FFF2-40B4-BE49-F238E27FC236}">
                  <a16:creationId xmlns:a16="http://schemas.microsoft.com/office/drawing/2014/main" id="{91630F0A-B5E3-3465-29CA-9BD36AF2C8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95" y="1553"/>
              <a:ext cx="5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95" name="Line 31">
              <a:extLst>
                <a:ext uri="{FF2B5EF4-FFF2-40B4-BE49-F238E27FC236}">
                  <a16:creationId xmlns:a16="http://schemas.microsoft.com/office/drawing/2014/main" id="{AA2E18DC-79CD-9D2D-863A-7D181E60DC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95" y="1218"/>
              <a:ext cx="5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96" name="Line 32">
              <a:extLst>
                <a:ext uri="{FF2B5EF4-FFF2-40B4-BE49-F238E27FC236}">
                  <a16:creationId xmlns:a16="http://schemas.microsoft.com/office/drawing/2014/main" id="{390AF02D-295D-9D08-33AC-F10DE3E5C7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95" y="883"/>
              <a:ext cx="5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97" name="Line 33">
              <a:extLst>
                <a:ext uri="{FF2B5EF4-FFF2-40B4-BE49-F238E27FC236}">
                  <a16:creationId xmlns:a16="http://schemas.microsoft.com/office/drawing/2014/main" id="{FF725D23-417C-5DD5-EA2A-8161997E77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2" y="3221"/>
              <a:ext cx="439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98" name="Line 34">
              <a:extLst>
                <a:ext uri="{FF2B5EF4-FFF2-40B4-BE49-F238E27FC236}">
                  <a16:creationId xmlns:a16="http://schemas.microsoft.com/office/drawing/2014/main" id="{E759DEBF-3232-9F9F-997E-C4AA48D4B8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52" y="3221"/>
              <a:ext cx="1" cy="5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99" name="Line 35">
              <a:extLst>
                <a:ext uri="{FF2B5EF4-FFF2-40B4-BE49-F238E27FC236}">
                  <a16:creationId xmlns:a16="http://schemas.microsoft.com/office/drawing/2014/main" id="{6CA35E2F-3BB1-CF1F-3B0E-0199E06278C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95" y="3221"/>
              <a:ext cx="1" cy="5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00" name="Line 36">
              <a:extLst>
                <a:ext uri="{FF2B5EF4-FFF2-40B4-BE49-F238E27FC236}">
                  <a16:creationId xmlns:a16="http://schemas.microsoft.com/office/drawing/2014/main" id="{F0583EFA-3A14-3085-2AA5-4E469FDE6AA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31" y="3221"/>
              <a:ext cx="1" cy="5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01" name="Line 37">
              <a:extLst>
                <a:ext uri="{FF2B5EF4-FFF2-40B4-BE49-F238E27FC236}">
                  <a16:creationId xmlns:a16="http://schemas.microsoft.com/office/drawing/2014/main" id="{5CDDFEAF-0CDE-AE7E-B639-83FE134FD3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73" y="3221"/>
              <a:ext cx="1" cy="5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02" name="Line 38">
              <a:extLst>
                <a:ext uri="{FF2B5EF4-FFF2-40B4-BE49-F238E27FC236}">
                  <a16:creationId xmlns:a16="http://schemas.microsoft.com/office/drawing/2014/main" id="{17D35877-30FA-457C-F26B-016D945C64C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10" y="3221"/>
              <a:ext cx="1" cy="5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03" name="Line 39">
              <a:extLst>
                <a:ext uri="{FF2B5EF4-FFF2-40B4-BE49-F238E27FC236}">
                  <a16:creationId xmlns:a16="http://schemas.microsoft.com/office/drawing/2014/main" id="{062A6C1B-05CD-2365-7063-8D29D39687C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52" y="3221"/>
              <a:ext cx="1" cy="5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04" name="Line 40">
              <a:extLst>
                <a:ext uri="{FF2B5EF4-FFF2-40B4-BE49-F238E27FC236}">
                  <a16:creationId xmlns:a16="http://schemas.microsoft.com/office/drawing/2014/main" id="{C82C7868-FC4B-4C57-2F62-BB026EFDC9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89" y="3221"/>
              <a:ext cx="1" cy="5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05" name="Line 41">
              <a:extLst>
                <a:ext uri="{FF2B5EF4-FFF2-40B4-BE49-F238E27FC236}">
                  <a16:creationId xmlns:a16="http://schemas.microsoft.com/office/drawing/2014/main" id="{87FBE2A1-43D5-17DC-FBE7-78DE3D61EDE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31" y="3221"/>
              <a:ext cx="1" cy="5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06" name="Line 42">
              <a:extLst>
                <a:ext uri="{FF2B5EF4-FFF2-40B4-BE49-F238E27FC236}">
                  <a16:creationId xmlns:a16="http://schemas.microsoft.com/office/drawing/2014/main" id="{7987FA96-6673-223E-BFF4-88E1D67A8B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67" y="3221"/>
              <a:ext cx="1" cy="5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07" name="Line 43">
              <a:extLst>
                <a:ext uri="{FF2B5EF4-FFF2-40B4-BE49-F238E27FC236}">
                  <a16:creationId xmlns:a16="http://schemas.microsoft.com/office/drawing/2014/main" id="{BFEC5F9A-E0AF-8ACC-B4A3-227F106F35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10" y="3221"/>
              <a:ext cx="1" cy="5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08" name="Line 44">
              <a:extLst>
                <a:ext uri="{FF2B5EF4-FFF2-40B4-BE49-F238E27FC236}">
                  <a16:creationId xmlns:a16="http://schemas.microsoft.com/office/drawing/2014/main" id="{D8399D2B-C4A7-0E3A-AFDC-BDF996EC15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646" y="3221"/>
              <a:ext cx="1" cy="5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09" name="Rectangle 45">
              <a:extLst>
                <a:ext uri="{FF2B5EF4-FFF2-40B4-BE49-F238E27FC236}">
                  <a16:creationId xmlns:a16="http://schemas.microsoft.com/office/drawing/2014/main" id="{E5565C2E-FCBB-12ED-759E-D9AC294CCC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8" y="3126"/>
              <a:ext cx="62" cy="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2200">
                  <a:latin typeface="Arial" panose="020B0604020202020204" pitchFamily="34" charset="0"/>
                </a:rPr>
                <a:t>-</a:t>
              </a:r>
              <a:endParaRPr lang="en-US" altLang="en-US"/>
            </a:p>
          </p:txBody>
        </p:sp>
        <p:sp>
          <p:nvSpPr>
            <p:cNvPr id="62510" name="Rectangle 46">
              <a:extLst>
                <a:ext uri="{FF2B5EF4-FFF2-40B4-BE49-F238E27FC236}">
                  <a16:creationId xmlns:a16="http://schemas.microsoft.com/office/drawing/2014/main" id="{40C4275D-1046-A741-8A32-E87352A0C6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" y="2791"/>
              <a:ext cx="468" cy="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2200">
                  <a:latin typeface="Arial" panose="020B0604020202020204" pitchFamily="34" charset="0"/>
                </a:rPr>
                <a:t>5,000</a:t>
              </a:r>
              <a:endParaRPr lang="en-US" altLang="en-US"/>
            </a:p>
          </p:txBody>
        </p:sp>
        <p:sp>
          <p:nvSpPr>
            <p:cNvPr id="62511" name="Rectangle 47">
              <a:extLst>
                <a:ext uri="{FF2B5EF4-FFF2-40B4-BE49-F238E27FC236}">
                  <a16:creationId xmlns:a16="http://schemas.microsoft.com/office/drawing/2014/main" id="{7C5CDF8A-9C3D-8B78-0737-75EAC0EFB5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" y="2456"/>
              <a:ext cx="573" cy="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2200">
                  <a:latin typeface="Arial" panose="020B0604020202020204" pitchFamily="34" charset="0"/>
                </a:rPr>
                <a:t>10,000</a:t>
              </a:r>
              <a:endParaRPr lang="en-US" altLang="en-US"/>
            </a:p>
          </p:txBody>
        </p:sp>
        <p:sp>
          <p:nvSpPr>
            <p:cNvPr id="62512" name="Rectangle 48">
              <a:extLst>
                <a:ext uri="{FF2B5EF4-FFF2-40B4-BE49-F238E27FC236}">
                  <a16:creationId xmlns:a16="http://schemas.microsoft.com/office/drawing/2014/main" id="{8C411D5D-6F77-ED4F-1E8F-D10FCB3995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" y="2121"/>
              <a:ext cx="573" cy="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2200">
                  <a:latin typeface="Arial" panose="020B0604020202020204" pitchFamily="34" charset="0"/>
                </a:rPr>
                <a:t>15,000</a:t>
              </a:r>
              <a:endParaRPr lang="en-US" altLang="en-US"/>
            </a:p>
          </p:txBody>
        </p:sp>
        <p:sp>
          <p:nvSpPr>
            <p:cNvPr id="62513" name="Rectangle 49">
              <a:extLst>
                <a:ext uri="{FF2B5EF4-FFF2-40B4-BE49-F238E27FC236}">
                  <a16:creationId xmlns:a16="http://schemas.microsoft.com/office/drawing/2014/main" id="{2F2A6957-F1D0-49F3-2B96-31EF753C0C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" y="1793"/>
              <a:ext cx="573" cy="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2200">
                  <a:latin typeface="Arial" panose="020B0604020202020204" pitchFamily="34" charset="0"/>
                </a:rPr>
                <a:t>20,000</a:t>
              </a:r>
              <a:endParaRPr lang="en-US" altLang="en-US"/>
            </a:p>
          </p:txBody>
        </p:sp>
        <p:sp>
          <p:nvSpPr>
            <p:cNvPr id="62514" name="Rectangle 50">
              <a:extLst>
                <a:ext uri="{FF2B5EF4-FFF2-40B4-BE49-F238E27FC236}">
                  <a16:creationId xmlns:a16="http://schemas.microsoft.com/office/drawing/2014/main" id="{0F61152F-6A50-EC57-8E8B-CBA3D44DC1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" y="1458"/>
              <a:ext cx="573" cy="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2200">
                  <a:latin typeface="Arial" panose="020B0604020202020204" pitchFamily="34" charset="0"/>
                </a:rPr>
                <a:t>25,000</a:t>
              </a:r>
              <a:endParaRPr lang="en-US" altLang="en-US"/>
            </a:p>
          </p:txBody>
        </p:sp>
        <p:sp>
          <p:nvSpPr>
            <p:cNvPr id="62515" name="Rectangle 51">
              <a:extLst>
                <a:ext uri="{FF2B5EF4-FFF2-40B4-BE49-F238E27FC236}">
                  <a16:creationId xmlns:a16="http://schemas.microsoft.com/office/drawing/2014/main" id="{AB72B1E0-30E9-26AF-562D-85E1DAE692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" y="1123"/>
              <a:ext cx="573" cy="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2200">
                  <a:latin typeface="Arial" panose="020B0604020202020204" pitchFamily="34" charset="0"/>
                </a:rPr>
                <a:t>30,000</a:t>
              </a:r>
              <a:endParaRPr lang="en-US" altLang="en-US"/>
            </a:p>
          </p:txBody>
        </p:sp>
        <p:sp>
          <p:nvSpPr>
            <p:cNvPr id="62516" name="Rectangle 52">
              <a:extLst>
                <a:ext uri="{FF2B5EF4-FFF2-40B4-BE49-F238E27FC236}">
                  <a16:creationId xmlns:a16="http://schemas.microsoft.com/office/drawing/2014/main" id="{E5E2DEF6-4A4B-345D-832C-7FFA5C2BEB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" y="788"/>
              <a:ext cx="573" cy="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2200">
                  <a:latin typeface="Arial" panose="020B0604020202020204" pitchFamily="34" charset="0"/>
                </a:rPr>
                <a:t>35,000</a:t>
              </a:r>
              <a:endParaRPr lang="en-US" altLang="en-US"/>
            </a:p>
          </p:txBody>
        </p:sp>
        <p:sp>
          <p:nvSpPr>
            <p:cNvPr id="62517" name="Rectangle 53">
              <a:extLst>
                <a:ext uri="{FF2B5EF4-FFF2-40B4-BE49-F238E27FC236}">
                  <a16:creationId xmlns:a16="http://schemas.microsoft.com/office/drawing/2014/main" id="{7A55B257-C78D-4AB6-4393-490105F4D78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000000">
              <a:off x="960" y="3555"/>
              <a:ext cx="638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2200">
                  <a:latin typeface="Arial" panose="020B0604020202020204" pitchFamily="34" charset="0"/>
                </a:rPr>
                <a:t>51 to yr</a:t>
              </a:r>
              <a:endParaRPr lang="en-US" altLang="en-US"/>
            </a:p>
          </p:txBody>
        </p:sp>
        <p:sp>
          <p:nvSpPr>
            <p:cNvPr id="62518" name="Rectangle 54">
              <a:extLst>
                <a:ext uri="{FF2B5EF4-FFF2-40B4-BE49-F238E27FC236}">
                  <a16:creationId xmlns:a16="http://schemas.microsoft.com/office/drawing/2014/main" id="{77429E6A-3FEC-81ED-C2E3-23F978CCE1A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000000">
              <a:off x="1243" y="3641"/>
              <a:ext cx="850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2200">
                  <a:latin typeface="Arial" panose="020B0604020202020204" pitchFamily="34" charset="0"/>
                </a:rPr>
                <a:t>46 to 50yr</a:t>
              </a:r>
              <a:endParaRPr lang="en-US" altLang="en-US"/>
            </a:p>
          </p:txBody>
        </p:sp>
        <p:sp>
          <p:nvSpPr>
            <p:cNvPr id="62519" name="Rectangle 55">
              <a:extLst>
                <a:ext uri="{FF2B5EF4-FFF2-40B4-BE49-F238E27FC236}">
                  <a16:creationId xmlns:a16="http://schemas.microsoft.com/office/drawing/2014/main" id="{EDB1FFF2-716C-FCEA-9F2C-E30FF30953F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000000">
              <a:off x="1686" y="3641"/>
              <a:ext cx="850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2200">
                  <a:latin typeface="Arial" panose="020B0604020202020204" pitchFamily="34" charset="0"/>
                </a:rPr>
                <a:t>41 to 45yr</a:t>
              </a:r>
              <a:endParaRPr lang="en-US" altLang="en-US"/>
            </a:p>
          </p:txBody>
        </p:sp>
        <p:sp>
          <p:nvSpPr>
            <p:cNvPr id="62520" name="Rectangle 56">
              <a:extLst>
                <a:ext uri="{FF2B5EF4-FFF2-40B4-BE49-F238E27FC236}">
                  <a16:creationId xmlns:a16="http://schemas.microsoft.com/office/drawing/2014/main" id="{D6DEDC4B-C6A3-B189-4D3E-62F7E9C0B16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000000">
              <a:off x="2123" y="3642"/>
              <a:ext cx="850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2200">
                  <a:latin typeface="Arial" panose="020B0604020202020204" pitchFamily="34" charset="0"/>
                </a:rPr>
                <a:t>36 to 40yr</a:t>
              </a:r>
              <a:endParaRPr lang="en-US" altLang="en-US"/>
            </a:p>
          </p:txBody>
        </p:sp>
        <p:sp>
          <p:nvSpPr>
            <p:cNvPr id="62521" name="Rectangle 57">
              <a:extLst>
                <a:ext uri="{FF2B5EF4-FFF2-40B4-BE49-F238E27FC236}">
                  <a16:creationId xmlns:a16="http://schemas.microsoft.com/office/drawing/2014/main" id="{FE60DB63-711F-6BDC-2F89-05510279E6F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000000">
              <a:off x="2565" y="3641"/>
              <a:ext cx="850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2200">
                  <a:latin typeface="Arial" panose="020B0604020202020204" pitchFamily="34" charset="0"/>
                </a:rPr>
                <a:t>31 to 35yr</a:t>
              </a:r>
              <a:endParaRPr lang="en-US" altLang="en-US"/>
            </a:p>
          </p:txBody>
        </p:sp>
        <p:sp>
          <p:nvSpPr>
            <p:cNvPr id="62522" name="Rectangle 58">
              <a:extLst>
                <a:ext uri="{FF2B5EF4-FFF2-40B4-BE49-F238E27FC236}">
                  <a16:creationId xmlns:a16="http://schemas.microsoft.com/office/drawing/2014/main" id="{F0B1F8B0-D34C-DE6B-9D50-F101F81687C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000000">
              <a:off x="3000" y="3641"/>
              <a:ext cx="850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2200">
                  <a:latin typeface="Arial" panose="020B0604020202020204" pitchFamily="34" charset="0"/>
                </a:rPr>
                <a:t>26 to 30yr</a:t>
              </a:r>
              <a:endParaRPr lang="en-US" altLang="en-US"/>
            </a:p>
          </p:txBody>
        </p:sp>
        <p:sp>
          <p:nvSpPr>
            <p:cNvPr id="62523" name="Rectangle 59">
              <a:extLst>
                <a:ext uri="{FF2B5EF4-FFF2-40B4-BE49-F238E27FC236}">
                  <a16:creationId xmlns:a16="http://schemas.microsoft.com/office/drawing/2014/main" id="{093FA579-2527-A837-3E86-D582E76BFAB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000000">
              <a:off x="3443" y="3641"/>
              <a:ext cx="850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2200">
                  <a:latin typeface="Arial" panose="020B0604020202020204" pitchFamily="34" charset="0"/>
                </a:rPr>
                <a:t>21 to 25yr</a:t>
              </a:r>
              <a:endParaRPr lang="en-US" altLang="en-US"/>
            </a:p>
          </p:txBody>
        </p:sp>
        <p:sp>
          <p:nvSpPr>
            <p:cNvPr id="62524" name="Rectangle 60">
              <a:extLst>
                <a:ext uri="{FF2B5EF4-FFF2-40B4-BE49-F238E27FC236}">
                  <a16:creationId xmlns:a16="http://schemas.microsoft.com/office/drawing/2014/main" id="{29B2521E-96E8-F8AA-E8FC-9F8618D2877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000000">
              <a:off x="3880" y="3641"/>
              <a:ext cx="850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2200">
                  <a:latin typeface="Arial" panose="020B0604020202020204" pitchFamily="34" charset="0"/>
                </a:rPr>
                <a:t>16 to 20yr</a:t>
              </a:r>
              <a:endParaRPr lang="en-US" altLang="en-US"/>
            </a:p>
          </p:txBody>
        </p:sp>
        <p:sp>
          <p:nvSpPr>
            <p:cNvPr id="62525" name="Rectangle 61">
              <a:extLst>
                <a:ext uri="{FF2B5EF4-FFF2-40B4-BE49-F238E27FC236}">
                  <a16:creationId xmlns:a16="http://schemas.microsoft.com/office/drawing/2014/main" id="{7C12414B-EB1B-6DD6-BBBC-1C673F1CA9D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000000">
              <a:off x="4322" y="3640"/>
              <a:ext cx="850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2200">
                  <a:latin typeface="Arial" panose="020B0604020202020204" pitchFamily="34" charset="0"/>
                </a:rPr>
                <a:t>11 to 15yr</a:t>
              </a:r>
              <a:endParaRPr lang="en-US" altLang="en-US"/>
            </a:p>
          </p:txBody>
        </p:sp>
        <p:sp>
          <p:nvSpPr>
            <p:cNvPr id="62526" name="Rectangle 62">
              <a:extLst>
                <a:ext uri="{FF2B5EF4-FFF2-40B4-BE49-F238E27FC236}">
                  <a16:creationId xmlns:a16="http://schemas.microsoft.com/office/drawing/2014/main" id="{0F0D715B-DC13-CD86-9CD9-A1B5F641926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000000">
              <a:off x="4837" y="3599"/>
              <a:ext cx="743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2200">
                  <a:latin typeface="Arial" panose="020B0604020202020204" pitchFamily="34" charset="0"/>
                </a:rPr>
                <a:t>6 to 10yr</a:t>
              </a:r>
              <a:endParaRPr lang="en-US" altLang="en-US"/>
            </a:p>
          </p:txBody>
        </p:sp>
        <p:sp>
          <p:nvSpPr>
            <p:cNvPr id="62527" name="Rectangle 63">
              <a:extLst>
                <a:ext uri="{FF2B5EF4-FFF2-40B4-BE49-F238E27FC236}">
                  <a16:creationId xmlns:a16="http://schemas.microsoft.com/office/drawing/2014/main" id="{E82C21D5-A991-18BE-CAFC-1F0841604CD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24" y="1921"/>
              <a:ext cx="488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2200">
                  <a:latin typeface="Arial" panose="020B0604020202020204" pitchFamily="34" charset="0"/>
                </a:rPr>
                <a:t>Acres</a:t>
              </a:r>
              <a:endParaRPr lang="en-US" altLang="en-US"/>
            </a:p>
          </p:txBody>
        </p:sp>
        <p:sp>
          <p:nvSpPr>
            <p:cNvPr id="62528" name="Rectangle 64">
              <a:extLst>
                <a:ext uri="{FF2B5EF4-FFF2-40B4-BE49-F238E27FC236}">
                  <a16:creationId xmlns:a16="http://schemas.microsoft.com/office/drawing/2014/main" id="{3CCF095D-5B86-401E-9A25-D81FA01EBD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24"/>
              <a:ext cx="5754" cy="3690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30" name="Text Box 66">
              <a:extLst>
                <a:ext uri="{FF2B5EF4-FFF2-40B4-BE49-F238E27FC236}">
                  <a16:creationId xmlns:a16="http://schemas.microsoft.com/office/drawing/2014/main" id="{C6327770-ACE8-8F07-4789-DF8276751C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48" y="960"/>
              <a:ext cx="768" cy="3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altLang="en-US"/>
            </a:p>
          </p:txBody>
        </p:sp>
        <p:sp>
          <p:nvSpPr>
            <p:cNvPr id="62531" name="Text Box 67">
              <a:extLst>
                <a:ext uri="{FF2B5EF4-FFF2-40B4-BE49-F238E27FC236}">
                  <a16:creationId xmlns:a16="http://schemas.microsoft.com/office/drawing/2014/main" id="{7AF80150-6195-822B-EE57-3698079289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52" y="912"/>
              <a:ext cx="1008" cy="1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Small, open canopy</a:t>
              </a:r>
            </a:p>
          </p:txBody>
        </p:sp>
        <p:sp>
          <p:nvSpPr>
            <p:cNvPr id="62532" name="Text Box 68">
              <a:extLst>
                <a:ext uri="{FF2B5EF4-FFF2-40B4-BE49-F238E27FC236}">
                  <a16:creationId xmlns:a16="http://schemas.microsoft.com/office/drawing/2014/main" id="{D32D5A7F-ED60-5BC9-4C59-95CCACC307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4" y="960"/>
              <a:ext cx="960" cy="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Canopy closure,begin crown recession</a:t>
              </a:r>
            </a:p>
          </p:txBody>
        </p:sp>
        <p:sp>
          <p:nvSpPr>
            <p:cNvPr id="62533" name="Text Box 69">
              <a:extLst>
                <a:ext uri="{FF2B5EF4-FFF2-40B4-BE49-F238E27FC236}">
                  <a16:creationId xmlns:a16="http://schemas.microsoft.com/office/drawing/2014/main" id="{46606B21-9FAB-3A0E-DCB5-08BD1505D6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8" y="912"/>
              <a:ext cx="1584" cy="3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Stem exclusion stage, little understory veg</a:t>
              </a:r>
            </a:p>
          </p:txBody>
        </p:sp>
        <p:sp>
          <p:nvSpPr>
            <p:cNvPr id="62534" name="Text Box 70">
              <a:extLst>
                <a:ext uri="{FF2B5EF4-FFF2-40B4-BE49-F238E27FC236}">
                  <a16:creationId xmlns:a16="http://schemas.microsoft.com/office/drawing/2014/main" id="{F7054C59-A40E-B289-7D8B-3CFE1D9064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96" y="721"/>
              <a:ext cx="432" cy="1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PCT</a:t>
              </a:r>
            </a:p>
          </p:txBody>
        </p:sp>
        <p:sp>
          <p:nvSpPr>
            <p:cNvPr id="62535" name="Line 71">
              <a:extLst>
                <a:ext uri="{FF2B5EF4-FFF2-40B4-BE49-F238E27FC236}">
                  <a16:creationId xmlns:a16="http://schemas.microsoft.com/office/drawing/2014/main" id="{8FB44AF9-EE38-A51F-F700-DCBE2B0F48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80" y="816"/>
              <a:ext cx="816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2536" name="Text Box 72">
              <a:extLst>
                <a:ext uri="{FF2B5EF4-FFF2-40B4-BE49-F238E27FC236}">
                  <a16:creationId xmlns:a16="http://schemas.microsoft.com/office/drawing/2014/main" id="{7DB46F68-4E1F-3959-F739-24A3B5BD78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0" y="721"/>
              <a:ext cx="768" cy="2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400"/>
                <a:t>Comm. thin</a:t>
              </a:r>
            </a:p>
          </p:txBody>
        </p:sp>
        <p:sp>
          <p:nvSpPr>
            <p:cNvPr id="62537" name="Line 73">
              <a:extLst>
                <a:ext uri="{FF2B5EF4-FFF2-40B4-BE49-F238E27FC236}">
                  <a16:creationId xmlns:a16="http://schemas.microsoft.com/office/drawing/2014/main" id="{658437F5-A3CD-EDB7-1B68-DFB66A2A7C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72" y="816"/>
              <a:ext cx="1008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788CBC2E-3EC7-B8D4-0588-46D112C98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168275"/>
            <a:ext cx="4902200" cy="634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59" name="Rectangle 3">
            <a:extLst>
              <a:ext uri="{FF2B5EF4-FFF2-40B4-BE49-F238E27FC236}">
                <a16:creationId xmlns:a16="http://schemas.microsoft.com/office/drawing/2014/main" id="{6C3EE213-B8D9-7F3C-EECC-5DD80BDF58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5715000"/>
            <a:ext cx="4075113" cy="452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0" name="Text Box 4">
            <a:extLst>
              <a:ext uri="{FF2B5EF4-FFF2-40B4-BE49-F238E27FC236}">
                <a16:creationId xmlns:a16="http://schemas.microsoft.com/office/drawing/2014/main" id="{8547AB0B-3950-1EF4-D7B0-CDF3AA234E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457200"/>
            <a:ext cx="386397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>
                <a:latin typeface="Arial" panose="020B0604020202020204" pitchFamily="34" charset="0"/>
              </a:rPr>
              <a:t>Distribution of Plantations</a:t>
            </a:r>
          </a:p>
          <a:p>
            <a:pPr eaLnBrk="0" hangingPunct="0"/>
            <a:r>
              <a:rPr lang="en-US" altLang="en-US">
                <a:latin typeface="Arial" panose="020B0604020202020204" pitchFamily="34" charset="0"/>
              </a:rPr>
              <a:t>In a Late Successional</a:t>
            </a:r>
          </a:p>
          <a:p>
            <a:pPr eaLnBrk="0" hangingPunct="0"/>
            <a:r>
              <a:rPr lang="en-US" altLang="en-US">
                <a:latin typeface="Arial" panose="020B0604020202020204" pitchFamily="34" charset="0"/>
              </a:rPr>
              <a:t>Reserve in Coastal Oregon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8" name="Line 4">
            <a:extLst>
              <a:ext uri="{FF2B5EF4-FFF2-40B4-BE49-F238E27FC236}">
                <a16:creationId xmlns:a16="http://schemas.microsoft.com/office/drawing/2014/main" id="{93B8E406-72DA-F3D5-6EB5-F2F90DCFD1A6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1600" y="1219200"/>
            <a:ext cx="0" cy="434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069" name="Line 5">
            <a:extLst>
              <a:ext uri="{FF2B5EF4-FFF2-40B4-BE49-F238E27FC236}">
                <a16:creationId xmlns:a16="http://schemas.microsoft.com/office/drawing/2014/main" id="{A32A1566-800B-1490-5FA3-95A3D29B9A44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1600" y="5562600"/>
            <a:ext cx="6172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070" name="Text Box 6">
            <a:extLst>
              <a:ext uri="{FF2B5EF4-FFF2-40B4-BE49-F238E27FC236}">
                <a16:creationId xmlns:a16="http://schemas.microsoft.com/office/drawing/2014/main" id="{9F9C9F08-EA98-6480-6E87-7CBE6F072C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5791200"/>
            <a:ext cx="2365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Canopy Tree Size</a:t>
            </a:r>
          </a:p>
        </p:txBody>
      </p:sp>
      <p:sp>
        <p:nvSpPr>
          <p:cNvPr id="88071" name="Text Box 7">
            <a:extLst>
              <a:ext uri="{FF2B5EF4-FFF2-40B4-BE49-F238E27FC236}">
                <a16:creationId xmlns:a16="http://schemas.microsoft.com/office/drawing/2014/main" id="{2479EF74-C10B-B466-C676-BA4232372960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823119" y="3109119"/>
            <a:ext cx="27130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Canopy composition</a:t>
            </a:r>
          </a:p>
        </p:txBody>
      </p:sp>
      <p:sp>
        <p:nvSpPr>
          <p:cNvPr id="88072" name="Text Box 8">
            <a:extLst>
              <a:ext uri="{FF2B5EF4-FFF2-40B4-BE49-F238E27FC236}">
                <a16:creationId xmlns:a16="http://schemas.microsoft.com/office/drawing/2014/main" id="{3639DA3A-77B1-C160-7FD4-7FF6EC4ED6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9525" y="5680075"/>
            <a:ext cx="8429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small</a:t>
            </a:r>
          </a:p>
        </p:txBody>
      </p:sp>
      <p:sp>
        <p:nvSpPr>
          <p:cNvPr id="88073" name="Text Box 9">
            <a:extLst>
              <a:ext uri="{FF2B5EF4-FFF2-40B4-BE49-F238E27FC236}">
                <a16:creationId xmlns:a16="http://schemas.microsoft.com/office/drawing/2014/main" id="{1AB7E2E3-CFB5-E69C-1963-F5E7A15A9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3525" y="5680075"/>
            <a:ext cx="792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large</a:t>
            </a:r>
          </a:p>
        </p:txBody>
      </p:sp>
      <p:sp>
        <p:nvSpPr>
          <p:cNvPr id="88074" name="Text Box 10">
            <a:extLst>
              <a:ext uri="{FF2B5EF4-FFF2-40B4-BE49-F238E27FC236}">
                <a16:creationId xmlns:a16="http://schemas.microsoft.com/office/drawing/2014/main" id="{ABBEF14C-002D-297F-5FB2-5BE65CA118DA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509587" y="4976813"/>
            <a:ext cx="1114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Conifer</a:t>
            </a:r>
          </a:p>
        </p:txBody>
      </p:sp>
      <p:sp>
        <p:nvSpPr>
          <p:cNvPr id="88075" name="Text Box 11">
            <a:extLst>
              <a:ext uri="{FF2B5EF4-FFF2-40B4-BE49-F238E27FC236}">
                <a16:creationId xmlns:a16="http://schemas.microsoft.com/office/drawing/2014/main" id="{8FBBF46E-69C6-58D8-963B-A7D035D2E4A3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330993" y="1116807"/>
            <a:ext cx="1471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Hardwood</a:t>
            </a:r>
          </a:p>
        </p:txBody>
      </p:sp>
      <p:sp>
        <p:nvSpPr>
          <p:cNvPr id="88078" name="Text Box 14">
            <a:extLst>
              <a:ext uri="{FF2B5EF4-FFF2-40B4-BE49-F238E27FC236}">
                <a16:creationId xmlns:a16="http://schemas.microsoft.com/office/drawing/2014/main" id="{10BC636C-1792-7DA9-2C16-FC2AC3C77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1447800"/>
            <a:ext cx="26431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Unmanaged  </a:t>
            </a:r>
          </a:p>
          <a:p>
            <a:r>
              <a:rPr lang="en-US" altLang="en-US"/>
              <a:t>Riparian Vegetation</a:t>
            </a:r>
          </a:p>
        </p:txBody>
      </p:sp>
      <p:sp>
        <p:nvSpPr>
          <p:cNvPr id="88079" name="Freeform 15">
            <a:extLst>
              <a:ext uri="{FF2B5EF4-FFF2-40B4-BE49-F238E27FC236}">
                <a16:creationId xmlns:a16="http://schemas.microsoft.com/office/drawing/2014/main" id="{BA6E233B-2117-3C97-18CC-B8D85034EF7B}"/>
              </a:ext>
            </a:extLst>
          </p:cNvPr>
          <p:cNvSpPr>
            <a:spLocks/>
          </p:cNvSpPr>
          <p:nvPr/>
        </p:nvSpPr>
        <p:spPr bwMode="auto">
          <a:xfrm>
            <a:off x="1295400" y="3581400"/>
            <a:ext cx="1536700" cy="2006600"/>
          </a:xfrm>
          <a:custGeom>
            <a:avLst/>
            <a:gdLst>
              <a:gd name="T0" fmla="*/ 344 w 1208"/>
              <a:gd name="T1" fmla="*/ 160 h 1568"/>
              <a:gd name="T2" fmla="*/ 152 w 1208"/>
              <a:gd name="T3" fmla="*/ 592 h 1568"/>
              <a:gd name="T4" fmla="*/ 104 w 1208"/>
              <a:gd name="T5" fmla="*/ 1216 h 1568"/>
              <a:gd name="T6" fmla="*/ 152 w 1208"/>
              <a:gd name="T7" fmla="*/ 1504 h 1568"/>
              <a:gd name="T8" fmla="*/ 1016 w 1208"/>
              <a:gd name="T9" fmla="*/ 1504 h 1568"/>
              <a:gd name="T10" fmla="*/ 1208 w 1208"/>
              <a:gd name="T11" fmla="*/ 1120 h 1568"/>
              <a:gd name="T12" fmla="*/ 1016 w 1208"/>
              <a:gd name="T13" fmla="*/ 160 h 1568"/>
              <a:gd name="T14" fmla="*/ 344 w 1208"/>
              <a:gd name="T15" fmla="*/ 160 h 15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08" h="1568">
                <a:moveTo>
                  <a:pt x="344" y="160"/>
                </a:moveTo>
                <a:cubicBezTo>
                  <a:pt x="200" y="232"/>
                  <a:pt x="192" y="416"/>
                  <a:pt x="152" y="592"/>
                </a:cubicBezTo>
                <a:cubicBezTo>
                  <a:pt x="112" y="768"/>
                  <a:pt x="104" y="1064"/>
                  <a:pt x="104" y="1216"/>
                </a:cubicBezTo>
                <a:cubicBezTo>
                  <a:pt x="104" y="1368"/>
                  <a:pt x="0" y="1456"/>
                  <a:pt x="152" y="1504"/>
                </a:cubicBezTo>
                <a:cubicBezTo>
                  <a:pt x="304" y="1552"/>
                  <a:pt x="840" y="1568"/>
                  <a:pt x="1016" y="1504"/>
                </a:cubicBezTo>
                <a:cubicBezTo>
                  <a:pt x="1192" y="1440"/>
                  <a:pt x="1208" y="1344"/>
                  <a:pt x="1208" y="1120"/>
                </a:cubicBezTo>
                <a:cubicBezTo>
                  <a:pt x="1208" y="896"/>
                  <a:pt x="1160" y="320"/>
                  <a:pt x="1016" y="160"/>
                </a:cubicBezTo>
                <a:cubicBezTo>
                  <a:pt x="872" y="0"/>
                  <a:pt x="488" y="88"/>
                  <a:pt x="344" y="160"/>
                </a:cubicBezTo>
                <a:close/>
              </a:path>
            </a:pathLst>
          </a:custGeom>
          <a:noFill/>
          <a:ln w="9525" cap="flat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081" name="Freeform 17">
            <a:extLst>
              <a:ext uri="{FF2B5EF4-FFF2-40B4-BE49-F238E27FC236}">
                <a16:creationId xmlns:a16="http://schemas.microsoft.com/office/drawing/2014/main" id="{B7D68CF5-7218-8349-4403-90C0B89FF35C}"/>
              </a:ext>
            </a:extLst>
          </p:cNvPr>
          <p:cNvSpPr>
            <a:spLocks/>
          </p:cNvSpPr>
          <p:nvPr/>
        </p:nvSpPr>
        <p:spPr bwMode="auto">
          <a:xfrm>
            <a:off x="1346200" y="977900"/>
            <a:ext cx="6515100" cy="4660900"/>
          </a:xfrm>
          <a:custGeom>
            <a:avLst/>
            <a:gdLst>
              <a:gd name="T0" fmla="*/ 1600 w 4104"/>
              <a:gd name="T1" fmla="*/ 2840 h 2936"/>
              <a:gd name="T2" fmla="*/ 448 w 4104"/>
              <a:gd name="T3" fmla="*/ 2264 h 2936"/>
              <a:gd name="T4" fmla="*/ 64 w 4104"/>
              <a:gd name="T5" fmla="*/ 1736 h 2936"/>
              <a:gd name="T6" fmla="*/ 64 w 4104"/>
              <a:gd name="T7" fmla="*/ 392 h 2936"/>
              <a:gd name="T8" fmla="*/ 352 w 4104"/>
              <a:gd name="T9" fmla="*/ 104 h 2936"/>
              <a:gd name="T10" fmla="*/ 2032 w 4104"/>
              <a:gd name="T11" fmla="*/ 104 h 2936"/>
              <a:gd name="T12" fmla="*/ 3280 w 4104"/>
              <a:gd name="T13" fmla="*/ 728 h 2936"/>
              <a:gd name="T14" fmla="*/ 4000 w 4104"/>
              <a:gd name="T15" fmla="*/ 1304 h 2936"/>
              <a:gd name="T16" fmla="*/ 3904 w 4104"/>
              <a:gd name="T17" fmla="*/ 2456 h 2936"/>
              <a:gd name="T18" fmla="*/ 3616 w 4104"/>
              <a:gd name="T19" fmla="*/ 2792 h 2936"/>
              <a:gd name="T20" fmla="*/ 2320 w 4104"/>
              <a:gd name="T21" fmla="*/ 2840 h 2936"/>
              <a:gd name="T22" fmla="*/ 1600 w 4104"/>
              <a:gd name="T23" fmla="*/ 2840 h 29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104" h="2936">
                <a:moveTo>
                  <a:pt x="1600" y="2840"/>
                </a:moveTo>
                <a:cubicBezTo>
                  <a:pt x="1288" y="2744"/>
                  <a:pt x="704" y="2448"/>
                  <a:pt x="448" y="2264"/>
                </a:cubicBezTo>
                <a:cubicBezTo>
                  <a:pt x="192" y="2080"/>
                  <a:pt x="128" y="2048"/>
                  <a:pt x="64" y="1736"/>
                </a:cubicBezTo>
                <a:cubicBezTo>
                  <a:pt x="0" y="1424"/>
                  <a:pt x="16" y="664"/>
                  <a:pt x="64" y="392"/>
                </a:cubicBezTo>
                <a:cubicBezTo>
                  <a:pt x="112" y="120"/>
                  <a:pt x="24" y="152"/>
                  <a:pt x="352" y="104"/>
                </a:cubicBezTo>
                <a:cubicBezTo>
                  <a:pt x="680" y="56"/>
                  <a:pt x="1544" y="0"/>
                  <a:pt x="2032" y="104"/>
                </a:cubicBezTo>
                <a:cubicBezTo>
                  <a:pt x="2520" y="208"/>
                  <a:pt x="2952" y="528"/>
                  <a:pt x="3280" y="728"/>
                </a:cubicBezTo>
                <a:cubicBezTo>
                  <a:pt x="3608" y="928"/>
                  <a:pt x="3896" y="1016"/>
                  <a:pt x="4000" y="1304"/>
                </a:cubicBezTo>
                <a:cubicBezTo>
                  <a:pt x="4104" y="1592"/>
                  <a:pt x="3968" y="2208"/>
                  <a:pt x="3904" y="2456"/>
                </a:cubicBezTo>
                <a:cubicBezTo>
                  <a:pt x="3840" y="2704"/>
                  <a:pt x="3880" y="2728"/>
                  <a:pt x="3616" y="2792"/>
                </a:cubicBezTo>
                <a:cubicBezTo>
                  <a:pt x="3352" y="2856"/>
                  <a:pt x="2656" y="2832"/>
                  <a:pt x="2320" y="2840"/>
                </a:cubicBezTo>
                <a:cubicBezTo>
                  <a:pt x="1984" y="2848"/>
                  <a:pt x="1912" y="2936"/>
                  <a:pt x="1600" y="2840"/>
                </a:cubicBezTo>
                <a:close/>
              </a:path>
            </a:pathLst>
          </a:custGeom>
          <a:noFill/>
          <a:ln w="28575" cap="flat" cmpd="sng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082" name="Text Box 18">
            <a:extLst>
              <a:ext uri="{FF2B5EF4-FFF2-40B4-BE49-F238E27FC236}">
                <a16:creationId xmlns:a16="http://schemas.microsoft.com/office/drawing/2014/main" id="{750B8FA8-0761-21B5-44AF-5025710443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4114800"/>
            <a:ext cx="327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Plantations &lt;40 years old</a:t>
            </a:r>
          </a:p>
        </p:txBody>
      </p:sp>
      <p:sp>
        <p:nvSpPr>
          <p:cNvPr id="88083" name="Text Box 19">
            <a:extLst>
              <a:ext uri="{FF2B5EF4-FFF2-40B4-BE49-F238E27FC236}">
                <a16:creationId xmlns:a16="http://schemas.microsoft.com/office/drawing/2014/main" id="{2DE5F213-12FA-50B3-1487-6D59CBA1D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2925" y="117475"/>
            <a:ext cx="64071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/>
              <a:t>Hypothetical Range of Variation in Unmanaged</a:t>
            </a:r>
          </a:p>
          <a:p>
            <a:r>
              <a:rPr lang="en-US" altLang="en-US" b="1"/>
              <a:t>Riparian Vegetation and Conifer Plantations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4" name="Line 4">
            <a:extLst>
              <a:ext uri="{FF2B5EF4-FFF2-40B4-BE49-F238E27FC236}">
                <a16:creationId xmlns:a16="http://schemas.microsoft.com/office/drawing/2014/main" id="{A27BE757-EED7-C027-3F68-5464CCF16116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1600" y="1295400"/>
            <a:ext cx="0" cy="426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66" name="Line 6">
            <a:extLst>
              <a:ext uri="{FF2B5EF4-FFF2-40B4-BE49-F238E27FC236}">
                <a16:creationId xmlns:a16="http://schemas.microsoft.com/office/drawing/2014/main" id="{81813BCA-8E3E-971E-CE26-3230DFEBBE2E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1600" y="5562600"/>
            <a:ext cx="594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67" name="Freeform 7">
            <a:extLst>
              <a:ext uri="{FF2B5EF4-FFF2-40B4-BE49-F238E27FC236}">
                <a16:creationId xmlns:a16="http://schemas.microsoft.com/office/drawing/2014/main" id="{4C9E46F3-F0C9-6E80-6EE9-59FBE3707907}"/>
              </a:ext>
            </a:extLst>
          </p:cNvPr>
          <p:cNvSpPr>
            <a:spLocks/>
          </p:cNvSpPr>
          <p:nvPr/>
        </p:nvSpPr>
        <p:spPr bwMode="auto">
          <a:xfrm>
            <a:off x="1524000" y="1447800"/>
            <a:ext cx="4572000" cy="3962400"/>
          </a:xfrm>
          <a:custGeom>
            <a:avLst/>
            <a:gdLst>
              <a:gd name="T0" fmla="*/ 0 w 2448"/>
              <a:gd name="T1" fmla="*/ 2448 h 2448"/>
              <a:gd name="T2" fmla="*/ 1008 w 2448"/>
              <a:gd name="T3" fmla="*/ 1056 h 2448"/>
              <a:gd name="T4" fmla="*/ 2448 w 2448"/>
              <a:gd name="T5" fmla="*/ 0 h 24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448" h="2448">
                <a:moveTo>
                  <a:pt x="0" y="2448"/>
                </a:moveTo>
                <a:cubicBezTo>
                  <a:pt x="300" y="1956"/>
                  <a:pt x="600" y="1464"/>
                  <a:pt x="1008" y="1056"/>
                </a:cubicBezTo>
                <a:cubicBezTo>
                  <a:pt x="1416" y="648"/>
                  <a:pt x="2208" y="176"/>
                  <a:pt x="2448" y="0"/>
                </a:cubicBezTo>
              </a:path>
            </a:pathLst>
          </a:custGeom>
          <a:noFill/>
          <a:ln w="38100" cmpd="sng">
            <a:solidFill>
              <a:srgbClr val="FF33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69" name="Freeform 9">
            <a:extLst>
              <a:ext uri="{FF2B5EF4-FFF2-40B4-BE49-F238E27FC236}">
                <a16:creationId xmlns:a16="http://schemas.microsoft.com/office/drawing/2014/main" id="{B110ED86-8587-7B60-ABDF-FE8C1925F569}"/>
              </a:ext>
            </a:extLst>
          </p:cNvPr>
          <p:cNvSpPr>
            <a:spLocks/>
          </p:cNvSpPr>
          <p:nvPr/>
        </p:nvSpPr>
        <p:spPr bwMode="auto">
          <a:xfrm>
            <a:off x="2362200" y="2895600"/>
            <a:ext cx="1600200" cy="2209800"/>
          </a:xfrm>
          <a:custGeom>
            <a:avLst/>
            <a:gdLst>
              <a:gd name="T0" fmla="*/ 0 w 528"/>
              <a:gd name="T1" fmla="*/ 720 h 720"/>
              <a:gd name="T2" fmla="*/ 192 w 528"/>
              <a:gd name="T3" fmla="*/ 336 h 720"/>
              <a:gd name="T4" fmla="*/ 528 w 528"/>
              <a:gd name="T5" fmla="*/ 0 h 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28" h="720">
                <a:moveTo>
                  <a:pt x="0" y="720"/>
                </a:moveTo>
                <a:cubicBezTo>
                  <a:pt x="52" y="588"/>
                  <a:pt x="104" y="456"/>
                  <a:pt x="192" y="336"/>
                </a:cubicBezTo>
                <a:cubicBezTo>
                  <a:pt x="280" y="216"/>
                  <a:pt x="404" y="108"/>
                  <a:pt x="528" y="0"/>
                </a:cubicBezTo>
              </a:path>
            </a:pathLst>
          </a:custGeom>
          <a:noFill/>
          <a:ln w="9525" cap="flat">
            <a:solidFill>
              <a:schemeClr val="tx1"/>
            </a:solidFill>
            <a:prstDash val="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70" name="Freeform 10">
            <a:extLst>
              <a:ext uri="{FF2B5EF4-FFF2-40B4-BE49-F238E27FC236}">
                <a16:creationId xmlns:a16="http://schemas.microsoft.com/office/drawing/2014/main" id="{E69E1BD9-FD72-B751-4C9B-F59C5C499BF4}"/>
              </a:ext>
            </a:extLst>
          </p:cNvPr>
          <p:cNvSpPr>
            <a:spLocks/>
          </p:cNvSpPr>
          <p:nvPr/>
        </p:nvSpPr>
        <p:spPr bwMode="auto">
          <a:xfrm>
            <a:off x="3733800" y="3581400"/>
            <a:ext cx="1447800" cy="762000"/>
          </a:xfrm>
          <a:custGeom>
            <a:avLst/>
            <a:gdLst>
              <a:gd name="T0" fmla="*/ 0 w 672"/>
              <a:gd name="T1" fmla="*/ 432 h 432"/>
              <a:gd name="T2" fmla="*/ 672 w 672"/>
              <a:gd name="T3" fmla="*/ 0 h 4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72" h="432">
                <a:moveTo>
                  <a:pt x="0" y="432"/>
                </a:moveTo>
                <a:cubicBezTo>
                  <a:pt x="280" y="252"/>
                  <a:pt x="560" y="72"/>
                  <a:pt x="672" y="0"/>
                </a:cubicBezTo>
              </a:path>
            </a:pathLst>
          </a:cu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71" name="Freeform 11">
            <a:extLst>
              <a:ext uri="{FF2B5EF4-FFF2-40B4-BE49-F238E27FC236}">
                <a16:creationId xmlns:a16="http://schemas.microsoft.com/office/drawing/2014/main" id="{D74C1755-45BE-6C43-006B-34F9663A2E3D}"/>
              </a:ext>
            </a:extLst>
          </p:cNvPr>
          <p:cNvSpPr>
            <a:spLocks/>
          </p:cNvSpPr>
          <p:nvPr/>
        </p:nvSpPr>
        <p:spPr bwMode="auto">
          <a:xfrm>
            <a:off x="3657600" y="2286000"/>
            <a:ext cx="1524000" cy="1447800"/>
          </a:xfrm>
          <a:custGeom>
            <a:avLst/>
            <a:gdLst>
              <a:gd name="T0" fmla="*/ 0 w 768"/>
              <a:gd name="T1" fmla="*/ 768 h 768"/>
              <a:gd name="T2" fmla="*/ 336 w 768"/>
              <a:gd name="T3" fmla="*/ 384 h 768"/>
              <a:gd name="T4" fmla="*/ 768 w 768"/>
              <a:gd name="T5" fmla="*/ 0 h 7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68" h="768">
                <a:moveTo>
                  <a:pt x="0" y="768"/>
                </a:moveTo>
                <a:cubicBezTo>
                  <a:pt x="104" y="640"/>
                  <a:pt x="208" y="512"/>
                  <a:pt x="336" y="384"/>
                </a:cubicBezTo>
                <a:cubicBezTo>
                  <a:pt x="464" y="256"/>
                  <a:pt x="616" y="128"/>
                  <a:pt x="768" y="0"/>
                </a:cubicBezTo>
              </a:path>
            </a:pathLst>
          </a:custGeom>
          <a:noFill/>
          <a:ln w="9525" cap="flat">
            <a:solidFill>
              <a:schemeClr val="tx1"/>
            </a:solidFill>
            <a:prstDash val="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72" name="Freeform 12">
            <a:extLst>
              <a:ext uri="{FF2B5EF4-FFF2-40B4-BE49-F238E27FC236}">
                <a16:creationId xmlns:a16="http://schemas.microsoft.com/office/drawing/2014/main" id="{DB970DC9-C476-9ED3-D7C4-6215746C4A42}"/>
              </a:ext>
            </a:extLst>
          </p:cNvPr>
          <p:cNvSpPr>
            <a:spLocks/>
          </p:cNvSpPr>
          <p:nvPr/>
        </p:nvSpPr>
        <p:spPr bwMode="auto">
          <a:xfrm>
            <a:off x="2362200" y="3581400"/>
            <a:ext cx="1828800" cy="1524000"/>
          </a:xfrm>
          <a:custGeom>
            <a:avLst/>
            <a:gdLst>
              <a:gd name="T0" fmla="*/ 0 w 480"/>
              <a:gd name="T1" fmla="*/ 480 h 480"/>
              <a:gd name="T2" fmla="*/ 192 w 480"/>
              <a:gd name="T3" fmla="*/ 192 h 480"/>
              <a:gd name="T4" fmla="*/ 480 w 480"/>
              <a:gd name="T5" fmla="*/ 0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80" h="480">
                <a:moveTo>
                  <a:pt x="0" y="480"/>
                </a:moveTo>
                <a:cubicBezTo>
                  <a:pt x="56" y="376"/>
                  <a:pt x="112" y="272"/>
                  <a:pt x="192" y="192"/>
                </a:cubicBezTo>
                <a:cubicBezTo>
                  <a:pt x="272" y="112"/>
                  <a:pt x="376" y="56"/>
                  <a:pt x="48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74" name="Text Box 14">
            <a:extLst>
              <a:ext uri="{FF2B5EF4-FFF2-40B4-BE49-F238E27FC236}">
                <a16:creationId xmlns:a16="http://schemas.microsoft.com/office/drawing/2014/main" id="{39179B72-DB17-BCF9-A027-A8B728540C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9525" y="5603875"/>
            <a:ext cx="5441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0         20         40         60         80         100</a:t>
            </a:r>
          </a:p>
        </p:txBody>
      </p:sp>
      <p:sp>
        <p:nvSpPr>
          <p:cNvPr id="66575" name="Text Box 15">
            <a:extLst>
              <a:ext uri="{FF2B5EF4-FFF2-40B4-BE49-F238E27FC236}">
                <a16:creationId xmlns:a16="http://schemas.microsoft.com/office/drawing/2014/main" id="{5BDD8D6E-263F-9AFD-BFF0-48429FDCAD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5334000"/>
            <a:ext cx="320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0</a:t>
            </a:r>
          </a:p>
        </p:txBody>
      </p:sp>
      <p:sp>
        <p:nvSpPr>
          <p:cNvPr id="66576" name="Text Box 16">
            <a:extLst>
              <a:ext uri="{FF2B5EF4-FFF2-40B4-BE49-F238E27FC236}">
                <a16:creationId xmlns:a16="http://schemas.microsoft.com/office/drawing/2014/main" id="{95971397-87AD-A43E-6C8E-DAE4D79013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4495800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20</a:t>
            </a:r>
          </a:p>
        </p:txBody>
      </p:sp>
      <p:sp>
        <p:nvSpPr>
          <p:cNvPr id="66577" name="Text Box 17">
            <a:extLst>
              <a:ext uri="{FF2B5EF4-FFF2-40B4-BE49-F238E27FC236}">
                <a16:creationId xmlns:a16="http://schemas.microsoft.com/office/drawing/2014/main" id="{6269F9EB-F888-90DB-A073-A2CF3F8E74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3657600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40</a:t>
            </a:r>
          </a:p>
        </p:txBody>
      </p:sp>
      <p:sp>
        <p:nvSpPr>
          <p:cNvPr id="66578" name="Text Box 18">
            <a:extLst>
              <a:ext uri="{FF2B5EF4-FFF2-40B4-BE49-F238E27FC236}">
                <a16:creationId xmlns:a16="http://schemas.microsoft.com/office/drawing/2014/main" id="{92A02F76-49B1-6F5A-9229-053A4C0F49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743200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60</a:t>
            </a:r>
          </a:p>
        </p:txBody>
      </p:sp>
      <p:sp>
        <p:nvSpPr>
          <p:cNvPr id="66579" name="Text Box 19">
            <a:extLst>
              <a:ext uri="{FF2B5EF4-FFF2-40B4-BE49-F238E27FC236}">
                <a16:creationId xmlns:a16="http://schemas.microsoft.com/office/drawing/2014/main" id="{DDD2B183-3CE2-F168-448E-F5590B9E93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905000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80</a:t>
            </a:r>
          </a:p>
        </p:txBody>
      </p:sp>
      <p:sp>
        <p:nvSpPr>
          <p:cNvPr id="66580" name="Text Box 20">
            <a:extLst>
              <a:ext uri="{FF2B5EF4-FFF2-40B4-BE49-F238E27FC236}">
                <a16:creationId xmlns:a16="http://schemas.microsoft.com/office/drawing/2014/main" id="{F14FDEB9-B585-C63E-53DB-EDE21CBC4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143000"/>
            <a:ext cx="641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100</a:t>
            </a:r>
          </a:p>
        </p:txBody>
      </p:sp>
      <p:sp>
        <p:nvSpPr>
          <p:cNvPr id="66581" name="Text Box 21">
            <a:extLst>
              <a:ext uri="{FF2B5EF4-FFF2-40B4-BE49-F238E27FC236}">
                <a16:creationId xmlns:a16="http://schemas.microsoft.com/office/drawing/2014/main" id="{C0A414A2-EA04-07B7-EA7D-FD1CCFAEC816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526257" y="3117057"/>
            <a:ext cx="19669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Diameter (cm)</a:t>
            </a:r>
          </a:p>
        </p:txBody>
      </p:sp>
      <p:sp>
        <p:nvSpPr>
          <p:cNvPr id="66582" name="Text Box 22">
            <a:extLst>
              <a:ext uri="{FF2B5EF4-FFF2-40B4-BE49-F238E27FC236}">
                <a16:creationId xmlns:a16="http://schemas.microsoft.com/office/drawing/2014/main" id="{645AFA45-CEA0-2A13-04AA-9F0E5E236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6019800"/>
            <a:ext cx="1614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Age (years)</a:t>
            </a:r>
          </a:p>
        </p:txBody>
      </p:sp>
      <p:sp>
        <p:nvSpPr>
          <p:cNvPr id="66583" name="Text Box 23">
            <a:extLst>
              <a:ext uri="{FF2B5EF4-FFF2-40B4-BE49-F238E27FC236}">
                <a16:creationId xmlns:a16="http://schemas.microsoft.com/office/drawing/2014/main" id="{282E4621-66A9-F1BD-8B01-5C441F03F2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9588" y="304800"/>
            <a:ext cx="5715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/>
              <a:t>Average stand diameter vs age in old growth </a:t>
            </a:r>
          </a:p>
          <a:p>
            <a:pPr algn="ctr"/>
            <a:r>
              <a:rPr lang="en-US" altLang="en-US"/>
              <a:t>and in plantations of different densities</a:t>
            </a:r>
          </a:p>
        </p:txBody>
      </p:sp>
      <p:sp>
        <p:nvSpPr>
          <p:cNvPr id="66584" name="Text Box 24">
            <a:extLst>
              <a:ext uri="{FF2B5EF4-FFF2-40B4-BE49-F238E27FC236}">
                <a16:creationId xmlns:a16="http://schemas.microsoft.com/office/drawing/2014/main" id="{25A6176D-67B7-C1FF-98C4-3A16DAA9F8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2971800"/>
            <a:ext cx="1536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Plantations</a:t>
            </a:r>
          </a:p>
        </p:txBody>
      </p:sp>
      <p:sp>
        <p:nvSpPr>
          <p:cNvPr id="66585" name="Text Box 25">
            <a:extLst>
              <a:ext uri="{FF2B5EF4-FFF2-40B4-BE49-F238E27FC236}">
                <a16:creationId xmlns:a16="http://schemas.microsoft.com/office/drawing/2014/main" id="{18A864D5-1104-0FE8-AD74-2C80FBA328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2209800"/>
            <a:ext cx="1320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/>
              <a:t>Low density</a:t>
            </a:r>
          </a:p>
        </p:txBody>
      </p:sp>
      <p:sp>
        <p:nvSpPr>
          <p:cNvPr id="66586" name="Text Box 26">
            <a:extLst>
              <a:ext uri="{FF2B5EF4-FFF2-40B4-BE49-F238E27FC236}">
                <a16:creationId xmlns:a16="http://schemas.microsoft.com/office/drawing/2014/main" id="{1D223340-42F3-3CF0-7F6D-B6D461DBA8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4114800"/>
            <a:ext cx="1358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/>
              <a:t>High density</a:t>
            </a:r>
          </a:p>
        </p:txBody>
      </p:sp>
      <p:sp>
        <p:nvSpPr>
          <p:cNvPr id="66587" name="Text Box 27">
            <a:extLst>
              <a:ext uri="{FF2B5EF4-FFF2-40B4-BE49-F238E27FC236}">
                <a16:creationId xmlns:a16="http://schemas.microsoft.com/office/drawing/2014/main" id="{0A977494-C07F-8304-D726-89CEA8813A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6297613"/>
            <a:ext cx="23399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/>
              <a:t>Tappeiner et al. 1997</a:t>
            </a:r>
          </a:p>
        </p:txBody>
      </p:sp>
      <p:sp>
        <p:nvSpPr>
          <p:cNvPr id="66588" name="Text Box 28">
            <a:extLst>
              <a:ext uri="{FF2B5EF4-FFF2-40B4-BE49-F238E27FC236}">
                <a16:creationId xmlns:a16="http://schemas.microsoft.com/office/drawing/2014/main" id="{AF9399B8-B39D-F1F6-562C-4C85AABF7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828800"/>
            <a:ext cx="2419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Old Growth Stand</a:t>
            </a:r>
          </a:p>
        </p:txBody>
      </p:sp>
      <p:sp>
        <p:nvSpPr>
          <p:cNvPr id="66589" name="Line 29">
            <a:extLst>
              <a:ext uri="{FF2B5EF4-FFF2-40B4-BE49-F238E27FC236}">
                <a16:creationId xmlns:a16="http://schemas.microsoft.com/office/drawing/2014/main" id="{FB0D4091-2B82-7B79-6C84-C647D25098F4}"/>
              </a:ext>
            </a:extLst>
          </p:cNvPr>
          <p:cNvSpPr>
            <a:spLocks noChangeShapeType="1"/>
          </p:cNvSpPr>
          <p:nvPr/>
        </p:nvSpPr>
        <p:spPr bwMode="auto">
          <a:xfrm>
            <a:off x="4343400" y="2057400"/>
            <a:ext cx="457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90" name="Line 30">
            <a:extLst>
              <a:ext uri="{FF2B5EF4-FFF2-40B4-BE49-F238E27FC236}">
                <a16:creationId xmlns:a16="http://schemas.microsoft.com/office/drawing/2014/main" id="{FC43F536-2CD6-6F27-E44E-3E61CEB2A71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105400" y="2895600"/>
            <a:ext cx="838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91" name="Line 31">
            <a:extLst>
              <a:ext uri="{FF2B5EF4-FFF2-40B4-BE49-F238E27FC236}">
                <a16:creationId xmlns:a16="http://schemas.microsoft.com/office/drawing/2014/main" id="{20F76E2F-6089-1B2D-CD97-6E805B5CD6D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34000" y="3352800"/>
            <a:ext cx="609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>
            <a:extLst>
              <a:ext uri="{FF2B5EF4-FFF2-40B4-BE49-F238E27FC236}">
                <a16:creationId xmlns:a16="http://schemas.microsoft.com/office/drawing/2014/main" id="{255FB830-FD0B-510B-B5C1-63250576F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7507288" cy="566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611" name="Text Box 3">
            <a:extLst>
              <a:ext uri="{FF2B5EF4-FFF2-40B4-BE49-F238E27FC236}">
                <a16:creationId xmlns:a16="http://schemas.microsoft.com/office/drawing/2014/main" id="{E2D6FA0C-0884-4A1C-AE51-7F2E8B0FEC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330200"/>
            <a:ext cx="75866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/>
              <a:t>High Stand Densities Limit Deciduous Shrub Cover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394C520C-A73E-8D5D-E966-14B903AC6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8458200" cy="560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4">
            <a:extLst>
              <a:ext uri="{FF2B5EF4-FFF2-40B4-BE49-F238E27FC236}">
                <a16:creationId xmlns:a16="http://schemas.microsoft.com/office/drawing/2014/main" id="{69F3D6BA-7D53-A715-D371-0B9F174DB6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altLang="en-US" sz="4000"/>
              <a:t>What Does the NWFP Say About </a:t>
            </a:r>
            <a:br>
              <a:rPr lang="en-US" altLang="en-US" sz="4000"/>
            </a:br>
            <a:r>
              <a:rPr lang="en-US" altLang="en-US" sz="4000"/>
              <a:t>Riparian Reserves?</a:t>
            </a:r>
          </a:p>
        </p:txBody>
      </p:sp>
      <p:sp>
        <p:nvSpPr>
          <p:cNvPr id="10245" name="Rectangle 5">
            <a:extLst>
              <a:ext uri="{FF2B5EF4-FFF2-40B4-BE49-F238E27FC236}">
                <a16:creationId xmlns:a16="http://schemas.microsoft.com/office/drawing/2014/main" id="{B38DA492-2568-9CB6-543D-43AECC1204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Maintain and restore species composition and structural diversity of plant communities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Functions 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Habitat for riparian dependent communities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Thermal regulation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Erosion control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Wood debris inputs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Spatial and temporal connectivity within and between watersheds</a:t>
            </a:r>
          </a:p>
          <a:p>
            <a:pPr lvl="1">
              <a:lnSpc>
                <a:spcPct val="90000"/>
              </a:lnSpc>
            </a:pPr>
            <a:endParaRPr lang="en-US" altLang="en-US" sz="24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>
            <a:extLst>
              <a:ext uri="{FF2B5EF4-FFF2-40B4-BE49-F238E27FC236}">
                <a16:creationId xmlns:a16="http://schemas.microsoft.com/office/drawing/2014/main" id="{AAAAF91A-3A79-8B6B-A2BA-AB83EED50C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altLang="en-US"/>
              <a:t>Standards and Guides</a:t>
            </a:r>
          </a:p>
        </p:txBody>
      </p:sp>
      <p:sp>
        <p:nvSpPr>
          <p:cNvPr id="8197" name="Rectangle 5">
            <a:extLst>
              <a:ext uri="{FF2B5EF4-FFF2-40B4-BE49-F238E27FC236}">
                <a16:creationId xmlns:a16="http://schemas.microsoft.com/office/drawing/2014/main" id="{2C985783-A0BE-1364-810F-C7B09E0650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0" y="1676400"/>
            <a:ext cx="7772400" cy="4114800"/>
          </a:xfrm>
        </p:spPr>
        <p:txBody>
          <a:bodyPr/>
          <a:lstStyle/>
          <a:p>
            <a:r>
              <a:rPr lang="en-US" altLang="en-US" sz="2800"/>
              <a:t>Prohibit timber harvest, except as described below:</a:t>
            </a:r>
          </a:p>
          <a:p>
            <a:r>
              <a:rPr lang="en-US" altLang="en-US" sz="2800"/>
              <a:t>Allow salvage and fuelwood cutting if required to attain ACS objectives</a:t>
            </a:r>
          </a:p>
          <a:p>
            <a:r>
              <a:rPr lang="en-US" altLang="en-US" sz="2800"/>
              <a:t>Apply silvicultural practices for Riparian Reserves to control stocking, reestablish and manage stands, and acquire </a:t>
            </a:r>
            <a:r>
              <a:rPr lang="en-US" altLang="en-US" sz="2800" b="1"/>
              <a:t>desired vegetation characteristics</a:t>
            </a:r>
            <a:r>
              <a:rPr lang="en-US" altLang="en-US" sz="2800"/>
              <a:t> needed  to attain ACS objectives</a:t>
            </a:r>
          </a:p>
          <a:p>
            <a:endParaRPr lang="en-US" altLang="en-US" sz="2800"/>
          </a:p>
          <a:p>
            <a:endParaRPr lang="en-US" altLang="en-US" sz="28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>
            <a:extLst>
              <a:ext uri="{FF2B5EF4-FFF2-40B4-BE49-F238E27FC236}">
                <a16:creationId xmlns:a16="http://schemas.microsoft.com/office/drawing/2014/main" id="{B43196C4-D707-7521-F5C0-9007DB486C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Why Thin in Riparian Areas?</a:t>
            </a:r>
          </a:p>
        </p:txBody>
      </p:sp>
      <p:sp>
        <p:nvSpPr>
          <p:cNvPr id="14341" name="Rectangle 5">
            <a:extLst>
              <a:ext uri="{FF2B5EF4-FFF2-40B4-BE49-F238E27FC236}">
                <a16:creationId xmlns:a16="http://schemas.microsoft.com/office/drawing/2014/main" id="{2F9C41FE-2829-E2A6-B84D-88E7EC1C4C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905000"/>
            <a:ext cx="8229600" cy="4114800"/>
          </a:xfrm>
        </p:spPr>
        <p:txBody>
          <a:bodyPr/>
          <a:lstStyle/>
          <a:p>
            <a:r>
              <a:rPr lang="en-US" altLang="en-US"/>
              <a:t>Bigger trees both sooner and in the long run</a:t>
            </a:r>
          </a:p>
          <a:p>
            <a:r>
              <a:rPr lang="en-US" altLang="en-US"/>
              <a:t>Accelerate understory vegetation development</a:t>
            </a:r>
          </a:p>
          <a:p>
            <a:pPr lvl="1"/>
            <a:r>
              <a:rPr lang="en-US" altLang="en-US"/>
              <a:t>Deciduous shrubs</a:t>
            </a:r>
          </a:p>
          <a:p>
            <a:pPr lvl="1"/>
            <a:r>
              <a:rPr lang="en-US" altLang="en-US"/>
              <a:t>Shade tolerant regeneration</a:t>
            </a:r>
          </a:p>
          <a:p>
            <a:r>
              <a:rPr lang="en-US" altLang="en-US"/>
              <a:t>Increase greater spatial heterogeneity at stand level</a:t>
            </a:r>
          </a:p>
          <a:p>
            <a:endParaRPr lang="en-US" alt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2">
            <a:extLst>
              <a:ext uri="{FF2B5EF4-FFF2-40B4-BE49-F238E27FC236}">
                <a16:creationId xmlns:a16="http://schemas.microsoft.com/office/drawing/2014/main" id="{4DC0D2D2-6EF0-7077-8A98-16D895FB98E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35113" y="1455738"/>
          <a:ext cx="6375400" cy="4987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39114286" imgH="30600000" progId="MSPhotoEd.3">
                  <p:embed/>
                </p:oleObj>
              </mc:Choice>
              <mc:Fallback>
                <p:oleObj name="Photo Editor Photo" r:id="rId3" imgW="39114286" imgH="30600000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5113" y="1455738"/>
                        <a:ext cx="6375400" cy="4987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9" name="Text Box 3">
            <a:extLst>
              <a:ext uri="{FF2B5EF4-FFF2-40B4-BE49-F238E27FC236}">
                <a16:creationId xmlns:a16="http://schemas.microsoft.com/office/drawing/2014/main" id="{93093A57-88FF-3B0C-7496-779E2FF354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485775"/>
            <a:ext cx="69818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>
                <a:latin typeface="Arial" panose="020B0604020202020204" pitchFamily="34" charset="0"/>
              </a:rPr>
              <a:t>Simulated Effects of Thinning and No Thinning on </a:t>
            </a:r>
          </a:p>
          <a:p>
            <a:pPr algn="ctr" eaLnBrk="0" hangingPunct="0"/>
            <a:r>
              <a:rPr lang="en-US" altLang="en-US">
                <a:latin typeface="Arial" panose="020B0604020202020204" pitchFamily="34" charset="0"/>
              </a:rPr>
              <a:t>Density of Large Conifers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>
            <a:extLst>
              <a:ext uri="{FF2B5EF4-FFF2-40B4-BE49-F238E27FC236}">
                <a16:creationId xmlns:a16="http://schemas.microsoft.com/office/drawing/2014/main" id="{99DDBC13-5153-C017-104B-A6685F98D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0"/>
            <a:ext cx="5867400" cy="44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19" name="Text Box 3">
            <a:extLst>
              <a:ext uri="{FF2B5EF4-FFF2-40B4-BE49-F238E27FC236}">
                <a16:creationId xmlns:a16="http://schemas.microsoft.com/office/drawing/2014/main" id="{CD476651-19B3-786B-E3C6-33997527D9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228600"/>
            <a:ext cx="1447800" cy="5191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</a:rPr>
              <a:t>60 TPA</a:t>
            </a:r>
          </a:p>
        </p:txBody>
      </p:sp>
      <p:pic>
        <p:nvPicPr>
          <p:cNvPr id="60420" name="Picture 4">
            <a:extLst>
              <a:ext uri="{FF2B5EF4-FFF2-40B4-BE49-F238E27FC236}">
                <a16:creationId xmlns:a16="http://schemas.microsoft.com/office/drawing/2014/main" id="{21F846CA-70FE-0737-76BC-7513BC33E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0"/>
            <a:ext cx="53340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21" name="Text Box 5">
            <a:extLst>
              <a:ext uri="{FF2B5EF4-FFF2-40B4-BE49-F238E27FC236}">
                <a16:creationId xmlns:a16="http://schemas.microsoft.com/office/drawing/2014/main" id="{5160FBCE-CA40-762C-45B8-5D80E9C8A6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048000"/>
            <a:ext cx="1524000" cy="5191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</a:rPr>
              <a:t>100 TPA</a:t>
            </a:r>
          </a:p>
        </p:txBody>
      </p:sp>
      <p:sp>
        <p:nvSpPr>
          <p:cNvPr id="60422" name="Text Box 6">
            <a:extLst>
              <a:ext uri="{FF2B5EF4-FFF2-40B4-BE49-F238E27FC236}">
                <a16:creationId xmlns:a16="http://schemas.microsoft.com/office/drawing/2014/main" id="{2D904A16-A9F2-3307-BA57-93B3164FF6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066800"/>
            <a:ext cx="28162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/>
              <a:t>Variable Densities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87EFEA04-387D-E7D0-680D-26B39C484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76400"/>
            <a:ext cx="4343400" cy="334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>
            <a:extLst>
              <a:ext uri="{FF2B5EF4-FFF2-40B4-BE49-F238E27FC236}">
                <a16:creationId xmlns:a16="http://schemas.microsoft.com/office/drawing/2014/main" id="{716A9D20-2856-3223-4422-E23FAFC93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76400"/>
            <a:ext cx="4267200" cy="338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2" name="Text Box 4">
            <a:extLst>
              <a:ext uri="{FF2B5EF4-FFF2-40B4-BE49-F238E27FC236}">
                <a16:creationId xmlns:a16="http://schemas.microsoft.com/office/drawing/2014/main" id="{FFC1D4FF-7AAB-BAE5-6A01-A94879B73D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609600"/>
            <a:ext cx="73374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/>
              <a:t>Diversification of young plantations using variable density</a:t>
            </a:r>
          </a:p>
          <a:p>
            <a:pPr algn="ctr"/>
            <a:r>
              <a:rPr lang="en-US" altLang="en-US"/>
              <a:t>Thinning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F1A55D08-B314-4CDF-D387-5DBDB669A2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Characterizing Objectives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CA51DB90-61D3-7343-0B7B-43719F6A08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Stand Level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Densities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Spatial patterns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Species composition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Short-term and longer term </a:t>
            </a:r>
          </a:p>
          <a:p>
            <a:pPr>
              <a:lnSpc>
                <a:spcPct val="90000"/>
              </a:lnSpc>
            </a:pPr>
            <a:r>
              <a:rPr lang="en-US" altLang="en-US"/>
              <a:t>Landscape level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Proportions of different types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Spatial patterns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C5EAC773-0251-FC31-7AC8-7E2DC43584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Some guidelines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DC1B94CD-3B80-FA06-534E-FE7A8C4F63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Increase spatial heterogeneity</a:t>
            </a:r>
          </a:p>
          <a:p>
            <a:pPr>
              <a:lnSpc>
                <a:spcPct val="90000"/>
              </a:lnSpc>
            </a:pPr>
            <a:r>
              <a:rPr lang="en-US" altLang="en-US"/>
              <a:t>Prioritize densest stands first (not all stands may need thinning)</a:t>
            </a:r>
          </a:p>
          <a:p>
            <a:pPr>
              <a:lnSpc>
                <a:spcPct val="90000"/>
              </a:lnSpc>
            </a:pPr>
            <a:r>
              <a:rPr lang="en-US" altLang="en-US"/>
              <a:t>Don’t thin uniformly</a:t>
            </a:r>
          </a:p>
          <a:p>
            <a:pPr>
              <a:lnSpc>
                <a:spcPct val="90000"/>
              </a:lnSpc>
            </a:pPr>
            <a:r>
              <a:rPr lang="en-US" altLang="en-US"/>
              <a:t>Use combination of heavy thin, moderate thin, light thin, no thin within same stand </a:t>
            </a:r>
          </a:p>
          <a:p>
            <a:pPr>
              <a:lnSpc>
                <a:spcPct val="90000"/>
              </a:lnSpc>
            </a:pPr>
            <a:r>
              <a:rPr lang="en-US" altLang="en-US"/>
              <a:t>Work with existing heterogeneity (e.g. hardwoods, shrubs)</a:t>
            </a:r>
          </a:p>
          <a:p>
            <a:pPr>
              <a:lnSpc>
                <a:spcPct val="90000"/>
              </a:lnSpc>
            </a:pPr>
            <a:r>
              <a:rPr lang="en-US" altLang="en-US"/>
              <a:t>Don’t use same approach on all stands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>
            <a:extLst>
              <a:ext uri="{FF2B5EF4-FFF2-40B4-BE49-F238E27FC236}">
                <a16:creationId xmlns:a16="http://schemas.microsoft.com/office/drawing/2014/main" id="{21948EE8-B8D1-B884-A43B-AFEB4038BE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Conclusions</a:t>
            </a:r>
          </a:p>
        </p:txBody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15868C09-2E83-1E79-7DF0-31E6BF6933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Unmanaged riparian vegetation differs from uplands in many ways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More hardwoods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Lower BA and stocking of conifers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More shrubs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More dynamic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More heterogeneous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Vary with size of stream</a:t>
            </a:r>
          </a:p>
          <a:p>
            <a:pPr lvl="1">
              <a:lnSpc>
                <a:spcPct val="90000"/>
              </a:lnSpc>
              <a:buFontTx/>
              <a:buNone/>
            </a:pPr>
            <a:endParaRPr lang="en-US" alt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>
            <a:extLst>
              <a:ext uri="{FF2B5EF4-FFF2-40B4-BE49-F238E27FC236}">
                <a16:creationId xmlns:a16="http://schemas.microsoft.com/office/drawing/2014/main" id="{AF650A01-7858-0016-F202-404DA64EB3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Conclusions</a:t>
            </a:r>
          </a:p>
        </p:txBody>
      </p:sp>
      <p:sp>
        <p:nvSpPr>
          <p:cNvPr id="92163" name="Rectangle 3">
            <a:extLst>
              <a:ext uri="{FF2B5EF4-FFF2-40B4-BE49-F238E27FC236}">
                <a16:creationId xmlns:a16="http://schemas.microsoft.com/office/drawing/2014/main" id="{4F276F95-575E-F076-7941-AFA1D70EFE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Plantations differ from unmanaged riparian vegetation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More uniform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More conifers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Smaller trees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Less shrubs and hardwoods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Less potential for big tree development</a:t>
            </a:r>
          </a:p>
          <a:p>
            <a:pPr>
              <a:lnSpc>
                <a:spcPct val="90000"/>
              </a:lnSpc>
            </a:pPr>
            <a:r>
              <a:rPr lang="en-US" altLang="en-US"/>
              <a:t>Plantations are not all the same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0D1D6A03-C870-8A55-DB48-64861BA474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What do we know about Riparian Vegetation relative to uplands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EAE561B3-4C9D-7CBA-4D61-E5AEE3A0D8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Interactions with stream</a:t>
            </a:r>
          </a:p>
          <a:p>
            <a:r>
              <a:rPr lang="en-US" altLang="en-US"/>
              <a:t>Higher spatial heterogeneity</a:t>
            </a:r>
          </a:p>
          <a:p>
            <a:r>
              <a:rPr lang="en-US" altLang="en-US"/>
              <a:t>Greater proportion of deciduous cover </a:t>
            </a:r>
          </a:p>
          <a:p>
            <a:r>
              <a:rPr lang="en-US" altLang="en-US"/>
              <a:t>Edge dominated </a:t>
            </a:r>
          </a:p>
          <a:p>
            <a:r>
              <a:rPr lang="en-US" altLang="en-US"/>
              <a:t>More dynamic</a:t>
            </a:r>
          </a:p>
          <a:p>
            <a:r>
              <a:rPr lang="en-US" altLang="en-US"/>
              <a:t>Structured by geomorphic template</a:t>
            </a:r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0C7258D8-B394-74E3-826C-C34CC923D9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Conclusions</a:t>
            </a:r>
          </a:p>
        </p:txBody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27C68B16-2C6D-7060-C2C4-ADB534491F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Thinning in riparian zones can accelerate  big trees and shrub layer development </a:t>
            </a:r>
          </a:p>
          <a:p>
            <a:pPr lvl="1"/>
            <a:r>
              <a:rPr lang="en-US" altLang="en-US"/>
              <a:t>Use variable density approach</a:t>
            </a:r>
          </a:p>
          <a:p>
            <a:pPr lvl="1"/>
            <a:r>
              <a:rPr lang="en-US" altLang="en-US"/>
              <a:t>Not all plantations suitable for thinning</a:t>
            </a:r>
          </a:p>
          <a:p>
            <a:pPr lvl="1"/>
            <a:r>
              <a:rPr lang="en-US" altLang="en-US"/>
              <a:t>Prioritize based on stand and landscape level considerations</a:t>
            </a:r>
          </a:p>
          <a:p>
            <a:pPr lvl="1"/>
            <a:r>
              <a:rPr lang="en-US" altLang="en-US"/>
              <a:t>Need more monitoring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>
            <a:extLst>
              <a:ext uri="{FF2B5EF4-FFF2-40B4-BE49-F238E27FC236}">
                <a16:creationId xmlns:a16="http://schemas.microsoft.com/office/drawing/2014/main" id="{8596C44C-1F3C-2AF8-AF05-786099BE59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37219" name="Rectangle 3">
            <a:extLst>
              <a:ext uri="{FF2B5EF4-FFF2-40B4-BE49-F238E27FC236}">
                <a16:creationId xmlns:a16="http://schemas.microsoft.com/office/drawing/2014/main" id="{381E9374-8114-1BF7-3776-05EE8C47F2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8055F208-9C2D-F282-A6FD-F72C08236B9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endParaRPr lang="en-US" altLang="en-US" sz="4400"/>
          </a:p>
        </p:txBody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6CFEE237-0402-9749-855F-D7240436E10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endParaRPr lang="en-US" altLang="en-US" sz="3200"/>
          </a:p>
        </p:txBody>
      </p:sp>
      <p:pic>
        <p:nvPicPr>
          <p:cNvPr id="71684" name="Picture 4">
            <a:extLst>
              <a:ext uri="{FF2B5EF4-FFF2-40B4-BE49-F238E27FC236}">
                <a16:creationId xmlns:a16="http://schemas.microsoft.com/office/drawing/2014/main" id="{AC32E7AD-DFCE-365B-E265-3C76D3544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05000"/>
            <a:ext cx="5029200" cy="302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685" name="Text Box 5">
            <a:extLst>
              <a:ext uri="{FF2B5EF4-FFF2-40B4-BE49-F238E27FC236}">
                <a16:creationId xmlns:a16="http://schemas.microsoft.com/office/drawing/2014/main" id="{B1EA73E0-0619-E6E0-CAC4-D26DA55FB6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28600"/>
            <a:ext cx="7788275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800"/>
              <a:t>Riparian Zones:  </a:t>
            </a:r>
          </a:p>
          <a:p>
            <a:pPr algn="ctr"/>
            <a:r>
              <a:rPr lang="en-US" altLang="en-US" sz="2800"/>
              <a:t> Diverse vegetation on a variable and dynamic substrate</a:t>
            </a:r>
          </a:p>
        </p:txBody>
      </p:sp>
      <p:sp>
        <p:nvSpPr>
          <p:cNvPr id="71686" name="Rectangle 6">
            <a:extLst>
              <a:ext uri="{FF2B5EF4-FFF2-40B4-BE49-F238E27FC236}">
                <a16:creationId xmlns:a16="http://schemas.microsoft.com/office/drawing/2014/main" id="{8D829FF0-8AED-7424-272D-9624D019A5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1752600"/>
            <a:ext cx="47244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60" name="Picture 4">
            <a:extLst>
              <a:ext uri="{FF2B5EF4-FFF2-40B4-BE49-F238E27FC236}">
                <a16:creationId xmlns:a16="http://schemas.microsoft.com/office/drawing/2014/main" id="{7CB88733-276C-A6CA-5D63-C075C3EE8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371600"/>
            <a:ext cx="6858000" cy="462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261" name="Text Box 5">
            <a:extLst>
              <a:ext uri="{FF2B5EF4-FFF2-40B4-BE49-F238E27FC236}">
                <a16:creationId xmlns:a16="http://schemas.microsoft.com/office/drawing/2014/main" id="{098623AE-FB8E-6533-1912-99AB03284F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57200"/>
            <a:ext cx="5353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Mature Hardwood-Conifer Riparian Stand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4" name="Picture 4">
            <a:extLst>
              <a:ext uri="{FF2B5EF4-FFF2-40B4-BE49-F238E27FC236}">
                <a16:creationId xmlns:a16="http://schemas.microsoft.com/office/drawing/2014/main" id="{001165DB-99EC-B5C7-4CE4-93635C34F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57200"/>
            <a:ext cx="4406900" cy="582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05" name="Text Box 5">
            <a:extLst>
              <a:ext uri="{FF2B5EF4-FFF2-40B4-BE49-F238E27FC236}">
                <a16:creationId xmlns:a16="http://schemas.microsoft.com/office/drawing/2014/main" id="{B82999CE-FFAB-06B8-8D39-FF681EC9CF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838200"/>
            <a:ext cx="2822575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Range of size of trees</a:t>
            </a:r>
          </a:p>
          <a:p>
            <a:r>
              <a:rPr lang="en-US" altLang="en-US"/>
              <a:t>Reflects disturbance </a:t>
            </a:r>
          </a:p>
          <a:p>
            <a:r>
              <a:rPr lang="en-US" altLang="en-US"/>
              <a:t>history</a:t>
            </a:r>
          </a:p>
          <a:p>
            <a:endParaRPr lang="en-US" altLang="en-US"/>
          </a:p>
          <a:p>
            <a:r>
              <a:rPr lang="en-US" altLang="en-US"/>
              <a:t>Fires in 1850, 1868,</a:t>
            </a:r>
          </a:p>
          <a:p>
            <a:r>
              <a:rPr lang="en-US" altLang="en-US"/>
              <a:t>Mid 1880s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CB21FAA6-BBB8-4AA9-AAD3-09E1D2A573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Spatial pattern a mature conifer hardwood riparian stand</a:t>
            </a:r>
          </a:p>
        </p:txBody>
      </p:sp>
      <p:pic>
        <p:nvPicPr>
          <p:cNvPr id="95235" name="Picture 3">
            <a:extLst>
              <a:ext uri="{FF2B5EF4-FFF2-40B4-BE49-F238E27FC236}">
                <a16:creationId xmlns:a16="http://schemas.microsoft.com/office/drawing/2014/main" id="{F78D1BDD-B08B-A133-901F-64DDB43F0BD7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95236" name="Text Box 4">
            <a:extLst>
              <a:ext uri="{FF2B5EF4-FFF2-40B4-BE49-F238E27FC236}">
                <a16:creationId xmlns:a16="http://schemas.microsoft.com/office/drawing/2014/main" id="{1432C20B-8C2D-DC1F-1E61-11D5A12C28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325" y="59086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 b="1"/>
          </a:p>
        </p:txBody>
      </p:sp>
      <p:sp>
        <p:nvSpPr>
          <p:cNvPr id="95239" name="Text Box 7">
            <a:extLst>
              <a:ext uri="{FF2B5EF4-FFF2-40B4-BE49-F238E27FC236}">
                <a16:creationId xmlns:a16="http://schemas.microsoft.com/office/drawing/2014/main" id="{2A0658E6-F3AB-0DFF-5511-66DCC98186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276600"/>
            <a:ext cx="781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/>
              <a:t>PSME</a:t>
            </a:r>
          </a:p>
        </p:txBody>
      </p:sp>
      <p:sp>
        <p:nvSpPr>
          <p:cNvPr id="95240" name="Text Box 8">
            <a:extLst>
              <a:ext uri="{FF2B5EF4-FFF2-40B4-BE49-F238E27FC236}">
                <a16:creationId xmlns:a16="http://schemas.microsoft.com/office/drawing/2014/main" id="{01A97B83-127C-D1C2-BA52-859DE31383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5357813"/>
            <a:ext cx="80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/>
              <a:t>ALRU</a:t>
            </a:r>
          </a:p>
        </p:txBody>
      </p:sp>
      <p:sp>
        <p:nvSpPr>
          <p:cNvPr id="95241" name="Line 9">
            <a:extLst>
              <a:ext uri="{FF2B5EF4-FFF2-40B4-BE49-F238E27FC236}">
                <a16:creationId xmlns:a16="http://schemas.microsoft.com/office/drawing/2014/main" id="{2B2DAD8F-C95E-B7BF-7C15-BE5BF67F80D2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3657600"/>
            <a:ext cx="152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42" name="Line 10">
            <a:extLst>
              <a:ext uri="{FF2B5EF4-FFF2-40B4-BE49-F238E27FC236}">
                <a16:creationId xmlns:a16="http://schemas.microsoft.com/office/drawing/2014/main" id="{0EADB473-8DC3-0537-A58F-7E72E1845A7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81400" y="51816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43" name="Text Box 11">
            <a:extLst>
              <a:ext uri="{FF2B5EF4-FFF2-40B4-BE49-F238E27FC236}">
                <a16:creationId xmlns:a16="http://schemas.microsoft.com/office/drawing/2014/main" id="{9D0DA855-B10B-CB64-CE92-195542459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28813"/>
            <a:ext cx="755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/>
              <a:t>THPL</a:t>
            </a:r>
          </a:p>
        </p:txBody>
      </p:sp>
      <p:sp>
        <p:nvSpPr>
          <p:cNvPr id="95244" name="Line 12">
            <a:extLst>
              <a:ext uri="{FF2B5EF4-FFF2-40B4-BE49-F238E27FC236}">
                <a16:creationId xmlns:a16="http://schemas.microsoft.com/office/drawing/2014/main" id="{14301DE5-03C2-D7CC-838A-3CADFB3F848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24600" y="2209800"/>
            <a:ext cx="152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4" name="Picture 4">
            <a:extLst>
              <a:ext uri="{FF2B5EF4-FFF2-40B4-BE49-F238E27FC236}">
                <a16:creationId xmlns:a16="http://schemas.microsoft.com/office/drawing/2014/main" id="{A53B720E-2AF9-4DB3-661A-2F1B9DA2C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3983038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7285" name="Text Box 5">
            <a:extLst>
              <a:ext uri="{FF2B5EF4-FFF2-40B4-BE49-F238E27FC236}">
                <a16:creationId xmlns:a16="http://schemas.microsoft.com/office/drawing/2014/main" id="{414B52E2-E9D4-2DAC-B88F-B4CF897097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8525" y="803275"/>
            <a:ext cx="36195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Mature/Old Growth Conifer</a:t>
            </a:r>
          </a:p>
          <a:p>
            <a:r>
              <a:rPr lang="en-US" altLang="en-US"/>
              <a:t>Riparian Stand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0" name="Picture 4">
            <a:extLst>
              <a:ext uri="{FF2B5EF4-FFF2-40B4-BE49-F238E27FC236}">
                <a16:creationId xmlns:a16="http://schemas.microsoft.com/office/drawing/2014/main" id="{8A2D06E5-D3C3-5968-E472-CF0353338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800"/>
            <a:ext cx="4700588" cy="621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1381" name="Text Box 5">
            <a:extLst>
              <a:ext uri="{FF2B5EF4-FFF2-40B4-BE49-F238E27FC236}">
                <a16:creationId xmlns:a16="http://schemas.microsoft.com/office/drawing/2014/main" id="{CA9D7A70-8BA7-1DAB-8B8A-7F168E09DB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6725" y="650875"/>
            <a:ext cx="33988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Old-growth remnants in a </a:t>
            </a:r>
          </a:p>
          <a:p>
            <a:r>
              <a:rPr lang="en-US" altLang="en-US"/>
              <a:t>Mature Stand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</TotalTime>
  <Words>667</Words>
  <Application>Microsoft Office PowerPoint</Application>
  <PresentationFormat>On-screen Show (4:3)</PresentationFormat>
  <Paragraphs>186</Paragraphs>
  <Slides>31</Slides>
  <Notes>30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Times New Roman</vt:lpstr>
      <vt:lpstr>Arial</vt:lpstr>
      <vt:lpstr>Default Design</vt:lpstr>
      <vt:lpstr>Microsoft Photo Editor 3.0 Photo</vt:lpstr>
      <vt:lpstr>Assumptions behind thinning young stands to create late successional riparian habitat</vt:lpstr>
      <vt:lpstr>PowerPoint Presentation</vt:lpstr>
      <vt:lpstr>What do we know about Riparian Vegetation relative to uplands</vt:lpstr>
      <vt:lpstr>PowerPoint Presentation</vt:lpstr>
      <vt:lpstr>PowerPoint Presentation</vt:lpstr>
      <vt:lpstr>PowerPoint Presentation</vt:lpstr>
      <vt:lpstr>Spatial pattern a mature conifer hardwood riparian stand</vt:lpstr>
      <vt:lpstr>PowerPoint Presentation</vt:lpstr>
      <vt:lpstr>PowerPoint Presentation</vt:lpstr>
      <vt:lpstr>Spatial Pattern in a Mature/old Growth Riparian Stand</vt:lpstr>
      <vt:lpstr>PowerPoint Presentation</vt:lpstr>
      <vt:lpstr>PowerPoint Presentation</vt:lpstr>
      <vt:lpstr>PowerPoint Presentation</vt:lpstr>
      <vt:lpstr>PowerPoint Presentation</vt:lpstr>
      <vt:lpstr>SIUSLAW MANAGED STANDS</vt:lpstr>
      <vt:lpstr>PowerPoint Presentation</vt:lpstr>
      <vt:lpstr>PowerPoint Presentation</vt:lpstr>
      <vt:lpstr>PowerPoint Presentation</vt:lpstr>
      <vt:lpstr>PowerPoint Presentation</vt:lpstr>
      <vt:lpstr>What Does the NWFP Say About  Riparian Reserves?</vt:lpstr>
      <vt:lpstr>Standards and Guides</vt:lpstr>
      <vt:lpstr>Why Thin in Riparian Areas?</vt:lpstr>
      <vt:lpstr>PowerPoint Presentation</vt:lpstr>
      <vt:lpstr>PowerPoint Presentation</vt:lpstr>
      <vt:lpstr>PowerPoint Presentation</vt:lpstr>
      <vt:lpstr>Characterizing Objectives</vt:lpstr>
      <vt:lpstr>Some guidelines</vt:lpstr>
      <vt:lpstr>Conclusions</vt:lpstr>
      <vt:lpstr>Conclusions</vt:lpstr>
      <vt:lpstr>Conclusions</vt:lpstr>
      <vt:lpstr>PowerPoint Presentation</vt:lpstr>
    </vt:vector>
  </TitlesOfParts>
  <Company>Oregon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 Pabst</dc:creator>
  <cp:lastModifiedBy>Lum-Naihe, Christof Jurh duk - FS, AZ</cp:lastModifiedBy>
  <cp:revision>9</cp:revision>
  <dcterms:created xsi:type="dcterms:W3CDTF">2004-08-03T22:53:46Z</dcterms:created>
  <dcterms:modified xsi:type="dcterms:W3CDTF">2025-08-04T19:20:21Z</dcterms:modified>
</cp:coreProperties>
</file>