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29" r:id="rId2"/>
    <p:sldId id="469" r:id="rId3"/>
    <p:sldId id="481" r:id="rId4"/>
    <p:sldId id="465" r:id="rId5"/>
    <p:sldId id="377" r:id="rId6"/>
    <p:sldId id="425" r:id="rId7"/>
    <p:sldId id="442" r:id="rId8"/>
    <p:sldId id="472" r:id="rId9"/>
    <p:sldId id="467" r:id="rId10"/>
    <p:sldId id="480" r:id="rId11"/>
    <p:sldId id="470" r:id="rId12"/>
    <p:sldId id="376" r:id="rId13"/>
    <p:sldId id="447" r:id="rId14"/>
    <p:sldId id="394" r:id="rId15"/>
    <p:sldId id="359" r:id="rId16"/>
    <p:sldId id="462" r:id="rId17"/>
    <p:sldId id="483" r:id="rId18"/>
    <p:sldId id="464" r:id="rId19"/>
    <p:sldId id="429" r:id="rId20"/>
    <p:sldId id="455" r:id="rId21"/>
    <p:sldId id="456" r:id="rId22"/>
    <p:sldId id="475" r:id="rId23"/>
    <p:sldId id="468" r:id="rId24"/>
    <p:sldId id="460" r:id="rId25"/>
    <p:sldId id="393" r:id="rId26"/>
    <p:sldId id="463" r:id="rId27"/>
    <p:sldId id="479" r:id="rId28"/>
    <p:sldId id="459" r:id="rId29"/>
    <p:sldId id="410" r:id="rId30"/>
    <p:sldId id="348" r:id="rId31"/>
    <p:sldId id="349" r:id="rId32"/>
    <p:sldId id="434" r:id="rId33"/>
    <p:sldId id="437" r:id="rId3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66"/>
    <a:srgbClr val="0099CC"/>
    <a:srgbClr val="435387"/>
    <a:srgbClr val="000000"/>
    <a:srgbClr val="00FFFF"/>
    <a:srgbClr val="FFCC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-8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7.xml"/><Relationship Id="rId1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5FF851FD-AC7D-B3CE-FFF8-BFFF953FE7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601842A5-13BC-2EDC-990C-A34DEB809BB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33476" name="Rectangle 4">
            <a:extLst>
              <a:ext uri="{FF2B5EF4-FFF2-40B4-BE49-F238E27FC236}">
                <a16:creationId xmlns:a16="http://schemas.microsoft.com/office/drawing/2014/main" id="{156C1209-7A9A-5621-FB8F-A336470B3899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3477" name="Rectangle 5">
            <a:extLst>
              <a:ext uri="{FF2B5EF4-FFF2-40B4-BE49-F238E27FC236}">
                <a16:creationId xmlns:a16="http://schemas.microsoft.com/office/drawing/2014/main" id="{C7442D44-8A25-052E-B78D-CFEA0AC5B70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3478" name="Rectangle 6">
            <a:extLst>
              <a:ext uri="{FF2B5EF4-FFF2-40B4-BE49-F238E27FC236}">
                <a16:creationId xmlns:a16="http://schemas.microsoft.com/office/drawing/2014/main" id="{2C29FF38-57CA-14BC-B134-B5CB9A32B3E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33479" name="Rectangle 7">
            <a:extLst>
              <a:ext uri="{FF2B5EF4-FFF2-40B4-BE49-F238E27FC236}">
                <a16:creationId xmlns:a16="http://schemas.microsoft.com/office/drawing/2014/main" id="{433C9DCE-9BC8-42FC-70CC-2C7E53370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FD2A472-7D9A-4CDF-8C4B-ED26A1839C0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D4AEF60-0745-A60B-9583-73F1C01B2E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074178-7938-4CEB-B0A6-F665C79E715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71362" name="Rectangle 2">
            <a:extLst>
              <a:ext uri="{FF2B5EF4-FFF2-40B4-BE49-F238E27FC236}">
                <a16:creationId xmlns:a16="http://schemas.microsoft.com/office/drawing/2014/main" id="{EAE6E1D6-4CCA-0397-B2B6-C93B5752E3B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>
            <a:extLst>
              <a:ext uri="{FF2B5EF4-FFF2-40B4-BE49-F238E27FC236}">
                <a16:creationId xmlns:a16="http://schemas.microsoft.com/office/drawing/2014/main" id="{0BC2C704-E4E4-3C0E-3537-19FEC698C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FF1A793-32EA-0165-1C08-76D9E1C23D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45289F-8D71-43CC-8CCE-24D019D12A3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80578" name="Rectangle 2">
            <a:extLst>
              <a:ext uri="{FF2B5EF4-FFF2-40B4-BE49-F238E27FC236}">
                <a16:creationId xmlns:a16="http://schemas.microsoft.com/office/drawing/2014/main" id="{13D21491-A86B-627B-2ED7-3056931416B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8033A5DF-2B5A-73D9-E6A2-D306282AD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A20C330-15CA-6AFE-1296-8CDF922011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2397FB-73F3-4D65-AD86-1DBEF071BA8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81602" name="Rectangle 2">
            <a:extLst>
              <a:ext uri="{FF2B5EF4-FFF2-40B4-BE49-F238E27FC236}">
                <a16:creationId xmlns:a16="http://schemas.microsoft.com/office/drawing/2014/main" id="{BABABF3B-D095-21CD-9672-D7684C27DE7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47715EA0-C9A1-97D5-E9C6-B114849D4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43039C4-BE1E-51B4-F1EF-A978252659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10E1F2-693F-4AB8-9FF3-9C08B9D399C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82626" name="Rectangle 2">
            <a:extLst>
              <a:ext uri="{FF2B5EF4-FFF2-40B4-BE49-F238E27FC236}">
                <a16:creationId xmlns:a16="http://schemas.microsoft.com/office/drawing/2014/main" id="{F6C28189-93FA-98D2-7F5C-5FA39DEAD35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>
            <a:extLst>
              <a:ext uri="{FF2B5EF4-FFF2-40B4-BE49-F238E27FC236}">
                <a16:creationId xmlns:a16="http://schemas.microsoft.com/office/drawing/2014/main" id="{6E72E4AA-316C-F786-0519-7CA279AA1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BA2FDCA-2779-6ECE-4C51-FBCC2CB564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950057-5E4D-448A-B943-511E2E70C536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1FDE3985-E924-DC03-8BA7-C1782C96CF1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6175" y="688975"/>
            <a:ext cx="4567238" cy="3425825"/>
          </a:xfrm>
          <a:ln w="12700" cap="flat"/>
        </p:spPr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299265EB-D382-48B3-3B9C-D9F46345B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</p:spPr>
        <p:txBody>
          <a:bodyPr lIns="93596" tIns="46798" rIns="93596" bIns="46798"/>
          <a:lstStyle/>
          <a:p>
            <a:r>
              <a:rPr lang="en-US" altLang="en-US"/>
              <a:t>We developed an empirical model that estimates probabilities of debris-flow initiation, runout, and deposition for the Oregon Coast Range.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F2EE148-ACFD-D710-4BFE-01296DC6EB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B68A63-E988-4C5D-9927-402AADA300D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83650" name="Rectangle 2">
            <a:extLst>
              <a:ext uri="{FF2B5EF4-FFF2-40B4-BE49-F238E27FC236}">
                <a16:creationId xmlns:a16="http://schemas.microsoft.com/office/drawing/2014/main" id="{2BCEA48A-F292-C693-3CFB-B90585B2DAA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>
            <a:extLst>
              <a:ext uri="{FF2B5EF4-FFF2-40B4-BE49-F238E27FC236}">
                <a16:creationId xmlns:a16="http://schemas.microsoft.com/office/drawing/2014/main" id="{51B17728-ABD4-63DA-0E07-7907F99334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C082D60-3B0A-7FB0-4EE0-0B02E8547D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79AEE9-44F1-4E02-96B3-CF012BD8AC85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D508DCBD-F45F-C713-CDBD-436BAAA5229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EF73695F-7F05-9D8C-C476-B3A7BF0F7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478D77D-A3C4-FD9D-F354-971B7F4D70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2DB134-783F-444E-B631-7F734B7ED719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85698" name="Rectangle 2">
            <a:extLst>
              <a:ext uri="{FF2B5EF4-FFF2-40B4-BE49-F238E27FC236}">
                <a16:creationId xmlns:a16="http://schemas.microsoft.com/office/drawing/2014/main" id="{8007ABDA-A57C-50A0-E054-BD6562F99F6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F0F10005-6CBF-A197-4969-89E447F178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48A7E0A-394C-8D2A-6197-1D95F17AD2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E2333F-EBFF-49E8-BE61-C78CC32CCE23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04130" name="Rectangle 2">
            <a:extLst>
              <a:ext uri="{FF2B5EF4-FFF2-40B4-BE49-F238E27FC236}">
                <a16:creationId xmlns:a16="http://schemas.microsoft.com/office/drawing/2014/main" id="{A8483CD5-15A4-220A-629F-87162A4DEDD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>
            <a:extLst>
              <a:ext uri="{FF2B5EF4-FFF2-40B4-BE49-F238E27FC236}">
                <a16:creationId xmlns:a16="http://schemas.microsoft.com/office/drawing/2014/main" id="{36E282C6-D4F5-0A36-7BE7-DE15FF3382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85A13EA-13E6-79C2-A206-7186117350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D5516A-548F-46EC-854A-2128B3F2E042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86722" name="Rectangle 2">
            <a:extLst>
              <a:ext uri="{FF2B5EF4-FFF2-40B4-BE49-F238E27FC236}">
                <a16:creationId xmlns:a16="http://schemas.microsoft.com/office/drawing/2014/main" id="{3D89A07E-98FD-76F1-6E53-C25A09DC016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42EA9B1E-D354-0224-AF55-C39AAD70B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5EA52D7-5948-B964-83FE-ED2E1611C9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E40FBC-E955-49DC-B9B7-DE9C8EA9ABC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F9A3EFC6-8119-DB1D-35F0-CA8AC414CFF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1440F28F-370C-AD30-8758-8AE0CDD44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4643D9F-6F80-EAA1-95EE-2C4AD15DD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83EF5-E05D-4E34-80EC-F92B0BD0C6C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72386" name="Rectangle 2">
            <a:extLst>
              <a:ext uri="{FF2B5EF4-FFF2-40B4-BE49-F238E27FC236}">
                <a16:creationId xmlns:a16="http://schemas.microsoft.com/office/drawing/2014/main" id="{4FCB1D98-1184-49D6-4778-878CE935D04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01091B03-470F-9989-DFE8-ED7BD42041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E20BFB8-DB0A-757F-890A-1590C50D8A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99E29-F9BA-4895-9523-6895A0E24836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88770" name="Rectangle 2">
            <a:extLst>
              <a:ext uri="{FF2B5EF4-FFF2-40B4-BE49-F238E27FC236}">
                <a16:creationId xmlns:a16="http://schemas.microsoft.com/office/drawing/2014/main" id="{2D249B7B-3153-1086-BF13-6B399D4FDE8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9BF0C3E3-4979-F33D-0040-DABC1BBC3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0C97151-F8DC-CACE-FC72-00106EEBDB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BBDB05-60E9-4976-B444-68D69189E1D5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89794" name="Rectangle 2">
            <a:extLst>
              <a:ext uri="{FF2B5EF4-FFF2-40B4-BE49-F238E27FC236}">
                <a16:creationId xmlns:a16="http://schemas.microsoft.com/office/drawing/2014/main" id="{4B0163C7-6CB4-4202-753E-629536970B8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>
            <a:extLst>
              <a:ext uri="{FF2B5EF4-FFF2-40B4-BE49-F238E27FC236}">
                <a16:creationId xmlns:a16="http://schemas.microsoft.com/office/drawing/2014/main" id="{8D15882A-D0CA-1B48-2E81-620591FFF9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EC3A661-5256-D654-8824-25EC0769B0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CA4E5-F964-4CB3-A459-DF44F4D973B1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59B6C105-0DD8-2798-A532-C84B4EE56BF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629DA026-33BE-34D5-9D1F-7D81171EA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61C4FD1-AA5A-899E-F808-4356602CD1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9DA880-CBE5-4AD9-9D12-9E845BD7793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95938" name="Rectangle 2">
            <a:extLst>
              <a:ext uri="{FF2B5EF4-FFF2-40B4-BE49-F238E27FC236}">
                <a16:creationId xmlns:a16="http://schemas.microsoft.com/office/drawing/2014/main" id="{004C7E65-A22D-AC40-7D2B-F372A43AD5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>
            <a:extLst>
              <a:ext uri="{FF2B5EF4-FFF2-40B4-BE49-F238E27FC236}">
                <a16:creationId xmlns:a16="http://schemas.microsoft.com/office/drawing/2014/main" id="{A1250C14-ACE1-E098-CA9D-BEBC8D8F3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593B60E-916E-CB37-2408-2E0B657A5D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43C3B-C607-4075-8154-E1E2CE47F0C9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94914" name="Rectangle 2">
            <a:extLst>
              <a:ext uri="{FF2B5EF4-FFF2-40B4-BE49-F238E27FC236}">
                <a16:creationId xmlns:a16="http://schemas.microsoft.com/office/drawing/2014/main" id="{BCBF1075-59C8-B4D3-4138-8C9ED1E3CB6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6E27951B-9FBC-12FC-6BED-7E9583FC1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1980DAA-5C40-AFDD-8D6E-6255DCEB92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83F80D-8DC7-4008-97EF-E6B5D20A199D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92866" name="Rectangle 2">
            <a:extLst>
              <a:ext uri="{FF2B5EF4-FFF2-40B4-BE49-F238E27FC236}">
                <a16:creationId xmlns:a16="http://schemas.microsoft.com/office/drawing/2014/main" id="{87F8B751-C8BC-13E0-50B6-C8D19F76385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>
            <a:extLst>
              <a:ext uri="{FF2B5EF4-FFF2-40B4-BE49-F238E27FC236}">
                <a16:creationId xmlns:a16="http://schemas.microsoft.com/office/drawing/2014/main" id="{29E5F538-7A3A-FD4F-698A-18F745FB3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101338B-BE40-68F8-E321-A7E9FF9069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28F881-17A4-4DD7-984D-F260D405106B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291842" name="Rectangle 2">
            <a:extLst>
              <a:ext uri="{FF2B5EF4-FFF2-40B4-BE49-F238E27FC236}">
                <a16:creationId xmlns:a16="http://schemas.microsoft.com/office/drawing/2014/main" id="{6734A5C4-FCAC-3E42-18DE-B5BA8154640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>
            <a:extLst>
              <a:ext uri="{FF2B5EF4-FFF2-40B4-BE49-F238E27FC236}">
                <a16:creationId xmlns:a16="http://schemas.microsoft.com/office/drawing/2014/main" id="{50F1F790-40F7-C6D3-5528-05AB58A70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11FF406-6801-8A55-28F9-1FC561642B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64F21-2717-4D56-8915-285FC07CB332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93890" name="Rectangle 2">
            <a:extLst>
              <a:ext uri="{FF2B5EF4-FFF2-40B4-BE49-F238E27FC236}">
                <a16:creationId xmlns:a16="http://schemas.microsoft.com/office/drawing/2014/main" id="{A8D515F9-91FD-89E7-D702-7207B615065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829483EF-B6DB-7A7D-4D83-6EDC749BF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7FFC3FE-726B-83D2-A0C3-5DECB65E50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57B8A-FE26-48D6-AEEB-4E84945B4D1D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47810" name="Rectangle 2">
            <a:extLst>
              <a:ext uri="{FF2B5EF4-FFF2-40B4-BE49-F238E27FC236}">
                <a16:creationId xmlns:a16="http://schemas.microsoft.com/office/drawing/2014/main" id="{CA38DBAF-4D44-F723-5437-58E9C61AA47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2121DCF3-05A7-4A56-7E98-07078C73E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253D4D2-AD6D-B059-676E-DA0976DD3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52FB4-1D11-41AB-9AD7-37900E44B42A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296962" name="Rectangle 2">
            <a:extLst>
              <a:ext uri="{FF2B5EF4-FFF2-40B4-BE49-F238E27FC236}">
                <a16:creationId xmlns:a16="http://schemas.microsoft.com/office/drawing/2014/main" id="{FA64FD4D-6AE4-452E-D23D-904864949A6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>
            <a:extLst>
              <a:ext uri="{FF2B5EF4-FFF2-40B4-BE49-F238E27FC236}">
                <a16:creationId xmlns:a16="http://schemas.microsoft.com/office/drawing/2014/main" id="{421EDD35-4264-35DC-A861-366023E52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7334C95-7818-3C91-C579-1DEB11B864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71670D-117C-422C-860A-71E5898F90E5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73410" name="Rectangle 2">
            <a:extLst>
              <a:ext uri="{FF2B5EF4-FFF2-40B4-BE49-F238E27FC236}">
                <a16:creationId xmlns:a16="http://schemas.microsoft.com/office/drawing/2014/main" id="{41DE1946-3F7F-987A-2D1A-8D93FBE8181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>
            <a:extLst>
              <a:ext uri="{FF2B5EF4-FFF2-40B4-BE49-F238E27FC236}">
                <a16:creationId xmlns:a16="http://schemas.microsoft.com/office/drawing/2014/main" id="{A582AFD8-3216-6594-DB0F-04842520E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1130D24-0763-8561-FF41-1DD46CF48A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412E80-0C7C-4ADD-AB8C-6D254D1CDEA0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297986" name="Rectangle 2">
            <a:extLst>
              <a:ext uri="{FF2B5EF4-FFF2-40B4-BE49-F238E27FC236}">
                <a16:creationId xmlns:a16="http://schemas.microsoft.com/office/drawing/2014/main" id="{E783C2D7-381A-2CEF-E2DD-B85BB7FCC69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>
            <a:extLst>
              <a:ext uri="{FF2B5EF4-FFF2-40B4-BE49-F238E27FC236}">
                <a16:creationId xmlns:a16="http://schemas.microsoft.com/office/drawing/2014/main" id="{3549A28B-0C5B-3F0E-7274-D4335DE6D8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9F4797-40C6-BD75-9FBC-0F8CD6A7F7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02EB42-5FE8-4ABF-8226-4791D6C32482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299010" name="Rectangle 2">
            <a:extLst>
              <a:ext uri="{FF2B5EF4-FFF2-40B4-BE49-F238E27FC236}">
                <a16:creationId xmlns:a16="http://schemas.microsoft.com/office/drawing/2014/main" id="{3FC9C124-4809-3A7F-9CB2-189CBB99404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8EE03EE8-23A1-EDD9-FD93-FB8D49828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BFC8014-1278-848E-D1D9-F24221ACAE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CE538-EF35-4565-A228-1D76937D656F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300034" name="Rectangle 2">
            <a:extLst>
              <a:ext uri="{FF2B5EF4-FFF2-40B4-BE49-F238E27FC236}">
                <a16:creationId xmlns:a16="http://schemas.microsoft.com/office/drawing/2014/main" id="{23328BAB-57FC-3DAE-4369-C478E84CC40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0B6B81B9-B5DA-AB29-C4DF-D82E33C6E3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B7EC456-4719-DE12-0FD5-7B649574E6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64A3E0-C8E7-40F1-9447-C5F7755BADF7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301058" name="Rectangle 2">
            <a:extLst>
              <a:ext uri="{FF2B5EF4-FFF2-40B4-BE49-F238E27FC236}">
                <a16:creationId xmlns:a16="http://schemas.microsoft.com/office/drawing/2014/main" id="{D18AEB3F-714A-AEF5-658A-7E4F73E76EE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>
            <a:extLst>
              <a:ext uri="{FF2B5EF4-FFF2-40B4-BE49-F238E27FC236}">
                <a16:creationId xmlns:a16="http://schemas.microsoft.com/office/drawing/2014/main" id="{726998F3-03C5-587D-03E2-1500AB29E1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BF84D64-313E-6980-DBD7-A6348F4B2A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80DD2-D07A-4960-9D91-05EFEEFACBD4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74434" name="Rectangle 2">
            <a:extLst>
              <a:ext uri="{FF2B5EF4-FFF2-40B4-BE49-F238E27FC236}">
                <a16:creationId xmlns:a16="http://schemas.microsoft.com/office/drawing/2014/main" id="{5C9A343B-D8C9-30C4-CFB7-D3E13A1FE86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66FE26C4-0998-55C6-2B37-FB41708EC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DE8C9C3-7205-F8BE-FD89-B6C6FD2D99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B51CC-7C58-4460-A9AE-94B340BA6D46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75458" name="Rectangle 2">
            <a:extLst>
              <a:ext uri="{FF2B5EF4-FFF2-40B4-BE49-F238E27FC236}">
                <a16:creationId xmlns:a16="http://schemas.microsoft.com/office/drawing/2014/main" id="{B333B5E1-5E70-4460-9E8F-C72EF470AEB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08897FDE-D045-152E-23E4-8731BDD06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3C42D8D-5388-015C-4DB7-B92BC234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7C90C-EA27-419F-83D7-526E71EEDB8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490EFE3F-0376-3F92-BD0A-C432C668F8B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C3246A44-6CDA-F444-C387-1B67983A3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B2A1BCD-0BAA-5AC0-3255-B38F8BEDF4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6CEA3F-89A4-4501-8FD6-3A7F27DE07A4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395C42AB-26EF-736D-AA00-50CBDB2E0D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275CC760-2EE5-6C7A-D409-3D34F645F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EB0B9D9-975D-CF11-D64F-894626817F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BD6F51-48A5-416D-84A1-6A05F1FEBF1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78530" name="Rectangle 2">
            <a:extLst>
              <a:ext uri="{FF2B5EF4-FFF2-40B4-BE49-F238E27FC236}">
                <a16:creationId xmlns:a16="http://schemas.microsoft.com/office/drawing/2014/main" id="{AB5B776E-FC3C-2D09-DEE2-320401AECF4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13637D55-8A4F-68E1-144A-E3033E425C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EE3A650-227C-D4F8-74D0-E8ECB25619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3E0B07-07CE-407F-BC60-6A73F5F814B3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79554" name="Rectangle 2">
            <a:extLst>
              <a:ext uri="{FF2B5EF4-FFF2-40B4-BE49-F238E27FC236}">
                <a16:creationId xmlns:a16="http://schemas.microsoft.com/office/drawing/2014/main" id="{96841348-A468-6256-4C55-D859E4790F5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1EF893E9-BB2A-960B-9C99-6EBC2E91D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998A2-F530-B0AB-CDBC-E06B411A5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B9FC7-2B9A-5E1E-F0B3-366B4E32A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223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9872-9690-14A9-EB84-7B41BE42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A2567-EA6C-1F1E-A429-B94C21DFE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103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F4BB0-6180-0978-6B21-33202964F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261938"/>
            <a:ext cx="1943100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54712-3357-197E-8C5A-356C4E46D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261938"/>
            <a:ext cx="5676900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067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908A-9DC9-5AD7-69BC-4C27C93D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1938"/>
            <a:ext cx="7772400" cy="717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6F9A7F5-DEE4-2507-BF61-DF0F51B15DAF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85800" y="1246188"/>
            <a:ext cx="7772400" cy="52482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57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B492-B005-3EF5-B572-8FC8B449C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1938"/>
            <a:ext cx="7772400" cy="717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486B5-6358-0698-4CCC-5A222AF44C4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246188"/>
            <a:ext cx="3810000" cy="524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991C703-8CD7-D93F-886B-F55EDC665AC2}"/>
              </a:ext>
            </a:extLst>
          </p:cNvPr>
          <p:cNvSpPr>
            <a:spLocks noGrp="1"/>
          </p:cNvSpPr>
          <p:nvPr>
            <p:ph type="chart" sz="half" idx="2"/>
          </p:nvPr>
        </p:nvSpPr>
        <p:spPr>
          <a:xfrm>
            <a:off x="4648200" y="1246188"/>
            <a:ext cx="3810000" cy="52482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5B12-BA0D-6962-400E-2820548B1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A9F86-DC24-03A9-5810-7F1C24947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64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A788B-8E65-9528-755E-C25E77180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746D-1F4A-B01C-E7C7-8A4B13433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62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E065-B35E-AB90-1EFE-10A6A036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469B6-B56E-372D-3838-D633E8258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246188"/>
            <a:ext cx="3810000" cy="524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9A3F2-A9C8-0261-AF20-935918D78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46188"/>
            <a:ext cx="3810000" cy="524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132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23F5-A1BB-851D-3E09-FDDE69D7B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2B89C-FCB5-2F98-BF3E-FB2B4F511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B52C-C8A7-16EE-6F2B-C532C85E4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BFA6BC-8756-9C41-EAF8-BE70747B7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4701C-B3BC-5CE6-BB62-084BBDCC2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722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ECAF-A987-E2CA-5799-11E9D482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045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9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A23E-07CC-F16F-65FE-86BC3217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67A38-CB62-93CF-5886-41B498E7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7CDC9-FF5D-9D5E-0DDD-D3FDEC0B7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2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F8BA-FE77-0CC2-AD3A-5DF126B4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1DF0EE-9FB7-5FEA-EB0B-AC3121392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589BB-6769-1BE3-81D7-977BA4CAD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80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CC">
                <a:gamma/>
                <a:shade val="46275"/>
                <a:invGamma/>
              </a:srgbClr>
            </a:gs>
            <a:gs pos="50000">
              <a:srgbClr val="0099CC"/>
            </a:gs>
            <a:gs pos="100000">
              <a:srgbClr val="0099CC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5398E7-562E-C2FB-4618-D43B441998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61938"/>
            <a:ext cx="777240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8574548-FE6B-F64C-77A4-125C49958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46188"/>
            <a:ext cx="77724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CC00"/>
        </a:buClr>
        <a:buSzPct val="12500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98640874-DBE9-0C70-0C8B-3A73C278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3612" r="4149" b="2663"/>
          <a:stretch>
            <a:fillRect/>
          </a:stretch>
        </p:blipFill>
        <p:spPr bwMode="auto">
          <a:xfrm>
            <a:off x="0" y="-33338"/>
            <a:ext cx="9144000" cy="69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6F982C54-12A7-1872-938E-6DA74C560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9900"/>
                </a:solidFill>
              </a:rPr>
              <a:t>Science concerning small streams since NWFP</a:t>
            </a:r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FB7E98D3-F34E-944B-FC20-542E4EB78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1413"/>
          </a:xfrm>
        </p:spPr>
        <p:txBody>
          <a:bodyPr/>
          <a:lstStyle/>
          <a:p>
            <a:r>
              <a:rPr lang="en-US" altLang="en-US" b="1">
                <a:solidFill>
                  <a:srgbClr val="FFCC00"/>
                </a:solidFill>
              </a:rPr>
              <a:t>Sources of sediment: (e.g., Benda &amp; Dunne 1997)</a:t>
            </a:r>
          </a:p>
          <a:p>
            <a:r>
              <a:rPr lang="en-US" altLang="en-US" b="1">
                <a:solidFill>
                  <a:srgbClr val="FFCC00"/>
                </a:solidFill>
              </a:rPr>
              <a:t>Sources of wood (e.g., Reeves et al. 2003; Benda et al. 2002, 2003)</a:t>
            </a:r>
          </a:p>
          <a:p>
            <a:r>
              <a:rPr lang="en-US" altLang="en-US" b="1">
                <a:solidFill>
                  <a:srgbClr val="FFCC00"/>
                </a:solidFill>
              </a:rPr>
              <a:t>Sources of food/nutrients for fish-bearing streams (Kittrey et al. 2002; Wipfli &amp; Gregorovich 2002; Gomi et al. 2002)</a:t>
            </a:r>
          </a:p>
          <a:p>
            <a:r>
              <a:rPr lang="en-US" altLang="en-US" b="1">
                <a:solidFill>
                  <a:srgbClr val="FFCC00"/>
                </a:solidFill>
              </a:rPr>
              <a:t>Amphibian biodiversity ‘hot spots’ (e.g., Kelsey &amp; West 1998)</a:t>
            </a:r>
          </a:p>
        </p:txBody>
      </p:sp>
      <p:sp>
        <p:nvSpPr>
          <p:cNvPr id="269316" name="Oval 4">
            <a:extLst>
              <a:ext uri="{FF2B5EF4-FFF2-40B4-BE49-F238E27FC236}">
                <a16:creationId xmlns:a16="http://schemas.microsoft.com/office/drawing/2014/main" id="{5284C899-AB34-D9EA-BE76-CD8DDE29C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2478088"/>
            <a:ext cx="8313737" cy="144145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>
            <a:extLst>
              <a:ext uri="{FF2B5EF4-FFF2-40B4-BE49-F238E27FC236}">
                <a16:creationId xmlns:a16="http://schemas.microsoft.com/office/drawing/2014/main" id="{161ADB5A-48A4-B9BB-8FFE-9ADC285D6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9900"/>
                </a:solidFill>
              </a:rPr>
              <a:t>Sources of Large Wood in</a:t>
            </a:r>
            <a:br>
              <a:rPr lang="en-US" altLang="en-US" sz="3600">
                <a:solidFill>
                  <a:srgbClr val="FF9900"/>
                </a:solidFill>
              </a:rPr>
            </a:br>
            <a:r>
              <a:rPr lang="en-US" altLang="en-US" sz="3600">
                <a:solidFill>
                  <a:srgbClr val="FF9900"/>
                </a:solidFill>
              </a:rPr>
              <a:t>Cummins Creek</a:t>
            </a:r>
          </a:p>
        </p:txBody>
      </p:sp>
      <p:graphicFrame>
        <p:nvGraphicFramePr>
          <p:cNvPr id="259094" name="Group 22">
            <a:extLst>
              <a:ext uri="{FF2B5EF4-FFF2-40B4-BE49-F238E27FC236}">
                <a16:creationId xmlns:a16="http://schemas.microsoft.com/office/drawing/2014/main" id="{D12661F8-A38A-29A5-D916-175E754B310C}"/>
              </a:ext>
            </a:extLst>
          </p:cNvPr>
          <p:cNvGraphicFramePr>
            <a:graphicFrameLocks noGrp="1"/>
          </p:cNvGraphicFramePr>
          <p:nvPr/>
        </p:nvGraphicFramePr>
        <p:xfrm>
          <a:off x="1890713" y="1720850"/>
          <a:ext cx="6043612" cy="4110038"/>
        </p:xfrm>
        <a:graphic>
          <a:graphicData uri="http://schemas.openxmlformats.org/drawingml/2006/table">
            <a:tbl>
              <a:tblPr/>
              <a:tblGrid>
                <a:gridCol w="2995612">
                  <a:extLst>
                    <a:ext uri="{9D8B030D-6E8A-4147-A177-3AD203B41FA5}">
                      <a16:colId xmlns:a16="http://schemas.microsoft.com/office/drawing/2014/main" val="275384607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081617612"/>
                    </a:ext>
                  </a:extLst>
                </a:gridCol>
              </a:tblGrid>
              <a:tr h="11271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3600" b="1" i="0" u="sng" strike="noStrike" cap="none" normalizeH="0" baseline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600" b="1" i="0" u="sng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Source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% of Total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   </a:t>
                      </a:r>
                      <a:r>
                        <a:rPr kumimoji="0" lang="en-US" altLang="en-US" sz="3600" b="1" i="0" u="sng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Volume 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720895"/>
                  </a:ext>
                </a:extLst>
              </a:tr>
              <a:tr h="10747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Stream Adjacent Riparian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52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2417380"/>
                  </a:ext>
                </a:extLst>
              </a:tr>
              <a:tr h="10731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Upslope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48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91992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AD012201-A9AF-A14A-1743-C8CD1B7BD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228600"/>
            <a:ext cx="81026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Percent of Wood Volume Delivered from Streamside and Upslope Sources in Different Sections of Cummins Creek, OR</a:t>
            </a:r>
          </a:p>
        </p:txBody>
      </p:sp>
      <p:graphicFrame>
        <p:nvGraphicFramePr>
          <p:cNvPr id="142339" name="Object 3">
            <a:hlinkClick r:id="" action="ppaction://ole?verb=0"/>
            <a:extLst>
              <a:ext uri="{FF2B5EF4-FFF2-40B4-BE49-F238E27FC236}">
                <a16:creationId xmlns:a16="http://schemas.microsoft.com/office/drawing/2014/main" id="{110611CA-E887-E045-73A3-C3A64B542C80}"/>
              </a:ext>
            </a:extLst>
          </p:cNvPr>
          <p:cNvGraphicFramePr>
            <a:graphicFrameLocks/>
          </p:cNvGraphicFramePr>
          <p:nvPr/>
        </p:nvGraphicFramePr>
        <p:xfrm>
          <a:off x="2224088" y="1322388"/>
          <a:ext cx="6396037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915607" imgH="4020007" progId="MSGraph.Chart.8">
                  <p:embed followColorScheme="full"/>
                </p:oleObj>
              </mc:Choice>
              <mc:Fallback>
                <p:oleObj name="Chart" r:id="rId3" imgW="6915607" imgH="4020007" progId="MSGraph.Chart.8">
                  <p:embed followColorScheme="full"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088" y="1322388"/>
                        <a:ext cx="6396037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40" name="Rectangle 4">
            <a:extLst>
              <a:ext uri="{FF2B5EF4-FFF2-40B4-BE49-F238E27FC236}">
                <a16:creationId xmlns:a16="http://schemas.microsoft.com/office/drawing/2014/main" id="{1F80DDD8-F84B-94F8-1190-B756108AF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248400"/>
            <a:ext cx="88947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altLang="en-US" sz="1200" i="1">
                <a:solidFill>
                  <a:schemeClr val="tx1"/>
                </a:solidFill>
                <a:latin typeface="Arial MT" charset="0"/>
              </a:rPr>
              <a:t>From: Reeves et al. 2003. Sources of wood in a fourth order watershed in coastal Oregon. Canadian Journal of Forest Research..</a:t>
            </a:r>
          </a:p>
        </p:txBody>
      </p:sp>
      <p:sp>
        <p:nvSpPr>
          <p:cNvPr id="142341" name="Rectangle 5">
            <a:extLst>
              <a:ext uri="{FF2B5EF4-FFF2-40B4-BE49-F238E27FC236}">
                <a16:creationId xmlns:a16="http://schemas.microsoft.com/office/drawing/2014/main" id="{B3598AEB-FF88-FBC1-80C4-F2FC2EE0B549}"/>
              </a:ext>
            </a:extLst>
          </p:cNvPr>
          <p:cNvSpPr>
            <a:spLocks noChangeArrowheads="1"/>
          </p:cNvSpPr>
          <p:nvPr/>
        </p:nvSpPr>
        <p:spPr bwMode="auto">
          <a:xfrm rot="21600000">
            <a:off x="514350" y="3079750"/>
            <a:ext cx="142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000" b="1">
                <a:solidFill>
                  <a:schemeClr val="tx1"/>
                </a:solidFill>
                <a:latin typeface="Arial MT" charset="0"/>
              </a:rPr>
              <a:t>% of Wood</a:t>
            </a:r>
          </a:p>
          <a:p>
            <a:pPr eaLnBrk="0" hangingPunct="0"/>
            <a:r>
              <a:rPr lang="en-US" altLang="en-US" sz="2000" b="1">
                <a:solidFill>
                  <a:schemeClr val="tx1"/>
                </a:solidFill>
                <a:latin typeface="Arial MT" charset="0"/>
              </a:rPr>
              <a:t>Volume</a:t>
            </a:r>
          </a:p>
        </p:txBody>
      </p:sp>
      <p:sp>
        <p:nvSpPr>
          <p:cNvPr id="142342" name="Rectangle 6">
            <a:extLst>
              <a:ext uri="{FF2B5EF4-FFF2-40B4-BE49-F238E27FC236}">
                <a16:creationId xmlns:a16="http://schemas.microsoft.com/office/drawing/2014/main" id="{B201E2F7-5E13-3D29-0DAE-2E5F74410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5356225"/>
            <a:ext cx="5746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KM</a:t>
            </a:r>
          </a:p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1</a:t>
            </a:r>
          </a:p>
        </p:txBody>
      </p:sp>
      <p:sp>
        <p:nvSpPr>
          <p:cNvPr id="142343" name="Rectangle 7">
            <a:extLst>
              <a:ext uri="{FF2B5EF4-FFF2-40B4-BE49-F238E27FC236}">
                <a16:creationId xmlns:a16="http://schemas.microsoft.com/office/drawing/2014/main" id="{1A3B0C1A-D6A8-A70F-28BE-783678FB1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850" y="5349875"/>
            <a:ext cx="5746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KM</a:t>
            </a:r>
          </a:p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2</a:t>
            </a:r>
          </a:p>
        </p:txBody>
      </p:sp>
      <p:sp>
        <p:nvSpPr>
          <p:cNvPr id="142344" name="Rectangle 8">
            <a:extLst>
              <a:ext uri="{FF2B5EF4-FFF2-40B4-BE49-F238E27FC236}">
                <a16:creationId xmlns:a16="http://schemas.microsoft.com/office/drawing/2014/main" id="{C624A62D-EFEC-BB0D-E6F9-7168A8FFF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963" y="5359400"/>
            <a:ext cx="5746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KM</a:t>
            </a:r>
          </a:p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3</a:t>
            </a:r>
          </a:p>
        </p:txBody>
      </p:sp>
      <p:sp>
        <p:nvSpPr>
          <p:cNvPr id="142345" name="Rectangle 9">
            <a:extLst>
              <a:ext uri="{FF2B5EF4-FFF2-40B4-BE49-F238E27FC236}">
                <a16:creationId xmlns:a16="http://schemas.microsoft.com/office/drawing/2014/main" id="{14D78D16-0C73-7648-524B-4E3117685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300" y="5351463"/>
            <a:ext cx="5746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KM</a:t>
            </a:r>
          </a:p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4</a:t>
            </a:r>
          </a:p>
        </p:txBody>
      </p:sp>
      <p:sp>
        <p:nvSpPr>
          <p:cNvPr id="142346" name="Rectangle 10">
            <a:extLst>
              <a:ext uri="{FF2B5EF4-FFF2-40B4-BE49-F238E27FC236}">
                <a16:creationId xmlns:a16="http://schemas.microsoft.com/office/drawing/2014/main" id="{8F45C847-C358-F386-D39C-1A7558B57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038" y="5359400"/>
            <a:ext cx="5746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KM</a:t>
            </a:r>
          </a:p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5</a:t>
            </a:r>
          </a:p>
        </p:txBody>
      </p:sp>
      <p:sp>
        <p:nvSpPr>
          <p:cNvPr id="142347" name="Rectangle 11">
            <a:extLst>
              <a:ext uri="{FF2B5EF4-FFF2-40B4-BE49-F238E27FC236}">
                <a16:creationId xmlns:a16="http://schemas.microsoft.com/office/drawing/2014/main" id="{BC43C8D0-E49E-4216-7309-2A613CB3B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5351463"/>
            <a:ext cx="5746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KM</a:t>
            </a:r>
          </a:p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6</a:t>
            </a:r>
          </a:p>
        </p:txBody>
      </p:sp>
      <p:sp>
        <p:nvSpPr>
          <p:cNvPr id="142348" name="Rectangle 12">
            <a:extLst>
              <a:ext uri="{FF2B5EF4-FFF2-40B4-BE49-F238E27FC236}">
                <a16:creationId xmlns:a16="http://schemas.microsoft.com/office/drawing/2014/main" id="{CEB9ACA7-3D03-3A09-DB23-B957570B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838" y="5349875"/>
            <a:ext cx="5746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KM</a:t>
            </a:r>
          </a:p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7</a:t>
            </a:r>
          </a:p>
        </p:txBody>
      </p:sp>
      <p:sp>
        <p:nvSpPr>
          <p:cNvPr id="142349" name="Rectangle 13">
            <a:extLst>
              <a:ext uri="{FF2B5EF4-FFF2-40B4-BE49-F238E27FC236}">
                <a16:creationId xmlns:a16="http://schemas.microsoft.com/office/drawing/2014/main" id="{9CBE8305-24F7-B791-49E9-254C82B73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2638" y="5351463"/>
            <a:ext cx="5746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KM</a:t>
            </a:r>
          </a:p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8</a:t>
            </a:r>
          </a:p>
        </p:txBody>
      </p:sp>
      <p:sp>
        <p:nvSpPr>
          <p:cNvPr id="142350" name="Rectangle 14">
            <a:extLst>
              <a:ext uri="{FF2B5EF4-FFF2-40B4-BE49-F238E27FC236}">
                <a16:creationId xmlns:a16="http://schemas.microsoft.com/office/drawing/2014/main" id="{704D1647-29FC-685F-436C-085205AF2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0" y="5351463"/>
            <a:ext cx="5746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KM</a:t>
            </a:r>
          </a:p>
          <a:p>
            <a:pPr eaLnBrk="0" hangingPunct="0">
              <a:lnSpc>
                <a:spcPct val="85000"/>
              </a:lnSpc>
            </a:pPr>
            <a:r>
              <a:rPr lang="en-US" altLang="en-US" sz="1800" b="1">
                <a:solidFill>
                  <a:schemeClr val="tx1"/>
                </a:solidFill>
                <a:latin typeface="Arial MT" charset="0"/>
              </a:rPr>
              <a:t>8.7</a:t>
            </a:r>
          </a:p>
        </p:txBody>
      </p:sp>
      <p:sp>
        <p:nvSpPr>
          <p:cNvPr id="142351" name="Rectangle 15">
            <a:extLst>
              <a:ext uri="{FF2B5EF4-FFF2-40B4-BE49-F238E27FC236}">
                <a16:creationId xmlns:a16="http://schemas.microsoft.com/office/drawing/2014/main" id="{D7758CA4-E058-E744-54B2-55A632F81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638" y="5803900"/>
            <a:ext cx="9699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2000" b="1">
                <a:solidFill>
                  <a:schemeClr val="tx1"/>
                </a:solidFill>
                <a:latin typeface="Arial MT" charset="0"/>
              </a:rPr>
              <a:t>Section</a:t>
            </a:r>
          </a:p>
        </p:txBody>
      </p:sp>
      <p:sp>
        <p:nvSpPr>
          <p:cNvPr id="142352" name="Text Box 16">
            <a:extLst>
              <a:ext uri="{FF2B5EF4-FFF2-40B4-BE49-F238E27FC236}">
                <a16:creationId xmlns:a16="http://schemas.microsoft.com/office/drawing/2014/main" id="{161187CA-012F-9F15-9E6F-9658CAFD8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038" y="49530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2353" name="Text Box 17">
            <a:extLst>
              <a:ext uri="{FF2B5EF4-FFF2-40B4-BE49-F238E27FC236}">
                <a16:creationId xmlns:a16="http://schemas.microsoft.com/office/drawing/2014/main" id="{1E3E8974-A305-909B-916A-2A70C25D9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38" y="4179888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42354" name="Text Box 18">
            <a:extLst>
              <a:ext uri="{FF2B5EF4-FFF2-40B4-BE49-F238E27FC236}">
                <a16:creationId xmlns:a16="http://schemas.microsoft.com/office/drawing/2014/main" id="{D7D82966-9805-9E54-5ACE-4210CD22C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38" y="340995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42355" name="Text Box 19">
            <a:extLst>
              <a:ext uri="{FF2B5EF4-FFF2-40B4-BE49-F238E27FC236}">
                <a16:creationId xmlns:a16="http://schemas.microsoft.com/office/drawing/2014/main" id="{33B2F5D5-7AF9-CF01-3F8E-700398AFC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38" y="2743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142356" name="Text Box 20">
            <a:extLst>
              <a:ext uri="{FF2B5EF4-FFF2-40B4-BE49-F238E27FC236}">
                <a16:creationId xmlns:a16="http://schemas.microsoft.com/office/drawing/2014/main" id="{E4948953-39EC-0FBB-3909-C0F4A0D80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738" y="19589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42357" name="Text Box 21">
            <a:extLst>
              <a:ext uri="{FF2B5EF4-FFF2-40B4-BE49-F238E27FC236}">
                <a16:creationId xmlns:a16="http://schemas.microsoft.com/office/drawing/2014/main" id="{666FD228-2055-01AA-3A71-415FEF89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8" y="1201738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142358" name="Line 22">
            <a:extLst>
              <a:ext uri="{FF2B5EF4-FFF2-40B4-BE49-F238E27FC236}">
                <a16:creationId xmlns:a16="http://schemas.microsoft.com/office/drawing/2014/main" id="{3DD4C710-5EF4-ECA3-5D56-330FAA70E4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3163" y="4821238"/>
            <a:ext cx="6043612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59" name="Line 23">
            <a:extLst>
              <a:ext uri="{FF2B5EF4-FFF2-40B4-BE49-F238E27FC236}">
                <a16:creationId xmlns:a16="http://schemas.microsoft.com/office/drawing/2014/main" id="{8CA8CCB0-ABF0-F65C-9557-5D58E99579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763" y="4440238"/>
            <a:ext cx="6069012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60" name="Line 24">
            <a:extLst>
              <a:ext uri="{FF2B5EF4-FFF2-40B4-BE49-F238E27FC236}">
                <a16:creationId xmlns:a16="http://schemas.microsoft.com/office/drawing/2014/main" id="{F11DE59A-41D3-CD27-1691-B65E59B582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763" y="4056063"/>
            <a:ext cx="6069012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61" name="Line 25">
            <a:extLst>
              <a:ext uri="{FF2B5EF4-FFF2-40B4-BE49-F238E27FC236}">
                <a16:creationId xmlns:a16="http://schemas.microsoft.com/office/drawing/2014/main" id="{CC185DAB-F2C1-B594-DC1D-C1B9B604B4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763" y="3678238"/>
            <a:ext cx="5416550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62" name="Line 26">
            <a:extLst>
              <a:ext uri="{FF2B5EF4-FFF2-40B4-BE49-F238E27FC236}">
                <a16:creationId xmlns:a16="http://schemas.microsoft.com/office/drawing/2014/main" id="{74095D08-D8E5-6C7B-E290-EA79351445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763" y="3321050"/>
            <a:ext cx="4645025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63" name="Line 27">
            <a:extLst>
              <a:ext uri="{FF2B5EF4-FFF2-40B4-BE49-F238E27FC236}">
                <a16:creationId xmlns:a16="http://schemas.microsoft.com/office/drawing/2014/main" id="{7D1C58BD-8A46-89BF-E5E2-B0FF0A4E6A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763" y="2959100"/>
            <a:ext cx="4711700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64" name="Line 28">
            <a:extLst>
              <a:ext uri="{FF2B5EF4-FFF2-40B4-BE49-F238E27FC236}">
                <a16:creationId xmlns:a16="http://schemas.microsoft.com/office/drawing/2014/main" id="{9EDD7CB4-FC24-8067-BDA6-93D55CA38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763" y="2568575"/>
            <a:ext cx="4017962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65" name="Line 29">
            <a:extLst>
              <a:ext uri="{FF2B5EF4-FFF2-40B4-BE49-F238E27FC236}">
                <a16:creationId xmlns:a16="http://schemas.microsoft.com/office/drawing/2014/main" id="{D7C2DB59-4F35-4B0F-8354-859B1466A5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5375" y="2189163"/>
            <a:ext cx="3365500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66" name="Line 30">
            <a:extLst>
              <a:ext uri="{FF2B5EF4-FFF2-40B4-BE49-F238E27FC236}">
                <a16:creationId xmlns:a16="http://schemas.microsoft.com/office/drawing/2014/main" id="{3B542023-D307-8CC6-7D89-167265FCB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763" y="1811338"/>
            <a:ext cx="2646362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67" name="Line 31">
            <a:extLst>
              <a:ext uri="{FF2B5EF4-FFF2-40B4-BE49-F238E27FC236}">
                <a16:creationId xmlns:a16="http://schemas.microsoft.com/office/drawing/2014/main" id="{E5E4772B-134D-838A-26BD-E316A552A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0313" y="1820863"/>
            <a:ext cx="3455987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68" name="Line 32">
            <a:extLst>
              <a:ext uri="{FF2B5EF4-FFF2-40B4-BE49-F238E27FC236}">
                <a16:creationId xmlns:a16="http://schemas.microsoft.com/office/drawing/2014/main" id="{C98001BF-4B63-85CA-FA80-2290C7162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8013" y="2208213"/>
            <a:ext cx="2776537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69" name="Line 33">
            <a:extLst>
              <a:ext uri="{FF2B5EF4-FFF2-40B4-BE49-F238E27FC236}">
                <a16:creationId xmlns:a16="http://schemas.microsoft.com/office/drawing/2014/main" id="{48FC1A55-3511-D969-9697-B2DACE40DD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4775" y="2570163"/>
            <a:ext cx="2032000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70" name="Line 34">
            <a:extLst>
              <a:ext uri="{FF2B5EF4-FFF2-40B4-BE49-F238E27FC236}">
                <a16:creationId xmlns:a16="http://schemas.microsoft.com/office/drawing/2014/main" id="{76D5E5BB-A389-91CD-9CA8-A1A4F12D467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9938" y="2947988"/>
            <a:ext cx="1404937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71" name="Line 35">
            <a:extLst>
              <a:ext uri="{FF2B5EF4-FFF2-40B4-BE49-F238E27FC236}">
                <a16:creationId xmlns:a16="http://schemas.microsoft.com/office/drawing/2014/main" id="{3A582752-63E3-619E-EA96-F1F30FD68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0563" y="3313113"/>
            <a:ext cx="1404937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72" name="Line 36">
            <a:extLst>
              <a:ext uri="{FF2B5EF4-FFF2-40B4-BE49-F238E27FC236}">
                <a16:creationId xmlns:a16="http://schemas.microsoft.com/office/drawing/2014/main" id="{2ACC3AC0-2679-05BA-AE72-56CB7F329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0188" y="3679825"/>
            <a:ext cx="635000" cy="0"/>
          </a:xfrm>
          <a:prstGeom prst="line">
            <a:avLst/>
          </a:prstGeom>
          <a:noFill/>
          <a:ln w="25400">
            <a:solidFill>
              <a:srgbClr val="43538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2373" name="Rectangle 37">
            <a:extLst>
              <a:ext uri="{FF2B5EF4-FFF2-40B4-BE49-F238E27FC236}">
                <a16:creationId xmlns:a16="http://schemas.microsoft.com/office/drawing/2014/main" id="{797556D8-F5B0-FD70-EFCB-E89F183F8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1868488"/>
            <a:ext cx="365125" cy="27463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74" name="Text Box 38">
            <a:extLst>
              <a:ext uri="{FF2B5EF4-FFF2-40B4-BE49-F238E27FC236}">
                <a16:creationId xmlns:a16="http://schemas.microsoft.com/office/drawing/2014/main" id="{3CE8E8B0-3A23-0CCA-AE48-B9B8ACCA1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1724025"/>
            <a:ext cx="130968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altLang="en-US" sz="2000">
                <a:solidFill>
                  <a:schemeClr val="tx1"/>
                </a:solidFill>
              </a:rPr>
              <a:t>Upslope</a:t>
            </a:r>
          </a:p>
          <a:p>
            <a:pPr algn="l">
              <a:lnSpc>
                <a:spcPct val="125000"/>
              </a:lnSpc>
            </a:pPr>
            <a:r>
              <a:rPr lang="en-US" altLang="en-US" sz="2000">
                <a:solidFill>
                  <a:schemeClr val="tx1"/>
                </a:solidFill>
              </a:rPr>
              <a:t>Streamside</a:t>
            </a:r>
          </a:p>
        </p:txBody>
      </p:sp>
      <p:sp>
        <p:nvSpPr>
          <p:cNvPr id="142375" name="Rectangle 39">
            <a:extLst>
              <a:ext uri="{FF2B5EF4-FFF2-40B4-BE49-F238E27FC236}">
                <a16:creationId xmlns:a16="http://schemas.microsoft.com/office/drawing/2014/main" id="{28226761-B5E9-0BA5-9D7A-20751ED44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2217738"/>
            <a:ext cx="365125" cy="274637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76" name="Rectangle 40">
            <a:extLst>
              <a:ext uri="{FF2B5EF4-FFF2-40B4-BE49-F238E27FC236}">
                <a16:creationId xmlns:a16="http://schemas.microsoft.com/office/drawing/2014/main" id="{9E2E11D7-F26E-8A8B-4F64-47F5BCA19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1803400"/>
            <a:ext cx="1709738" cy="77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>
            <a:extLst>
              <a:ext uri="{FF2B5EF4-FFF2-40B4-BE49-F238E27FC236}">
                <a16:creationId xmlns:a16="http://schemas.microsoft.com/office/drawing/2014/main" id="{9A3175EA-652F-C088-A353-7193C5E2189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6"/>
          <a:stretch>
            <a:fillRect/>
          </a:stretch>
        </p:blipFill>
        <p:spPr bwMode="auto">
          <a:xfrm>
            <a:off x="3276600" y="1295400"/>
            <a:ext cx="5664200" cy="44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1" name="Rectangle 3">
            <a:extLst>
              <a:ext uri="{FF2B5EF4-FFF2-40B4-BE49-F238E27FC236}">
                <a16:creationId xmlns:a16="http://schemas.microsoft.com/office/drawing/2014/main" id="{E9281F11-603D-195F-60E8-DDFDE456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174625"/>
            <a:ext cx="80629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 b="1">
                <a:solidFill>
                  <a:srgbClr val="FFD0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anose="020B0603020202020204" pitchFamily="34" charset="0"/>
              </a:rPr>
              <a:t>Debris-flow Model for the Oregon Coast Range: </a:t>
            </a:r>
            <a:br>
              <a:rPr lang="en-US" altLang="en-US" sz="2800" b="1">
                <a:solidFill>
                  <a:srgbClr val="FFD0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anose="020B0603020202020204" pitchFamily="34" charset="0"/>
              </a:rPr>
            </a:br>
            <a:r>
              <a:rPr lang="en-US" altLang="en-US" sz="2800" b="1">
                <a:solidFill>
                  <a:srgbClr val="FFD07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anose="020B0603020202020204" pitchFamily="34" charset="0"/>
              </a:rPr>
              <a:t>Initiation, Runout, and Deposition</a:t>
            </a:r>
          </a:p>
        </p:txBody>
      </p:sp>
      <p:sp>
        <p:nvSpPr>
          <p:cNvPr id="232452" name="Freeform 4">
            <a:extLst>
              <a:ext uri="{FF2B5EF4-FFF2-40B4-BE49-F238E27FC236}">
                <a16:creationId xmlns:a16="http://schemas.microsoft.com/office/drawing/2014/main" id="{D7B7E491-4793-F371-76A0-E6D9736AF5CF}"/>
              </a:ext>
            </a:extLst>
          </p:cNvPr>
          <p:cNvSpPr>
            <a:spLocks/>
          </p:cNvSpPr>
          <p:nvPr/>
        </p:nvSpPr>
        <p:spPr bwMode="auto">
          <a:xfrm>
            <a:off x="2190750" y="2135188"/>
            <a:ext cx="341313" cy="760412"/>
          </a:xfrm>
          <a:custGeom>
            <a:avLst/>
            <a:gdLst>
              <a:gd name="T0" fmla="*/ 35 w 215"/>
              <a:gd name="T1" fmla="*/ 479 h 479"/>
              <a:gd name="T2" fmla="*/ 18 w 215"/>
              <a:gd name="T3" fmla="*/ 403 h 479"/>
              <a:gd name="T4" fmla="*/ 10 w 215"/>
              <a:gd name="T5" fmla="*/ 360 h 479"/>
              <a:gd name="T6" fmla="*/ 4 w 215"/>
              <a:gd name="T7" fmla="*/ 313 h 479"/>
              <a:gd name="T8" fmla="*/ 0 w 215"/>
              <a:gd name="T9" fmla="*/ 259 h 479"/>
              <a:gd name="T10" fmla="*/ 2 w 215"/>
              <a:gd name="T11" fmla="*/ 203 h 479"/>
              <a:gd name="T12" fmla="*/ 6 w 215"/>
              <a:gd name="T13" fmla="*/ 150 h 479"/>
              <a:gd name="T14" fmla="*/ 16 w 215"/>
              <a:gd name="T15" fmla="*/ 102 h 479"/>
              <a:gd name="T16" fmla="*/ 23 w 215"/>
              <a:gd name="T17" fmla="*/ 81 h 479"/>
              <a:gd name="T18" fmla="*/ 33 w 215"/>
              <a:gd name="T19" fmla="*/ 63 h 479"/>
              <a:gd name="T20" fmla="*/ 56 w 215"/>
              <a:gd name="T21" fmla="*/ 35 h 479"/>
              <a:gd name="T22" fmla="*/ 81 w 215"/>
              <a:gd name="T23" fmla="*/ 15 h 479"/>
              <a:gd name="T24" fmla="*/ 108 w 215"/>
              <a:gd name="T25" fmla="*/ 4 h 479"/>
              <a:gd name="T26" fmla="*/ 136 w 215"/>
              <a:gd name="T27" fmla="*/ 0 h 479"/>
              <a:gd name="T28" fmla="*/ 161 w 215"/>
              <a:gd name="T29" fmla="*/ 6 h 479"/>
              <a:gd name="T30" fmla="*/ 184 w 215"/>
              <a:gd name="T31" fmla="*/ 17 h 479"/>
              <a:gd name="T32" fmla="*/ 200 w 215"/>
              <a:gd name="T33" fmla="*/ 38 h 479"/>
              <a:gd name="T34" fmla="*/ 211 w 215"/>
              <a:gd name="T35" fmla="*/ 67 h 479"/>
              <a:gd name="T36" fmla="*/ 215 w 215"/>
              <a:gd name="T37" fmla="*/ 104 h 479"/>
              <a:gd name="T38" fmla="*/ 211 w 215"/>
              <a:gd name="T39" fmla="*/ 146 h 479"/>
              <a:gd name="T40" fmla="*/ 203 w 215"/>
              <a:gd name="T41" fmla="*/ 190 h 479"/>
              <a:gd name="T42" fmla="*/ 190 w 215"/>
              <a:gd name="T43" fmla="*/ 236 h 479"/>
              <a:gd name="T44" fmla="*/ 171 w 215"/>
              <a:gd name="T45" fmla="*/ 284 h 479"/>
              <a:gd name="T46" fmla="*/ 150 w 215"/>
              <a:gd name="T47" fmla="*/ 328 h 479"/>
              <a:gd name="T48" fmla="*/ 127 w 215"/>
              <a:gd name="T49" fmla="*/ 368 h 479"/>
              <a:gd name="T50" fmla="*/ 104 w 215"/>
              <a:gd name="T51" fmla="*/ 403 h 479"/>
              <a:gd name="T52" fmla="*/ 81 w 215"/>
              <a:gd name="T53" fmla="*/ 431 h 479"/>
              <a:gd name="T54" fmla="*/ 35 w 215"/>
              <a:gd name="T55" fmla="*/ 479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5" h="479">
                <a:moveTo>
                  <a:pt x="35" y="479"/>
                </a:moveTo>
                <a:lnTo>
                  <a:pt x="18" y="403"/>
                </a:lnTo>
                <a:lnTo>
                  <a:pt x="10" y="360"/>
                </a:lnTo>
                <a:lnTo>
                  <a:pt x="4" y="313"/>
                </a:lnTo>
                <a:lnTo>
                  <a:pt x="0" y="259"/>
                </a:lnTo>
                <a:lnTo>
                  <a:pt x="2" y="203"/>
                </a:lnTo>
                <a:lnTo>
                  <a:pt x="6" y="150"/>
                </a:lnTo>
                <a:lnTo>
                  <a:pt x="16" y="102"/>
                </a:lnTo>
                <a:lnTo>
                  <a:pt x="23" y="81"/>
                </a:lnTo>
                <a:lnTo>
                  <a:pt x="33" y="63"/>
                </a:lnTo>
                <a:lnTo>
                  <a:pt x="56" y="35"/>
                </a:lnTo>
                <a:lnTo>
                  <a:pt x="81" y="15"/>
                </a:lnTo>
                <a:lnTo>
                  <a:pt x="108" y="4"/>
                </a:lnTo>
                <a:lnTo>
                  <a:pt x="136" y="0"/>
                </a:lnTo>
                <a:lnTo>
                  <a:pt x="161" y="6"/>
                </a:lnTo>
                <a:lnTo>
                  <a:pt x="184" y="17"/>
                </a:lnTo>
                <a:lnTo>
                  <a:pt x="200" y="38"/>
                </a:lnTo>
                <a:lnTo>
                  <a:pt x="211" y="67"/>
                </a:lnTo>
                <a:lnTo>
                  <a:pt x="215" y="104"/>
                </a:lnTo>
                <a:lnTo>
                  <a:pt x="211" y="146"/>
                </a:lnTo>
                <a:lnTo>
                  <a:pt x="203" y="190"/>
                </a:lnTo>
                <a:lnTo>
                  <a:pt x="190" y="236"/>
                </a:lnTo>
                <a:lnTo>
                  <a:pt x="171" y="284"/>
                </a:lnTo>
                <a:lnTo>
                  <a:pt x="150" y="328"/>
                </a:lnTo>
                <a:lnTo>
                  <a:pt x="127" y="368"/>
                </a:lnTo>
                <a:lnTo>
                  <a:pt x="104" y="403"/>
                </a:lnTo>
                <a:lnTo>
                  <a:pt x="81" y="431"/>
                </a:lnTo>
                <a:lnTo>
                  <a:pt x="35" y="47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2453" name="Freeform 5">
            <a:extLst>
              <a:ext uri="{FF2B5EF4-FFF2-40B4-BE49-F238E27FC236}">
                <a16:creationId xmlns:a16="http://schemas.microsoft.com/office/drawing/2014/main" id="{64D163F6-F706-332F-2175-CC119FFF71FB}"/>
              </a:ext>
            </a:extLst>
          </p:cNvPr>
          <p:cNvSpPr>
            <a:spLocks/>
          </p:cNvSpPr>
          <p:nvPr/>
        </p:nvSpPr>
        <p:spPr bwMode="auto">
          <a:xfrm>
            <a:off x="2182813" y="2125663"/>
            <a:ext cx="358775" cy="788987"/>
          </a:xfrm>
          <a:custGeom>
            <a:avLst/>
            <a:gdLst>
              <a:gd name="T0" fmla="*/ 44 w 226"/>
              <a:gd name="T1" fmla="*/ 474 h 497"/>
              <a:gd name="T2" fmla="*/ 28 w 226"/>
              <a:gd name="T3" fmla="*/ 407 h 497"/>
              <a:gd name="T4" fmla="*/ 21 w 226"/>
              <a:gd name="T5" fmla="*/ 366 h 497"/>
              <a:gd name="T6" fmla="*/ 15 w 226"/>
              <a:gd name="T7" fmla="*/ 319 h 497"/>
              <a:gd name="T8" fmla="*/ 11 w 226"/>
              <a:gd name="T9" fmla="*/ 265 h 497"/>
              <a:gd name="T10" fmla="*/ 13 w 226"/>
              <a:gd name="T11" fmla="*/ 209 h 497"/>
              <a:gd name="T12" fmla="*/ 17 w 226"/>
              <a:gd name="T13" fmla="*/ 156 h 497"/>
              <a:gd name="T14" fmla="*/ 27 w 226"/>
              <a:gd name="T15" fmla="*/ 110 h 497"/>
              <a:gd name="T16" fmla="*/ 34 w 226"/>
              <a:gd name="T17" fmla="*/ 89 h 497"/>
              <a:gd name="T18" fmla="*/ 42 w 226"/>
              <a:gd name="T19" fmla="*/ 73 h 497"/>
              <a:gd name="T20" fmla="*/ 65 w 226"/>
              <a:gd name="T21" fmla="*/ 44 h 497"/>
              <a:gd name="T22" fmla="*/ 90 w 226"/>
              <a:gd name="T23" fmla="*/ 27 h 497"/>
              <a:gd name="T24" fmla="*/ 115 w 226"/>
              <a:gd name="T25" fmla="*/ 16 h 497"/>
              <a:gd name="T26" fmla="*/ 141 w 226"/>
              <a:gd name="T27" fmla="*/ 12 h 497"/>
              <a:gd name="T28" fmla="*/ 164 w 226"/>
              <a:gd name="T29" fmla="*/ 18 h 497"/>
              <a:gd name="T30" fmla="*/ 185 w 226"/>
              <a:gd name="T31" fmla="*/ 27 h 497"/>
              <a:gd name="T32" fmla="*/ 199 w 226"/>
              <a:gd name="T33" fmla="*/ 46 h 497"/>
              <a:gd name="T34" fmla="*/ 210 w 226"/>
              <a:gd name="T35" fmla="*/ 75 h 497"/>
              <a:gd name="T36" fmla="*/ 214 w 226"/>
              <a:gd name="T37" fmla="*/ 110 h 497"/>
              <a:gd name="T38" fmla="*/ 210 w 226"/>
              <a:gd name="T39" fmla="*/ 152 h 497"/>
              <a:gd name="T40" fmla="*/ 203 w 226"/>
              <a:gd name="T41" fmla="*/ 194 h 497"/>
              <a:gd name="T42" fmla="*/ 189 w 226"/>
              <a:gd name="T43" fmla="*/ 240 h 497"/>
              <a:gd name="T44" fmla="*/ 170 w 226"/>
              <a:gd name="T45" fmla="*/ 288 h 497"/>
              <a:gd name="T46" fmla="*/ 149 w 226"/>
              <a:gd name="T47" fmla="*/ 332 h 497"/>
              <a:gd name="T48" fmla="*/ 126 w 226"/>
              <a:gd name="T49" fmla="*/ 370 h 497"/>
              <a:gd name="T50" fmla="*/ 105 w 226"/>
              <a:gd name="T51" fmla="*/ 405 h 497"/>
              <a:gd name="T52" fmla="*/ 82 w 226"/>
              <a:gd name="T53" fmla="*/ 434 h 497"/>
              <a:gd name="T54" fmla="*/ 44 w 226"/>
              <a:gd name="T55" fmla="*/ 474 h 497"/>
              <a:gd name="T56" fmla="*/ 36 w 226"/>
              <a:gd name="T57" fmla="*/ 497 h 497"/>
              <a:gd name="T58" fmla="*/ 90 w 226"/>
              <a:gd name="T59" fmla="*/ 441 h 497"/>
              <a:gd name="T60" fmla="*/ 113 w 226"/>
              <a:gd name="T61" fmla="*/ 412 h 497"/>
              <a:gd name="T62" fmla="*/ 115 w 226"/>
              <a:gd name="T63" fmla="*/ 412 h 497"/>
              <a:gd name="T64" fmla="*/ 138 w 226"/>
              <a:gd name="T65" fmla="*/ 378 h 497"/>
              <a:gd name="T66" fmla="*/ 138 w 226"/>
              <a:gd name="T67" fmla="*/ 376 h 497"/>
              <a:gd name="T68" fmla="*/ 161 w 226"/>
              <a:gd name="T69" fmla="*/ 336 h 497"/>
              <a:gd name="T70" fmla="*/ 182 w 226"/>
              <a:gd name="T71" fmla="*/ 292 h 497"/>
              <a:gd name="T72" fmla="*/ 201 w 226"/>
              <a:gd name="T73" fmla="*/ 244 h 497"/>
              <a:gd name="T74" fmla="*/ 214 w 226"/>
              <a:gd name="T75" fmla="*/ 198 h 497"/>
              <a:gd name="T76" fmla="*/ 222 w 226"/>
              <a:gd name="T77" fmla="*/ 154 h 497"/>
              <a:gd name="T78" fmla="*/ 222 w 226"/>
              <a:gd name="T79" fmla="*/ 152 h 497"/>
              <a:gd name="T80" fmla="*/ 226 w 226"/>
              <a:gd name="T81" fmla="*/ 110 h 497"/>
              <a:gd name="T82" fmla="*/ 222 w 226"/>
              <a:gd name="T83" fmla="*/ 71 h 497"/>
              <a:gd name="T84" fmla="*/ 210 w 226"/>
              <a:gd name="T85" fmla="*/ 43 h 497"/>
              <a:gd name="T86" fmla="*/ 193 w 226"/>
              <a:gd name="T87" fmla="*/ 20 h 497"/>
              <a:gd name="T88" fmla="*/ 168 w 226"/>
              <a:gd name="T89" fmla="*/ 6 h 497"/>
              <a:gd name="T90" fmla="*/ 141 w 226"/>
              <a:gd name="T91" fmla="*/ 0 h 497"/>
              <a:gd name="T92" fmla="*/ 111 w 226"/>
              <a:gd name="T93" fmla="*/ 4 h 497"/>
              <a:gd name="T94" fmla="*/ 82 w 226"/>
              <a:gd name="T95" fmla="*/ 16 h 497"/>
              <a:gd name="T96" fmla="*/ 57 w 226"/>
              <a:gd name="T97" fmla="*/ 37 h 497"/>
              <a:gd name="T98" fmla="*/ 34 w 226"/>
              <a:gd name="T99" fmla="*/ 66 h 497"/>
              <a:gd name="T100" fmla="*/ 32 w 226"/>
              <a:gd name="T101" fmla="*/ 67 h 497"/>
              <a:gd name="T102" fmla="*/ 23 w 226"/>
              <a:gd name="T103" fmla="*/ 85 h 497"/>
              <a:gd name="T104" fmla="*/ 15 w 226"/>
              <a:gd name="T105" fmla="*/ 106 h 497"/>
              <a:gd name="T106" fmla="*/ 5 w 226"/>
              <a:gd name="T107" fmla="*/ 154 h 497"/>
              <a:gd name="T108" fmla="*/ 5 w 226"/>
              <a:gd name="T109" fmla="*/ 156 h 497"/>
              <a:gd name="T110" fmla="*/ 2 w 226"/>
              <a:gd name="T111" fmla="*/ 209 h 497"/>
              <a:gd name="T112" fmla="*/ 0 w 226"/>
              <a:gd name="T113" fmla="*/ 265 h 497"/>
              <a:gd name="T114" fmla="*/ 4 w 226"/>
              <a:gd name="T115" fmla="*/ 319 h 497"/>
              <a:gd name="T116" fmla="*/ 9 w 226"/>
              <a:gd name="T117" fmla="*/ 366 h 497"/>
              <a:gd name="T118" fmla="*/ 9 w 226"/>
              <a:gd name="T119" fmla="*/ 368 h 497"/>
              <a:gd name="T120" fmla="*/ 17 w 226"/>
              <a:gd name="T121" fmla="*/ 411 h 497"/>
              <a:gd name="T122" fmla="*/ 36 w 226"/>
              <a:gd name="T123" fmla="*/ 497 h 497"/>
              <a:gd name="T124" fmla="*/ 44 w 226"/>
              <a:gd name="T125" fmla="*/ 474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6" h="497">
                <a:moveTo>
                  <a:pt x="44" y="474"/>
                </a:moveTo>
                <a:lnTo>
                  <a:pt x="28" y="407"/>
                </a:lnTo>
                <a:lnTo>
                  <a:pt x="21" y="366"/>
                </a:lnTo>
                <a:lnTo>
                  <a:pt x="15" y="319"/>
                </a:lnTo>
                <a:lnTo>
                  <a:pt x="11" y="265"/>
                </a:lnTo>
                <a:lnTo>
                  <a:pt x="13" y="209"/>
                </a:lnTo>
                <a:lnTo>
                  <a:pt x="17" y="156"/>
                </a:lnTo>
                <a:lnTo>
                  <a:pt x="27" y="110"/>
                </a:lnTo>
                <a:lnTo>
                  <a:pt x="34" y="89"/>
                </a:lnTo>
                <a:lnTo>
                  <a:pt x="42" y="73"/>
                </a:lnTo>
                <a:lnTo>
                  <a:pt x="65" y="44"/>
                </a:lnTo>
                <a:lnTo>
                  <a:pt x="90" y="27"/>
                </a:lnTo>
                <a:lnTo>
                  <a:pt x="115" y="16"/>
                </a:lnTo>
                <a:lnTo>
                  <a:pt x="141" y="12"/>
                </a:lnTo>
                <a:lnTo>
                  <a:pt x="164" y="18"/>
                </a:lnTo>
                <a:lnTo>
                  <a:pt x="185" y="27"/>
                </a:lnTo>
                <a:lnTo>
                  <a:pt x="199" y="46"/>
                </a:lnTo>
                <a:lnTo>
                  <a:pt x="210" y="75"/>
                </a:lnTo>
                <a:lnTo>
                  <a:pt x="214" y="110"/>
                </a:lnTo>
                <a:lnTo>
                  <a:pt x="210" y="152"/>
                </a:lnTo>
                <a:lnTo>
                  <a:pt x="203" y="194"/>
                </a:lnTo>
                <a:lnTo>
                  <a:pt x="189" y="240"/>
                </a:lnTo>
                <a:lnTo>
                  <a:pt x="170" y="288"/>
                </a:lnTo>
                <a:lnTo>
                  <a:pt x="149" y="332"/>
                </a:lnTo>
                <a:lnTo>
                  <a:pt x="126" y="370"/>
                </a:lnTo>
                <a:lnTo>
                  <a:pt x="105" y="405"/>
                </a:lnTo>
                <a:lnTo>
                  <a:pt x="82" y="434"/>
                </a:lnTo>
                <a:lnTo>
                  <a:pt x="44" y="474"/>
                </a:lnTo>
                <a:lnTo>
                  <a:pt x="36" y="497"/>
                </a:lnTo>
                <a:lnTo>
                  <a:pt x="90" y="441"/>
                </a:lnTo>
                <a:lnTo>
                  <a:pt x="113" y="412"/>
                </a:lnTo>
                <a:lnTo>
                  <a:pt x="115" y="412"/>
                </a:lnTo>
                <a:lnTo>
                  <a:pt x="138" y="378"/>
                </a:lnTo>
                <a:lnTo>
                  <a:pt x="138" y="376"/>
                </a:lnTo>
                <a:lnTo>
                  <a:pt x="161" y="336"/>
                </a:lnTo>
                <a:lnTo>
                  <a:pt x="182" y="292"/>
                </a:lnTo>
                <a:lnTo>
                  <a:pt x="201" y="244"/>
                </a:lnTo>
                <a:lnTo>
                  <a:pt x="214" y="198"/>
                </a:lnTo>
                <a:lnTo>
                  <a:pt x="222" y="154"/>
                </a:lnTo>
                <a:lnTo>
                  <a:pt x="222" y="152"/>
                </a:lnTo>
                <a:lnTo>
                  <a:pt x="226" y="110"/>
                </a:lnTo>
                <a:lnTo>
                  <a:pt x="222" y="71"/>
                </a:lnTo>
                <a:lnTo>
                  <a:pt x="210" y="43"/>
                </a:lnTo>
                <a:lnTo>
                  <a:pt x="193" y="20"/>
                </a:lnTo>
                <a:lnTo>
                  <a:pt x="168" y="6"/>
                </a:lnTo>
                <a:lnTo>
                  <a:pt x="141" y="0"/>
                </a:lnTo>
                <a:lnTo>
                  <a:pt x="111" y="4"/>
                </a:lnTo>
                <a:lnTo>
                  <a:pt x="82" y="16"/>
                </a:lnTo>
                <a:lnTo>
                  <a:pt x="57" y="37"/>
                </a:lnTo>
                <a:lnTo>
                  <a:pt x="34" y="66"/>
                </a:lnTo>
                <a:lnTo>
                  <a:pt x="32" y="67"/>
                </a:lnTo>
                <a:lnTo>
                  <a:pt x="23" y="85"/>
                </a:lnTo>
                <a:lnTo>
                  <a:pt x="15" y="106"/>
                </a:lnTo>
                <a:lnTo>
                  <a:pt x="5" y="154"/>
                </a:lnTo>
                <a:lnTo>
                  <a:pt x="5" y="156"/>
                </a:lnTo>
                <a:lnTo>
                  <a:pt x="2" y="209"/>
                </a:lnTo>
                <a:lnTo>
                  <a:pt x="0" y="265"/>
                </a:lnTo>
                <a:lnTo>
                  <a:pt x="4" y="319"/>
                </a:lnTo>
                <a:lnTo>
                  <a:pt x="9" y="366"/>
                </a:lnTo>
                <a:lnTo>
                  <a:pt x="9" y="368"/>
                </a:lnTo>
                <a:lnTo>
                  <a:pt x="17" y="411"/>
                </a:lnTo>
                <a:lnTo>
                  <a:pt x="36" y="497"/>
                </a:lnTo>
                <a:lnTo>
                  <a:pt x="44" y="4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4" name="Freeform 6">
            <a:extLst>
              <a:ext uri="{FF2B5EF4-FFF2-40B4-BE49-F238E27FC236}">
                <a16:creationId xmlns:a16="http://schemas.microsoft.com/office/drawing/2014/main" id="{F99E5B0B-FFA1-941B-BEE0-DD78E3D52D93}"/>
              </a:ext>
            </a:extLst>
          </p:cNvPr>
          <p:cNvSpPr>
            <a:spLocks/>
          </p:cNvSpPr>
          <p:nvPr/>
        </p:nvSpPr>
        <p:spPr bwMode="auto">
          <a:xfrm>
            <a:off x="1684338" y="2892425"/>
            <a:ext cx="571500" cy="1844675"/>
          </a:xfrm>
          <a:custGeom>
            <a:avLst/>
            <a:gdLst>
              <a:gd name="T0" fmla="*/ 348 w 360"/>
              <a:gd name="T1" fmla="*/ 0 h 1162"/>
              <a:gd name="T2" fmla="*/ 339 w 360"/>
              <a:gd name="T3" fmla="*/ 50 h 1162"/>
              <a:gd name="T4" fmla="*/ 325 w 360"/>
              <a:gd name="T5" fmla="*/ 102 h 1162"/>
              <a:gd name="T6" fmla="*/ 306 w 360"/>
              <a:gd name="T7" fmla="*/ 158 h 1162"/>
              <a:gd name="T8" fmla="*/ 293 w 360"/>
              <a:gd name="T9" fmla="*/ 186 h 1162"/>
              <a:gd name="T10" fmla="*/ 277 w 360"/>
              <a:gd name="T11" fmla="*/ 215 h 1162"/>
              <a:gd name="T12" fmla="*/ 258 w 360"/>
              <a:gd name="T13" fmla="*/ 244 h 1162"/>
              <a:gd name="T14" fmla="*/ 237 w 360"/>
              <a:gd name="T15" fmla="*/ 276 h 1162"/>
              <a:gd name="T16" fmla="*/ 216 w 360"/>
              <a:gd name="T17" fmla="*/ 311 h 1162"/>
              <a:gd name="T18" fmla="*/ 214 w 360"/>
              <a:gd name="T19" fmla="*/ 311 h 1162"/>
              <a:gd name="T20" fmla="*/ 191 w 360"/>
              <a:gd name="T21" fmla="*/ 349 h 1162"/>
              <a:gd name="T22" fmla="*/ 166 w 360"/>
              <a:gd name="T23" fmla="*/ 391 h 1162"/>
              <a:gd name="T24" fmla="*/ 166 w 360"/>
              <a:gd name="T25" fmla="*/ 393 h 1162"/>
              <a:gd name="T26" fmla="*/ 143 w 360"/>
              <a:gd name="T27" fmla="*/ 439 h 1162"/>
              <a:gd name="T28" fmla="*/ 120 w 360"/>
              <a:gd name="T29" fmla="*/ 489 h 1162"/>
              <a:gd name="T30" fmla="*/ 99 w 360"/>
              <a:gd name="T31" fmla="*/ 547 h 1162"/>
              <a:gd name="T32" fmla="*/ 82 w 360"/>
              <a:gd name="T33" fmla="*/ 610 h 1162"/>
              <a:gd name="T34" fmla="*/ 65 w 360"/>
              <a:gd name="T35" fmla="*/ 677 h 1162"/>
              <a:gd name="T36" fmla="*/ 51 w 360"/>
              <a:gd name="T37" fmla="*/ 750 h 1162"/>
              <a:gd name="T38" fmla="*/ 38 w 360"/>
              <a:gd name="T39" fmla="*/ 828 h 1162"/>
              <a:gd name="T40" fmla="*/ 38 w 360"/>
              <a:gd name="T41" fmla="*/ 830 h 1162"/>
              <a:gd name="T42" fmla="*/ 28 w 360"/>
              <a:gd name="T43" fmla="*/ 909 h 1162"/>
              <a:gd name="T44" fmla="*/ 17 w 360"/>
              <a:gd name="T45" fmla="*/ 991 h 1162"/>
              <a:gd name="T46" fmla="*/ 0 w 360"/>
              <a:gd name="T47" fmla="*/ 1162 h 1162"/>
              <a:gd name="T48" fmla="*/ 11 w 360"/>
              <a:gd name="T49" fmla="*/ 1162 h 1162"/>
              <a:gd name="T50" fmla="*/ 28 w 360"/>
              <a:gd name="T51" fmla="*/ 991 h 1162"/>
              <a:gd name="T52" fmla="*/ 40 w 360"/>
              <a:gd name="T53" fmla="*/ 909 h 1162"/>
              <a:gd name="T54" fmla="*/ 49 w 360"/>
              <a:gd name="T55" fmla="*/ 830 h 1162"/>
              <a:gd name="T56" fmla="*/ 63 w 360"/>
              <a:gd name="T57" fmla="*/ 754 h 1162"/>
              <a:gd name="T58" fmla="*/ 76 w 360"/>
              <a:gd name="T59" fmla="*/ 681 h 1162"/>
              <a:gd name="T60" fmla="*/ 94 w 360"/>
              <a:gd name="T61" fmla="*/ 614 h 1162"/>
              <a:gd name="T62" fmla="*/ 111 w 360"/>
              <a:gd name="T63" fmla="*/ 550 h 1162"/>
              <a:gd name="T64" fmla="*/ 132 w 360"/>
              <a:gd name="T65" fmla="*/ 493 h 1162"/>
              <a:gd name="T66" fmla="*/ 155 w 360"/>
              <a:gd name="T67" fmla="*/ 443 h 1162"/>
              <a:gd name="T68" fmla="*/ 178 w 360"/>
              <a:gd name="T69" fmla="*/ 397 h 1162"/>
              <a:gd name="T70" fmla="*/ 203 w 360"/>
              <a:gd name="T71" fmla="*/ 357 h 1162"/>
              <a:gd name="T72" fmla="*/ 226 w 360"/>
              <a:gd name="T73" fmla="*/ 319 h 1162"/>
              <a:gd name="T74" fmla="*/ 249 w 360"/>
              <a:gd name="T75" fmla="*/ 284 h 1162"/>
              <a:gd name="T76" fmla="*/ 270 w 360"/>
              <a:gd name="T77" fmla="*/ 251 h 1162"/>
              <a:gd name="T78" fmla="*/ 289 w 360"/>
              <a:gd name="T79" fmla="*/ 221 h 1162"/>
              <a:gd name="T80" fmla="*/ 289 w 360"/>
              <a:gd name="T81" fmla="*/ 219 h 1162"/>
              <a:gd name="T82" fmla="*/ 304 w 360"/>
              <a:gd name="T83" fmla="*/ 190 h 1162"/>
              <a:gd name="T84" fmla="*/ 318 w 360"/>
              <a:gd name="T85" fmla="*/ 161 h 1162"/>
              <a:gd name="T86" fmla="*/ 337 w 360"/>
              <a:gd name="T87" fmla="*/ 106 h 1162"/>
              <a:gd name="T88" fmla="*/ 350 w 360"/>
              <a:gd name="T89" fmla="*/ 54 h 1162"/>
              <a:gd name="T90" fmla="*/ 360 w 360"/>
              <a:gd name="T91" fmla="*/ 4 h 1162"/>
              <a:gd name="T92" fmla="*/ 348 w 360"/>
              <a:gd name="T93" fmla="*/ 0 h 1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60" h="1162">
                <a:moveTo>
                  <a:pt x="348" y="0"/>
                </a:moveTo>
                <a:lnTo>
                  <a:pt x="339" y="50"/>
                </a:lnTo>
                <a:lnTo>
                  <a:pt x="325" y="102"/>
                </a:lnTo>
                <a:lnTo>
                  <a:pt x="306" y="158"/>
                </a:lnTo>
                <a:lnTo>
                  <a:pt x="293" y="186"/>
                </a:lnTo>
                <a:lnTo>
                  <a:pt x="277" y="215"/>
                </a:lnTo>
                <a:lnTo>
                  <a:pt x="258" y="244"/>
                </a:lnTo>
                <a:lnTo>
                  <a:pt x="237" y="276"/>
                </a:lnTo>
                <a:lnTo>
                  <a:pt x="216" y="311"/>
                </a:lnTo>
                <a:lnTo>
                  <a:pt x="214" y="311"/>
                </a:lnTo>
                <a:lnTo>
                  <a:pt x="191" y="349"/>
                </a:lnTo>
                <a:lnTo>
                  <a:pt x="166" y="391"/>
                </a:lnTo>
                <a:lnTo>
                  <a:pt x="166" y="393"/>
                </a:lnTo>
                <a:lnTo>
                  <a:pt x="143" y="439"/>
                </a:lnTo>
                <a:lnTo>
                  <a:pt x="120" y="489"/>
                </a:lnTo>
                <a:lnTo>
                  <a:pt x="99" y="547"/>
                </a:lnTo>
                <a:lnTo>
                  <a:pt x="82" y="610"/>
                </a:lnTo>
                <a:lnTo>
                  <a:pt x="65" y="677"/>
                </a:lnTo>
                <a:lnTo>
                  <a:pt x="51" y="750"/>
                </a:lnTo>
                <a:lnTo>
                  <a:pt x="38" y="828"/>
                </a:lnTo>
                <a:lnTo>
                  <a:pt x="38" y="830"/>
                </a:lnTo>
                <a:lnTo>
                  <a:pt x="28" y="909"/>
                </a:lnTo>
                <a:lnTo>
                  <a:pt x="17" y="991"/>
                </a:lnTo>
                <a:lnTo>
                  <a:pt x="0" y="1162"/>
                </a:lnTo>
                <a:lnTo>
                  <a:pt x="11" y="1162"/>
                </a:lnTo>
                <a:lnTo>
                  <a:pt x="28" y="991"/>
                </a:lnTo>
                <a:lnTo>
                  <a:pt x="40" y="909"/>
                </a:lnTo>
                <a:lnTo>
                  <a:pt x="49" y="830"/>
                </a:lnTo>
                <a:lnTo>
                  <a:pt x="63" y="754"/>
                </a:lnTo>
                <a:lnTo>
                  <a:pt x="76" y="681"/>
                </a:lnTo>
                <a:lnTo>
                  <a:pt x="94" y="614"/>
                </a:lnTo>
                <a:lnTo>
                  <a:pt x="111" y="550"/>
                </a:lnTo>
                <a:lnTo>
                  <a:pt x="132" y="493"/>
                </a:lnTo>
                <a:lnTo>
                  <a:pt x="155" y="443"/>
                </a:lnTo>
                <a:lnTo>
                  <a:pt x="178" y="397"/>
                </a:lnTo>
                <a:lnTo>
                  <a:pt x="203" y="357"/>
                </a:lnTo>
                <a:lnTo>
                  <a:pt x="226" y="319"/>
                </a:lnTo>
                <a:lnTo>
                  <a:pt x="249" y="284"/>
                </a:lnTo>
                <a:lnTo>
                  <a:pt x="270" y="251"/>
                </a:lnTo>
                <a:lnTo>
                  <a:pt x="289" y="221"/>
                </a:lnTo>
                <a:lnTo>
                  <a:pt x="289" y="219"/>
                </a:lnTo>
                <a:lnTo>
                  <a:pt x="304" y="190"/>
                </a:lnTo>
                <a:lnTo>
                  <a:pt x="318" y="161"/>
                </a:lnTo>
                <a:lnTo>
                  <a:pt x="337" y="106"/>
                </a:lnTo>
                <a:lnTo>
                  <a:pt x="350" y="54"/>
                </a:lnTo>
                <a:lnTo>
                  <a:pt x="360" y="4"/>
                </a:lnTo>
                <a:lnTo>
                  <a:pt x="34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2455" name="Freeform 7">
            <a:extLst>
              <a:ext uri="{FF2B5EF4-FFF2-40B4-BE49-F238E27FC236}">
                <a16:creationId xmlns:a16="http://schemas.microsoft.com/office/drawing/2014/main" id="{FE21D8D2-12A6-3D6E-1329-436F93AE1191}"/>
              </a:ext>
            </a:extLst>
          </p:cNvPr>
          <p:cNvSpPr>
            <a:spLocks/>
          </p:cNvSpPr>
          <p:nvPr/>
        </p:nvSpPr>
        <p:spPr bwMode="auto">
          <a:xfrm>
            <a:off x="1030288" y="1992313"/>
            <a:ext cx="338137" cy="773112"/>
          </a:xfrm>
          <a:custGeom>
            <a:avLst/>
            <a:gdLst>
              <a:gd name="T0" fmla="*/ 161 w 213"/>
              <a:gd name="T1" fmla="*/ 487 h 487"/>
              <a:gd name="T2" fmla="*/ 115 w 213"/>
              <a:gd name="T3" fmla="*/ 422 h 487"/>
              <a:gd name="T4" fmla="*/ 92 w 213"/>
              <a:gd name="T5" fmla="*/ 385 h 487"/>
              <a:gd name="T6" fmla="*/ 69 w 213"/>
              <a:gd name="T7" fmla="*/ 343 h 487"/>
              <a:gd name="T8" fmla="*/ 46 w 213"/>
              <a:gd name="T9" fmla="*/ 295 h 487"/>
              <a:gd name="T10" fmla="*/ 25 w 213"/>
              <a:gd name="T11" fmla="*/ 243 h 487"/>
              <a:gd name="T12" fmla="*/ 10 w 213"/>
              <a:gd name="T13" fmla="*/ 192 h 487"/>
              <a:gd name="T14" fmla="*/ 0 w 213"/>
              <a:gd name="T15" fmla="*/ 142 h 487"/>
              <a:gd name="T16" fmla="*/ 0 w 213"/>
              <a:gd name="T17" fmla="*/ 121 h 487"/>
              <a:gd name="T18" fmla="*/ 2 w 213"/>
              <a:gd name="T19" fmla="*/ 100 h 487"/>
              <a:gd name="T20" fmla="*/ 12 w 213"/>
              <a:gd name="T21" fmla="*/ 65 h 487"/>
              <a:gd name="T22" fmla="*/ 29 w 213"/>
              <a:gd name="T23" fmla="*/ 38 h 487"/>
              <a:gd name="T24" fmla="*/ 50 w 213"/>
              <a:gd name="T25" fmla="*/ 17 h 487"/>
              <a:gd name="T26" fmla="*/ 75 w 213"/>
              <a:gd name="T27" fmla="*/ 6 h 487"/>
              <a:gd name="T28" fmla="*/ 100 w 213"/>
              <a:gd name="T29" fmla="*/ 0 h 487"/>
              <a:gd name="T30" fmla="*/ 125 w 213"/>
              <a:gd name="T31" fmla="*/ 4 h 487"/>
              <a:gd name="T32" fmla="*/ 147 w 213"/>
              <a:gd name="T33" fmla="*/ 17 h 487"/>
              <a:gd name="T34" fmla="*/ 169 w 213"/>
              <a:gd name="T35" fmla="*/ 40 h 487"/>
              <a:gd name="T36" fmla="*/ 186 w 213"/>
              <a:gd name="T37" fmla="*/ 73 h 487"/>
              <a:gd name="T38" fmla="*/ 199 w 213"/>
              <a:gd name="T39" fmla="*/ 111 h 487"/>
              <a:gd name="T40" fmla="*/ 207 w 213"/>
              <a:gd name="T41" fmla="*/ 155 h 487"/>
              <a:gd name="T42" fmla="*/ 213 w 213"/>
              <a:gd name="T43" fmla="*/ 205 h 487"/>
              <a:gd name="T44" fmla="*/ 213 w 213"/>
              <a:gd name="T45" fmla="*/ 255 h 487"/>
              <a:gd name="T46" fmla="*/ 209 w 213"/>
              <a:gd name="T47" fmla="*/ 305 h 487"/>
              <a:gd name="T48" fmla="*/ 203 w 213"/>
              <a:gd name="T49" fmla="*/ 349 h 487"/>
              <a:gd name="T50" fmla="*/ 195 w 213"/>
              <a:gd name="T51" fmla="*/ 389 h 487"/>
              <a:gd name="T52" fmla="*/ 184 w 213"/>
              <a:gd name="T53" fmla="*/ 424 h 487"/>
              <a:gd name="T54" fmla="*/ 161 w 213"/>
              <a:gd name="T55" fmla="*/ 487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3" h="487">
                <a:moveTo>
                  <a:pt x="161" y="487"/>
                </a:moveTo>
                <a:lnTo>
                  <a:pt x="115" y="422"/>
                </a:lnTo>
                <a:lnTo>
                  <a:pt x="92" y="385"/>
                </a:lnTo>
                <a:lnTo>
                  <a:pt x="69" y="343"/>
                </a:lnTo>
                <a:lnTo>
                  <a:pt x="46" y="295"/>
                </a:lnTo>
                <a:lnTo>
                  <a:pt x="25" y="243"/>
                </a:lnTo>
                <a:lnTo>
                  <a:pt x="10" y="192"/>
                </a:lnTo>
                <a:lnTo>
                  <a:pt x="0" y="142"/>
                </a:lnTo>
                <a:lnTo>
                  <a:pt x="0" y="121"/>
                </a:lnTo>
                <a:lnTo>
                  <a:pt x="2" y="100"/>
                </a:lnTo>
                <a:lnTo>
                  <a:pt x="12" y="65"/>
                </a:lnTo>
                <a:lnTo>
                  <a:pt x="29" y="38"/>
                </a:lnTo>
                <a:lnTo>
                  <a:pt x="50" y="17"/>
                </a:lnTo>
                <a:lnTo>
                  <a:pt x="75" y="6"/>
                </a:lnTo>
                <a:lnTo>
                  <a:pt x="100" y="0"/>
                </a:lnTo>
                <a:lnTo>
                  <a:pt x="125" y="4"/>
                </a:lnTo>
                <a:lnTo>
                  <a:pt x="147" y="17"/>
                </a:lnTo>
                <a:lnTo>
                  <a:pt x="169" y="40"/>
                </a:lnTo>
                <a:lnTo>
                  <a:pt x="186" y="73"/>
                </a:lnTo>
                <a:lnTo>
                  <a:pt x="199" y="111"/>
                </a:lnTo>
                <a:lnTo>
                  <a:pt x="207" y="155"/>
                </a:lnTo>
                <a:lnTo>
                  <a:pt x="213" y="205"/>
                </a:lnTo>
                <a:lnTo>
                  <a:pt x="213" y="255"/>
                </a:lnTo>
                <a:lnTo>
                  <a:pt x="209" y="305"/>
                </a:lnTo>
                <a:lnTo>
                  <a:pt x="203" y="349"/>
                </a:lnTo>
                <a:lnTo>
                  <a:pt x="195" y="389"/>
                </a:lnTo>
                <a:lnTo>
                  <a:pt x="184" y="424"/>
                </a:lnTo>
                <a:lnTo>
                  <a:pt x="161" y="487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2456" name="Freeform 8">
            <a:extLst>
              <a:ext uri="{FF2B5EF4-FFF2-40B4-BE49-F238E27FC236}">
                <a16:creationId xmlns:a16="http://schemas.microsoft.com/office/drawing/2014/main" id="{4C47142F-3DF0-7FCD-443E-81662D56B5FF}"/>
              </a:ext>
            </a:extLst>
          </p:cNvPr>
          <p:cNvSpPr>
            <a:spLocks/>
          </p:cNvSpPr>
          <p:nvPr/>
        </p:nvSpPr>
        <p:spPr bwMode="auto">
          <a:xfrm>
            <a:off x="1020763" y="1982788"/>
            <a:ext cx="355600" cy="800100"/>
          </a:xfrm>
          <a:custGeom>
            <a:avLst/>
            <a:gdLst>
              <a:gd name="T0" fmla="*/ 165 w 224"/>
              <a:gd name="T1" fmla="*/ 481 h 504"/>
              <a:gd name="T2" fmla="*/ 125 w 224"/>
              <a:gd name="T3" fmla="*/ 424 h 504"/>
              <a:gd name="T4" fmla="*/ 104 w 224"/>
              <a:gd name="T5" fmla="*/ 387 h 504"/>
              <a:gd name="T6" fmla="*/ 81 w 224"/>
              <a:gd name="T7" fmla="*/ 347 h 504"/>
              <a:gd name="T8" fmla="*/ 58 w 224"/>
              <a:gd name="T9" fmla="*/ 299 h 504"/>
              <a:gd name="T10" fmla="*/ 37 w 224"/>
              <a:gd name="T11" fmla="*/ 248 h 504"/>
              <a:gd name="T12" fmla="*/ 21 w 224"/>
              <a:gd name="T13" fmla="*/ 196 h 504"/>
              <a:gd name="T14" fmla="*/ 12 w 224"/>
              <a:gd name="T15" fmla="*/ 148 h 504"/>
              <a:gd name="T16" fmla="*/ 12 w 224"/>
              <a:gd name="T17" fmla="*/ 127 h 504"/>
              <a:gd name="T18" fmla="*/ 14 w 224"/>
              <a:gd name="T19" fmla="*/ 108 h 504"/>
              <a:gd name="T20" fmla="*/ 23 w 224"/>
              <a:gd name="T21" fmla="*/ 73 h 504"/>
              <a:gd name="T22" fmla="*/ 39 w 224"/>
              <a:gd name="T23" fmla="*/ 48 h 504"/>
              <a:gd name="T24" fmla="*/ 60 w 224"/>
              <a:gd name="T25" fmla="*/ 27 h 504"/>
              <a:gd name="T26" fmla="*/ 83 w 224"/>
              <a:gd name="T27" fmla="*/ 18 h 504"/>
              <a:gd name="T28" fmla="*/ 106 w 224"/>
              <a:gd name="T29" fmla="*/ 12 h 504"/>
              <a:gd name="T30" fmla="*/ 129 w 224"/>
              <a:gd name="T31" fmla="*/ 16 h 504"/>
              <a:gd name="T32" fmla="*/ 150 w 224"/>
              <a:gd name="T33" fmla="*/ 27 h 504"/>
              <a:gd name="T34" fmla="*/ 171 w 224"/>
              <a:gd name="T35" fmla="*/ 50 h 504"/>
              <a:gd name="T36" fmla="*/ 186 w 224"/>
              <a:gd name="T37" fmla="*/ 81 h 504"/>
              <a:gd name="T38" fmla="*/ 199 w 224"/>
              <a:gd name="T39" fmla="*/ 119 h 504"/>
              <a:gd name="T40" fmla="*/ 207 w 224"/>
              <a:gd name="T41" fmla="*/ 161 h 504"/>
              <a:gd name="T42" fmla="*/ 213 w 224"/>
              <a:gd name="T43" fmla="*/ 211 h 504"/>
              <a:gd name="T44" fmla="*/ 213 w 224"/>
              <a:gd name="T45" fmla="*/ 261 h 504"/>
              <a:gd name="T46" fmla="*/ 209 w 224"/>
              <a:gd name="T47" fmla="*/ 311 h 504"/>
              <a:gd name="T48" fmla="*/ 203 w 224"/>
              <a:gd name="T49" fmla="*/ 355 h 504"/>
              <a:gd name="T50" fmla="*/ 196 w 224"/>
              <a:gd name="T51" fmla="*/ 393 h 504"/>
              <a:gd name="T52" fmla="*/ 184 w 224"/>
              <a:gd name="T53" fmla="*/ 428 h 504"/>
              <a:gd name="T54" fmla="*/ 165 w 224"/>
              <a:gd name="T55" fmla="*/ 481 h 504"/>
              <a:gd name="T56" fmla="*/ 169 w 224"/>
              <a:gd name="T57" fmla="*/ 504 h 504"/>
              <a:gd name="T58" fmla="*/ 196 w 224"/>
              <a:gd name="T59" fmla="*/ 432 h 504"/>
              <a:gd name="T60" fmla="*/ 207 w 224"/>
              <a:gd name="T61" fmla="*/ 397 h 504"/>
              <a:gd name="T62" fmla="*/ 215 w 224"/>
              <a:gd name="T63" fmla="*/ 357 h 504"/>
              <a:gd name="T64" fmla="*/ 215 w 224"/>
              <a:gd name="T65" fmla="*/ 355 h 504"/>
              <a:gd name="T66" fmla="*/ 221 w 224"/>
              <a:gd name="T67" fmla="*/ 311 h 504"/>
              <a:gd name="T68" fmla="*/ 224 w 224"/>
              <a:gd name="T69" fmla="*/ 261 h 504"/>
              <a:gd name="T70" fmla="*/ 224 w 224"/>
              <a:gd name="T71" fmla="*/ 211 h 504"/>
              <a:gd name="T72" fmla="*/ 219 w 224"/>
              <a:gd name="T73" fmla="*/ 161 h 504"/>
              <a:gd name="T74" fmla="*/ 219 w 224"/>
              <a:gd name="T75" fmla="*/ 159 h 504"/>
              <a:gd name="T76" fmla="*/ 211 w 224"/>
              <a:gd name="T77" fmla="*/ 115 h 504"/>
              <a:gd name="T78" fmla="*/ 198 w 224"/>
              <a:gd name="T79" fmla="*/ 77 h 504"/>
              <a:gd name="T80" fmla="*/ 178 w 224"/>
              <a:gd name="T81" fmla="*/ 42 h 504"/>
              <a:gd name="T82" fmla="*/ 157 w 224"/>
              <a:gd name="T83" fmla="*/ 19 h 504"/>
              <a:gd name="T84" fmla="*/ 132 w 224"/>
              <a:gd name="T85" fmla="*/ 4 h 504"/>
              <a:gd name="T86" fmla="*/ 106 w 224"/>
              <a:gd name="T87" fmla="*/ 0 h 504"/>
              <a:gd name="T88" fmla="*/ 79 w 224"/>
              <a:gd name="T89" fmla="*/ 6 h 504"/>
              <a:gd name="T90" fmla="*/ 52 w 224"/>
              <a:gd name="T91" fmla="*/ 19 h 504"/>
              <a:gd name="T92" fmla="*/ 31 w 224"/>
              <a:gd name="T93" fmla="*/ 41 h 504"/>
              <a:gd name="T94" fmla="*/ 12 w 224"/>
              <a:gd name="T95" fmla="*/ 69 h 504"/>
              <a:gd name="T96" fmla="*/ 2 w 224"/>
              <a:gd name="T97" fmla="*/ 104 h 504"/>
              <a:gd name="T98" fmla="*/ 0 w 224"/>
              <a:gd name="T99" fmla="*/ 127 h 504"/>
              <a:gd name="T100" fmla="*/ 0 w 224"/>
              <a:gd name="T101" fmla="*/ 148 h 504"/>
              <a:gd name="T102" fmla="*/ 10 w 224"/>
              <a:gd name="T103" fmla="*/ 200 h 504"/>
              <a:gd name="T104" fmla="*/ 25 w 224"/>
              <a:gd name="T105" fmla="*/ 251 h 504"/>
              <a:gd name="T106" fmla="*/ 46 w 224"/>
              <a:gd name="T107" fmla="*/ 303 h 504"/>
              <a:gd name="T108" fmla="*/ 69 w 224"/>
              <a:gd name="T109" fmla="*/ 351 h 504"/>
              <a:gd name="T110" fmla="*/ 92 w 224"/>
              <a:gd name="T111" fmla="*/ 393 h 504"/>
              <a:gd name="T112" fmla="*/ 92 w 224"/>
              <a:gd name="T113" fmla="*/ 395 h 504"/>
              <a:gd name="T114" fmla="*/ 115 w 224"/>
              <a:gd name="T115" fmla="*/ 432 h 504"/>
              <a:gd name="T116" fmla="*/ 117 w 224"/>
              <a:gd name="T117" fmla="*/ 432 h 504"/>
              <a:gd name="T118" fmla="*/ 169 w 224"/>
              <a:gd name="T119" fmla="*/ 504 h 504"/>
              <a:gd name="T120" fmla="*/ 165 w 224"/>
              <a:gd name="T121" fmla="*/ 481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4" h="504">
                <a:moveTo>
                  <a:pt x="165" y="481"/>
                </a:moveTo>
                <a:lnTo>
                  <a:pt x="125" y="424"/>
                </a:lnTo>
                <a:lnTo>
                  <a:pt x="104" y="387"/>
                </a:lnTo>
                <a:lnTo>
                  <a:pt x="81" y="347"/>
                </a:lnTo>
                <a:lnTo>
                  <a:pt x="58" y="299"/>
                </a:lnTo>
                <a:lnTo>
                  <a:pt x="37" y="248"/>
                </a:lnTo>
                <a:lnTo>
                  <a:pt x="21" y="196"/>
                </a:lnTo>
                <a:lnTo>
                  <a:pt x="12" y="148"/>
                </a:lnTo>
                <a:lnTo>
                  <a:pt x="12" y="127"/>
                </a:lnTo>
                <a:lnTo>
                  <a:pt x="14" y="108"/>
                </a:lnTo>
                <a:lnTo>
                  <a:pt x="23" y="73"/>
                </a:lnTo>
                <a:lnTo>
                  <a:pt x="39" y="48"/>
                </a:lnTo>
                <a:lnTo>
                  <a:pt x="60" y="27"/>
                </a:lnTo>
                <a:lnTo>
                  <a:pt x="83" y="18"/>
                </a:lnTo>
                <a:lnTo>
                  <a:pt x="106" y="12"/>
                </a:lnTo>
                <a:lnTo>
                  <a:pt x="129" y="16"/>
                </a:lnTo>
                <a:lnTo>
                  <a:pt x="150" y="27"/>
                </a:lnTo>
                <a:lnTo>
                  <a:pt x="171" y="50"/>
                </a:lnTo>
                <a:lnTo>
                  <a:pt x="186" y="81"/>
                </a:lnTo>
                <a:lnTo>
                  <a:pt x="199" y="119"/>
                </a:lnTo>
                <a:lnTo>
                  <a:pt x="207" y="161"/>
                </a:lnTo>
                <a:lnTo>
                  <a:pt x="213" y="211"/>
                </a:lnTo>
                <a:lnTo>
                  <a:pt x="213" y="261"/>
                </a:lnTo>
                <a:lnTo>
                  <a:pt x="209" y="311"/>
                </a:lnTo>
                <a:lnTo>
                  <a:pt x="203" y="355"/>
                </a:lnTo>
                <a:lnTo>
                  <a:pt x="196" y="393"/>
                </a:lnTo>
                <a:lnTo>
                  <a:pt x="184" y="428"/>
                </a:lnTo>
                <a:lnTo>
                  <a:pt x="165" y="481"/>
                </a:lnTo>
                <a:lnTo>
                  <a:pt x="169" y="504"/>
                </a:lnTo>
                <a:lnTo>
                  <a:pt x="196" y="432"/>
                </a:lnTo>
                <a:lnTo>
                  <a:pt x="207" y="397"/>
                </a:lnTo>
                <a:lnTo>
                  <a:pt x="215" y="357"/>
                </a:lnTo>
                <a:lnTo>
                  <a:pt x="215" y="355"/>
                </a:lnTo>
                <a:lnTo>
                  <a:pt x="221" y="311"/>
                </a:lnTo>
                <a:lnTo>
                  <a:pt x="224" y="261"/>
                </a:lnTo>
                <a:lnTo>
                  <a:pt x="224" y="211"/>
                </a:lnTo>
                <a:lnTo>
                  <a:pt x="219" y="161"/>
                </a:lnTo>
                <a:lnTo>
                  <a:pt x="219" y="159"/>
                </a:lnTo>
                <a:lnTo>
                  <a:pt x="211" y="115"/>
                </a:lnTo>
                <a:lnTo>
                  <a:pt x="198" y="77"/>
                </a:lnTo>
                <a:lnTo>
                  <a:pt x="178" y="42"/>
                </a:lnTo>
                <a:lnTo>
                  <a:pt x="157" y="19"/>
                </a:lnTo>
                <a:lnTo>
                  <a:pt x="132" y="4"/>
                </a:lnTo>
                <a:lnTo>
                  <a:pt x="106" y="0"/>
                </a:lnTo>
                <a:lnTo>
                  <a:pt x="79" y="6"/>
                </a:lnTo>
                <a:lnTo>
                  <a:pt x="52" y="19"/>
                </a:lnTo>
                <a:lnTo>
                  <a:pt x="31" y="41"/>
                </a:lnTo>
                <a:lnTo>
                  <a:pt x="12" y="69"/>
                </a:lnTo>
                <a:lnTo>
                  <a:pt x="2" y="104"/>
                </a:lnTo>
                <a:lnTo>
                  <a:pt x="0" y="127"/>
                </a:lnTo>
                <a:lnTo>
                  <a:pt x="0" y="148"/>
                </a:lnTo>
                <a:lnTo>
                  <a:pt x="10" y="200"/>
                </a:lnTo>
                <a:lnTo>
                  <a:pt x="25" y="251"/>
                </a:lnTo>
                <a:lnTo>
                  <a:pt x="46" y="303"/>
                </a:lnTo>
                <a:lnTo>
                  <a:pt x="69" y="351"/>
                </a:lnTo>
                <a:lnTo>
                  <a:pt x="92" y="393"/>
                </a:lnTo>
                <a:lnTo>
                  <a:pt x="92" y="395"/>
                </a:lnTo>
                <a:lnTo>
                  <a:pt x="115" y="432"/>
                </a:lnTo>
                <a:lnTo>
                  <a:pt x="117" y="432"/>
                </a:lnTo>
                <a:lnTo>
                  <a:pt x="169" y="504"/>
                </a:lnTo>
                <a:lnTo>
                  <a:pt x="165" y="48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7" name="Freeform 9">
            <a:extLst>
              <a:ext uri="{FF2B5EF4-FFF2-40B4-BE49-F238E27FC236}">
                <a16:creationId xmlns:a16="http://schemas.microsoft.com/office/drawing/2014/main" id="{5B14582E-840A-EA5F-A6D0-C5C875AF31B7}"/>
              </a:ext>
            </a:extLst>
          </p:cNvPr>
          <p:cNvSpPr>
            <a:spLocks/>
          </p:cNvSpPr>
          <p:nvPr/>
        </p:nvSpPr>
        <p:spPr bwMode="auto">
          <a:xfrm>
            <a:off x="1276350" y="2762250"/>
            <a:ext cx="492125" cy="1743075"/>
          </a:xfrm>
          <a:custGeom>
            <a:avLst/>
            <a:gdLst>
              <a:gd name="T0" fmla="*/ 0 w 310"/>
              <a:gd name="T1" fmla="*/ 4 h 1098"/>
              <a:gd name="T2" fmla="*/ 17 w 310"/>
              <a:gd name="T3" fmla="*/ 61 h 1098"/>
              <a:gd name="T4" fmla="*/ 38 w 310"/>
              <a:gd name="T5" fmla="*/ 123 h 1098"/>
              <a:gd name="T6" fmla="*/ 63 w 310"/>
              <a:gd name="T7" fmla="*/ 186 h 1098"/>
              <a:gd name="T8" fmla="*/ 94 w 310"/>
              <a:gd name="T9" fmla="*/ 257 h 1098"/>
              <a:gd name="T10" fmla="*/ 132 w 310"/>
              <a:gd name="T11" fmla="*/ 335 h 1098"/>
              <a:gd name="T12" fmla="*/ 213 w 310"/>
              <a:gd name="T13" fmla="*/ 504 h 1098"/>
              <a:gd name="T14" fmla="*/ 245 w 310"/>
              <a:gd name="T15" fmla="*/ 588 h 1098"/>
              <a:gd name="T16" fmla="*/ 259 w 310"/>
              <a:gd name="T17" fmla="*/ 629 h 1098"/>
              <a:gd name="T18" fmla="*/ 270 w 310"/>
              <a:gd name="T19" fmla="*/ 669 h 1098"/>
              <a:gd name="T20" fmla="*/ 287 w 310"/>
              <a:gd name="T21" fmla="*/ 746 h 1098"/>
              <a:gd name="T22" fmla="*/ 297 w 310"/>
              <a:gd name="T23" fmla="*/ 813 h 1098"/>
              <a:gd name="T24" fmla="*/ 299 w 310"/>
              <a:gd name="T25" fmla="*/ 878 h 1098"/>
              <a:gd name="T26" fmla="*/ 297 w 310"/>
              <a:gd name="T27" fmla="*/ 937 h 1098"/>
              <a:gd name="T28" fmla="*/ 291 w 310"/>
              <a:gd name="T29" fmla="*/ 993 h 1098"/>
              <a:gd name="T30" fmla="*/ 274 w 310"/>
              <a:gd name="T31" fmla="*/ 1096 h 1098"/>
              <a:gd name="T32" fmla="*/ 285 w 310"/>
              <a:gd name="T33" fmla="*/ 1098 h 1098"/>
              <a:gd name="T34" fmla="*/ 303 w 310"/>
              <a:gd name="T35" fmla="*/ 995 h 1098"/>
              <a:gd name="T36" fmla="*/ 303 w 310"/>
              <a:gd name="T37" fmla="*/ 993 h 1098"/>
              <a:gd name="T38" fmla="*/ 308 w 310"/>
              <a:gd name="T39" fmla="*/ 937 h 1098"/>
              <a:gd name="T40" fmla="*/ 310 w 310"/>
              <a:gd name="T41" fmla="*/ 878 h 1098"/>
              <a:gd name="T42" fmla="*/ 308 w 310"/>
              <a:gd name="T43" fmla="*/ 813 h 1098"/>
              <a:gd name="T44" fmla="*/ 299 w 310"/>
              <a:gd name="T45" fmla="*/ 744 h 1098"/>
              <a:gd name="T46" fmla="*/ 299 w 310"/>
              <a:gd name="T47" fmla="*/ 742 h 1098"/>
              <a:gd name="T48" fmla="*/ 282 w 310"/>
              <a:gd name="T49" fmla="*/ 665 h 1098"/>
              <a:gd name="T50" fmla="*/ 270 w 310"/>
              <a:gd name="T51" fmla="*/ 625 h 1098"/>
              <a:gd name="T52" fmla="*/ 257 w 310"/>
              <a:gd name="T53" fmla="*/ 585 h 1098"/>
              <a:gd name="T54" fmla="*/ 224 w 310"/>
              <a:gd name="T55" fmla="*/ 500 h 1098"/>
              <a:gd name="T56" fmla="*/ 144 w 310"/>
              <a:gd name="T57" fmla="*/ 332 h 1098"/>
              <a:gd name="T58" fmla="*/ 105 w 310"/>
              <a:gd name="T59" fmla="*/ 253 h 1098"/>
              <a:gd name="T60" fmla="*/ 75 w 310"/>
              <a:gd name="T61" fmla="*/ 182 h 1098"/>
              <a:gd name="T62" fmla="*/ 50 w 310"/>
              <a:gd name="T63" fmla="*/ 119 h 1098"/>
              <a:gd name="T64" fmla="*/ 29 w 310"/>
              <a:gd name="T65" fmla="*/ 57 h 1098"/>
              <a:gd name="T66" fmla="*/ 12 w 310"/>
              <a:gd name="T67" fmla="*/ 0 h 1098"/>
              <a:gd name="T68" fmla="*/ 0 w 310"/>
              <a:gd name="T69" fmla="*/ 4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10" h="1098">
                <a:moveTo>
                  <a:pt x="0" y="4"/>
                </a:moveTo>
                <a:lnTo>
                  <a:pt x="17" y="61"/>
                </a:lnTo>
                <a:lnTo>
                  <a:pt x="38" y="123"/>
                </a:lnTo>
                <a:lnTo>
                  <a:pt x="63" y="186"/>
                </a:lnTo>
                <a:lnTo>
                  <a:pt x="94" y="257"/>
                </a:lnTo>
                <a:lnTo>
                  <a:pt x="132" y="335"/>
                </a:lnTo>
                <a:lnTo>
                  <a:pt x="213" y="504"/>
                </a:lnTo>
                <a:lnTo>
                  <a:pt x="245" y="588"/>
                </a:lnTo>
                <a:lnTo>
                  <a:pt x="259" y="629"/>
                </a:lnTo>
                <a:lnTo>
                  <a:pt x="270" y="669"/>
                </a:lnTo>
                <a:lnTo>
                  <a:pt x="287" y="746"/>
                </a:lnTo>
                <a:lnTo>
                  <a:pt x="297" y="813"/>
                </a:lnTo>
                <a:lnTo>
                  <a:pt x="299" y="878"/>
                </a:lnTo>
                <a:lnTo>
                  <a:pt x="297" y="937"/>
                </a:lnTo>
                <a:lnTo>
                  <a:pt x="291" y="993"/>
                </a:lnTo>
                <a:lnTo>
                  <a:pt x="274" y="1096"/>
                </a:lnTo>
                <a:lnTo>
                  <a:pt x="285" y="1098"/>
                </a:lnTo>
                <a:lnTo>
                  <a:pt x="303" y="995"/>
                </a:lnTo>
                <a:lnTo>
                  <a:pt x="303" y="993"/>
                </a:lnTo>
                <a:lnTo>
                  <a:pt x="308" y="937"/>
                </a:lnTo>
                <a:lnTo>
                  <a:pt x="310" y="878"/>
                </a:lnTo>
                <a:lnTo>
                  <a:pt x="308" y="813"/>
                </a:lnTo>
                <a:lnTo>
                  <a:pt x="299" y="744"/>
                </a:lnTo>
                <a:lnTo>
                  <a:pt x="299" y="742"/>
                </a:lnTo>
                <a:lnTo>
                  <a:pt x="282" y="665"/>
                </a:lnTo>
                <a:lnTo>
                  <a:pt x="270" y="625"/>
                </a:lnTo>
                <a:lnTo>
                  <a:pt x="257" y="585"/>
                </a:lnTo>
                <a:lnTo>
                  <a:pt x="224" y="500"/>
                </a:lnTo>
                <a:lnTo>
                  <a:pt x="144" y="332"/>
                </a:lnTo>
                <a:lnTo>
                  <a:pt x="105" y="253"/>
                </a:lnTo>
                <a:lnTo>
                  <a:pt x="75" y="182"/>
                </a:lnTo>
                <a:lnTo>
                  <a:pt x="50" y="119"/>
                </a:lnTo>
                <a:lnTo>
                  <a:pt x="29" y="57"/>
                </a:lnTo>
                <a:lnTo>
                  <a:pt x="12" y="0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2458" name="Freeform 10">
            <a:extLst>
              <a:ext uri="{FF2B5EF4-FFF2-40B4-BE49-F238E27FC236}">
                <a16:creationId xmlns:a16="http://schemas.microsoft.com/office/drawing/2014/main" id="{26B92DCB-BA6E-2C7D-49E7-69C83EC03675}"/>
              </a:ext>
            </a:extLst>
          </p:cNvPr>
          <p:cNvSpPr>
            <a:spLocks/>
          </p:cNvSpPr>
          <p:nvPr/>
        </p:nvSpPr>
        <p:spPr bwMode="auto">
          <a:xfrm>
            <a:off x="1566863" y="4679950"/>
            <a:ext cx="134937" cy="1365250"/>
          </a:xfrm>
          <a:custGeom>
            <a:avLst/>
            <a:gdLst>
              <a:gd name="T0" fmla="*/ 111 w 122"/>
              <a:gd name="T1" fmla="*/ 0 h 1140"/>
              <a:gd name="T2" fmla="*/ 0 w 122"/>
              <a:gd name="T3" fmla="*/ 1140 h 1140"/>
              <a:gd name="T4" fmla="*/ 11 w 122"/>
              <a:gd name="T5" fmla="*/ 1140 h 1140"/>
              <a:gd name="T6" fmla="*/ 122 w 122"/>
              <a:gd name="T7" fmla="*/ 0 h 1140"/>
              <a:gd name="T8" fmla="*/ 111 w 122"/>
              <a:gd name="T9" fmla="*/ 0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1140">
                <a:moveTo>
                  <a:pt x="111" y="0"/>
                </a:moveTo>
                <a:lnTo>
                  <a:pt x="0" y="1140"/>
                </a:lnTo>
                <a:lnTo>
                  <a:pt x="11" y="1140"/>
                </a:lnTo>
                <a:lnTo>
                  <a:pt x="122" y="0"/>
                </a:lnTo>
                <a:lnTo>
                  <a:pt x="111" y="0"/>
                </a:lnTo>
                <a:close/>
              </a:path>
            </a:pathLst>
          </a:custGeom>
          <a:solidFill>
            <a:schemeClr val="tx1"/>
          </a:soli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2459" name="Freeform 11">
            <a:extLst>
              <a:ext uri="{FF2B5EF4-FFF2-40B4-BE49-F238E27FC236}">
                <a16:creationId xmlns:a16="http://schemas.microsoft.com/office/drawing/2014/main" id="{E7B05FB8-59BB-DA9D-4819-42955E02E666}"/>
              </a:ext>
            </a:extLst>
          </p:cNvPr>
          <p:cNvSpPr>
            <a:spLocks/>
          </p:cNvSpPr>
          <p:nvPr/>
        </p:nvSpPr>
        <p:spPr bwMode="auto">
          <a:xfrm>
            <a:off x="1625600" y="1700213"/>
            <a:ext cx="322263" cy="776287"/>
          </a:xfrm>
          <a:custGeom>
            <a:avLst/>
            <a:gdLst>
              <a:gd name="T0" fmla="*/ 113 w 203"/>
              <a:gd name="T1" fmla="*/ 489 h 489"/>
              <a:gd name="T2" fmla="*/ 77 w 203"/>
              <a:gd name="T3" fmla="*/ 420 h 489"/>
              <a:gd name="T4" fmla="*/ 58 w 203"/>
              <a:gd name="T5" fmla="*/ 381 h 489"/>
              <a:gd name="T6" fmla="*/ 41 w 203"/>
              <a:gd name="T7" fmla="*/ 335 h 489"/>
              <a:gd name="T8" fmla="*/ 25 w 203"/>
              <a:gd name="T9" fmla="*/ 286 h 489"/>
              <a:gd name="T10" fmla="*/ 12 w 203"/>
              <a:gd name="T11" fmla="*/ 232 h 489"/>
              <a:gd name="T12" fmla="*/ 2 w 203"/>
              <a:gd name="T13" fmla="*/ 178 h 489"/>
              <a:gd name="T14" fmla="*/ 0 w 203"/>
              <a:gd name="T15" fmla="*/ 128 h 489"/>
              <a:gd name="T16" fmla="*/ 2 w 203"/>
              <a:gd name="T17" fmla="*/ 107 h 489"/>
              <a:gd name="T18" fmla="*/ 8 w 203"/>
              <a:gd name="T19" fmla="*/ 86 h 489"/>
              <a:gd name="T20" fmla="*/ 21 w 203"/>
              <a:gd name="T21" fmla="*/ 54 h 489"/>
              <a:gd name="T22" fmla="*/ 42 w 203"/>
              <a:gd name="T23" fmla="*/ 27 h 489"/>
              <a:gd name="T24" fmla="*/ 65 w 203"/>
              <a:gd name="T25" fmla="*/ 10 h 489"/>
              <a:gd name="T26" fmla="*/ 92 w 203"/>
              <a:gd name="T27" fmla="*/ 0 h 489"/>
              <a:gd name="T28" fmla="*/ 117 w 203"/>
              <a:gd name="T29" fmla="*/ 0 h 489"/>
              <a:gd name="T30" fmla="*/ 142 w 203"/>
              <a:gd name="T31" fmla="*/ 6 h 489"/>
              <a:gd name="T32" fmla="*/ 154 w 203"/>
              <a:gd name="T33" fmla="*/ 13 h 489"/>
              <a:gd name="T34" fmla="*/ 163 w 203"/>
              <a:gd name="T35" fmla="*/ 23 h 489"/>
              <a:gd name="T36" fmla="*/ 180 w 203"/>
              <a:gd name="T37" fmla="*/ 50 h 489"/>
              <a:gd name="T38" fmla="*/ 194 w 203"/>
              <a:gd name="T39" fmla="*/ 82 h 489"/>
              <a:gd name="T40" fmla="*/ 201 w 203"/>
              <a:gd name="T41" fmla="*/ 123 h 489"/>
              <a:gd name="T42" fmla="*/ 203 w 203"/>
              <a:gd name="T43" fmla="*/ 169 h 489"/>
              <a:gd name="T44" fmla="*/ 201 w 203"/>
              <a:gd name="T45" fmla="*/ 217 h 489"/>
              <a:gd name="T46" fmla="*/ 196 w 203"/>
              <a:gd name="T47" fmla="*/ 266 h 489"/>
              <a:gd name="T48" fmla="*/ 186 w 203"/>
              <a:gd name="T49" fmla="*/ 314 h 489"/>
              <a:gd name="T50" fmla="*/ 175 w 203"/>
              <a:gd name="T51" fmla="*/ 358 h 489"/>
              <a:gd name="T52" fmla="*/ 161 w 203"/>
              <a:gd name="T53" fmla="*/ 397 h 489"/>
              <a:gd name="T54" fmla="*/ 146 w 203"/>
              <a:gd name="T55" fmla="*/ 429 h 489"/>
              <a:gd name="T56" fmla="*/ 129 w 203"/>
              <a:gd name="T57" fmla="*/ 460 h 489"/>
              <a:gd name="T58" fmla="*/ 113 w 203"/>
              <a:gd name="T59" fmla="*/ 489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03" h="489">
                <a:moveTo>
                  <a:pt x="113" y="489"/>
                </a:moveTo>
                <a:lnTo>
                  <a:pt x="77" y="420"/>
                </a:lnTo>
                <a:lnTo>
                  <a:pt x="58" y="381"/>
                </a:lnTo>
                <a:lnTo>
                  <a:pt x="41" y="335"/>
                </a:lnTo>
                <a:lnTo>
                  <a:pt x="25" y="286"/>
                </a:lnTo>
                <a:lnTo>
                  <a:pt x="12" y="232"/>
                </a:lnTo>
                <a:lnTo>
                  <a:pt x="2" y="178"/>
                </a:lnTo>
                <a:lnTo>
                  <a:pt x="0" y="128"/>
                </a:lnTo>
                <a:lnTo>
                  <a:pt x="2" y="107"/>
                </a:lnTo>
                <a:lnTo>
                  <a:pt x="8" y="86"/>
                </a:lnTo>
                <a:lnTo>
                  <a:pt x="21" y="54"/>
                </a:lnTo>
                <a:lnTo>
                  <a:pt x="42" y="27"/>
                </a:lnTo>
                <a:lnTo>
                  <a:pt x="65" y="10"/>
                </a:lnTo>
                <a:lnTo>
                  <a:pt x="92" y="0"/>
                </a:lnTo>
                <a:lnTo>
                  <a:pt x="117" y="0"/>
                </a:lnTo>
                <a:lnTo>
                  <a:pt x="142" y="6"/>
                </a:lnTo>
                <a:lnTo>
                  <a:pt x="154" y="13"/>
                </a:lnTo>
                <a:lnTo>
                  <a:pt x="163" y="23"/>
                </a:lnTo>
                <a:lnTo>
                  <a:pt x="180" y="50"/>
                </a:lnTo>
                <a:lnTo>
                  <a:pt x="194" y="82"/>
                </a:lnTo>
                <a:lnTo>
                  <a:pt x="201" y="123"/>
                </a:lnTo>
                <a:lnTo>
                  <a:pt x="203" y="169"/>
                </a:lnTo>
                <a:lnTo>
                  <a:pt x="201" y="217"/>
                </a:lnTo>
                <a:lnTo>
                  <a:pt x="196" y="266"/>
                </a:lnTo>
                <a:lnTo>
                  <a:pt x="186" y="314"/>
                </a:lnTo>
                <a:lnTo>
                  <a:pt x="175" y="358"/>
                </a:lnTo>
                <a:lnTo>
                  <a:pt x="161" y="397"/>
                </a:lnTo>
                <a:lnTo>
                  <a:pt x="146" y="429"/>
                </a:lnTo>
                <a:lnTo>
                  <a:pt x="129" y="460"/>
                </a:lnTo>
                <a:lnTo>
                  <a:pt x="113" y="489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2460" name="Freeform 12">
            <a:extLst>
              <a:ext uri="{FF2B5EF4-FFF2-40B4-BE49-F238E27FC236}">
                <a16:creationId xmlns:a16="http://schemas.microsoft.com/office/drawing/2014/main" id="{69CC062E-E1EC-E119-78A1-07653338050D}"/>
              </a:ext>
            </a:extLst>
          </p:cNvPr>
          <p:cNvSpPr>
            <a:spLocks/>
          </p:cNvSpPr>
          <p:nvPr/>
        </p:nvSpPr>
        <p:spPr bwMode="auto">
          <a:xfrm>
            <a:off x="1617663" y="1690688"/>
            <a:ext cx="339725" cy="803275"/>
          </a:xfrm>
          <a:custGeom>
            <a:avLst/>
            <a:gdLst>
              <a:gd name="T0" fmla="*/ 88 w 214"/>
              <a:gd name="T1" fmla="*/ 424 h 506"/>
              <a:gd name="T2" fmla="*/ 51 w 214"/>
              <a:gd name="T3" fmla="*/ 340 h 506"/>
              <a:gd name="T4" fmla="*/ 23 w 214"/>
              <a:gd name="T5" fmla="*/ 236 h 506"/>
              <a:gd name="T6" fmla="*/ 11 w 214"/>
              <a:gd name="T7" fmla="*/ 134 h 506"/>
              <a:gd name="T8" fmla="*/ 19 w 214"/>
              <a:gd name="T9" fmla="*/ 94 h 506"/>
              <a:gd name="T10" fmla="*/ 51 w 214"/>
              <a:gd name="T11" fmla="*/ 37 h 506"/>
              <a:gd name="T12" fmla="*/ 99 w 214"/>
              <a:gd name="T13" fmla="*/ 12 h 506"/>
              <a:gd name="T14" fmla="*/ 145 w 214"/>
              <a:gd name="T15" fmla="*/ 18 h 506"/>
              <a:gd name="T16" fmla="*/ 164 w 214"/>
              <a:gd name="T17" fmla="*/ 33 h 506"/>
              <a:gd name="T18" fmla="*/ 193 w 214"/>
              <a:gd name="T19" fmla="*/ 90 h 506"/>
              <a:gd name="T20" fmla="*/ 203 w 214"/>
              <a:gd name="T21" fmla="*/ 175 h 506"/>
              <a:gd name="T22" fmla="*/ 195 w 214"/>
              <a:gd name="T23" fmla="*/ 272 h 506"/>
              <a:gd name="T24" fmla="*/ 174 w 214"/>
              <a:gd name="T25" fmla="*/ 363 h 506"/>
              <a:gd name="T26" fmla="*/ 145 w 214"/>
              <a:gd name="T27" fmla="*/ 433 h 506"/>
              <a:gd name="T28" fmla="*/ 118 w 214"/>
              <a:gd name="T29" fmla="*/ 483 h 506"/>
              <a:gd name="T30" fmla="*/ 139 w 214"/>
              <a:gd name="T31" fmla="*/ 468 h 506"/>
              <a:gd name="T32" fmla="*/ 172 w 214"/>
              <a:gd name="T33" fmla="*/ 405 h 506"/>
              <a:gd name="T34" fmla="*/ 197 w 214"/>
              <a:gd name="T35" fmla="*/ 322 h 506"/>
              <a:gd name="T36" fmla="*/ 206 w 214"/>
              <a:gd name="T37" fmla="*/ 272 h 506"/>
              <a:gd name="T38" fmla="*/ 214 w 214"/>
              <a:gd name="T39" fmla="*/ 175 h 506"/>
              <a:gd name="T40" fmla="*/ 212 w 214"/>
              <a:gd name="T41" fmla="*/ 127 h 506"/>
              <a:gd name="T42" fmla="*/ 191 w 214"/>
              <a:gd name="T43" fmla="*/ 54 h 506"/>
              <a:gd name="T44" fmla="*/ 162 w 214"/>
              <a:gd name="T45" fmla="*/ 16 h 506"/>
              <a:gd name="T46" fmla="*/ 122 w 214"/>
              <a:gd name="T47" fmla="*/ 0 h 506"/>
              <a:gd name="T48" fmla="*/ 69 w 214"/>
              <a:gd name="T49" fmla="*/ 10 h 506"/>
              <a:gd name="T50" fmla="*/ 21 w 214"/>
              <a:gd name="T51" fmla="*/ 56 h 506"/>
              <a:gd name="T52" fmla="*/ 2 w 214"/>
              <a:gd name="T53" fmla="*/ 111 h 506"/>
              <a:gd name="T54" fmla="*/ 2 w 214"/>
              <a:gd name="T55" fmla="*/ 184 h 506"/>
              <a:gd name="T56" fmla="*/ 11 w 214"/>
              <a:gd name="T57" fmla="*/ 240 h 506"/>
              <a:gd name="T58" fmla="*/ 40 w 214"/>
              <a:gd name="T59" fmla="*/ 343 h 506"/>
              <a:gd name="T60" fmla="*/ 76 w 214"/>
              <a:gd name="T61" fmla="*/ 428 h 506"/>
              <a:gd name="T62" fmla="*/ 118 w 214"/>
              <a:gd name="T63" fmla="*/ 483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4" h="506">
                <a:moveTo>
                  <a:pt x="118" y="483"/>
                </a:moveTo>
                <a:lnTo>
                  <a:pt x="88" y="424"/>
                </a:lnTo>
                <a:lnTo>
                  <a:pt x="69" y="386"/>
                </a:lnTo>
                <a:lnTo>
                  <a:pt x="51" y="340"/>
                </a:lnTo>
                <a:lnTo>
                  <a:pt x="36" y="290"/>
                </a:lnTo>
                <a:lnTo>
                  <a:pt x="23" y="236"/>
                </a:lnTo>
                <a:lnTo>
                  <a:pt x="13" y="184"/>
                </a:lnTo>
                <a:lnTo>
                  <a:pt x="11" y="134"/>
                </a:lnTo>
                <a:lnTo>
                  <a:pt x="13" y="115"/>
                </a:lnTo>
                <a:lnTo>
                  <a:pt x="19" y="94"/>
                </a:lnTo>
                <a:lnTo>
                  <a:pt x="32" y="64"/>
                </a:lnTo>
                <a:lnTo>
                  <a:pt x="51" y="37"/>
                </a:lnTo>
                <a:lnTo>
                  <a:pt x="72" y="21"/>
                </a:lnTo>
                <a:lnTo>
                  <a:pt x="99" y="12"/>
                </a:lnTo>
                <a:lnTo>
                  <a:pt x="122" y="12"/>
                </a:lnTo>
                <a:lnTo>
                  <a:pt x="145" y="18"/>
                </a:lnTo>
                <a:lnTo>
                  <a:pt x="155" y="23"/>
                </a:lnTo>
                <a:lnTo>
                  <a:pt x="164" y="33"/>
                </a:lnTo>
                <a:lnTo>
                  <a:pt x="180" y="58"/>
                </a:lnTo>
                <a:lnTo>
                  <a:pt x="193" y="90"/>
                </a:lnTo>
                <a:lnTo>
                  <a:pt x="201" y="129"/>
                </a:lnTo>
                <a:lnTo>
                  <a:pt x="203" y="175"/>
                </a:lnTo>
                <a:lnTo>
                  <a:pt x="201" y="223"/>
                </a:lnTo>
                <a:lnTo>
                  <a:pt x="195" y="272"/>
                </a:lnTo>
                <a:lnTo>
                  <a:pt x="185" y="318"/>
                </a:lnTo>
                <a:lnTo>
                  <a:pt x="174" y="363"/>
                </a:lnTo>
                <a:lnTo>
                  <a:pt x="160" y="401"/>
                </a:lnTo>
                <a:lnTo>
                  <a:pt x="145" y="433"/>
                </a:lnTo>
                <a:lnTo>
                  <a:pt x="128" y="464"/>
                </a:lnTo>
                <a:lnTo>
                  <a:pt x="118" y="483"/>
                </a:lnTo>
                <a:lnTo>
                  <a:pt x="118" y="506"/>
                </a:lnTo>
                <a:lnTo>
                  <a:pt x="139" y="468"/>
                </a:lnTo>
                <a:lnTo>
                  <a:pt x="157" y="437"/>
                </a:lnTo>
                <a:lnTo>
                  <a:pt x="172" y="405"/>
                </a:lnTo>
                <a:lnTo>
                  <a:pt x="185" y="366"/>
                </a:lnTo>
                <a:lnTo>
                  <a:pt x="197" y="322"/>
                </a:lnTo>
                <a:lnTo>
                  <a:pt x="206" y="274"/>
                </a:lnTo>
                <a:lnTo>
                  <a:pt x="206" y="272"/>
                </a:lnTo>
                <a:lnTo>
                  <a:pt x="212" y="223"/>
                </a:lnTo>
                <a:lnTo>
                  <a:pt x="214" y="175"/>
                </a:lnTo>
                <a:lnTo>
                  <a:pt x="212" y="129"/>
                </a:lnTo>
                <a:lnTo>
                  <a:pt x="212" y="127"/>
                </a:lnTo>
                <a:lnTo>
                  <a:pt x="204" y="87"/>
                </a:lnTo>
                <a:lnTo>
                  <a:pt x="191" y="54"/>
                </a:lnTo>
                <a:lnTo>
                  <a:pt x="172" y="25"/>
                </a:lnTo>
                <a:lnTo>
                  <a:pt x="162" y="16"/>
                </a:lnTo>
                <a:lnTo>
                  <a:pt x="149" y="6"/>
                </a:lnTo>
                <a:lnTo>
                  <a:pt x="122" y="0"/>
                </a:lnTo>
                <a:lnTo>
                  <a:pt x="95" y="0"/>
                </a:lnTo>
                <a:lnTo>
                  <a:pt x="69" y="10"/>
                </a:lnTo>
                <a:lnTo>
                  <a:pt x="44" y="29"/>
                </a:lnTo>
                <a:lnTo>
                  <a:pt x="21" y="56"/>
                </a:lnTo>
                <a:lnTo>
                  <a:pt x="7" y="90"/>
                </a:lnTo>
                <a:lnTo>
                  <a:pt x="2" y="111"/>
                </a:lnTo>
                <a:lnTo>
                  <a:pt x="0" y="134"/>
                </a:lnTo>
                <a:lnTo>
                  <a:pt x="2" y="184"/>
                </a:lnTo>
                <a:lnTo>
                  <a:pt x="2" y="186"/>
                </a:lnTo>
                <a:lnTo>
                  <a:pt x="11" y="240"/>
                </a:lnTo>
                <a:lnTo>
                  <a:pt x="24" y="294"/>
                </a:lnTo>
                <a:lnTo>
                  <a:pt x="40" y="343"/>
                </a:lnTo>
                <a:lnTo>
                  <a:pt x="57" y="389"/>
                </a:lnTo>
                <a:lnTo>
                  <a:pt x="76" y="428"/>
                </a:lnTo>
                <a:lnTo>
                  <a:pt x="118" y="506"/>
                </a:lnTo>
                <a:lnTo>
                  <a:pt x="118" y="4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1" name="Freeform 13">
            <a:extLst>
              <a:ext uri="{FF2B5EF4-FFF2-40B4-BE49-F238E27FC236}">
                <a16:creationId xmlns:a16="http://schemas.microsoft.com/office/drawing/2014/main" id="{9910C59A-9778-3B98-4A1E-6A9EA7651D41}"/>
              </a:ext>
            </a:extLst>
          </p:cNvPr>
          <p:cNvSpPr>
            <a:spLocks/>
          </p:cNvSpPr>
          <p:nvPr/>
        </p:nvSpPr>
        <p:spPr bwMode="auto">
          <a:xfrm>
            <a:off x="1771650" y="2476500"/>
            <a:ext cx="82550" cy="1619250"/>
          </a:xfrm>
          <a:custGeom>
            <a:avLst/>
            <a:gdLst>
              <a:gd name="T0" fmla="*/ 16 w 52"/>
              <a:gd name="T1" fmla="*/ 0 h 1020"/>
              <a:gd name="T2" fmla="*/ 33 w 52"/>
              <a:gd name="T3" fmla="*/ 168 h 1020"/>
              <a:gd name="T4" fmla="*/ 39 w 52"/>
              <a:gd name="T5" fmla="*/ 253 h 1020"/>
              <a:gd name="T6" fmla="*/ 40 w 52"/>
              <a:gd name="T7" fmla="*/ 339 h 1020"/>
              <a:gd name="T8" fmla="*/ 39 w 52"/>
              <a:gd name="T9" fmla="*/ 425 h 1020"/>
              <a:gd name="T10" fmla="*/ 27 w 52"/>
              <a:gd name="T11" fmla="*/ 598 h 1020"/>
              <a:gd name="T12" fmla="*/ 19 w 52"/>
              <a:gd name="T13" fmla="*/ 684 h 1020"/>
              <a:gd name="T14" fmla="*/ 0 w 52"/>
              <a:gd name="T15" fmla="*/ 1020 h 1020"/>
              <a:gd name="T16" fmla="*/ 12 w 52"/>
              <a:gd name="T17" fmla="*/ 1020 h 1020"/>
              <a:gd name="T18" fmla="*/ 31 w 52"/>
              <a:gd name="T19" fmla="*/ 684 h 1020"/>
              <a:gd name="T20" fmla="*/ 39 w 52"/>
              <a:gd name="T21" fmla="*/ 598 h 1020"/>
              <a:gd name="T22" fmla="*/ 50 w 52"/>
              <a:gd name="T23" fmla="*/ 425 h 1020"/>
              <a:gd name="T24" fmla="*/ 52 w 52"/>
              <a:gd name="T25" fmla="*/ 339 h 1020"/>
              <a:gd name="T26" fmla="*/ 50 w 52"/>
              <a:gd name="T27" fmla="*/ 253 h 1020"/>
              <a:gd name="T28" fmla="*/ 44 w 52"/>
              <a:gd name="T29" fmla="*/ 168 h 1020"/>
              <a:gd name="T30" fmla="*/ 27 w 52"/>
              <a:gd name="T31" fmla="*/ 0 h 1020"/>
              <a:gd name="T32" fmla="*/ 16 w 52"/>
              <a:gd name="T33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" h="1020">
                <a:moveTo>
                  <a:pt x="16" y="0"/>
                </a:moveTo>
                <a:lnTo>
                  <a:pt x="33" y="168"/>
                </a:lnTo>
                <a:lnTo>
                  <a:pt x="39" y="253"/>
                </a:lnTo>
                <a:lnTo>
                  <a:pt x="40" y="339"/>
                </a:lnTo>
                <a:lnTo>
                  <a:pt x="39" y="425"/>
                </a:lnTo>
                <a:lnTo>
                  <a:pt x="27" y="598"/>
                </a:lnTo>
                <a:lnTo>
                  <a:pt x="19" y="684"/>
                </a:lnTo>
                <a:lnTo>
                  <a:pt x="0" y="1020"/>
                </a:lnTo>
                <a:lnTo>
                  <a:pt x="12" y="1020"/>
                </a:lnTo>
                <a:lnTo>
                  <a:pt x="31" y="684"/>
                </a:lnTo>
                <a:lnTo>
                  <a:pt x="39" y="598"/>
                </a:lnTo>
                <a:lnTo>
                  <a:pt x="50" y="425"/>
                </a:lnTo>
                <a:lnTo>
                  <a:pt x="52" y="339"/>
                </a:lnTo>
                <a:lnTo>
                  <a:pt x="50" y="253"/>
                </a:lnTo>
                <a:lnTo>
                  <a:pt x="44" y="168"/>
                </a:lnTo>
                <a:lnTo>
                  <a:pt x="27" y="0"/>
                </a:lnTo>
                <a:lnTo>
                  <a:pt x="1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2462" name="Rectangle 14">
            <a:extLst>
              <a:ext uri="{FF2B5EF4-FFF2-40B4-BE49-F238E27FC236}">
                <a16:creationId xmlns:a16="http://schemas.microsoft.com/office/drawing/2014/main" id="{D0A3BD21-A349-0F7D-E5EE-61E689ED7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1371600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2000" b="1">
                <a:solidFill>
                  <a:schemeClr val="tx1"/>
                </a:solidFill>
                <a:latin typeface="Tahoma" panose="020B0604030504040204" pitchFamily="34" charset="0"/>
              </a:rPr>
              <a:t>Initiation</a:t>
            </a:r>
            <a:endParaRPr lang="en-US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232463" name="Rectangle 15">
            <a:extLst>
              <a:ext uri="{FF2B5EF4-FFF2-40B4-BE49-F238E27FC236}">
                <a16:creationId xmlns:a16="http://schemas.microsoft.com/office/drawing/2014/main" id="{0DCF5D31-2C3B-8F7F-352B-0D495AEF1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663" y="3267075"/>
            <a:ext cx="565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800">
                <a:solidFill>
                  <a:schemeClr val="tx1"/>
                </a:solidFill>
                <a:latin typeface="Tahoma" panose="020B0604030504040204" pitchFamily="34" charset="0"/>
              </a:rPr>
              <a:t>Scour</a:t>
            </a:r>
            <a:endParaRPr lang="en-US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232464" name="Rectangle 16">
            <a:extLst>
              <a:ext uri="{FF2B5EF4-FFF2-40B4-BE49-F238E27FC236}">
                <a16:creationId xmlns:a16="http://schemas.microsoft.com/office/drawing/2014/main" id="{B3524D90-8AED-97E6-B01D-8DE840AFA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4949825"/>
            <a:ext cx="974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800">
                <a:solidFill>
                  <a:schemeClr val="tx1"/>
                </a:solidFill>
                <a:latin typeface="Tahoma" panose="020B0604030504040204" pitchFamily="34" charset="0"/>
              </a:rPr>
              <a:t>Transport</a:t>
            </a:r>
            <a:endParaRPr lang="en-US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232465" name="Rectangle 17">
            <a:extLst>
              <a:ext uri="{FF2B5EF4-FFF2-40B4-BE49-F238E27FC236}">
                <a16:creationId xmlns:a16="http://schemas.microsoft.com/office/drawing/2014/main" id="{14DDCFEF-6041-35F9-B74B-F584B9C98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791200"/>
            <a:ext cx="1366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2000" b="1">
                <a:solidFill>
                  <a:schemeClr val="tx1"/>
                </a:solidFill>
                <a:latin typeface="Tahoma" panose="020B0604030504040204" pitchFamily="34" charset="0"/>
              </a:rPr>
              <a:t>Deposition</a:t>
            </a:r>
          </a:p>
        </p:txBody>
      </p:sp>
      <p:sp>
        <p:nvSpPr>
          <p:cNvPr id="232466" name="Freeform 18">
            <a:extLst>
              <a:ext uri="{FF2B5EF4-FFF2-40B4-BE49-F238E27FC236}">
                <a16:creationId xmlns:a16="http://schemas.microsoft.com/office/drawing/2014/main" id="{ECC2291C-B2F9-667D-B092-7557A9E78B42}"/>
              </a:ext>
            </a:extLst>
          </p:cNvPr>
          <p:cNvSpPr>
            <a:spLocks/>
          </p:cNvSpPr>
          <p:nvPr/>
        </p:nvSpPr>
        <p:spPr bwMode="auto">
          <a:xfrm>
            <a:off x="0" y="6254750"/>
            <a:ext cx="2967038" cy="228600"/>
          </a:xfrm>
          <a:custGeom>
            <a:avLst/>
            <a:gdLst>
              <a:gd name="T0" fmla="*/ 0 w 1869"/>
              <a:gd name="T1" fmla="*/ 41 h 144"/>
              <a:gd name="T2" fmla="*/ 176 w 1869"/>
              <a:gd name="T3" fmla="*/ 23 h 144"/>
              <a:gd name="T4" fmla="*/ 262 w 1869"/>
              <a:gd name="T5" fmla="*/ 18 h 144"/>
              <a:gd name="T6" fmla="*/ 341 w 1869"/>
              <a:gd name="T7" fmla="*/ 16 h 144"/>
              <a:gd name="T8" fmla="*/ 414 w 1869"/>
              <a:gd name="T9" fmla="*/ 18 h 144"/>
              <a:gd name="T10" fmla="*/ 483 w 1869"/>
              <a:gd name="T11" fmla="*/ 25 h 144"/>
              <a:gd name="T12" fmla="*/ 548 w 1869"/>
              <a:gd name="T13" fmla="*/ 35 h 144"/>
              <a:gd name="T14" fmla="*/ 615 w 1869"/>
              <a:gd name="T15" fmla="*/ 50 h 144"/>
              <a:gd name="T16" fmla="*/ 751 w 1869"/>
              <a:gd name="T17" fmla="*/ 92 h 144"/>
              <a:gd name="T18" fmla="*/ 816 w 1869"/>
              <a:gd name="T19" fmla="*/ 113 h 144"/>
              <a:gd name="T20" fmla="*/ 877 w 1869"/>
              <a:gd name="T21" fmla="*/ 129 h 144"/>
              <a:gd name="T22" fmla="*/ 932 w 1869"/>
              <a:gd name="T23" fmla="*/ 140 h 144"/>
              <a:gd name="T24" fmla="*/ 934 w 1869"/>
              <a:gd name="T25" fmla="*/ 140 h 144"/>
              <a:gd name="T26" fmla="*/ 984 w 1869"/>
              <a:gd name="T27" fmla="*/ 144 h 144"/>
              <a:gd name="T28" fmla="*/ 1032 w 1869"/>
              <a:gd name="T29" fmla="*/ 144 h 144"/>
              <a:gd name="T30" fmla="*/ 1076 w 1869"/>
              <a:gd name="T31" fmla="*/ 140 h 144"/>
              <a:gd name="T32" fmla="*/ 1122 w 1869"/>
              <a:gd name="T33" fmla="*/ 135 h 144"/>
              <a:gd name="T34" fmla="*/ 1170 w 1869"/>
              <a:gd name="T35" fmla="*/ 129 h 144"/>
              <a:gd name="T36" fmla="*/ 1172 w 1869"/>
              <a:gd name="T37" fmla="*/ 129 h 144"/>
              <a:gd name="T38" fmla="*/ 1225 w 1869"/>
              <a:gd name="T39" fmla="*/ 119 h 144"/>
              <a:gd name="T40" fmla="*/ 1289 w 1869"/>
              <a:gd name="T41" fmla="*/ 110 h 144"/>
              <a:gd name="T42" fmla="*/ 1359 w 1869"/>
              <a:gd name="T43" fmla="*/ 102 h 144"/>
              <a:gd name="T44" fmla="*/ 1438 w 1869"/>
              <a:gd name="T45" fmla="*/ 94 h 144"/>
              <a:gd name="T46" fmla="*/ 1518 w 1869"/>
              <a:gd name="T47" fmla="*/ 89 h 144"/>
              <a:gd name="T48" fmla="*/ 1597 w 1869"/>
              <a:gd name="T49" fmla="*/ 87 h 144"/>
              <a:gd name="T50" fmla="*/ 1670 w 1869"/>
              <a:gd name="T51" fmla="*/ 89 h 144"/>
              <a:gd name="T52" fmla="*/ 1738 w 1869"/>
              <a:gd name="T53" fmla="*/ 94 h 144"/>
              <a:gd name="T54" fmla="*/ 1865 w 1869"/>
              <a:gd name="T55" fmla="*/ 112 h 144"/>
              <a:gd name="T56" fmla="*/ 1869 w 1869"/>
              <a:gd name="T57" fmla="*/ 96 h 144"/>
              <a:gd name="T58" fmla="*/ 1740 w 1869"/>
              <a:gd name="T59" fmla="*/ 79 h 144"/>
              <a:gd name="T60" fmla="*/ 1738 w 1869"/>
              <a:gd name="T61" fmla="*/ 79 h 144"/>
              <a:gd name="T62" fmla="*/ 1670 w 1869"/>
              <a:gd name="T63" fmla="*/ 73 h 144"/>
              <a:gd name="T64" fmla="*/ 1597 w 1869"/>
              <a:gd name="T65" fmla="*/ 71 h 144"/>
              <a:gd name="T66" fmla="*/ 1518 w 1869"/>
              <a:gd name="T67" fmla="*/ 73 h 144"/>
              <a:gd name="T68" fmla="*/ 1438 w 1869"/>
              <a:gd name="T69" fmla="*/ 79 h 144"/>
              <a:gd name="T70" fmla="*/ 1359 w 1869"/>
              <a:gd name="T71" fmla="*/ 87 h 144"/>
              <a:gd name="T72" fmla="*/ 1287 w 1869"/>
              <a:gd name="T73" fmla="*/ 94 h 144"/>
              <a:gd name="T74" fmla="*/ 1285 w 1869"/>
              <a:gd name="T75" fmla="*/ 94 h 144"/>
              <a:gd name="T76" fmla="*/ 1222 w 1869"/>
              <a:gd name="T77" fmla="*/ 104 h 144"/>
              <a:gd name="T78" fmla="*/ 1168 w 1869"/>
              <a:gd name="T79" fmla="*/ 113 h 144"/>
              <a:gd name="T80" fmla="*/ 1076 w 1869"/>
              <a:gd name="T81" fmla="*/ 125 h 144"/>
              <a:gd name="T82" fmla="*/ 1032 w 1869"/>
              <a:gd name="T83" fmla="*/ 129 h 144"/>
              <a:gd name="T84" fmla="*/ 984 w 1869"/>
              <a:gd name="T85" fmla="*/ 129 h 144"/>
              <a:gd name="T86" fmla="*/ 936 w 1869"/>
              <a:gd name="T87" fmla="*/ 125 h 144"/>
              <a:gd name="T88" fmla="*/ 881 w 1869"/>
              <a:gd name="T89" fmla="*/ 113 h 144"/>
              <a:gd name="T90" fmla="*/ 819 w 1869"/>
              <a:gd name="T91" fmla="*/ 98 h 144"/>
              <a:gd name="T92" fmla="*/ 754 w 1869"/>
              <a:gd name="T93" fmla="*/ 77 h 144"/>
              <a:gd name="T94" fmla="*/ 618 w 1869"/>
              <a:gd name="T95" fmla="*/ 35 h 144"/>
              <a:gd name="T96" fmla="*/ 551 w 1869"/>
              <a:gd name="T97" fmla="*/ 20 h 144"/>
              <a:gd name="T98" fmla="*/ 484 w 1869"/>
              <a:gd name="T99" fmla="*/ 10 h 144"/>
              <a:gd name="T100" fmla="*/ 483 w 1869"/>
              <a:gd name="T101" fmla="*/ 10 h 144"/>
              <a:gd name="T102" fmla="*/ 414 w 1869"/>
              <a:gd name="T103" fmla="*/ 2 h 144"/>
              <a:gd name="T104" fmla="*/ 341 w 1869"/>
              <a:gd name="T105" fmla="*/ 0 h 144"/>
              <a:gd name="T106" fmla="*/ 262 w 1869"/>
              <a:gd name="T107" fmla="*/ 2 h 144"/>
              <a:gd name="T108" fmla="*/ 176 w 1869"/>
              <a:gd name="T109" fmla="*/ 8 h 144"/>
              <a:gd name="T110" fmla="*/ 0 w 1869"/>
              <a:gd name="T111" fmla="*/ 25 h 144"/>
              <a:gd name="T112" fmla="*/ 0 w 1869"/>
              <a:gd name="T113" fmla="*/ 4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869" h="144">
                <a:moveTo>
                  <a:pt x="0" y="41"/>
                </a:moveTo>
                <a:lnTo>
                  <a:pt x="176" y="23"/>
                </a:lnTo>
                <a:lnTo>
                  <a:pt x="262" y="18"/>
                </a:lnTo>
                <a:lnTo>
                  <a:pt x="341" y="16"/>
                </a:lnTo>
                <a:lnTo>
                  <a:pt x="414" y="18"/>
                </a:lnTo>
                <a:lnTo>
                  <a:pt x="483" y="25"/>
                </a:lnTo>
                <a:lnTo>
                  <a:pt x="548" y="35"/>
                </a:lnTo>
                <a:lnTo>
                  <a:pt x="615" y="50"/>
                </a:lnTo>
                <a:lnTo>
                  <a:pt x="751" y="92"/>
                </a:lnTo>
                <a:lnTo>
                  <a:pt x="816" y="113"/>
                </a:lnTo>
                <a:lnTo>
                  <a:pt x="877" y="129"/>
                </a:lnTo>
                <a:lnTo>
                  <a:pt x="932" y="140"/>
                </a:lnTo>
                <a:lnTo>
                  <a:pt x="934" y="140"/>
                </a:lnTo>
                <a:lnTo>
                  <a:pt x="984" y="144"/>
                </a:lnTo>
                <a:lnTo>
                  <a:pt x="1032" y="144"/>
                </a:lnTo>
                <a:lnTo>
                  <a:pt x="1076" y="140"/>
                </a:lnTo>
                <a:lnTo>
                  <a:pt x="1122" y="135"/>
                </a:lnTo>
                <a:lnTo>
                  <a:pt x="1170" y="129"/>
                </a:lnTo>
                <a:lnTo>
                  <a:pt x="1172" y="129"/>
                </a:lnTo>
                <a:lnTo>
                  <a:pt x="1225" y="119"/>
                </a:lnTo>
                <a:lnTo>
                  <a:pt x="1289" y="110"/>
                </a:lnTo>
                <a:lnTo>
                  <a:pt x="1359" y="102"/>
                </a:lnTo>
                <a:lnTo>
                  <a:pt x="1438" y="94"/>
                </a:lnTo>
                <a:lnTo>
                  <a:pt x="1518" y="89"/>
                </a:lnTo>
                <a:lnTo>
                  <a:pt x="1597" y="87"/>
                </a:lnTo>
                <a:lnTo>
                  <a:pt x="1670" y="89"/>
                </a:lnTo>
                <a:lnTo>
                  <a:pt x="1738" y="94"/>
                </a:lnTo>
                <a:lnTo>
                  <a:pt x="1865" y="112"/>
                </a:lnTo>
                <a:lnTo>
                  <a:pt x="1869" y="96"/>
                </a:lnTo>
                <a:lnTo>
                  <a:pt x="1740" y="79"/>
                </a:lnTo>
                <a:lnTo>
                  <a:pt x="1738" y="79"/>
                </a:lnTo>
                <a:lnTo>
                  <a:pt x="1670" y="73"/>
                </a:lnTo>
                <a:lnTo>
                  <a:pt x="1597" y="71"/>
                </a:lnTo>
                <a:lnTo>
                  <a:pt x="1518" y="73"/>
                </a:lnTo>
                <a:lnTo>
                  <a:pt x="1438" y="79"/>
                </a:lnTo>
                <a:lnTo>
                  <a:pt x="1359" y="87"/>
                </a:lnTo>
                <a:lnTo>
                  <a:pt x="1287" y="94"/>
                </a:lnTo>
                <a:lnTo>
                  <a:pt x="1285" y="94"/>
                </a:lnTo>
                <a:lnTo>
                  <a:pt x="1222" y="104"/>
                </a:lnTo>
                <a:lnTo>
                  <a:pt x="1168" y="113"/>
                </a:lnTo>
                <a:lnTo>
                  <a:pt x="1076" y="125"/>
                </a:lnTo>
                <a:lnTo>
                  <a:pt x="1032" y="129"/>
                </a:lnTo>
                <a:lnTo>
                  <a:pt x="984" y="129"/>
                </a:lnTo>
                <a:lnTo>
                  <a:pt x="936" y="125"/>
                </a:lnTo>
                <a:lnTo>
                  <a:pt x="881" y="113"/>
                </a:lnTo>
                <a:lnTo>
                  <a:pt x="819" y="98"/>
                </a:lnTo>
                <a:lnTo>
                  <a:pt x="754" y="77"/>
                </a:lnTo>
                <a:lnTo>
                  <a:pt x="618" y="35"/>
                </a:lnTo>
                <a:lnTo>
                  <a:pt x="551" y="20"/>
                </a:lnTo>
                <a:lnTo>
                  <a:pt x="484" y="10"/>
                </a:lnTo>
                <a:lnTo>
                  <a:pt x="483" y="10"/>
                </a:lnTo>
                <a:lnTo>
                  <a:pt x="414" y="2"/>
                </a:lnTo>
                <a:lnTo>
                  <a:pt x="341" y="0"/>
                </a:lnTo>
                <a:lnTo>
                  <a:pt x="262" y="2"/>
                </a:lnTo>
                <a:lnTo>
                  <a:pt x="176" y="8"/>
                </a:lnTo>
                <a:lnTo>
                  <a:pt x="0" y="25"/>
                </a:lnTo>
                <a:lnTo>
                  <a:pt x="0" y="4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2467" name="Rectangle 19">
            <a:extLst>
              <a:ext uri="{FF2B5EF4-FFF2-40B4-BE49-F238E27FC236}">
                <a16:creationId xmlns:a16="http://schemas.microsoft.com/office/drawing/2014/main" id="{73991795-AC0A-69D6-75AB-FEFC77328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4219575"/>
            <a:ext cx="931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2000" b="1">
                <a:solidFill>
                  <a:schemeClr val="tx1"/>
                </a:solidFill>
                <a:latin typeface="Tahoma" panose="020B0604030504040204" pitchFamily="34" charset="0"/>
              </a:rPr>
              <a:t>Runout</a:t>
            </a:r>
            <a:endParaRPr lang="en-US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232468" name="Line 20">
            <a:extLst>
              <a:ext uri="{FF2B5EF4-FFF2-40B4-BE49-F238E27FC236}">
                <a16:creationId xmlns:a16="http://schemas.microsoft.com/office/drawing/2014/main" id="{25C7FD56-D51C-3E17-A314-1171A853ED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3138" y="2825750"/>
            <a:ext cx="3175" cy="13938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9" name="Line 21">
            <a:extLst>
              <a:ext uri="{FF2B5EF4-FFF2-40B4-BE49-F238E27FC236}">
                <a16:creationId xmlns:a16="http://schemas.microsoft.com/office/drawing/2014/main" id="{99FA00A5-12B1-4C0E-253A-355872D81B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6313" y="4498975"/>
            <a:ext cx="3175" cy="16351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70" name="Line 22">
            <a:extLst>
              <a:ext uri="{FF2B5EF4-FFF2-40B4-BE49-F238E27FC236}">
                <a16:creationId xmlns:a16="http://schemas.microsoft.com/office/drawing/2014/main" id="{E214D404-4A23-D303-FF93-92ED5D2315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6005513"/>
            <a:ext cx="427038" cy="395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71" name="Line 23">
            <a:extLst>
              <a:ext uri="{FF2B5EF4-FFF2-40B4-BE49-F238E27FC236}">
                <a16:creationId xmlns:a16="http://schemas.microsoft.com/office/drawing/2014/main" id="{EE099B21-3254-BAA6-F36A-E9E0E59FE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6019800"/>
            <a:ext cx="304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72" name="Line 24">
            <a:extLst>
              <a:ext uri="{FF2B5EF4-FFF2-40B4-BE49-F238E27FC236}">
                <a16:creationId xmlns:a16="http://schemas.microsoft.com/office/drawing/2014/main" id="{723E313B-C6B6-B4BE-90B1-FD10862BB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6800" y="5892800"/>
            <a:ext cx="143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2473" name="Text Box 25">
            <a:extLst>
              <a:ext uri="{FF2B5EF4-FFF2-40B4-BE49-F238E27FC236}">
                <a16:creationId xmlns:a16="http://schemas.microsoft.com/office/drawing/2014/main" id="{1C2D2989-EBFD-4394-C7D1-4AC5896C8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5905500"/>
            <a:ext cx="172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0          0.5km</a:t>
            </a:r>
          </a:p>
        </p:txBody>
      </p:sp>
      <p:sp>
        <p:nvSpPr>
          <p:cNvPr id="232474" name="Rectangle 26">
            <a:extLst>
              <a:ext uri="{FF2B5EF4-FFF2-40B4-BE49-F238E27FC236}">
                <a16:creationId xmlns:a16="http://schemas.microsoft.com/office/drawing/2014/main" id="{0CE20523-AB90-5FEC-EB4F-46C577867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1282700"/>
            <a:ext cx="5638800" cy="441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18" name="Object 2050">
            <a:extLst>
              <a:ext uri="{FF2B5EF4-FFF2-40B4-BE49-F238E27FC236}">
                <a16:creationId xmlns:a16="http://schemas.microsoft.com/office/drawing/2014/main" id="{EC7CCD6A-5CDD-354E-5302-C94593C49B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284163"/>
          <a:ext cx="8266113" cy="639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Document" r:id="rId3" imgW="3414600" imgH="2896920" progId="WangImage.Document">
                  <p:embed/>
                </p:oleObj>
              </mc:Choice>
              <mc:Fallback>
                <p:oleObj name="Image Document" r:id="rId3" imgW="3414600" imgH="2896920" progId="WangImage.Document">
                  <p:embed/>
                  <p:pic>
                    <p:nvPicPr>
                      <p:cNvPr id="0" name="Object 2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84163"/>
                        <a:ext cx="8266113" cy="639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>
            <a:extLst>
              <a:ext uri="{FF2B5EF4-FFF2-40B4-BE49-F238E27FC236}">
                <a16:creationId xmlns:a16="http://schemas.microsoft.com/office/drawing/2014/main" id="{72229D95-13DE-FA6A-D383-0AEB1F6A4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379413"/>
            <a:ext cx="9045575" cy="609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:a16="http://schemas.microsoft.com/office/drawing/2014/main" id="{149E2DA7-CAC2-2F92-29BD-D39ACBCF5C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0888" y="2149475"/>
            <a:ext cx="4322762" cy="1285875"/>
          </a:xfrm>
        </p:spPr>
        <p:txBody>
          <a:bodyPr/>
          <a:lstStyle/>
          <a:p>
            <a:r>
              <a:rPr lang="en-US" altLang="en-US" sz="2800"/>
              <a:t>Timber Harvest Planning: Indian Creek Example</a:t>
            </a:r>
          </a:p>
        </p:txBody>
      </p:sp>
      <p:pic>
        <p:nvPicPr>
          <p:cNvPr id="250883" name="Picture 3">
            <a:extLst>
              <a:ext uri="{FF2B5EF4-FFF2-40B4-BE49-F238E27FC236}">
                <a16:creationId xmlns:a16="http://schemas.microsoft.com/office/drawing/2014/main" id="{F649CB2D-0E3E-F9E3-FEAC-00135F000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90500"/>
            <a:ext cx="4129088" cy="64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4" name="Picture 4">
            <a:extLst>
              <a:ext uri="{FF2B5EF4-FFF2-40B4-BE49-F238E27FC236}">
                <a16:creationId xmlns:a16="http://schemas.microsoft.com/office/drawing/2014/main" id="{CB29B49C-B1D6-8EE2-4DD0-5DC59E4CE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3578225"/>
            <a:ext cx="4213225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885" name="Text Box 5">
            <a:extLst>
              <a:ext uri="{FF2B5EF4-FFF2-40B4-BE49-F238E27FC236}">
                <a16:creationId xmlns:a16="http://schemas.microsoft.com/office/drawing/2014/main" id="{E61DB96E-02E9-D9FE-B974-E6A516E0B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153150"/>
            <a:ext cx="3109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More Intensive Forestry</a:t>
            </a:r>
          </a:p>
        </p:txBody>
      </p:sp>
      <p:sp>
        <p:nvSpPr>
          <p:cNvPr id="250886" name="Text Box 6">
            <a:extLst>
              <a:ext uri="{FF2B5EF4-FFF2-40B4-BE49-F238E27FC236}">
                <a16:creationId xmlns:a16="http://schemas.microsoft.com/office/drawing/2014/main" id="{20498F09-11FF-3ADC-4D63-82DD78DA7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146050"/>
            <a:ext cx="27955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latin typeface="Arial Narrow" panose="020B0606020202030204" pitchFamily="34" charset="0"/>
              </a:rPr>
              <a:t>Less Intensive Forestry</a:t>
            </a:r>
          </a:p>
        </p:txBody>
      </p:sp>
      <p:sp>
        <p:nvSpPr>
          <p:cNvPr id="250887" name="Text Box 7">
            <a:extLst>
              <a:ext uri="{FF2B5EF4-FFF2-40B4-BE49-F238E27FC236}">
                <a16:creationId xmlns:a16="http://schemas.microsoft.com/office/drawing/2014/main" id="{D1CE1A4D-A3A0-874D-487E-424237C42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688" y="588963"/>
            <a:ext cx="5305425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  <a:latin typeface="Arial Narrow" panose="020B0606020202030204" pitchFamily="34" charset="0"/>
              </a:rPr>
              <a:t>Intersection of high-quality fish habitat (low-gradient channel, larger floodplains, junction effect and canyon transition), and steep, erosion-prone slopes adjacent to channel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>
            <a:extLst>
              <a:ext uri="{FF2B5EF4-FFF2-40B4-BE49-F238E27FC236}">
                <a16:creationId xmlns:a16="http://schemas.microsoft.com/office/drawing/2014/main" id="{33A64FCC-3FAD-3945-9EFE-B0BCAE6B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153400" cy="65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930" name="Object 2">
            <a:extLst>
              <a:ext uri="{FF2B5EF4-FFF2-40B4-BE49-F238E27FC236}">
                <a16:creationId xmlns:a16="http://schemas.microsoft.com/office/drawing/2014/main" id="{D4109A60-32A2-9CEF-5653-0C97BF76A9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1042337" imgH="14669771" progId="Paint.Picture">
                  <p:embed/>
                </p:oleObj>
              </mc:Choice>
              <mc:Fallback>
                <p:oleObj name="Bitmap Image" r:id="rId3" imgW="11042337" imgH="14669771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2931" name="Text Box 3">
            <a:extLst>
              <a:ext uri="{FF2B5EF4-FFF2-40B4-BE49-F238E27FC236}">
                <a16:creationId xmlns:a16="http://schemas.microsoft.com/office/drawing/2014/main" id="{2F05AC46-9D64-E22B-E6E4-515F03691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3281363"/>
            <a:ext cx="8420100" cy="24669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ometimes </a:t>
            </a:r>
            <a:r>
              <a:rPr lang="en-US" altLang="en-US" sz="54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igh </a:t>
            </a:r>
            <a:r>
              <a:rPr lang="en-US" altLang="en-US" sz="54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ntensity </a:t>
            </a:r>
            <a:r>
              <a:rPr lang="en-US" altLang="en-US" sz="54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rauma</a:t>
            </a:r>
            <a:r>
              <a:rPr lang="en-US" altLang="en-US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Happens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L.M. Reid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>
            <a:extLst>
              <a:ext uri="{FF2B5EF4-FFF2-40B4-BE49-F238E27FC236}">
                <a16:creationId xmlns:a16="http://schemas.microsoft.com/office/drawing/2014/main" id="{83030738-A802-CBB1-60DD-C8EFC4D7E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t="4292" r="2206" b="2486"/>
          <a:stretch>
            <a:fillRect/>
          </a:stretch>
        </p:blipFill>
        <p:spPr bwMode="auto">
          <a:xfrm>
            <a:off x="-14288" y="0"/>
            <a:ext cx="6048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03" name="Picture 3">
            <a:extLst>
              <a:ext uri="{FF2B5EF4-FFF2-40B4-BE49-F238E27FC236}">
                <a16:creationId xmlns:a16="http://schemas.microsoft.com/office/drawing/2014/main" id="{D4B020DD-F450-6049-4036-3B4E7708D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0"/>
            <a:ext cx="463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>
            <a:extLst>
              <a:ext uri="{FF2B5EF4-FFF2-40B4-BE49-F238E27FC236}">
                <a16:creationId xmlns:a16="http://schemas.microsoft.com/office/drawing/2014/main" id="{D2065400-EAAC-F70D-476E-E152710B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5945188" cy="641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051" name="Text Box 3">
            <a:extLst>
              <a:ext uri="{FF2B5EF4-FFF2-40B4-BE49-F238E27FC236}">
                <a16:creationId xmlns:a16="http://schemas.microsoft.com/office/drawing/2014/main" id="{1E21E8FB-46D9-053A-E201-9EF86F40C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0" y="1228725"/>
            <a:ext cx="833438" cy="488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</a:pPr>
            <a:endParaRPr lang="en-US" altLang="en-US" sz="2000">
              <a:solidFill>
                <a:schemeClr val="bg2"/>
              </a:solidFill>
            </a:endParaRPr>
          </a:p>
        </p:txBody>
      </p:sp>
      <p:sp>
        <p:nvSpPr>
          <p:cNvPr id="258052" name="Text Box 4">
            <a:extLst>
              <a:ext uri="{FF2B5EF4-FFF2-40B4-BE49-F238E27FC236}">
                <a16:creationId xmlns:a16="http://schemas.microsoft.com/office/drawing/2014/main" id="{F529D8AC-1DB9-DE03-5D93-6EBF08055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713" y="314325"/>
            <a:ext cx="38242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b="1">
                <a:solidFill>
                  <a:srgbClr val="FF9900"/>
                </a:solidFill>
              </a:rPr>
              <a:t>Pre-ACS </a:t>
            </a:r>
          </a:p>
          <a:p>
            <a:r>
              <a:rPr lang="en-US" altLang="en-US" sz="3600" b="1">
                <a:solidFill>
                  <a:srgbClr val="FF9900"/>
                </a:solidFill>
              </a:rPr>
              <a:t>Buffers</a:t>
            </a:r>
          </a:p>
        </p:txBody>
      </p:sp>
      <p:sp>
        <p:nvSpPr>
          <p:cNvPr id="258053" name="Text Box 5">
            <a:extLst>
              <a:ext uri="{FF2B5EF4-FFF2-40B4-BE49-F238E27FC236}">
                <a16:creationId xmlns:a16="http://schemas.microsoft.com/office/drawing/2014/main" id="{DF377D04-7EDF-45A6-ED15-73C450099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688" y="1290638"/>
            <a:ext cx="43576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58054" name="Text Box 6">
            <a:extLst>
              <a:ext uri="{FF2B5EF4-FFF2-40B4-BE49-F238E27FC236}">
                <a16:creationId xmlns:a16="http://schemas.microsoft.com/office/drawing/2014/main" id="{3E36EE00-60B1-4584-9C06-B2396C648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825" y="1706563"/>
            <a:ext cx="733425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58055" name="Text Box 7">
            <a:extLst>
              <a:ext uri="{FF2B5EF4-FFF2-40B4-BE49-F238E27FC236}">
                <a16:creationId xmlns:a16="http://schemas.microsoft.com/office/drawing/2014/main" id="{C6222A13-76E6-C396-8EA1-569DCB3FF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538" y="1970088"/>
            <a:ext cx="473075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291DC365-D92E-A3E0-3B8E-B8A8B45A0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91600" cy="990600"/>
          </a:xfrm>
        </p:spPr>
        <p:txBody>
          <a:bodyPr/>
          <a:lstStyle/>
          <a:p>
            <a:r>
              <a:rPr lang="en-US" altLang="en-US">
                <a:solidFill>
                  <a:srgbClr val="FF9900"/>
                </a:solidFill>
                <a:latin typeface="Arial" panose="020B0604020202020204" pitchFamily="34" charset="0"/>
              </a:rPr>
              <a:t>Effects on Larger Channels</a:t>
            </a:r>
          </a:p>
        </p:txBody>
      </p:sp>
      <p:pic>
        <p:nvPicPr>
          <p:cNvPr id="242691" name="Picture 3">
            <a:extLst>
              <a:ext uri="{FF2B5EF4-FFF2-40B4-BE49-F238E27FC236}">
                <a16:creationId xmlns:a16="http://schemas.microsoft.com/office/drawing/2014/main" id="{0B13A601-E711-6826-CF31-15E5E373E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114800" cy="38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692" name="Picture 4">
            <a:extLst>
              <a:ext uri="{FF2B5EF4-FFF2-40B4-BE49-F238E27FC236}">
                <a16:creationId xmlns:a16="http://schemas.microsoft.com/office/drawing/2014/main" id="{76B22440-41D0-C439-006D-3C7AC7BA0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"/>
          <a:stretch>
            <a:fillRect/>
          </a:stretch>
        </p:blipFill>
        <p:spPr bwMode="auto">
          <a:xfrm>
            <a:off x="4800600" y="1600200"/>
            <a:ext cx="4114800" cy="38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3" name="Rectangle 5">
            <a:extLst>
              <a:ext uri="{FF2B5EF4-FFF2-40B4-BE49-F238E27FC236}">
                <a16:creationId xmlns:a16="http://schemas.microsoft.com/office/drawing/2014/main" id="{BFAB2309-77B0-A3A1-CE44-C1B91F282B9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5715000"/>
            <a:ext cx="3338513" cy="457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rgbClr val="FFCC00"/>
                </a:solidFill>
              </a:rPr>
              <a:t>Short-term Negative</a:t>
            </a:r>
          </a:p>
        </p:txBody>
      </p:sp>
      <p:sp>
        <p:nvSpPr>
          <p:cNvPr id="242694" name="Rectangle 6">
            <a:extLst>
              <a:ext uri="{FF2B5EF4-FFF2-40B4-BE49-F238E27FC236}">
                <a16:creationId xmlns:a16="http://schemas.microsoft.com/office/drawing/2014/main" id="{6EC18667-9D25-9BC5-06E4-E1B6AE5AC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b="1">
                <a:solidFill>
                  <a:srgbClr val="FFCC00"/>
                </a:solidFill>
              </a:rPr>
              <a:t>Long-term Constructive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3" grpId="0" build="p" autoUpdateAnimBg="0"/>
      <p:bldP spid="24269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CD692D25-755B-F41C-E140-504DAEE1A9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Direct and Indirect Effects</a:t>
            </a:r>
          </a:p>
        </p:txBody>
      </p:sp>
      <p:pic>
        <p:nvPicPr>
          <p:cNvPr id="243715" name="Picture 3">
            <a:extLst>
              <a:ext uri="{FF2B5EF4-FFF2-40B4-BE49-F238E27FC236}">
                <a16:creationId xmlns:a16="http://schemas.microsoft.com/office/drawing/2014/main" id="{D7C0F566-49A0-001A-EDBA-807B0C454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82000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16" name="Text Box 4">
            <a:extLst>
              <a:ext uri="{FF2B5EF4-FFF2-40B4-BE49-F238E27FC236}">
                <a16:creationId xmlns:a16="http://schemas.microsoft.com/office/drawing/2014/main" id="{C047E5B6-42F4-7DAF-BE4D-18D3350AD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019800"/>
            <a:ext cx="327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1600">
                <a:solidFill>
                  <a:schemeClr val="bg2"/>
                </a:solidFill>
              </a:rPr>
              <a:t>(Benda et al. GSA Bull.  2003)</a:t>
            </a:r>
          </a:p>
        </p:txBody>
      </p:sp>
      <p:sp>
        <p:nvSpPr>
          <p:cNvPr id="243717" name="Text Box 5">
            <a:extLst>
              <a:ext uri="{FF2B5EF4-FFF2-40B4-BE49-F238E27FC236}">
                <a16:creationId xmlns:a16="http://schemas.microsoft.com/office/drawing/2014/main" id="{F8B577FD-3CD1-C06D-0469-1EF1E746D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267200"/>
            <a:ext cx="2286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u="sng">
                <a:solidFill>
                  <a:srgbClr val="003399"/>
                </a:solidFill>
              </a:rPr>
              <a:t>Upstream</a:t>
            </a:r>
          </a:p>
          <a:p>
            <a:r>
              <a:rPr lang="en-US" altLang="en-US" sz="1800">
                <a:solidFill>
                  <a:srgbClr val="003399"/>
                </a:solidFill>
              </a:rPr>
              <a:t>Increased storage</a:t>
            </a:r>
          </a:p>
          <a:p>
            <a:r>
              <a:rPr lang="en-US" altLang="en-US" sz="1800">
                <a:solidFill>
                  <a:srgbClr val="003399"/>
                </a:solidFill>
              </a:rPr>
              <a:t>of sediment and wood</a:t>
            </a:r>
          </a:p>
        </p:txBody>
      </p:sp>
      <p:sp>
        <p:nvSpPr>
          <p:cNvPr id="243718" name="Text Box 6">
            <a:extLst>
              <a:ext uri="{FF2B5EF4-FFF2-40B4-BE49-F238E27FC236}">
                <a16:creationId xmlns:a16="http://schemas.microsoft.com/office/drawing/2014/main" id="{4F8900CF-5BC9-28F5-2800-D6CD3CC26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267200"/>
            <a:ext cx="2362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u="sng">
                <a:solidFill>
                  <a:srgbClr val="009900"/>
                </a:solidFill>
              </a:rPr>
              <a:t>Downstream</a:t>
            </a:r>
          </a:p>
          <a:p>
            <a:r>
              <a:rPr lang="en-US" altLang="en-US" sz="1800">
                <a:solidFill>
                  <a:srgbClr val="009900"/>
                </a:solidFill>
              </a:rPr>
              <a:t>Increased transport</a:t>
            </a:r>
          </a:p>
          <a:p>
            <a:r>
              <a:rPr lang="en-US" altLang="en-US" sz="1800">
                <a:solidFill>
                  <a:srgbClr val="009900"/>
                </a:solidFill>
              </a:rPr>
              <a:t>of sediment and wood</a:t>
            </a:r>
          </a:p>
        </p:txBody>
      </p:sp>
      <p:sp>
        <p:nvSpPr>
          <p:cNvPr id="243719" name="Text Box 7">
            <a:extLst>
              <a:ext uri="{FF2B5EF4-FFF2-40B4-BE49-F238E27FC236}">
                <a16:creationId xmlns:a16="http://schemas.microsoft.com/office/drawing/2014/main" id="{96192A37-AFA1-9C11-5C46-CC455E100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76600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Debris </a:t>
            </a:r>
          </a:p>
          <a:p>
            <a:r>
              <a:rPr lang="en-US" altLang="en-US" sz="1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7" grpId="0" autoUpdateAnimBg="0"/>
      <p:bldP spid="243718" grpId="0" autoUpdateAnimBg="0"/>
      <p:bldP spid="24371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>
            <a:extLst>
              <a:ext uri="{FF2B5EF4-FFF2-40B4-BE49-F238E27FC236}">
                <a16:creationId xmlns:a16="http://schemas.microsoft.com/office/drawing/2014/main" id="{205BE1CD-9923-50CE-D2B5-778C8EF89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190500"/>
            <a:ext cx="8556625" cy="838200"/>
          </a:xfrm>
        </p:spPr>
        <p:txBody>
          <a:bodyPr/>
          <a:lstStyle/>
          <a:p>
            <a:r>
              <a:rPr lang="en-US" altLang="en-US" sz="3200">
                <a:solidFill>
                  <a:srgbClr val="FFCC00"/>
                </a:solidFill>
              </a:rPr>
              <a:t>Recruitment Flux of Large Woody Debris</a:t>
            </a:r>
          </a:p>
        </p:txBody>
      </p:sp>
      <p:sp>
        <p:nvSpPr>
          <p:cNvPr id="264195" name="Text Box 3">
            <a:extLst>
              <a:ext uri="{FF2B5EF4-FFF2-40B4-BE49-F238E27FC236}">
                <a16:creationId xmlns:a16="http://schemas.microsoft.com/office/drawing/2014/main" id="{DC8024F7-1166-CBEE-C0AC-B1CB543B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86525"/>
            <a:ext cx="41148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i="1"/>
              <a:t>From: Benda and Sias 2003</a:t>
            </a:r>
          </a:p>
        </p:txBody>
      </p:sp>
      <p:sp>
        <p:nvSpPr>
          <p:cNvPr id="264196" name="Freeform 4">
            <a:extLst>
              <a:ext uri="{FF2B5EF4-FFF2-40B4-BE49-F238E27FC236}">
                <a16:creationId xmlns:a16="http://schemas.microsoft.com/office/drawing/2014/main" id="{A682FBBB-4E38-A13D-86D3-717586BF772B}"/>
              </a:ext>
            </a:extLst>
          </p:cNvPr>
          <p:cNvSpPr>
            <a:spLocks/>
          </p:cNvSpPr>
          <p:nvPr/>
        </p:nvSpPr>
        <p:spPr bwMode="auto">
          <a:xfrm>
            <a:off x="1203325" y="1962150"/>
            <a:ext cx="7145338" cy="3662363"/>
          </a:xfrm>
          <a:custGeom>
            <a:avLst/>
            <a:gdLst>
              <a:gd name="T0" fmla="*/ 0 w 4221"/>
              <a:gd name="T1" fmla="*/ 0 h 2600"/>
              <a:gd name="T2" fmla="*/ 0 w 4221"/>
              <a:gd name="T3" fmla="*/ 2543 h 2600"/>
              <a:gd name="T4" fmla="*/ 4221 w 4221"/>
              <a:gd name="T5" fmla="*/ 2543 h 2600"/>
              <a:gd name="T6" fmla="*/ 4221 w 4221"/>
              <a:gd name="T7" fmla="*/ 2600 h 2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21" h="2600">
                <a:moveTo>
                  <a:pt x="0" y="0"/>
                </a:moveTo>
                <a:lnTo>
                  <a:pt x="0" y="2543"/>
                </a:lnTo>
                <a:lnTo>
                  <a:pt x="4221" y="2543"/>
                </a:lnTo>
                <a:lnTo>
                  <a:pt x="4221" y="260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4197" name="Text Box 5">
            <a:extLst>
              <a:ext uri="{FF2B5EF4-FFF2-40B4-BE49-F238E27FC236}">
                <a16:creationId xmlns:a16="http://schemas.microsoft.com/office/drawing/2014/main" id="{B8F7C152-09A8-AEE2-E1B1-05BF3250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650" y="54879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4198" name="Text Box 6">
            <a:extLst>
              <a:ext uri="{FF2B5EF4-FFF2-40B4-BE49-F238E27FC236}">
                <a16:creationId xmlns:a16="http://schemas.microsoft.com/office/drawing/2014/main" id="{5B0B31E0-9CF4-2034-2CFF-7B4655759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838" y="5487988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264199" name="Text Box 7">
            <a:extLst>
              <a:ext uri="{FF2B5EF4-FFF2-40B4-BE49-F238E27FC236}">
                <a16:creationId xmlns:a16="http://schemas.microsoft.com/office/drawing/2014/main" id="{62D2A608-9C9F-DC16-4E62-3A484E9A2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5487988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200</a:t>
            </a:r>
          </a:p>
        </p:txBody>
      </p:sp>
      <p:sp>
        <p:nvSpPr>
          <p:cNvPr id="264200" name="Text Box 8">
            <a:extLst>
              <a:ext uri="{FF2B5EF4-FFF2-40B4-BE49-F238E27FC236}">
                <a16:creationId xmlns:a16="http://schemas.microsoft.com/office/drawing/2014/main" id="{F90D3805-C784-D907-53C8-9BAEAE025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388" y="5487988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300</a:t>
            </a:r>
          </a:p>
        </p:txBody>
      </p:sp>
      <p:sp>
        <p:nvSpPr>
          <p:cNvPr id="264201" name="Text Box 9">
            <a:extLst>
              <a:ext uri="{FF2B5EF4-FFF2-40B4-BE49-F238E27FC236}">
                <a16:creationId xmlns:a16="http://schemas.microsoft.com/office/drawing/2014/main" id="{1D7CC417-1FDB-AC68-9D05-025C284AD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8163" y="548957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400</a:t>
            </a:r>
          </a:p>
        </p:txBody>
      </p:sp>
      <p:sp>
        <p:nvSpPr>
          <p:cNvPr id="264202" name="Text Box 10">
            <a:extLst>
              <a:ext uri="{FF2B5EF4-FFF2-40B4-BE49-F238E27FC236}">
                <a16:creationId xmlns:a16="http://schemas.microsoft.com/office/drawing/2014/main" id="{ECCBC511-B01B-B2F2-C739-BB0C481A3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350" y="548957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264203" name="Text Box 11">
            <a:extLst>
              <a:ext uri="{FF2B5EF4-FFF2-40B4-BE49-F238E27FC236}">
                <a16:creationId xmlns:a16="http://schemas.microsoft.com/office/drawing/2014/main" id="{B5D8317C-94AC-EBC9-8861-492CDD886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5" y="548957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264204" name="Text Box 12">
            <a:extLst>
              <a:ext uri="{FF2B5EF4-FFF2-40B4-BE49-F238E27FC236}">
                <a16:creationId xmlns:a16="http://schemas.microsoft.com/office/drawing/2014/main" id="{10E75B61-B1AF-534C-DA18-F06E7E3B9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900" y="5489575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700</a:t>
            </a:r>
          </a:p>
        </p:txBody>
      </p:sp>
      <p:sp>
        <p:nvSpPr>
          <p:cNvPr id="264205" name="Text Box 13">
            <a:extLst>
              <a:ext uri="{FF2B5EF4-FFF2-40B4-BE49-F238E27FC236}">
                <a16:creationId xmlns:a16="http://schemas.microsoft.com/office/drawing/2014/main" id="{F2A3BAE0-A2AE-2CA2-F90D-875C8F8D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3675" y="54911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800</a:t>
            </a:r>
          </a:p>
        </p:txBody>
      </p:sp>
      <p:sp>
        <p:nvSpPr>
          <p:cNvPr id="264206" name="Text Box 14">
            <a:extLst>
              <a:ext uri="{FF2B5EF4-FFF2-40B4-BE49-F238E27FC236}">
                <a16:creationId xmlns:a16="http://schemas.microsoft.com/office/drawing/2014/main" id="{875675C8-BB9C-602B-EFAA-4799FA7AD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013" y="5895975"/>
            <a:ext cx="21209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</a:rPr>
              <a:t>Year</a:t>
            </a:r>
          </a:p>
        </p:txBody>
      </p:sp>
      <p:sp>
        <p:nvSpPr>
          <p:cNvPr id="264207" name="Text Box 15">
            <a:extLst>
              <a:ext uri="{FF2B5EF4-FFF2-40B4-BE49-F238E27FC236}">
                <a16:creationId xmlns:a16="http://schemas.microsoft.com/office/drawing/2014/main" id="{EBE9BA3B-F8DB-E132-666C-A0DEB076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18081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64208" name="Text Box 16">
            <a:extLst>
              <a:ext uri="{FF2B5EF4-FFF2-40B4-BE49-F238E27FC236}">
                <a16:creationId xmlns:a16="http://schemas.microsoft.com/office/drawing/2014/main" id="{036E8596-85A4-87C5-57BC-B0C25347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3145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64209" name="Text Box 17">
            <a:extLst>
              <a:ext uri="{FF2B5EF4-FFF2-40B4-BE49-F238E27FC236}">
                <a16:creationId xmlns:a16="http://schemas.microsoft.com/office/drawing/2014/main" id="{B676215B-2A74-A1CB-D714-9D9D08861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8209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64210" name="Text Box 18">
            <a:extLst>
              <a:ext uri="{FF2B5EF4-FFF2-40B4-BE49-F238E27FC236}">
                <a16:creationId xmlns:a16="http://schemas.microsoft.com/office/drawing/2014/main" id="{F1F4D472-0D27-5615-457E-7C4F2F0DD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33274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4211" name="Text Box 19">
            <a:extLst>
              <a:ext uri="{FF2B5EF4-FFF2-40B4-BE49-F238E27FC236}">
                <a16:creationId xmlns:a16="http://schemas.microsoft.com/office/drawing/2014/main" id="{AEB2D6CC-9780-7B3B-68A8-8CF8262E1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38338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4212" name="Text Box 20">
            <a:extLst>
              <a:ext uri="{FF2B5EF4-FFF2-40B4-BE49-F238E27FC236}">
                <a16:creationId xmlns:a16="http://schemas.microsoft.com/office/drawing/2014/main" id="{588166B5-3268-F5ED-C944-D78D747B3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3402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4213" name="Text Box 21">
            <a:extLst>
              <a:ext uri="{FF2B5EF4-FFF2-40B4-BE49-F238E27FC236}">
                <a16:creationId xmlns:a16="http://schemas.microsoft.com/office/drawing/2014/main" id="{CCD4AE09-9018-FD99-7E38-64D3A7E26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8466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4214" name="Text Box 22">
            <a:extLst>
              <a:ext uri="{FF2B5EF4-FFF2-40B4-BE49-F238E27FC236}">
                <a16:creationId xmlns:a16="http://schemas.microsoft.com/office/drawing/2014/main" id="{FB8B3225-CDC3-B706-8FB2-B96F560E9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53530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20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4215" name="Text Box 23">
            <a:extLst>
              <a:ext uri="{FF2B5EF4-FFF2-40B4-BE49-F238E27FC236}">
                <a16:creationId xmlns:a16="http://schemas.microsoft.com/office/drawing/2014/main" id="{498259A0-FB47-43C5-B996-2A0177B464A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070768" y="3174206"/>
            <a:ext cx="33909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CC00"/>
                </a:solidFill>
              </a:rPr>
              <a:t>Large Woody Debris Flux</a:t>
            </a:r>
          </a:p>
        </p:txBody>
      </p:sp>
      <p:grpSp>
        <p:nvGrpSpPr>
          <p:cNvPr id="264216" name="Group 24">
            <a:extLst>
              <a:ext uri="{FF2B5EF4-FFF2-40B4-BE49-F238E27FC236}">
                <a16:creationId xmlns:a16="http://schemas.microsoft.com/office/drawing/2014/main" id="{CD2FE812-DE50-6B76-D9BB-962BFCA6438C}"/>
              </a:ext>
            </a:extLst>
          </p:cNvPr>
          <p:cNvGrpSpPr>
            <a:grpSpLocks/>
          </p:cNvGrpSpPr>
          <p:nvPr/>
        </p:nvGrpSpPr>
        <p:grpSpPr bwMode="auto">
          <a:xfrm>
            <a:off x="2027238" y="1555750"/>
            <a:ext cx="6215062" cy="3973513"/>
            <a:chOff x="1277" y="980"/>
            <a:chExt cx="3915" cy="2503"/>
          </a:xfrm>
        </p:grpSpPr>
        <p:sp>
          <p:nvSpPr>
            <p:cNvPr id="264217" name="Freeform 25">
              <a:extLst>
                <a:ext uri="{FF2B5EF4-FFF2-40B4-BE49-F238E27FC236}">
                  <a16:creationId xmlns:a16="http://schemas.microsoft.com/office/drawing/2014/main" id="{940997E5-55E8-EBC5-B8FC-899F60EBA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" y="1472"/>
              <a:ext cx="3915" cy="2011"/>
            </a:xfrm>
            <a:custGeom>
              <a:avLst/>
              <a:gdLst>
                <a:gd name="T0" fmla="*/ 0 w 3915"/>
                <a:gd name="T1" fmla="*/ 2011 h 2011"/>
                <a:gd name="T2" fmla="*/ 59 w 3915"/>
                <a:gd name="T3" fmla="*/ 1853 h 2011"/>
                <a:gd name="T4" fmla="*/ 2162 w 3915"/>
                <a:gd name="T5" fmla="*/ 1294 h 2011"/>
                <a:gd name="T6" fmla="*/ 2221 w 3915"/>
                <a:gd name="T7" fmla="*/ 1978 h 2011"/>
                <a:gd name="T8" fmla="*/ 2237 w 3915"/>
                <a:gd name="T9" fmla="*/ 1494 h 2011"/>
                <a:gd name="T10" fmla="*/ 2271 w 3915"/>
                <a:gd name="T11" fmla="*/ 0 h 2011"/>
                <a:gd name="T12" fmla="*/ 2429 w 3915"/>
                <a:gd name="T13" fmla="*/ 1193 h 2011"/>
                <a:gd name="T14" fmla="*/ 2496 w 3915"/>
                <a:gd name="T15" fmla="*/ 1995 h 2011"/>
                <a:gd name="T16" fmla="*/ 2688 w 3915"/>
                <a:gd name="T17" fmla="*/ 1986 h 2011"/>
                <a:gd name="T18" fmla="*/ 2772 w 3915"/>
                <a:gd name="T19" fmla="*/ 1836 h 2011"/>
                <a:gd name="T20" fmla="*/ 3915 w 3915"/>
                <a:gd name="T21" fmla="*/ 153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15" h="2011">
                  <a:moveTo>
                    <a:pt x="0" y="2011"/>
                  </a:moveTo>
                  <a:lnTo>
                    <a:pt x="59" y="1853"/>
                  </a:lnTo>
                  <a:lnTo>
                    <a:pt x="2162" y="1294"/>
                  </a:lnTo>
                  <a:lnTo>
                    <a:pt x="2221" y="1978"/>
                  </a:lnTo>
                  <a:lnTo>
                    <a:pt x="2237" y="1494"/>
                  </a:lnTo>
                  <a:lnTo>
                    <a:pt x="2271" y="0"/>
                  </a:lnTo>
                  <a:lnTo>
                    <a:pt x="2429" y="1193"/>
                  </a:lnTo>
                  <a:lnTo>
                    <a:pt x="2496" y="1995"/>
                  </a:lnTo>
                  <a:lnTo>
                    <a:pt x="2688" y="1986"/>
                  </a:lnTo>
                  <a:lnTo>
                    <a:pt x="2772" y="1836"/>
                  </a:lnTo>
                  <a:lnTo>
                    <a:pt x="3915" y="1536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4218" name="Text Box 26">
              <a:extLst>
                <a:ext uri="{FF2B5EF4-FFF2-40B4-BE49-F238E27FC236}">
                  <a16:creationId xmlns:a16="http://schemas.microsoft.com/office/drawing/2014/main" id="{D60C29C0-C487-C4D4-597E-3684E3B20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9" y="980"/>
              <a:ext cx="1519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en-US" sz="2400">
                  <a:solidFill>
                    <a:srgbClr val="FFCC00"/>
                  </a:solidFill>
                </a:rPr>
                <a:t>FIRE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2400">
                  <a:solidFill>
                    <a:srgbClr val="FFCC00"/>
                  </a:solidFill>
                </a:rPr>
                <a:t>(500-yr cycle)</a:t>
              </a:r>
            </a:p>
          </p:txBody>
        </p:sp>
      </p:grpSp>
      <p:grpSp>
        <p:nvGrpSpPr>
          <p:cNvPr id="264219" name="Group 27">
            <a:extLst>
              <a:ext uri="{FF2B5EF4-FFF2-40B4-BE49-F238E27FC236}">
                <a16:creationId xmlns:a16="http://schemas.microsoft.com/office/drawing/2014/main" id="{D6DA4692-2ED2-546F-DA4E-71134F5FDCFF}"/>
              </a:ext>
            </a:extLst>
          </p:cNvPr>
          <p:cNvGrpSpPr>
            <a:grpSpLocks/>
          </p:cNvGrpSpPr>
          <p:nvPr/>
        </p:nvGrpSpPr>
        <p:grpSpPr bwMode="auto">
          <a:xfrm>
            <a:off x="2027238" y="3668713"/>
            <a:ext cx="6537325" cy="1870075"/>
            <a:chOff x="1277" y="2311"/>
            <a:chExt cx="4118" cy="1178"/>
          </a:xfrm>
        </p:grpSpPr>
        <p:sp>
          <p:nvSpPr>
            <p:cNvPr id="264220" name="Text Box 28">
              <a:extLst>
                <a:ext uri="{FF2B5EF4-FFF2-40B4-BE49-F238E27FC236}">
                  <a16:creationId xmlns:a16="http://schemas.microsoft.com/office/drawing/2014/main" id="{526E1D02-E0B0-A62A-A280-047898712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6" y="2311"/>
              <a:ext cx="1519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en-US" sz="2400">
                  <a:solidFill>
                    <a:srgbClr val="FF9900"/>
                  </a:solidFill>
                </a:rPr>
                <a:t>FIRES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2400">
                  <a:solidFill>
                    <a:srgbClr val="FF9900"/>
                  </a:solidFill>
                </a:rPr>
                <a:t>(150-yr cycle)</a:t>
              </a:r>
            </a:p>
          </p:txBody>
        </p:sp>
        <p:sp>
          <p:nvSpPr>
            <p:cNvPr id="264221" name="Freeform 29">
              <a:extLst>
                <a:ext uri="{FF2B5EF4-FFF2-40B4-BE49-F238E27FC236}">
                  <a16:creationId xmlns:a16="http://schemas.microsoft.com/office/drawing/2014/main" id="{FD2CCCEB-2A71-C247-556D-B8182360D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" y="2888"/>
              <a:ext cx="593" cy="601"/>
            </a:xfrm>
            <a:custGeom>
              <a:avLst/>
              <a:gdLst>
                <a:gd name="T0" fmla="*/ 0 w 593"/>
                <a:gd name="T1" fmla="*/ 593 h 601"/>
                <a:gd name="T2" fmla="*/ 50 w 593"/>
                <a:gd name="T3" fmla="*/ 443 h 601"/>
                <a:gd name="T4" fmla="*/ 267 w 593"/>
                <a:gd name="T5" fmla="*/ 384 h 601"/>
                <a:gd name="T6" fmla="*/ 317 w 593"/>
                <a:gd name="T7" fmla="*/ 601 h 601"/>
                <a:gd name="T8" fmla="*/ 384 w 593"/>
                <a:gd name="T9" fmla="*/ 0 h 601"/>
                <a:gd name="T10" fmla="*/ 534 w 593"/>
                <a:gd name="T11" fmla="*/ 368 h 601"/>
                <a:gd name="T12" fmla="*/ 576 w 593"/>
                <a:gd name="T13" fmla="*/ 468 h 601"/>
                <a:gd name="T14" fmla="*/ 593 w 593"/>
                <a:gd name="T15" fmla="*/ 58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3" h="601">
                  <a:moveTo>
                    <a:pt x="0" y="593"/>
                  </a:moveTo>
                  <a:lnTo>
                    <a:pt x="50" y="443"/>
                  </a:lnTo>
                  <a:lnTo>
                    <a:pt x="267" y="384"/>
                  </a:lnTo>
                  <a:lnTo>
                    <a:pt x="317" y="601"/>
                  </a:lnTo>
                  <a:lnTo>
                    <a:pt x="384" y="0"/>
                  </a:lnTo>
                  <a:lnTo>
                    <a:pt x="534" y="368"/>
                  </a:lnTo>
                  <a:lnTo>
                    <a:pt x="576" y="468"/>
                  </a:lnTo>
                  <a:lnTo>
                    <a:pt x="593" y="585"/>
                  </a:lnTo>
                </a:path>
              </a:pathLst>
            </a:custGeom>
            <a:noFill/>
            <a:ln w="254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4222" name="Freeform 30">
              <a:extLst>
                <a:ext uri="{FF2B5EF4-FFF2-40B4-BE49-F238E27FC236}">
                  <a16:creationId xmlns:a16="http://schemas.microsoft.com/office/drawing/2014/main" id="{3617375C-AD7E-2070-67FC-FFAB2E8E7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" y="2888"/>
              <a:ext cx="593" cy="601"/>
            </a:xfrm>
            <a:custGeom>
              <a:avLst/>
              <a:gdLst>
                <a:gd name="T0" fmla="*/ 0 w 593"/>
                <a:gd name="T1" fmla="*/ 593 h 601"/>
                <a:gd name="T2" fmla="*/ 50 w 593"/>
                <a:gd name="T3" fmla="*/ 443 h 601"/>
                <a:gd name="T4" fmla="*/ 267 w 593"/>
                <a:gd name="T5" fmla="*/ 384 h 601"/>
                <a:gd name="T6" fmla="*/ 317 w 593"/>
                <a:gd name="T7" fmla="*/ 601 h 601"/>
                <a:gd name="T8" fmla="*/ 384 w 593"/>
                <a:gd name="T9" fmla="*/ 0 h 601"/>
                <a:gd name="T10" fmla="*/ 534 w 593"/>
                <a:gd name="T11" fmla="*/ 368 h 601"/>
                <a:gd name="T12" fmla="*/ 576 w 593"/>
                <a:gd name="T13" fmla="*/ 468 h 601"/>
                <a:gd name="T14" fmla="*/ 593 w 593"/>
                <a:gd name="T15" fmla="*/ 58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3" h="601">
                  <a:moveTo>
                    <a:pt x="0" y="593"/>
                  </a:moveTo>
                  <a:lnTo>
                    <a:pt x="50" y="443"/>
                  </a:lnTo>
                  <a:lnTo>
                    <a:pt x="267" y="384"/>
                  </a:lnTo>
                  <a:lnTo>
                    <a:pt x="317" y="601"/>
                  </a:lnTo>
                  <a:lnTo>
                    <a:pt x="384" y="0"/>
                  </a:lnTo>
                  <a:lnTo>
                    <a:pt x="534" y="368"/>
                  </a:lnTo>
                  <a:lnTo>
                    <a:pt x="576" y="468"/>
                  </a:lnTo>
                  <a:lnTo>
                    <a:pt x="593" y="585"/>
                  </a:lnTo>
                </a:path>
              </a:pathLst>
            </a:custGeom>
            <a:noFill/>
            <a:ln w="254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4223" name="Freeform 31">
              <a:extLst>
                <a:ext uri="{FF2B5EF4-FFF2-40B4-BE49-F238E27FC236}">
                  <a16:creationId xmlns:a16="http://schemas.microsoft.com/office/drawing/2014/main" id="{20ED38DA-9471-7397-E37D-87857B703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" y="2888"/>
              <a:ext cx="593" cy="601"/>
            </a:xfrm>
            <a:custGeom>
              <a:avLst/>
              <a:gdLst>
                <a:gd name="T0" fmla="*/ 0 w 593"/>
                <a:gd name="T1" fmla="*/ 593 h 601"/>
                <a:gd name="T2" fmla="*/ 50 w 593"/>
                <a:gd name="T3" fmla="*/ 443 h 601"/>
                <a:gd name="T4" fmla="*/ 267 w 593"/>
                <a:gd name="T5" fmla="*/ 384 h 601"/>
                <a:gd name="T6" fmla="*/ 317 w 593"/>
                <a:gd name="T7" fmla="*/ 601 h 601"/>
                <a:gd name="T8" fmla="*/ 384 w 593"/>
                <a:gd name="T9" fmla="*/ 0 h 601"/>
                <a:gd name="T10" fmla="*/ 534 w 593"/>
                <a:gd name="T11" fmla="*/ 368 h 601"/>
                <a:gd name="T12" fmla="*/ 576 w 593"/>
                <a:gd name="T13" fmla="*/ 468 h 601"/>
                <a:gd name="T14" fmla="*/ 593 w 593"/>
                <a:gd name="T15" fmla="*/ 58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3" h="601">
                  <a:moveTo>
                    <a:pt x="0" y="593"/>
                  </a:moveTo>
                  <a:lnTo>
                    <a:pt x="50" y="443"/>
                  </a:lnTo>
                  <a:lnTo>
                    <a:pt x="267" y="384"/>
                  </a:lnTo>
                  <a:lnTo>
                    <a:pt x="317" y="601"/>
                  </a:lnTo>
                  <a:lnTo>
                    <a:pt x="384" y="0"/>
                  </a:lnTo>
                  <a:lnTo>
                    <a:pt x="534" y="368"/>
                  </a:lnTo>
                  <a:lnTo>
                    <a:pt x="576" y="468"/>
                  </a:lnTo>
                  <a:lnTo>
                    <a:pt x="593" y="585"/>
                  </a:lnTo>
                </a:path>
              </a:pathLst>
            </a:custGeom>
            <a:noFill/>
            <a:ln w="254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4224" name="Freeform 32">
              <a:extLst>
                <a:ext uri="{FF2B5EF4-FFF2-40B4-BE49-F238E27FC236}">
                  <a16:creationId xmlns:a16="http://schemas.microsoft.com/office/drawing/2014/main" id="{AD111BFC-BA23-CA35-222E-69CBC6A09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2888"/>
              <a:ext cx="593" cy="601"/>
            </a:xfrm>
            <a:custGeom>
              <a:avLst/>
              <a:gdLst>
                <a:gd name="T0" fmla="*/ 0 w 593"/>
                <a:gd name="T1" fmla="*/ 593 h 601"/>
                <a:gd name="T2" fmla="*/ 50 w 593"/>
                <a:gd name="T3" fmla="*/ 443 h 601"/>
                <a:gd name="T4" fmla="*/ 267 w 593"/>
                <a:gd name="T5" fmla="*/ 384 h 601"/>
                <a:gd name="T6" fmla="*/ 317 w 593"/>
                <a:gd name="T7" fmla="*/ 601 h 601"/>
                <a:gd name="T8" fmla="*/ 384 w 593"/>
                <a:gd name="T9" fmla="*/ 0 h 601"/>
                <a:gd name="T10" fmla="*/ 534 w 593"/>
                <a:gd name="T11" fmla="*/ 368 h 601"/>
                <a:gd name="T12" fmla="*/ 576 w 593"/>
                <a:gd name="T13" fmla="*/ 468 h 601"/>
                <a:gd name="T14" fmla="*/ 593 w 593"/>
                <a:gd name="T15" fmla="*/ 58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3" h="601">
                  <a:moveTo>
                    <a:pt x="0" y="593"/>
                  </a:moveTo>
                  <a:lnTo>
                    <a:pt x="50" y="443"/>
                  </a:lnTo>
                  <a:lnTo>
                    <a:pt x="267" y="384"/>
                  </a:lnTo>
                  <a:lnTo>
                    <a:pt x="317" y="601"/>
                  </a:lnTo>
                  <a:lnTo>
                    <a:pt x="384" y="0"/>
                  </a:lnTo>
                  <a:lnTo>
                    <a:pt x="534" y="368"/>
                  </a:lnTo>
                  <a:lnTo>
                    <a:pt x="576" y="468"/>
                  </a:lnTo>
                  <a:lnTo>
                    <a:pt x="593" y="585"/>
                  </a:lnTo>
                </a:path>
              </a:pathLst>
            </a:custGeom>
            <a:noFill/>
            <a:ln w="254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4225" name="Freeform 33">
              <a:extLst>
                <a:ext uri="{FF2B5EF4-FFF2-40B4-BE49-F238E27FC236}">
                  <a16:creationId xmlns:a16="http://schemas.microsoft.com/office/drawing/2014/main" id="{F79C5404-346B-6674-0A6C-537D1A1B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" y="2888"/>
              <a:ext cx="593" cy="601"/>
            </a:xfrm>
            <a:custGeom>
              <a:avLst/>
              <a:gdLst>
                <a:gd name="T0" fmla="*/ 0 w 593"/>
                <a:gd name="T1" fmla="*/ 593 h 601"/>
                <a:gd name="T2" fmla="*/ 50 w 593"/>
                <a:gd name="T3" fmla="*/ 443 h 601"/>
                <a:gd name="T4" fmla="*/ 267 w 593"/>
                <a:gd name="T5" fmla="*/ 384 h 601"/>
                <a:gd name="T6" fmla="*/ 317 w 593"/>
                <a:gd name="T7" fmla="*/ 601 h 601"/>
                <a:gd name="T8" fmla="*/ 384 w 593"/>
                <a:gd name="T9" fmla="*/ 0 h 601"/>
                <a:gd name="T10" fmla="*/ 534 w 593"/>
                <a:gd name="T11" fmla="*/ 368 h 601"/>
                <a:gd name="T12" fmla="*/ 576 w 593"/>
                <a:gd name="T13" fmla="*/ 468 h 601"/>
                <a:gd name="T14" fmla="*/ 593 w 593"/>
                <a:gd name="T15" fmla="*/ 58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3" h="601">
                  <a:moveTo>
                    <a:pt x="0" y="593"/>
                  </a:moveTo>
                  <a:lnTo>
                    <a:pt x="50" y="443"/>
                  </a:lnTo>
                  <a:lnTo>
                    <a:pt x="267" y="384"/>
                  </a:lnTo>
                  <a:lnTo>
                    <a:pt x="317" y="601"/>
                  </a:lnTo>
                  <a:lnTo>
                    <a:pt x="384" y="0"/>
                  </a:lnTo>
                  <a:lnTo>
                    <a:pt x="534" y="368"/>
                  </a:lnTo>
                  <a:lnTo>
                    <a:pt x="576" y="468"/>
                  </a:lnTo>
                  <a:lnTo>
                    <a:pt x="593" y="585"/>
                  </a:lnTo>
                </a:path>
              </a:pathLst>
            </a:custGeom>
            <a:noFill/>
            <a:ln w="254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>
            <a:extLst>
              <a:ext uri="{FF2B5EF4-FFF2-40B4-BE49-F238E27FC236}">
                <a16:creationId xmlns:a16="http://schemas.microsoft.com/office/drawing/2014/main" id="{4ABD99FF-574D-630B-77D9-9E922FEB9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09663"/>
            <a:ext cx="8839200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27" name="Rectangle 3">
            <a:extLst>
              <a:ext uri="{FF2B5EF4-FFF2-40B4-BE49-F238E27FC236}">
                <a16:creationId xmlns:a16="http://schemas.microsoft.com/office/drawing/2014/main" id="{666CFCC8-E5C3-1FD3-0C01-7DE9739CB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248285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57028" name="Text Box 4">
            <a:extLst>
              <a:ext uri="{FF2B5EF4-FFF2-40B4-BE49-F238E27FC236}">
                <a16:creationId xmlns:a16="http://schemas.microsoft.com/office/drawing/2014/main" id="{27C55F64-C40B-FC2F-2EDD-BA3F1D478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4429125"/>
            <a:ext cx="1457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tx1"/>
                </a:solidFill>
                <a:latin typeface="Trebuchet MS" panose="020B0603020202020204" pitchFamily="34" charset="0"/>
              </a:rPr>
              <a:t>0 to 30 yrs</a:t>
            </a:r>
          </a:p>
        </p:txBody>
      </p:sp>
      <p:sp>
        <p:nvSpPr>
          <p:cNvPr id="257029" name="Text Box 5">
            <a:extLst>
              <a:ext uri="{FF2B5EF4-FFF2-40B4-BE49-F238E27FC236}">
                <a16:creationId xmlns:a16="http://schemas.microsoft.com/office/drawing/2014/main" id="{A21D84C2-6A90-13E5-30A2-46928A63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025" y="4429125"/>
            <a:ext cx="160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tx1"/>
                </a:solidFill>
                <a:latin typeface="Trebuchet MS" panose="020B0603020202020204" pitchFamily="34" charset="0"/>
              </a:rPr>
              <a:t>30 to 60 yrs</a:t>
            </a:r>
          </a:p>
        </p:txBody>
      </p:sp>
      <p:sp>
        <p:nvSpPr>
          <p:cNvPr id="257030" name="Text Box 6">
            <a:extLst>
              <a:ext uri="{FF2B5EF4-FFF2-40B4-BE49-F238E27FC236}">
                <a16:creationId xmlns:a16="http://schemas.microsoft.com/office/drawing/2014/main" id="{CD6EFDD3-4CA3-CCDD-ED06-A685A5E0D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446588"/>
            <a:ext cx="160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tx1"/>
                </a:solidFill>
                <a:latin typeface="Trebuchet MS" panose="020B0603020202020204" pitchFamily="34" charset="0"/>
              </a:rPr>
              <a:t>60 to 90 yrs</a:t>
            </a:r>
          </a:p>
        </p:txBody>
      </p:sp>
      <p:sp>
        <p:nvSpPr>
          <p:cNvPr id="257031" name="Text Box 7">
            <a:extLst>
              <a:ext uri="{FF2B5EF4-FFF2-40B4-BE49-F238E27FC236}">
                <a16:creationId xmlns:a16="http://schemas.microsoft.com/office/drawing/2014/main" id="{0B169D2D-058E-D2E3-A3CD-9FD24197E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363" y="4429125"/>
            <a:ext cx="1136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tx1"/>
                </a:solidFill>
                <a:latin typeface="Trebuchet MS" panose="020B0603020202020204" pitchFamily="34" charset="0"/>
              </a:rPr>
              <a:t>&gt; 90 yrs</a:t>
            </a:r>
          </a:p>
        </p:txBody>
      </p:sp>
      <p:sp>
        <p:nvSpPr>
          <p:cNvPr id="257032" name="Text Box 8">
            <a:extLst>
              <a:ext uri="{FF2B5EF4-FFF2-40B4-BE49-F238E27FC236}">
                <a16:creationId xmlns:a16="http://schemas.microsoft.com/office/drawing/2014/main" id="{4D28979C-4AF3-90A6-5E42-231A8034E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713" y="5397500"/>
            <a:ext cx="7124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rebuchet MS" panose="020B0603020202020204" pitchFamily="34" charset="0"/>
              </a:rPr>
              <a:t>Time Since the Previous Debris Flow</a:t>
            </a:r>
          </a:p>
        </p:txBody>
      </p:sp>
      <p:sp>
        <p:nvSpPr>
          <p:cNvPr id="257033" name="Line 9">
            <a:extLst>
              <a:ext uri="{FF2B5EF4-FFF2-40B4-BE49-F238E27FC236}">
                <a16:creationId xmlns:a16="http://schemas.microsoft.com/office/drawing/2014/main" id="{EC106C8A-102E-24F5-EE8E-108063441A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0600" y="6318250"/>
            <a:ext cx="47228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>
            <a:extLst>
              <a:ext uri="{FF2B5EF4-FFF2-40B4-BE49-F238E27FC236}">
                <a16:creationId xmlns:a16="http://schemas.microsoft.com/office/drawing/2014/main" id="{695A409D-7B7C-6EAC-B563-66E876E5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965200"/>
            <a:ext cx="2697163" cy="13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5" name="Picture 3">
            <a:extLst>
              <a:ext uri="{FF2B5EF4-FFF2-40B4-BE49-F238E27FC236}">
                <a16:creationId xmlns:a16="http://schemas.microsoft.com/office/drawing/2014/main" id="{198BCEA4-720C-B995-26EB-1026DF816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2819400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6" name="Picture 4">
            <a:extLst>
              <a:ext uri="{FF2B5EF4-FFF2-40B4-BE49-F238E27FC236}">
                <a16:creationId xmlns:a16="http://schemas.microsoft.com/office/drawing/2014/main" id="{755668CF-0843-6F84-297D-330AD45E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68650"/>
            <a:ext cx="281940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7" name="Rectangle 5">
            <a:extLst>
              <a:ext uri="{FF2B5EF4-FFF2-40B4-BE49-F238E27FC236}">
                <a16:creationId xmlns:a16="http://schemas.microsoft.com/office/drawing/2014/main" id="{17B5BD1B-CAF4-B10F-9A02-671DB9BEA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676400"/>
            <a:ext cx="4572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38" name="Rectangle 6">
            <a:extLst>
              <a:ext uri="{FF2B5EF4-FFF2-40B4-BE49-F238E27FC236}">
                <a16:creationId xmlns:a16="http://schemas.microsoft.com/office/drawing/2014/main" id="{CF0D713F-D5BD-FED9-3553-B7631640A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676400"/>
            <a:ext cx="4572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39" name="Line 7">
            <a:extLst>
              <a:ext uri="{FF2B5EF4-FFF2-40B4-BE49-F238E27FC236}">
                <a16:creationId xmlns:a16="http://schemas.microsoft.com/office/drawing/2014/main" id="{76E98FDE-FC9C-5894-81D3-5EE87A7A88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3810000"/>
            <a:ext cx="2667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40" name="Line 8">
            <a:extLst>
              <a:ext uri="{FF2B5EF4-FFF2-40B4-BE49-F238E27FC236}">
                <a16:creationId xmlns:a16="http://schemas.microsoft.com/office/drawing/2014/main" id="{8A14B717-F77E-1FF2-4216-26279AAE6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981200"/>
            <a:ext cx="457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41" name="Text Box 9">
            <a:extLst>
              <a:ext uri="{FF2B5EF4-FFF2-40B4-BE49-F238E27FC236}">
                <a16:creationId xmlns:a16="http://schemas.microsoft.com/office/drawing/2014/main" id="{FDE9F4A5-0DE3-8E23-68EB-5A9C305B7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057400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rgbClr val="FFCC00"/>
                </a:solidFill>
                <a:latin typeface="Arial" panose="020B0604020202020204" pitchFamily="34" charset="0"/>
              </a:rPr>
              <a:t>Succession w/o Grazing</a:t>
            </a:r>
          </a:p>
        </p:txBody>
      </p:sp>
      <p:sp>
        <p:nvSpPr>
          <p:cNvPr id="248842" name="Line 10">
            <a:extLst>
              <a:ext uri="{FF2B5EF4-FFF2-40B4-BE49-F238E27FC236}">
                <a16:creationId xmlns:a16="http://schemas.microsoft.com/office/drawing/2014/main" id="{E4380672-947E-A2B2-6098-842EAA1B36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2514600"/>
            <a:ext cx="0" cy="762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43" name="Text Box 11">
            <a:extLst>
              <a:ext uri="{FF2B5EF4-FFF2-40B4-BE49-F238E27FC236}">
                <a16:creationId xmlns:a16="http://schemas.microsoft.com/office/drawing/2014/main" id="{E64C712D-E6C0-B6E2-D29B-332635F84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514600"/>
            <a:ext cx="806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Major</a:t>
            </a:r>
          </a:p>
          <a:p>
            <a:r>
              <a:rPr lang="en-U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Flood</a:t>
            </a:r>
          </a:p>
        </p:txBody>
      </p:sp>
      <p:sp>
        <p:nvSpPr>
          <p:cNvPr id="248844" name="Text Box 12">
            <a:extLst>
              <a:ext uri="{FF2B5EF4-FFF2-40B4-BE49-F238E27FC236}">
                <a16:creationId xmlns:a16="http://schemas.microsoft.com/office/drawing/2014/main" id="{69D84EE2-85A6-021F-381A-E6A708588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0"/>
            <a:ext cx="4638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  Hypothetical Effect of Fire on</a:t>
            </a:r>
          </a:p>
          <a:p>
            <a:pPr algn="l"/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</a:rPr>
              <a:t> Meadow Riparian Ecosystems</a:t>
            </a:r>
          </a:p>
        </p:txBody>
      </p:sp>
      <p:sp>
        <p:nvSpPr>
          <p:cNvPr id="248845" name="Line 13">
            <a:extLst>
              <a:ext uri="{FF2B5EF4-FFF2-40B4-BE49-F238E27FC236}">
                <a16:creationId xmlns:a16="http://schemas.microsoft.com/office/drawing/2014/main" id="{B13F7318-522E-9DE7-9ECC-A7BF910830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17526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46" name="Line 14">
            <a:extLst>
              <a:ext uri="{FF2B5EF4-FFF2-40B4-BE49-F238E27FC236}">
                <a16:creationId xmlns:a16="http://schemas.microsoft.com/office/drawing/2014/main" id="{2393DC85-FDEB-5D4C-FC44-EB0D351F83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17526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47" name="Line 15">
            <a:extLst>
              <a:ext uri="{FF2B5EF4-FFF2-40B4-BE49-F238E27FC236}">
                <a16:creationId xmlns:a16="http://schemas.microsoft.com/office/drawing/2014/main" id="{1024F2CD-BD3C-EADA-B363-93196E45F7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981200"/>
            <a:ext cx="457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48" name="Line 16">
            <a:extLst>
              <a:ext uri="{FF2B5EF4-FFF2-40B4-BE49-F238E27FC236}">
                <a16:creationId xmlns:a16="http://schemas.microsoft.com/office/drawing/2014/main" id="{ED192128-BE2B-8E56-C26E-5559E3C94A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1981200"/>
            <a:ext cx="457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49" name="Rectangle 17">
            <a:extLst>
              <a:ext uri="{FF2B5EF4-FFF2-40B4-BE49-F238E27FC236}">
                <a16:creationId xmlns:a16="http://schemas.microsoft.com/office/drawing/2014/main" id="{37C6F856-D670-47E7-8974-B1229763E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715000"/>
            <a:ext cx="4572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50" name="Rectangle 18">
            <a:extLst>
              <a:ext uri="{FF2B5EF4-FFF2-40B4-BE49-F238E27FC236}">
                <a16:creationId xmlns:a16="http://schemas.microsoft.com/office/drawing/2014/main" id="{0D127EAF-7329-2F60-ED08-768FDAC86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715000"/>
            <a:ext cx="4572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51" name="Line 19">
            <a:extLst>
              <a:ext uri="{FF2B5EF4-FFF2-40B4-BE49-F238E27FC236}">
                <a16:creationId xmlns:a16="http://schemas.microsoft.com/office/drawing/2014/main" id="{3F70B986-BF6F-7A60-7115-267781B3DE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943600"/>
            <a:ext cx="457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52" name="Text Box 20">
            <a:extLst>
              <a:ext uri="{FF2B5EF4-FFF2-40B4-BE49-F238E27FC236}">
                <a16:creationId xmlns:a16="http://schemas.microsoft.com/office/drawing/2014/main" id="{8C8A0FEC-A9A4-864A-3338-F38577080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096000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rgbClr val="FFCC00"/>
                </a:solidFill>
                <a:latin typeface="Arial" panose="020B0604020202020204" pitchFamily="34" charset="0"/>
              </a:rPr>
              <a:t>Succession</a:t>
            </a:r>
          </a:p>
        </p:txBody>
      </p:sp>
      <p:sp>
        <p:nvSpPr>
          <p:cNvPr id="248853" name="Line 21">
            <a:extLst>
              <a:ext uri="{FF2B5EF4-FFF2-40B4-BE49-F238E27FC236}">
                <a16:creationId xmlns:a16="http://schemas.microsoft.com/office/drawing/2014/main" id="{345240FD-44A6-7375-0878-7C916EEBD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943600"/>
            <a:ext cx="457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54" name="Line 22">
            <a:extLst>
              <a:ext uri="{FF2B5EF4-FFF2-40B4-BE49-F238E27FC236}">
                <a16:creationId xmlns:a16="http://schemas.microsoft.com/office/drawing/2014/main" id="{82149273-C323-DE3E-48AC-B340976C5A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5943600"/>
            <a:ext cx="457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8855" name="Picture 23">
            <a:extLst>
              <a:ext uri="{FF2B5EF4-FFF2-40B4-BE49-F238E27FC236}">
                <a16:creationId xmlns:a16="http://schemas.microsoft.com/office/drawing/2014/main" id="{DFE28D2C-336A-D730-67E4-58AED4B0C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05400"/>
            <a:ext cx="28194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56" name="Picture 24">
            <a:extLst>
              <a:ext uri="{FF2B5EF4-FFF2-40B4-BE49-F238E27FC236}">
                <a16:creationId xmlns:a16="http://schemas.microsoft.com/office/drawing/2014/main" id="{E38DCA94-9BC2-D463-D228-7F7ADAA6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0"/>
            <a:ext cx="2895600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57" name="Line 25">
            <a:extLst>
              <a:ext uri="{FF2B5EF4-FFF2-40B4-BE49-F238E27FC236}">
                <a16:creationId xmlns:a16="http://schemas.microsoft.com/office/drawing/2014/main" id="{D3DA87E8-1646-49B9-2363-82C40633CD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419600"/>
            <a:ext cx="0" cy="10668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58" name="Line 26">
            <a:extLst>
              <a:ext uri="{FF2B5EF4-FFF2-40B4-BE49-F238E27FC236}">
                <a16:creationId xmlns:a16="http://schemas.microsoft.com/office/drawing/2014/main" id="{F258C020-ED8B-9F39-EA6C-1B6841D0CF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4953000"/>
            <a:ext cx="3505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59" name="Line 27">
            <a:extLst>
              <a:ext uri="{FF2B5EF4-FFF2-40B4-BE49-F238E27FC236}">
                <a16:creationId xmlns:a16="http://schemas.microsoft.com/office/drawing/2014/main" id="{283F3DE2-0B73-2191-097A-49B7FC0B4C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44196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60" name="Text Box 28">
            <a:extLst>
              <a:ext uri="{FF2B5EF4-FFF2-40B4-BE49-F238E27FC236}">
                <a16:creationId xmlns:a16="http://schemas.microsoft.com/office/drawing/2014/main" id="{049B6386-9950-0C92-C999-382AA4731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546600"/>
            <a:ext cx="649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Fire</a:t>
            </a:r>
          </a:p>
        </p:txBody>
      </p:sp>
      <p:pic>
        <p:nvPicPr>
          <p:cNvPr id="248861" name="Picture 29">
            <a:extLst>
              <a:ext uri="{FF2B5EF4-FFF2-40B4-BE49-F238E27FC236}">
                <a16:creationId xmlns:a16="http://schemas.microsoft.com/office/drawing/2014/main" id="{B3B825A5-F5BB-744D-FAEA-8A7C4C1B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4225"/>
            <a:ext cx="2697163" cy="10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62" name="Line 30">
            <a:extLst>
              <a:ext uri="{FF2B5EF4-FFF2-40B4-BE49-F238E27FC236}">
                <a16:creationId xmlns:a16="http://schemas.microsoft.com/office/drawing/2014/main" id="{7E695D0A-E018-6890-9D0D-0725829299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17526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63" name="Freeform 31">
            <a:extLst>
              <a:ext uri="{FF2B5EF4-FFF2-40B4-BE49-F238E27FC236}">
                <a16:creationId xmlns:a16="http://schemas.microsoft.com/office/drawing/2014/main" id="{62FB5602-EC47-9BA4-1805-4D370462C440}"/>
              </a:ext>
            </a:extLst>
          </p:cNvPr>
          <p:cNvSpPr>
            <a:spLocks/>
          </p:cNvSpPr>
          <p:nvPr/>
        </p:nvSpPr>
        <p:spPr bwMode="auto">
          <a:xfrm>
            <a:off x="1871663" y="2543175"/>
            <a:ext cx="7086600" cy="3429000"/>
          </a:xfrm>
          <a:custGeom>
            <a:avLst/>
            <a:gdLst>
              <a:gd name="T0" fmla="*/ 4368 w 4464"/>
              <a:gd name="T1" fmla="*/ 2160 h 2160"/>
              <a:gd name="T2" fmla="*/ 4464 w 4464"/>
              <a:gd name="T3" fmla="*/ 2160 h 2160"/>
              <a:gd name="T4" fmla="*/ 4464 w 4464"/>
              <a:gd name="T5" fmla="*/ 144 h 2160"/>
              <a:gd name="T6" fmla="*/ 0 w 4464"/>
              <a:gd name="T7" fmla="*/ 144 h 2160"/>
              <a:gd name="T8" fmla="*/ 0 w 4464"/>
              <a:gd name="T9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64" h="2160">
                <a:moveTo>
                  <a:pt x="4368" y="2160"/>
                </a:moveTo>
                <a:lnTo>
                  <a:pt x="4464" y="2160"/>
                </a:lnTo>
                <a:lnTo>
                  <a:pt x="4464" y="144"/>
                </a:ln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64" name="Line 32">
            <a:extLst>
              <a:ext uri="{FF2B5EF4-FFF2-40B4-BE49-F238E27FC236}">
                <a16:creationId xmlns:a16="http://schemas.microsoft.com/office/drawing/2014/main" id="{DEF23361-DAC2-150E-9BBB-FB77BB62AB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7600" y="2743200"/>
            <a:ext cx="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65" name="Text Box 33">
            <a:extLst>
              <a:ext uri="{FF2B5EF4-FFF2-40B4-BE49-F238E27FC236}">
                <a16:creationId xmlns:a16="http://schemas.microsoft.com/office/drawing/2014/main" id="{12B9ABA7-5AF6-3F32-8C3E-A721717C5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2717800"/>
            <a:ext cx="2470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Depositional Flood</a:t>
            </a:r>
          </a:p>
        </p:txBody>
      </p:sp>
      <p:sp>
        <p:nvSpPr>
          <p:cNvPr id="248866" name="Line 34">
            <a:extLst>
              <a:ext uri="{FF2B5EF4-FFF2-40B4-BE49-F238E27FC236}">
                <a16:creationId xmlns:a16="http://schemas.microsoft.com/office/drawing/2014/main" id="{B8B21993-C593-135F-35BD-266C95D06C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4953000"/>
            <a:ext cx="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67" name="Line 35">
            <a:extLst>
              <a:ext uri="{FF2B5EF4-FFF2-40B4-BE49-F238E27FC236}">
                <a16:creationId xmlns:a16="http://schemas.microsoft.com/office/drawing/2014/main" id="{9108DB43-077C-9091-82B1-F7C41BE3EA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4953000"/>
            <a:ext cx="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68" name="Line 36">
            <a:extLst>
              <a:ext uri="{FF2B5EF4-FFF2-40B4-BE49-F238E27FC236}">
                <a16:creationId xmlns:a16="http://schemas.microsoft.com/office/drawing/2014/main" id="{403A6438-B19A-0C1B-861E-7F4D4B7FD8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81600" y="4953000"/>
            <a:ext cx="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69" name="Text Box 37">
            <a:extLst>
              <a:ext uri="{FF2B5EF4-FFF2-40B4-BE49-F238E27FC236}">
                <a16:creationId xmlns:a16="http://schemas.microsoft.com/office/drawing/2014/main" id="{D70CF9CB-8229-3E05-1245-91487B2A7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495800"/>
            <a:ext cx="9842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Conifer</a:t>
            </a:r>
          </a:p>
          <a:p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Regen</a:t>
            </a:r>
          </a:p>
          <a:p>
            <a:endParaRPr lang="en-US" altLang="en-U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8870" name="Line 38">
            <a:extLst>
              <a:ext uri="{FF2B5EF4-FFF2-40B4-BE49-F238E27FC236}">
                <a16:creationId xmlns:a16="http://schemas.microsoft.com/office/drawing/2014/main" id="{59653B44-6314-62DC-AB3B-95F081F397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" y="44196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71" name="Line 39">
            <a:extLst>
              <a:ext uri="{FF2B5EF4-FFF2-40B4-BE49-F238E27FC236}">
                <a16:creationId xmlns:a16="http://schemas.microsoft.com/office/drawing/2014/main" id="{56AC44DF-AF3B-959C-5556-A32FA7AEF7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962400"/>
            <a:ext cx="25908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72" name="Text Box 40">
            <a:extLst>
              <a:ext uri="{FF2B5EF4-FFF2-40B4-BE49-F238E27FC236}">
                <a16:creationId xmlns:a16="http://schemas.microsoft.com/office/drawing/2014/main" id="{79FDBBF8-67D2-44DB-D72D-A2018B8CB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962400"/>
            <a:ext cx="266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rgbClr val="FFCC00"/>
                </a:solidFill>
                <a:latin typeface="Arial" panose="020B0604020202020204" pitchFamily="34" charset="0"/>
              </a:rPr>
              <a:t>No Regen / No Grazing</a:t>
            </a:r>
          </a:p>
        </p:txBody>
      </p:sp>
      <p:sp>
        <p:nvSpPr>
          <p:cNvPr id="248873" name="Text Box 41">
            <a:extLst>
              <a:ext uri="{FF2B5EF4-FFF2-40B4-BE49-F238E27FC236}">
                <a16:creationId xmlns:a16="http://schemas.microsoft.com/office/drawing/2014/main" id="{76DFF30E-8A24-AF79-A2D7-175825C9F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905000"/>
            <a:ext cx="238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Climax Wet Meadow</a:t>
            </a:r>
          </a:p>
        </p:txBody>
      </p:sp>
      <p:sp>
        <p:nvSpPr>
          <p:cNvPr id="248874" name="Text Box 42">
            <a:extLst>
              <a:ext uri="{FF2B5EF4-FFF2-40B4-BE49-F238E27FC236}">
                <a16:creationId xmlns:a16="http://schemas.microsoft.com/office/drawing/2014/main" id="{E2A9CC2B-97F4-B10A-2464-66FACA645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886200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Dry  Meadow</a:t>
            </a:r>
          </a:p>
        </p:txBody>
      </p:sp>
      <p:sp>
        <p:nvSpPr>
          <p:cNvPr id="248875" name="Text Box 43">
            <a:extLst>
              <a:ext uri="{FF2B5EF4-FFF2-40B4-BE49-F238E27FC236}">
                <a16:creationId xmlns:a16="http://schemas.microsoft.com/office/drawing/2014/main" id="{D43993AD-3ED7-E949-D0E0-0DDD58D0B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63" y="6005513"/>
            <a:ext cx="254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Old Mixed Con Forest</a:t>
            </a:r>
          </a:p>
        </p:txBody>
      </p:sp>
      <p:sp>
        <p:nvSpPr>
          <p:cNvPr id="248876" name="Text Box 44">
            <a:extLst>
              <a:ext uri="{FF2B5EF4-FFF2-40B4-BE49-F238E27FC236}">
                <a16:creationId xmlns:a16="http://schemas.microsoft.com/office/drawing/2014/main" id="{7DEEF2DD-C5AF-EB4E-C286-F7FEF1502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0"/>
            <a:ext cx="200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Conifer Initiation</a:t>
            </a:r>
          </a:p>
        </p:txBody>
      </p:sp>
      <p:sp>
        <p:nvSpPr>
          <p:cNvPr id="248877" name="Text Box 45">
            <a:extLst>
              <a:ext uri="{FF2B5EF4-FFF2-40B4-BE49-F238E27FC236}">
                <a16:creationId xmlns:a16="http://schemas.microsoft.com/office/drawing/2014/main" id="{7615A0D2-B413-E2B8-9B41-5AF8E8052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05000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Pioneer Forb (High WT)</a:t>
            </a:r>
          </a:p>
        </p:txBody>
      </p:sp>
      <p:sp>
        <p:nvSpPr>
          <p:cNvPr id="248878" name="Text Box 46">
            <a:extLst>
              <a:ext uri="{FF2B5EF4-FFF2-40B4-BE49-F238E27FC236}">
                <a16:creationId xmlns:a16="http://schemas.microsoft.com/office/drawing/2014/main" id="{6B4ADB54-81B5-9C49-FFC2-FB7CD6DEB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962400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Pioneer Forb</a:t>
            </a:r>
          </a:p>
        </p:txBody>
      </p:sp>
      <p:sp>
        <p:nvSpPr>
          <p:cNvPr id="248879" name="Oval 47">
            <a:extLst>
              <a:ext uri="{FF2B5EF4-FFF2-40B4-BE49-F238E27FC236}">
                <a16:creationId xmlns:a16="http://schemas.microsoft.com/office/drawing/2014/main" id="{73C4EC75-5A41-0FD8-8B83-27A893C1B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9813" y="790575"/>
            <a:ext cx="914400" cy="16811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80" name="Oval 48">
            <a:extLst>
              <a:ext uri="{FF2B5EF4-FFF2-40B4-BE49-F238E27FC236}">
                <a16:creationId xmlns:a16="http://schemas.microsoft.com/office/drawing/2014/main" id="{71E84426-06B8-6024-A94F-38FCCD136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225" y="4535488"/>
            <a:ext cx="3533775" cy="2125662"/>
          </a:xfrm>
          <a:prstGeom prst="ellipse">
            <a:avLst/>
          </a:prstGeom>
          <a:noFill/>
          <a:ln w="57150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81" name="Oval 49">
            <a:extLst>
              <a:ext uri="{FF2B5EF4-FFF2-40B4-BE49-F238E27FC236}">
                <a16:creationId xmlns:a16="http://schemas.microsoft.com/office/drawing/2014/main" id="{CFCF320A-6929-D23C-9CF1-56EDE7507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5" y="747713"/>
            <a:ext cx="3114675" cy="1814512"/>
          </a:xfrm>
          <a:prstGeom prst="ellipse">
            <a:avLst/>
          </a:prstGeom>
          <a:noFill/>
          <a:ln w="57150">
            <a:solidFill>
              <a:srgbClr val="66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7" name="Picture 1029">
            <a:extLst>
              <a:ext uri="{FF2B5EF4-FFF2-40B4-BE49-F238E27FC236}">
                <a16:creationId xmlns:a16="http://schemas.microsoft.com/office/drawing/2014/main" id="{290DD89A-0E39-66EC-29D0-952549BF6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288"/>
            <a:ext cx="9097963" cy="68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>
            <a:extLst>
              <a:ext uri="{FF2B5EF4-FFF2-40B4-BE49-F238E27FC236}">
                <a16:creationId xmlns:a16="http://schemas.microsoft.com/office/drawing/2014/main" id="{FA92F070-1CF1-D5E9-B4DF-47EFF0144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704850"/>
            <a:ext cx="6024563" cy="59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07" name="Text Box 3">
            <a:extLst>
              <a:ext uri="{FF2B5EF4-FFF2-40B4-BE49-F238E27FC236}">
                <a16:creationId xmlns:a16="http://schemas.microsoft.com/office/drawing/2014/main" id="{7A35DE8F-57E3-821C-1A6A-BA88E953A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0"/>
            <a:ext cx="59912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3600" b="1">
                <a:solidFill>
                  <a:srgbClr val="FFCC00"/>
                </a:solidFill>
              </a:rPr>
              <a:t>Relevance of Dynamic Events</a:t>
            </a:r>
          </a:p>
        </p:txBody>
      </p:sp>
      <p:sp>
        <p:nvSpPr>
          <p:cNvPr id="251908" name="Text Box 4">
            <a:extLst>
              <a:ext uri="{FF2B5EF4-FFF2-40B4-BE49-F238E27FC236}">
                <a16:creationId xmlns:a16="http://schemas.microsoft.com/office/drawing/2014/main" id="{A6E690EB-398A-C37D-C6BD-B56542234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98675"/>
            <a:ext cx="3070225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rgbClr val="FFCC00"/>
                </a:solidFill>
              </a:rPr>
              <a:t>Very important</a:t>
            </a:r>
          </a:p>
          <a:p>
            <a:r>
              <a:rPr lang="en-US" altLang="en-US" sz="2400" b="1">
                <a:solidFill>
                  <a:srgbClr val="FFCC00"/>
                </a:solidFill>
              </a:rPr>
              <a:t>(confluences &amp; offsite</a:t>
            </a:r>
            <a:r>
              <a:rPr lang="en-US" altLang="en-US" sz="1800" b="1">
                <a:solidFill>
                  <a:srgbClr val="FFCC00"/>
                </a:solidFill>
              </a:rPr>
              <a:t>)</a:t>
            </a:r>
          </a:p>
        </p:txBody>
      </p:sp>
      <p:sp>
        <p:nvSpPr>
          <p:cNvPr id="251909" name="Text Box 5">
            <a:extLst>
              <a:ext uri="{FF2B5EF4-FFF2-40B4-BE49-F238E27FC236}">
                <a16:creationId xmlns:a16="http://schemas.microsoft.com/office/drawing/2014/main" id="{914BA7A4-EBA3-53A5-49BC-286503A97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5513388"/>
            <a:ext cx="2873375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FFCC00"/>
                </a:solidFill>
              </a:rPr>
              <a:t>Little to Detrimental</a:t>
            </a:r>
          </a:p>
          <a:p>
            <a:r>
              <a:rPr lang="en-US" altLang="en-US" sz="2400" b="1">
                <a:solidFill>
                  <a:srgbClr val="FFCC00"/>
                </a:solidFill>
              </a:rPr>
              <a:t>(channel instability)</a:t>
            </a:r>
          </a:p>
        </p:txBody>
      </p:sp>
      <p:sp>
        <p:nvSpPr>
          <p:cNvPr id="251910" name="Text Box 6">
            <a:extLst>
              <a:ext uri="{FF2B5EF4-FFF2-40B4-BE49-F238E27FC236}">
                <a16:creationId xmlns:a16="http://schemas.microsoft.com/office/drawing/2014/main" id="{8CDC3863-9C1E-DDFD-2B44-7F85F5A1A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2189163"/>
            <a:ext cx="30861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rgbClr val="FFCC00"/>
                </a:solidFill>
              </a:rPr>
              <a:t>Moderately important</a:t>
            </a:r>
          </a:p>
          <a:p>
            <a:r>
              <a:rPr lang="en-US" altLang="en-US" sz="2400" b="1">
                <a:solidFill>
                  <a:srgbClr val="FFCC00"/>
                </a:solidFill>
              </a:rPr>
              <a:t>(earthflows/slides)</a:t>
            </a:r>
          </a:p>
        </p:txBody>
      </p:sp>
      <p:sp>
        <p:nvSpPr>
          <p:cNvPr id="251911" name="Text Box 7">
            <a:extLst>
              <a:ext uri="{FF2B5EF4-FFF2-40B4-BE49-F238E27FC236}">
                <a16:creationId xmlns:a16="http://schemas.microsoft.com/office/drawing/2014/main" id="{A7D93159-861E-302E-9C04-2E99BF624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650" y="5018088"/>
            <a:ext cx="3435350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rgbClr val="FFCC00"/>
                </a:solidFill>
              </a:rPr>
              <a:t>Moderately important</a:t>
            </a:r>
          </a:p>
          <a:p>
            <a:r>
              <a:rPr lang="en-US" altLang="en-US" sz="2400" b="1">
                <a:solidFill>
                  <a:srgbClr val="FFCC00"/>
                </a:solidFill>
              </a:rPr>
              <a:t>(flash floods/confluences,</a:t>
            </a:r>
          </a:p>
          <a:p>
            <a:r>
              <a:rPr lang="en-US" altLang="en-US" sz="2400" b="1">
                <a:solidFill>
                  <a:srgbClr val="FFCC00"/>
                </a:solidFill>
              </a:rPr>
              <a:t>rare)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>
            <a:extLst>
              <a:ext uri="{FF2B5EF4-FFF2-40B4-BE49-F238E27FC236}">
                <a16:creationId xmlns:a16="http://schemas.microsoft.com/office/drawing/2014/main" id="{42BC2BBF-0D7C-3C66-00FB-9A79DC816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971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altLang="en-US" sz="3600" b="1" i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“The significant problems we face today cannot be solved with the same level of thinking that we were at when we created them.”</a:t>
            </a:r>
            <a:r>
              <a:rPr lang="en-US" alt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Albert Einstein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>
            <a:extLst>
              <a:ext uri="{FF2B5EF4-FFF2-40B4-BE49-F238E27FC236}">
                <a16:creationId xmlns:a16="http://schemas.microsoft.com/office/drawing/2014/main" id="{BD86236B-5FA4-3D78-BC6F-8E19E8E57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1527" r="1454" b="972"/>
          <a:stretch>
            <a:fillRect/>
          </a:stretch>
        </p:blipFill>
        <p:spPr bwMode="auto">
          <a:xfrm>
            <a:off x="0" y="0"/>
            <a:ext cx="4456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87" name="Line 3">
            <a:extLst>
              <a:ext uri="{FF2B5EF4-FFF2-40B4-BE49-F238E27FC236}">
                <a16:creationId xmlns:a16="http://schemas.microsoft.com/office/drawing/2014/main" id="{4DD5F63F-7036-6D1B-AE2A-C9DCAD2748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1912938"/>
            <a:ext cx="2965450" cy="11699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88" name="Line 4">
            <a:extLst>
              <a:ext uri="{FF2B5EF4-FFF2-40B4-BE49-F238E27FC236}">
                <a16:creationId xmlns:a16="http://schemas.microsoft.com/office/drawing/2014/main" id="{BB59C20B-861D-1D6C-9EA6-9BF13B652A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2743200"/>
            <a:ext cx="3105150" cy="20145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89" name="Line 5">
            <a:extLst>
              <a:ext uri="{FF2B5EF4-FFF2-40B4-BE49-F238E27FC236}">
                <a16:creationId xmlns:a16="http://schemas.microsoft.com/office/drawing/2014/main" id="{39C789A8-0B52-BF49-486B-125EB15043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3784600"/>
            <a:ext cx="3259138" cy="1778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90" name="Text Box 6">
            <a:extLst>
              <a:ext uri="{FF2B5EF4-FFF2-40B4-BE49-F238E27FC236}">
                <a16:creationId xmlns:a16="http://schemas.microsoft.com/office/drawing/2014/main" id="{976EA692-C578-BC3C-D442-EA9D6BE40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600200"/>
            <a:ext cx="215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>
                <a:solidFill>
                  <a:schemeClr val="folHlink"/>
                </a:solidFill>
              </a:rPr>
              <a:t>Channel gravels</a:t>
            </a:r>
          </a:p>
        </p:txBody>
      </p:sp>
      <p:sp>
        <p:nvSpPr>
          <p:cNvPr id="246791" name="Text Box 7">
            <a:extLst>
              <a:ext uri="{FF2B5EF4-FFF2-40B4-BE49-F238E27FC236}">
                <a16:creationId xmlns:a16="http://schemas.microsoft.com/office/drawing/2014/main" id="{FCF75BE7-A990-F7BE-BFC8-30A0D45C6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438400"/>
            <a:ext cx="213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>
                <a:solidFill>
                  <a:schemeClr val="folHlink"/>
                </a:solidFill>
              </a:rPr>
              <a:t>Coarse charcoal</a:t>
            </a:r>
          </a:p>
        </p:txBody>
      </p:sp>
      <p:sp>
        <p:nvSpPr>
          <p:cNvPr id="246792" name="Text Box 8">
            <a:extLst>
              <a:ext uri="{FF2B5EF4-FFF2-40B4-BE49-F238E27FC236}">
                <a16:creationId xmlns:a16="http://schemas.microsoft.com/office/drawing/2014/main" id="{590A67CC-1CEC-0582-4C5D-96C5D658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505200"/>
            <a:ext cx="215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>
                <a:solidFill>
                  <a:schemeClr val="folHlink"/>
                </a:solidFill>
              </a:rPr>
              <a:t>Channel gravels</a:t>
            </a:r>
          </a:p>
        </p:txBody>
      </p:sp>
      <p:sp>
        <p:nvSpPr>
          <p:cNvPr id="246793" name="Text Box 9">
            <a:extLst>
              <a:ext uri="{FF2B5EF4-FFF2-40B4-BE49-F238E27FC236}">
                <a16:creationId xmlns:a16="http://schemas.microsoft.com/office/drawing/2014/main" id="{202EE3FA-D445-CF8B-1450-C9FECD031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46075"/>
            <a:ext cx="3092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>
                <a:solidFill>
                  <a:schemeClr val="folHlink"/>
                </a:solidFill>
              </a:rPr>
              <a:t>Fine overbank alluvium</a:t>
            </a:r>
          </a:p>
        </p:txBody>
      </p:sp>
      <p:sp>
        <p:nvSpPr>
          <p:cNvPr id="246794" name="Line 10">
            <a:extLst>
              <a:ext uri="{FF2B5EF4-FFF2-40B4-BE49-F238E27FC236}">
                <a16:creationId xmlns:a16="http://schemas.microsoft.com/office/drawing/2014/main" id="{C7A6A56B-99BF-AB7C-ABB8-EC339F052D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660400"/>
            <a:ext cx="2425700" cy="10509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95" name="Text Box 11">
            <a:extLst>
              <a:ext uri="{FF2B5EF4-FFF2-40B4-BE49-F238E27FC236}">
                <a16:creationId xmlns:a16="http://schemas.microsoft.com/office/drawing/2014/main" id="{9E19F717-8426-D712-236F-84AF62788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096000"/>
            <a:ext cx="357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>
                <a:solidFill>
                  <a:schemeClr val="folHlink"/>
                </a:solidFill>
                <a:latin typeface="Arial" panose="020B0604020202020204" pitchFamily="34" charset="0"/>
              </a:rPr>
              <a:t>Limber Jim Creek, </a:t>
            </a:r>
          </a:p>
          <a:p>
            <a:pPr algn="l"/>
            <a:r>
              <a:rPr lang="en-US" altLang="en-US" sz="1800">
                <a:solidFill>
                  <a:schemeClr val="folHlink"/>
                </a:solidFill>
                <a:latin typeface="Arial" panose="020B0604020202020204" pitchFamily="34" charset="0"/>
              </a:rPr>
              <a:t>Upper Grande Ronde River basin</a:t>
            </a:r>
          </a:p>
        </p:txBody>
      </p:sp>
      <p:sp>
        <p:nvSpPr>
          <p:cNvPr id="246796" name="Text Box 12">
            <a:extLst>
              <a:ext uri="{FF2B5EF4-FFF2-40B4-BE49-F238E27FC236}">
                <a16:creationId xmlns:a16="http://schemas.microsoft.com/office/drawing/2014/main" id="{B64BA0D8-6603-85BD-E724-8531761A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1288"/>
            <a:ext cx="289877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</a:rPr>
              <a:t>From: W. Russell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>
            <a:extLst>
              <a:ext uri="{FF2B5EF4-FFF2-40B4-BE49-F238E27FC236}">
                <a16:creationId xmlns:a16="http://schemas.microsoft.com/office/drawing/2014/main" id="{90717788-76E5-65ED-76FC-AE0B9A7A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/>
          <a:stretch>
            <a:fillRect/>
          </a:stretch>
        </p:blipFill>
        <p:spPr bwMode="auto">
          <a:xfrm>
            <a:off x="350838" y="765175"/>
            <a:ext cx="8516937" cy="576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1" name="Line 3">
            <a:extLst>
              <a:ext uri="{FF2B5EF4-FFF2-40B4-BE49-F238E27FC236}">
                <a16:creationId xmlns:a16="http://schemas.microsoft.com/office/drawing/2014/main" id="{9D2576ED-1FBE-275F-FDAE-11F03DF3E6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7800" y="2209800"/>
            <a:ext cx="1752600" cy="1371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2" name="Text Box 4">
            <a:extLst>
              <a:ext uri="{FF2B5EF4-FFF2-40B4-BE49-F238E27FC236}">
                <a16:creationId xmlns:a16="http://schemas.microsoft.com/office/drawing/2014/main" id="{5DD518A6-5049-1A94-E225-C79C5C70C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743200"/>
            <a:ext cx="248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Trapper Creek Basin</a:t>
            </a: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994D2CCC-D5C0-4969-C496-DFDD6964E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343400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chemeClr val="hlink"/>
                </a:solidFill>
                <a:latin typeface="Arial" panose="020B0604020202020204" pitchFamily="34" charset="0"/>
              </a:rPr>
              <a:t>Fan</a:t>
            </a:r>
          </a:p>
        </p:txBody>
      </p:sp>
      <p:sp>
        <p:nvSpPr>
          <p:cNvPr id="181254" name="Line 6">
            <a:extLst>
              <a:ext uri="{FF2B5EF4-FFF2-40B4-BE49-F238E27FC236}">
                <a16:creationId xmlns:a16="http://schemas.microsoft.com/office/drawing/2014/main" id="{4266C5FD-BDF8-AB04-C3DE-D9E2634626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685800"/>
            <a:ext cx="1524000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5" name="Line 7">
            <a:extLst>
              <a:ext uri="{FF2B5EF4-FFF2-40B4-BE49-F238E27FC236}">
                <a16:creationId xmlns:a16="http://schemas.microsoft.com/office/drawing/2014/main" id="{A2B0E543-C9F2-63D0-A4FF-89333DC431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5600" y="685800"/>
            <a:ext cx="30480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6" name="Text Box 8">
            <a:extLst>
              <a:ext uri="{FF2B5EF4-FFF2-40B4-BE49-F238E27FC236}">
                <a16:creationId xmlns:a16="http://schemas.microsoft.com/office/drawing/2014/main" id="{BBCDB354-2E11-019F-613C-21A3DBFE1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0480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Wide Floodplains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>
            <a:extLst>
              <a:ext uri="{FF2B5EF4-FFF2-40B4-BE49-F238E27FC236}">
                <a16:creationId xmlns:a16="http://schemas.microsoft.com/office/drawing/2014/main" id="{13DDD29E-7E2A-888E-CB4D-19C5C5401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FF9900"/>
                </a:solidFill>
              </a:rPr>
              <a:t>“Sources” of Large Wood</a:t>
            </a:r>
          </a:p>
        </p:txBody>
      </p:sp>
      <p:graphicFrame>
        <p:nvGraphicFramePr>
          <p:cNvPr id="270380" name="Group 44">
            <a:extLst>
              <a:ext uri="{FF2B5EF4-FFF2-40B4-BE49-F238E27FC236}">
                <a16:creationId xmlns:a16="http://schemas.microsoft.com/office/drawing/2014/main" id="{3F53A616-1B39-55C5-0AAC-3CED699E9E7E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728788" y="1562100"/>
          <a:ext cx="5532437" cy="4999038"/>
        </p:xfrm>
        <a:graphic>
          <a:graphicData uri="http://schemas.openxmlformats.org/drawingml/2006/table">
            <a:tbl>
              <a:tblPr/>
              <a:tblGrid>
                <a:gridCol w="2462212">
                  <a:extLst>
                    <a:ext uri="{9D8B030D-6E8A-4147-A177-3AD203B41FA5}">
                      <a16:colId xmlns:a16="http://schemas.microsoft.com/office/drawing/2014/main" val="1190083772"/>
                    </a:ext>
                  </a:extLst>
                </a:gridCol>
                <a:gridCol w="1631950">
                  <a:extLst>
                    <a:ext uri="{9D8B030D-6E8A-4147-A177-3AD203B41FA5}">
                      <a16:colId xmlns:a16="http://schemas.microsoft.com/office/drawing/2014/main" val="2914076861"/>
                    </a:ext>
                  </a:extLst>
                </a:gridCol>
                <a:gridCol w="1255713">
                  <a:extLst>
                    <a:ext uri="{9D8B030D-6E8A-4147-A177-3AD203B41FA5}">
                      <a16:colId xmlns:a16="http://schemas.microsoft.com/office/drawing/2014/main" val="29205305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43819031"/>
                    </a:ext>
                  </a:extLst>
                </a:gridCol>
              </a:tblGrid>
              <a:tr h="9985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Murphy &amp; Koski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1989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AK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386863"/>
                  </a:ext>
                </a:extLst>
              </a:tr>
              <a:tr h="9525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Robison &amp; Beschta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1990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AK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692786"/>
                  </a:ext>
                </a:extLst>
              </a:tr>
              <a:tr h="990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McDade et al.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1990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OR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474371"/>
                  </a:ext>
                </a:extLst>
              </a:tr>
              <a:tr h="10287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Lienkaemper &amp; Swanson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1987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OR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759956"/>
                  </a:ext>
                </a:extLst>
              </a:tr>
              <a:tr h="10287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Van Sickle &amp; Gregory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1990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Model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3654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87DB81DB-8B4B-B88C-F5FA-01F4FDEC6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31800"/>
            <a:ext cx="7772400" cy="1174750"/>
          </a:xfrm>
        </p:spPr>
        <p:txBody>
          <a:bodyPr/>
          <a:lstStyle/>
          <a:p>
            <a:r>
              <a:rPr lang="en-US" altLang="en-US">
                <a:solidFill>
                  <a:srgbClr val="FF9900"/>
                </a:solidFill>
              </a:rPr>
              <a:t>Adaptations to Dynamic Ecosystems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C9164989-C68F-CB19-29C6-7501CECB1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688" y="2106613"/>
            <a:ext cx="7772400" cy="3681412"/>
          </a:xfrm>
        </p:spPr>
        <p:txBody>
          <a:bodyPr/>
          <a:lstStyle/>
          <a:p>
            <a:r>
              <a:rPr lang="en-US" altLang="en-US" sz="3600" b="1">
                <a:solidFill>
                  <a:srgbClr val="FFCC00"/>
                </a:solidFill>
              </a:rPr>
              <a:t>Persist throughout all ecological stages</a:t>
            </a:r>
          </a:p>
          <a:p>
            <a:endParaRPr lang="en-US" altLang="en-US" sz="3600" b="1">
              <a:solidFill>
                <a:srgbClr val="FFCC00"/>
              </a:solidFill>
            </a:endParaRPr>
          </a:p>
          <a:p>
            <a:r>
              <a:rPr lang="en-US" altLang="en-US" sz="3600" b="1">
                <a:solidFill>
                  <a:srgbClr val="FFCC00"/>
                </a:solidFill>
              </a:rPr>
              <a:t>Exist in refugia and move among patches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76BD2E59-188B-9B6E-2B47-233AAB8F2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1938"/>
            <a:ext cx="7772400" cy="1149350"/>
          </a:xfrm>
        </p:spPr>
        <p:txBody>
          <a:bodyPr/>
          <a:lstStyle/>
          <a:p>
            <a:r>
              <a:rPr lang="en-US" altLang="en-US" sz="3200">
                <a:solidFill>
                  <a:srgbClr val="FF9900"/>
                </a:solidFill>
              </a:rPr>
              <a:t>Adaptations of Anadromous </a:t>
            </a:r>
            <a:r>
              <a:rPr lang="en-US" altLang="en-US" sz="3200" u="sng">
                <a:solidFill>
                  <a:srgbClr val="FF9900"/>
                </a:solidFill>
              </a:rPr>
              <a:t>Salmonids to Dynamic Environments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8FBE6339-4070-53EE-751F-DE03F6A72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24088"/>
            <a:ext cx="7772400" cy="3727450"/>
          </a:xfrm>
        </p:spPr>
        <p:txBody>
          <a:bodyPr/>
          <a:lstStyle/>
          <a:p>
            <a:r>
              <a:rPr lang="en-US" altLang="en-US" sz="3600" b="1">
                <a:solidFill>
                  <a:srgbClr val="FFCC00"/>
                </a:solidFill>
              </a:rPr>
              <a:t>Straying of adults</a:t>
            </a:r>
          </a:p>
          <a:p>
            <a:endParaRPr lang="en-US" altLang="en-US" sz="3600" b="1">
              <a:solidFill>
                <a:srgbClr val="FFCC00"/>
              </a:solidFill>
            </a:endParaRPr>
          </a:p>
          <a:p>
            <a:r>
              <a:rPr lang="en-US" altLang="en-US" sz="3600" b="1">
                <a:solidFill>
                  <a:srgbClr val="FFCC00"/>
                </a:solidFill>
              </a:rPr>
              <a:t>High fecundity</a:t>
            </a:r>
          </a:p>
          <a:p>
            <a:endParaRPr lang="en-US" altLang="en-US" sz="3600" b="1">
              <a:solidFill>
                <a:srgbClr val="FFCC00"/>
              </a:solidFill>
            </a:endParaRPr>
          </a:p>
          <a:p>
            <a:r>
              <a:rPr lang="en-US" altLang="en-US" sz="3600" b="1">
                <a:solidFill>
                  <a:srgbClr val="FFCC00"/>
                </a:solidFill>
              </a:rPr>
              <a:t>Mobility of juveniles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>
            <a:extLst>
              <a:ext uri="{FF2B5EF4-FFF2-40B4-BE49-F238E27FC236}">
                <a16:creationId xmlns:a16="http://schemas.microsoft.com/office/drawing/2014/main" id="{4BDD573A-1C08-1A95-2D9E-A18F4C249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5"/>
          <a:stretch>
            <a:fillRect/>
          </a:stretch>
        </p:blipFill>
        <p:spPr bwMode="auto">
          <a:xfrm>
            <a:off x="2141538" y="0"/>
            <a:ext cx="4873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>
            <a:extLst>
              <a:ext uri="{FF2B5EF4-FFF2-40B4-BE49-F238E27FC236}">
                <a16:creationId xmlns:a16="http://schemas.microsoft.com/office/drawing/2014/main" id="{8C158742-2CA6-8B7B-514F-00F5425B9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338" y="1333500"/>
            <a:ext cx="316865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Gradients of</a:t>
            </a:r>
          </a:p>
          <a:p>
            <a:pPr algn="l"/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topographic</a:t>
            </a:r>
          </a:p>
          <a:p>
            <a:pPr algn="l"/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roughness</a:t>
            </a:r>
          </a:p>
          <a:p>
            <a:pPr algn="l"/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(i.e., variance in</a:t>
            </a:r>
          </a:p>
          <a:p>
            <a:pPr algn="l"/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erosion and topography</a:t>
            </a: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 algn="l"/>
            <a:endParaRPr lang="en-US" altLang="en-US" sz="18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15043" name="Object 3">
            <a:extLst>
              <a:ext uri="{FF2B5EF4-FFF2-40B4-BE49-F238E27FC236}">
                <a16:creationId xmlns:a16="http://schemas.microsoft.com/office/drawing/2014/main" id="{34558755-43B9-CAFE-27D0-D6688129CC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4538" y="3187700"/>
          <a:ext cx="2667000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signer Drawing" r:id="rId3" imgW="4484187" imgH="2566838" progId="Designer.Drawing.8">
                  <p:embed/>
                </p:oleObj>
              </mc:Choice>
              <mc:Fallback>
                <p:oleObj name="Designer Drawing" r:id="rId3" imgW="4484187" imgH="2566838" progId="Designer.Drawing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8" y="3187700"/>
                        <a:ext cx="2667000" cy="152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44" name="Rectangle 4">
            <a:extLst>
              <a:ext uri="{FF2B5EF4-FFF2-40B4-BE49-F238E27FC236}">
                <a16:creationId xmlns:a16="http://schemas.microsoft.com/office/drawing/2014/main" id="{69259052-4592-19BD-4B36-8EDB44CFE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416300"/>
            <a:ext cx="2286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5" name="Rectangle 5">
            <a:extLst>
              <a:ext uri="{FF2B5EF4-FFF2-40B4-BE49-F238E27FC236}">
                <a16:creationId xmlns:a16="http://schemas.microsoft.com/office/drawing/2014/main" id="{31D0CD99-230A-B1F7-C5A9-84D92126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3340100"/>
            <a:ext cx="2286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6" name="Line 6">
            <a:extLst>
              <a:ext uri="{FF2B5EF4-FFF2-40B4-BE49-F238E27FC236}">
                <a16:creationId xmlns:a16="http://schemas.microsoft.com/office/drawing/2014/main" id="{4A4A55F4-73C5-3168-6E82-13A521E55D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1938" y="3340100"/>
            <a:ext cx="1143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7" name="Line 7">
            <a:extLst>
              <a:ext uri="{FF2B5EF4-FFF2-40B4-BE49-F238E27FC236}">
                <a16:creationId xmlns:a16="http://schemas.microsoft.com/office/drawing/2014/main" id="{F85A02BB-7382-C8B6-BEE1-36774D8F40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938" y="3568700"/>
            <a:ext cx="1981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048" name="Picture 8">
            <a:extLst>
              <a:ext uri="{FF2B5EF4-FFF2-40B4-BE49-F238E27FC236}">
                <a16:creationId xmlns:a16="http://schemas.microsoft.com/office/drawing/2014/main" id="{1EF4820B-0B70-33FF-2035-7BA90CD8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025900"/>
            <a:ext cx="4343400" cy="25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9" name="Picture 9">
            <a:extLst>
              <a:ext uri="{FF2B5EF4-FFF2-40B4-BE49-F238E27FC236}">
                <a16:creationId xmlns:a16="http://schemas.microsoft.com/office/drawing/2014/main" id="{6F43CC30-0D12-AC02-10E6-A6B892C6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8" y="1206500"/>
            <a:ext cx="3276600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50" name="Text Box 10">
            <a:extLst>
              <a:ext uri="{FF2B5EF4-FFF2-40B4-BE49-F238E27FC236}">
                <a16:creationId xmlns:a16="http://schemas.microsoft.com/office/drawing/2014/main" id="{AB724B7D-4040-62AE-E806-26FA79573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1385888"/>
            <a:ext cx="30289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Southern Cascades (Lassen area)</a:t>
            </a:r>
          </a:p>
          <a:p>
            <a:pPr algn="l"/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(lower variance)</a:t>
            </a:r>
          </a:p>
        </p:txBody>
      </p:sp>
      <p:sp>
        <p:nvSpPr>
          <p:cNvPr id="215051" name="Text Box 11">
            <a:extLst>
              <a:ext uri="{FF2B5EF4-FFF2-40B4-BE49-F238E27FC236}">
                <a16:creationId xmlns:a16="http://schemas.microsoft.com/office/drawing/2014/main" id="{D1DBAA10-892E-AC1D-8DF1-54FCDE1F4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88" y="4492625"/>
            <a:ext cx="1660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Klamath Mts.</a:t>
            </a:r>
          </a:p>
          <a:p>
            <a:pPr algn="l"/>
            <a:r>
              <a:rPr lang="en-US" altLang="en-US" sz="1400" b="1">
                <a:solidFill>
                  <a:schemeClr val="tx1"/>
                </a:solidFill>
                <a:latin typeface="Arial" panose="020B0604020202020204" pitchFamily="34" charset="0"/>
              </a:rPr>
              <a:t>(higher variance)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215052" name="Object 12">
            <a:extLst>
              <a:ext uri="{FF2B5EF4-FFF2-40B4-BE49-F238E27FC236}">
                <a16:creationId xmlns:a16="http://schemas.microsoft.com/office/drawing/2014/main" id="{5DEE9950-DE69-9365-7E24-1E8323B1ED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4538" y="4559300"/>
          <a:ext cx="2667000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signer Drawing" r:id="rId7" imgW="4517640" imgH="1240920" progId="Designer.Drawing.8">
                  <p:embed/>
                </p:oleObj>
              </mc:Choice>
              <mc:Fallback>
                <p:oleObj name="Designer Drawing" r:id="rId7" imgW="4517640" imgH="1240920" progId="Designer.Drawing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8" y="4559300"/>
                        <a:ext cx="2667000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53" name="Rectangle 13">
            <a:extLst>
              <a:ext uri="{FF2B5EF4-FFF2-40B4-BE49-F238E27FC236}">
                <a16:creationId xmlns:a16="http://schemas.microsoft.com/office/drawing/2014/main" id="{1C0CD608-7BE6-A293-48D1-5FDB62CBD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42863"/>
            <a:ext cx="86090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>
              <a:tabLst>
                <a:tab pos="274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274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274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274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274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4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Landscape Organization of Environmental Variance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BF222C94-8797-A993-7508-3FC3C232E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sz="3200">
                <a:solidFill>
                  <a:srgbClr val="FF9900"/>
                </a:solidFill>
              </a:rPr>
              <a:t>Consideration of Upslope </a:t>
            </a:r>
            <a:br>
              <a:rPr lang="en-US" altLang="en-US" sz="3200">
                <a:solidFill>
                  <a:srgbClr val="FF9900"/>
                </a:solidFill>
              </a:rPr>
            </a:br>
            <a:r>
              <a:rPr lang="en-US" altLang="en-US" sz="3200">
                <a:solidFill>
                  <a:srgbClr val="FF9900"/>
                </a:solidFill>
              </a:rPr>
              <a:t>Sources of Large Wood</a:t>
            </a:r>
          </a:p>
        </p:txBody>
      </p:sp>
      <p:graphicFrame>
        <p:nvGraphicFramePr>
          <p:cNvPr id="253955" name="Group 3">
            <a:extLst>
              <a:ext uri="{FF2B5EF4-FFF2-40B4-BE49-F238E27FC236}">
                <a16:creationId xmlns:a16="http://schemas.microsoft.com/office/drawing/2014/main" id="{150286D5-1F47-1C4E-7308-1EC92AFA70D6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04800" y="1562100"/>
          <a:ext cx="8458200" cy="4999038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2374843594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895673098"/>
                    </a:ext>
                  </a:extLst>
                </a:gridCol>
                <a:gridCol w="1493838">
                  <a:extLst>
                    <a:ext uri="{9D8B030D-6E8A-4147-A177-3AD203B41FA5}">
                      <a16:colId xmlns:a16="http://schemas.microsoft.com/office/drawing/2014/main" val="4137800207"/>
                    </a:ext>
                  </a:extLst>
                </a:gridCol>
                <a:gridCol w="2392362">
                  <a:extLst>
                    <a:ext uri="{9D8B030D-6E8A-4147-A177-3AD203B41FA5}">
                      <a16:colId xmlns:a16="http://schemas.microsoft.com/office/drawing/2014/main" val="3134847213"/>
                    </a:ext>
                  </a:extLst>
                </a:gridCol>
              </a:tblGrid>
              <a:tr h="9985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Murphy &amp; Koski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1989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AK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14% of total amount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151549"/>
                  </a:ext>
                </a:extLst>
              </a:tr>
              <a:tr h="9525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Robison &amp; Beschta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1990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AK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Not considered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111332"/>
                  </a:ext>
                </a:extLst>
              </a:tr>
              <a:tr h="990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McDade et al.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1990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OR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Not considered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209767"/>
                  </a:ext>
                </a:extLst>
              </a:tr>
              <a:tr h="10287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Lienkaemper &amp; Swanson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1987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OR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Not considered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439573"/>
                  </a:ext>
                </a:extLst>
              </a:tr>
              <a:tr h="10287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Van Sickle &amp; Gregory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1990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Model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FFCC00"/>
                        </a:buClr>
                        <a:buSzPct val="12500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Times New Roman" panose="02020603050405020304" pitchFamily="18" charset="0"/>
                        </a:rPr>
                        <a:t>Not considered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05135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>
            <a:extLst>
              <a:ext uri="{FF2B5EF4-FFF2-40B4-BE49-F238E27FC236}">
                <a16:creationId xmlns:a16="http://schemas.microsoft.com/office/drawing/2014/main" id="{6CED66DF-921C-AA9C-BB31-9EA532C9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r="3777"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0170B561-F3DF-87F3-E7CE-4699F19124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39763"/>
            <a:ext cx="7772400" cy="717550"/>
          </a:xfrm>
        </p:spPr>
        <p:txBody>
          <a:bodyPr/>
          <a:lstStyle/>
          <a:p>
            <a:r>
              <a:rPr lang="en-US" altLang="en-US" sz="3200">
                <a:solidFill>
                  <a:srgbClr val="FF9900"/>
                </a:solidFill>
              </a:rPr>
              <a:t>Dynamic Aspects of </a:t>
            </a:r>
            <a:br>
              <a:rPr lang="en-US" altLang="en-US" sz="3200">
                <a:solidFill>
                  <a:srgbClr val="FF9900"/>
                </a:solidFill>
              </a:rPr>
            </a:br>
            <a:r>
              <a:rPr lang="en-US" altLang="en-US" sz="3200">
                <a:solidFill>
                  <a:srgbClr val="FF9900"/>
                </a:solidFill>
              </a:rPr>
              <a:t>Aquatic Ecosystems in the ACS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5259B820-0D6F-F8C0-8282-EE456B0EE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52663"/>
            <a:ext cx="7772400" cy="3524250"/>
          </a:xfrm>
        </p:spPr>
        <p:txBody>
          <a:bodyPr/>
          <a:lstStyle/>
          <a:p>
            <a:r>
              <a:rPr lang="en-US" altLang="en-US" b="1"/>
              <a:t>“At the heart of this approach (the ACS) is the recognition that fish and other organisms evolved within a</a:t>
            </a:r>
            <a:r>
              <a:rPr lang="en-US" altLang="en-US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rgbClr val="FFCC00"/>
                </a:solidFill>
              </a:rPr>
              <a:t>dynamic environment</a:t>
            </a:r>
            <a:r>
              <a:rPr lang="en-US" altLang="en-US" b="1">
                <a:solidFill>
                  <a:schemeClr val="bg1"/>
                </a:solidFill>
              </a:rPr>
              <a:t> </a:t>
            </a:r>
            <a:r>
              <a:rPr lang="en-US" altLang="en-US" b="1"/>
              <a:t>that has been</a:t>
            </a:r>
            <a:r>
              <a:rPr lang="en-US" altLang="en-US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rgbClr val="FFCC00"/>
                </a:solidFill>
              </a:rPr>
              <a:t>constantly influenced and changed</a:t>
            </a:r>
            <a:r>
              <a:rPr lang="en-US" altLang="en-US" b="1">
                <a:solidFill>
                  <a:schemeClr val="bg1"/>
                </a:solidFill>
              </a:rPr>
              <a:t> </a:t>
            </a:r>
            <a:r>
              <a:rPr lang="en-US" altLang="en-US" b="1"/>
              <a:t>by geomorphic and ecologic disturbance.” p. V-29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09DE0205-00E7-E275-1D64-15D232D2BE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solidFill>
                  <a:srgbClr val="FF9900"/>
                </a:solidFill>
              </a:rPr>
              <a:t>Dynamic Aspects of </a:t>
            </a:r>
            <a:br>
              <a:rPr lang="en-US" altLang="en-US" sz="3200">
                <a:solidFill>
                  <a:srgbClr val="FF9900"/>
                </a:solidFill>
              </a:rPr>
            </a:br>
            <a:r>
              <a:rPr lang="en-US" altLang="en-US" sz="3200">
                <a:solidFill>
                  <a:srgbClr val="FF9900"/>
                </a:solidFill>
              </a:rPr>
              <a:t>Aquatic Ecosystems in the ACS</a:t>
            </a:r>
          </a:p>
        </p:txBody>
      </p:sp>
      <p:sp>
        <p:nvSpPr>
          <p:cNvPr id="227331" name="Text Box 3">
            <a:extLst>
              <a:ext uri="{FF2B5EF4-FFF2-40B4-BE49-F238E27FC236}">
                <a16:creationId xmlns:a16="http://schemas.microsoft.com/office/drawing/2014/main" id="{4B8A92D3-6A28-B7F9-EF48-977082524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1897063"/>
            <a:ext cx="690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227332" name="Text Box 4">
            <a:extLst>
              <a:ext uri="{FF2B5EF4-FFF2-40B4-BE49-F238E27FC236}">
                <a16:creationId xmlns:a16="http://schemas.microsoft.com/office/drawing/2014/main" id="{CD0432BA-575F-3C2D-E02B-F265F7770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0" y="1625600"/>
            <a:ext cx="703262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en-US" sz="2800" b="1">
                <a:solidFill>
                  <a:schemeClr val="tx1"/>
                </a:solidFill>
              </a:rPr>
              <a:t>“To maintain community viability throughout a large drainage basin, it is necessary to</a:t>
            </a:r>
            <a:r>
              <a:rPr lang="en-US" altLang="en-US" sz="2800" b="1"/>
              <a:t> </a:t>
            </a:r>
            <a:r>
              <a:rPr lang="en-US" altLang="en-US" sz="2800" b="1">
                <a:solidFill>
                  <a:srgbClr val="FFCC00"/>
                </a:solidFill>
              </a:rPr>
              <a:t>maintain features of the natural disturbance regime</a:t>
            </a:r>
            <a:r>
              <a:rPr lang="en-US" altLang="en-US" sz="2800" b="1"/>
              <a:t> </a:t>
            </a:r>
            <a:r>
              <a:rPr lang="en-US" altLang="en-US" sz="2800" b="1">
                <a:solidFill>
                  <a:schemeClr val="tx1"/>
                </a:solidFill>
              </a:rPr>
              <a:t>(i.e.,</a:t>
            </a:r>
            <a:r>
              <a:rPr lang="en-US" altLang="en-US" sz="2800" b="1"/>
              <a:t> </a:t>
            </a:r>
            <a:r>
              <a:rPr lang="en-US" altLang="en-US" sz="2800" b="1">
                <a:solidFill>
                  <a:schemeClr val="tx1"/>
                </a:solidFill>
              </a:rPr>
              <a:t>frequency, distribution, and magnitude.”    p. V-13</a:t>
            </a:r>
          </a:p>
        </p:txBody>
      </p:sp>
      <p:sp>
        <p:nvSpPr>
          <p:cNvPr id="227333" name="Text Box 5">
            <a:extLst>
              <a:ext uri="{FF2B5EF4-FFF2-40B4-BE49-F238E27FC236}">
                <a16:creationId xmlns:a16="http://schemas.microsoft.com/office/drawing/2014/main" id="{C93B78C6-58F8-315E-FFBD-BAC2118CA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4616450"/>
            <a:ext cx="64833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227334" name="Text Box 6">
            <a:extLst>
              <a:ext uri="{FF2B5EF4-FFF2-40B4-BE49-F238E27FC236}">
                <a16:creationId xmlns:a16="http://schemas.microsoft.com/office/drawing/2014/main" id="{CF3A79CC-1324-B722-0314-9CA329B01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4006850"/>
            <a:ext cx="6670675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800" b="1">
                <a:solidFill>
                  <a:schemeClr val="tx1"/>
                </a:solidFill>
              </a:rPr>
              <a:t>“Wood enters streams inhabited by fish 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800" b="1">
                <a:solidFill>
                  <a:schemeClr val="tx1"/>
                </a:solidFill>
              </a:rPr>
              <a:t>either directly from the adjacent riparian zone or</a:t>
            </a:r>
            <a:r>
              <a:rPr lang="en-US" altLang="en-US" sz="2800" b="1"/>
              <a:t> </a:t>
            </a:r>
            <a:r>
              <a:rPr lang="en-US" altLang="en-US" sz="2800" b="1">
                <a:solidFill>
                  <a:srgbClr val="FFCC00"/>
                </a:solidFill>
              </a:rPr>
              <a:t>from tributaries that may or may not be inhabited by fish, or hillslopes</a:t>
            </a:r>
            <a:r>
              <a:rPr lang="en-US" altLang="en-US" sz="2800" b="1">
                <a:solidFill>
                  <a:schemeClr val="tx1"/>
                </a:solidFill>
              </a:rPr>
              <a:t>.”   p. V-13</a:t>
            </a:r>
          </a:p>
          <a:p>
            <a:pPr algn="l">
              <a:spcBef>
                <a:spcPct val="50000"/>
              </a:spcBef>
            </a:pP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7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7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7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7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 autoUpdateAnimBg="0"/>
      <p:bldP spid="227334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>
            <a:extLst>
              <a:ext uri="{FF2B5EF4-FFF2-40B4-BE49-F238E27FC236}">
                <a16:creationId xmlns:a16="http://schemas.microsoft.com/office/drawing/2014/main" id="{93EA3478-A2FC-DCCD-7057-E58DD1AF6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57175"/>
            <a:ext cx="592931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3" name="Text Box 3">
            <a:extLst>
              <a:ext uri="{FF2B5EF4-FFF2-40B4-BE49-F238E27FC236}">
                <a16:creationId xmlns:a16="http://schemas.microsoft.com/office/drawing/2014/main" id="{857756FE-4B2A-3240-0A1B-C96389C98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254125"/>
            <a:ext cx="409575" cy="488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</a:pPr>
            <a:endParaRPr lang="en-US" altLang="en-US" sz="2000">
              <a:solidFill>
                <a:schemeClr val="bg2"/>
              </a:solidFill>
            </a:endParaRPr>
          </a:p>
        </p:txBody>
      </p:sp>
      <p:sp>
        <p:nvSpPr>
          <p:cNvPr id="261124" name="Text Box 4">
            <a:extLst>
              <a:ext uri="{FF2B5EF4-FFF2-40B4-BE49-F238E27FC236}">
                <a16:creationId xmlns:a16="http://schemas.microsoft.com/office/drawing/2014/main" id="{9B556B13-7DD7-290B-CB16-BFE46BAB2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230188"/>
            <a:ext cx="266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rgbClr val="FF9900"/>
                </a:solidFill>
              </a:rPr>
              <a:t>ACS Buffers</a:t>
            </a:r>
          </a:p>
        </p:txBody>
      </p:sp>
      <p:sp>
        <p:nvSpPr>
          <p:cNvPr id="261125" name="Text Box 5">
            <a:extLst>
              <a:ext uri="{FF2B5EF4-FFF2-40B4-BE49-F238E27FC236}">
                <a16:creationId xmlns:a16="http://schemas.microsoft.com/office/drawing/2014/main" id="{67C98D8D-DA2C-8966-2418-4B4457FDD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325" y="1719263"/>
            <a:ext cx="433388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61127" name="Text Box 7">
            <a:extLst>
              <a:ext uri="{FF2B5EF4-FFF2-40B4-BE49-F238E27FC236}">
                <a16:creationId xmlns:a16="http://schemas.microsoft.com/office/drawing/2014/main" id="{C8BDC51D-7057-A995-9EEC-66C5C3FC6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7588" y="2028825"/>
            <a:ext cx="384175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659641AB-7F3E-3125-4DE7-56A5AC9E0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9900"/>
                </a:solidFill>
              </a:rPr>
              <a:t>Science concerning small streams since NWFP</a:t>
            </a:r>
          </a:p>
        </p:txBody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7A55B1F4-E9BB-A577-0BB7-0A3899B6E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1413"/>
          </a:xfrm>
        </p:spPr>
        <p:txBody>
          <a:bodyPr/>
          <a:lstStyle/>
          <a:p>
            <a:r>
              <a:rPr lang="en-US" altLang="en-US" b="1">
                <a:solidFill>
                  <a:srgbClr val="FFCC00"/>
                </a:solidFill>
              </a:rPr>
              <a:t>Sources of sediment: (e.g., Benda &amp; Dunne 1997)</a:t>
            </a:r>
          </a:p>
          <a:p>
            <a:r>
              <a:rPr lang="en-US" altLang="en-US" b="1">
                <a:solidFill>
                  <a:srgbClr val="FFCC00"/>
                </a:solidFill>
              </a:rPr>
              <a:t>Sources of wood (e.g., Reeves et al. 2003; Benda et al. 2002,2003)</a:t>
            </a:r>
          </a:p>
          <a:p>
            <a:r>
              <a:rPr lang="en-US" altLang="en-US" b="1">
                <a:solidFill>
                  <a:srgbClr val="FFCC00"/>
                </a:solidFill>
              </a:rPr>
              <a:t>Sources of food/nutrients for fish-bearing streams (Kittrey et al. 2002; Wipfli &amp; Gregorovich 2002; Gomi et al. 2002)</a:t>
            </a:r>
          </a:p>
          <a:p>
            <a:r>
              <a:rPr lang="en-US" altLang="en-US" b="1">
                <a:solidFill>
                  <a:srgbClr val="FFCC00"/>
                </a:solidFill>
              </a:rPr>
              <a:t>Amphibian biodiversity ‘hot spots’ (e.g., Kelsey &amp; West 1998)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6699"/>
      </a:dk1>
      <a:lt1>
        <a:srgbClr val="FFFFFF"/>
      </a:lt1>
      <a:dk2>
        <a:srgbClr val="000099"/>
      </a:dk2>
      <a:lt2>
        <a:srgbClr val="F9E9C1"/>
      </a:lt2>
      <a:accent1>
        <a:srgbClr val="CCECFF"/>
      </a:accent1>
      <a:accent2>
        <a:srgbClr val="CC99FF"/>
      </a:accent2>
      <a:accent3>
        <a:srgbClr val="AAAACA"/>
      </a:accent3>
      <a:accent4>
        <a:srgbClr val="DADADA"/>
      </a:accent4>
      <a:accent5>
        <a:srgbClr val="E2F4FF"/>
      </a:accent5>
      <a:accent6>
        <a:srgbClr val="B98AE7"/>
      </a:accent6>
      <a:hlink>
        <a:srgbClr val="FF6699"/>
      </a:hlink>
      <a:folHlink>
        <a:srgbClr val="FFCC00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6699"/>
        </a:dk1>
        <a:lt1>
          <a:srgbClr val="FFFFFF"/>
        </a:lt1>
        <a:dk2>
          <a:srgbClr val="000099"/>
        </a:dk2>
        <a:lt2>
          <a:srgbClr val="F9E9C1"/>
        </a:lt2>
        <a:accent1>
          <a:srgbClr val="CCECFF"/>
        </a:accent1>
        <a:accent2>
          <a:srgbClr val="CC99FF"/>
        </a:accent2>
        <a:accent3>
          <a:srgbClr val="AAAACA"/>
        </a:accent3>
        <a:accent4>
          <a:srgbClr val="DADADA"/>
        </a:accent4>
        <a:accent5>
          <a:srgbClr val="E2F4FF"/>
        </a:accent5>
        <a:accent6>
          <a:srgbClr val="B98AE7"/>
        </a:accent6>
        <a:hlink>
          <a:srgbClr val="FF66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Designs\Artsy.pot</Template>
  <TotalTime>1909</TotalTime>
  <Words>918</Words>
  <Application>Microsoft Office PowerPoint</Application>
  <PresentationFormat>On-screen Show (4:3)</PresentationFormat>
  <Paragraphs>246</Paragraphs>
  <Slides>33</Slides>
  <Notes>33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Times New Roman</vt:lpstr>
      <vt:lpstr>Tahoma</vt:lpstr>
      <vt:lpstr>Wingdings</vt:lpstr>
      <vt:lpstr>Arial MT</vt:lpstr>
      <vt:lpstr>Trebuchet MS</vt:lpstr>
      <vt:lpstr>Arial</vt:lpstr>
      <vt:lpstr>Arial Narrow</vt:lpstr>
      <vt:lpstr>Default Design</vt:lpstr>
      <vt:lpstr>Microsoft Graph 2000 Chart</vt:lpstr>
      <vt:lpstr>Image Document</vt:lpstr>
      <vt:lpstr>Bitmap Image</vt:lpstr>
      <vt:lpstr>Micrografx Designer Drawing</vt:lpstr>
      <vt:lpstr>PowerPoint Presentation</vt:lpstr>
      <vt:lpstr>PowerPoint Presentation</vt:lpstr>
      <vt:lpstr>“Sources” of Large Wood</vt:lpstr>
      <vt:lpstr>Consideration of Upslope  Sources of Large Wood</vt:lpstr>
      <vt:lpstr>PowerPoint Presentation</vt:lpstr>
      <vt:lpstr>Dynamic Aspects of  Aquatic Ecosystems in the ACS</vt:lpstr>
      <vt:lpstr>Dynamic Aspects of  Aquatic Ecosystems in the ACS</vt:lpstr>
      <vt:lpstr>PowerPoint Presentation</vt:lpstr>
      <vt:lpstr>Science concerning small streams since NWFP</vt:lpstr>
      <vt:lpstr>Science concerning small streams since NWFP</vt:lpstr>
      <vt:lpstr>Sources of Large Wood in Cummins Creek</vt:lpstr>
      <vt:lpstr>PowerPoint Presentation</vt:lpstr>
      <vt:lpstr>PowerPoint Presentation</vt:lpstr>
      <vt:lpstr>PowerPoint Presentation</vt:lpstr>
      <vt:lpstr>PowerPoint Presentation</vt:lpstr>
      <vt:lpstr>Timber Harvest Planning: Indian Creek Example</vt:lpstr>
      <vt:lpstr>PowerPoint Presentation</vt:lpstr>
      <vt:lpstr>PowerPoint Presentation</vt:lpstr>
      <vt:lpstr>PowerPoint Presentation</vt:lpstr>
      <vt:lpstr>Effects on Larger Channels</vt:lpstr>
      <vt:lpstr>Direct and Indirect Effects</vt:lpstr>
      <vt:lpstr>Recruitment Flux of Large Woody Debris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Adaptations to Dynamic Ecosystems</vt:lpstr>
      <vt:lpstr>Adaptations of Anadromous Salmonids to Dynamic Environments</vt:lpstr>
      <vt:lpstr>PowerPoint Presentation</vt:lpstr>
      <vt:lpstr>PowerPoint Presentation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System Administrator</dc:creator>
  <cp:lastModifiedBy>Lum-Naihe, Christof Jurh duk - FS, AZ</cp:lastModifiedBy>
  <cp:revision>59</cp:revision>
  <dcterms:created xsi:type="dcterms:W3CDTF">2001-02-11T16:56:55Z</dcterms:created>
  <dcterms:modified xsi:type="dcterms:W3CDTF">2025-08-04T19:21:36Z</dcterms:modified>
</cp:coreProperties>
</file>