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handoutMasterIdLst>
    <p:handoutMasterId r:id="rId46"/>
  </p:handoutMasterIdLst>
  <p:sldIdLst>
    <p:sldId id="328" r:id="rId2"/>
    <p:sldId id="327" r:id="rId3"/>
    <p:sldId id="331" r:id="rId4"/>
    <p:sldId id="329" r:id="rId5"/>
    <p:sldId id="333" r:id="rId6"/>
    <p:sldId id="334" r:id="rId7"/>
    <p:sldId id="338" r:id="rId8"/>
    <p:sldId id="335" r:id="rId9"/>
    <p:sldId id="268" r:id="rId10"/>
    <p:sldId id="340" r:id="rId11"/>
    <p:sldId id="343" r:id="rId12"/>
    <p:sldId id="262" r:id="rId13"/>
    <p:sldId id="332" r:id="rId14"/>
    <p:sldId id="322" r:id="rId15"/>
    <p:sldId id="326" r:id="rId16"/>
    <p:sldId id="272" r:id="rId17"/>
    <p:sldId id="270" r:id="rId18"/>
    <p:sldId id="279" r:id="rId19"/>
    <p:sldId id="284" r:id="rId20"/>
    <p:sldId id="286" r:id="rId21"/>
    <p:sldId id="289" r:id="rId22"/>
    <p:sldId id="287" r:id="rId23"/>
    <p:sldId id="283"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Lst>
  <p:sldSz cx="9144000" cy="6858000" type="screen4x3"/>
  <p:notesSz cx="6934200" cy="92202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CCFF"/>
    <a:srgbClr val="CDCDFF"/>
    <a:srgbClr val="00FFFF"/>
    <a:srgbClr val="33CCFF"/>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6893" autoAdjust="0"/>
  </p:normalViewPr>
  <p:slideViewPr>
    <p:cSldViewPr>
      <p:cViewPr varScale="1">
        <p:scale>
          <a:sx n="63" d="100"/>
          <a:sy n="63" d="100"/>
        </p:scale>
        <p:origin x="1740" y="7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slide" Target="slides/slide38.xml"/><Relationship Id="rId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CF4BDDAE-56A5-A1FC-6EBE-8245128C78F6}"/>
              </a:ext>
            </a:extLst>
          </p:cNvPr>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58051" name="Rectangle 3">
            <a:extLst>
              <a:ext uri="{FF2B5EF4-FFF2-40B4-BE49-F238E27FC236}">
                <a16:creationId xmlns:a16="http://schemas.microsoft.com/office/drawing/2014/main" id="{527C3879-3F46-6CB6-6981-5461CCB4ACEC}"/>
              </a:ext>
            </a:extLst>
          </p:cNvPr>
          <p:cNvSpPr>
            <a:spLocks noGrp="1" noChangeArrowheads="1"/>
          </p:cNvSpPr>
          <p:nvPr>
            <p:ph type="dt" sz="quarter"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258052" name="Rectangle 4">
            <a:extLst>
              <a:ext uri="{FF2B5EF4-FFF2-40B4-BE49-F238E27FC236}">
                <a16:creationId xmlns:a16="http://schemas.microsoft.com/office/drawing/2014/main" id="{0D22826A-CC99-A91B-D145-0C86A395354B}"/>
              </a:ext>
            </a:extLst>
          </p:cNvPr>
          <p:cNvSpPr>
            <a:spLocks noGrp="1" noChangeArrowheads="1"/>
          </p:cNvSpPr>
          <p:nvPr>
            <p:ph type="ftr" sz="quarter" idx="2"/>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58053" name="Rectangle 5">
            <a:extLst>
              <a:ext uri="{FF2B5EF4-FFF2-40B4-BE49-F238E27FC236}">
                <a16:creationId xmlns:a16="http://schemas.microsoft.com/office/drawing/2014/main" id="{F2661AD0-9B28-F792-71D4-C76B069710CD}"/>
              </a:ext>
            </a:extLst>
          </p:cNvPr>
          <p:cNvSpPr>
            <a:spLocks noGrp="1" noChangeArrowheads="1"/>
          </p:cNvSpPr>
          <p:nvPr>
            <p:ph type="sldNum" sz="quarter" idx="3"/>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A596E81B-EBD1-4593-9BAD-319BA0A7CDE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8CE424E-0A59-A015-C740-7850E9E47C20}"/>
              </a:ext>
            </a:extLst>
          </p:cNvPr>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lvl1pPr defTabSz="922338" eaLnBrk="1" hangingPunct="1">
              <a:defRPr sz="1200">
                <a:latin typeface="Arial" panose="020B0604020202020204" pitchFamily="34" charset="0"/>
              </a:defRPr>
            </a:lvl1pPr>
          </a:lstStyle>
          <a:p>
            <a:endParaRPr lang="en-US" altLang="en-US"/>
          </a:p>
        </p:txBody>
      </p:sp>
      <p:sp>
        <p:nvSpPr>
          <p:cNvPr id="39939" name="Rectangle 3">
            <a:extLst>
              <a:ext uri="{FF2B5EF4-FFF2-40B4-BE49-F238E27FC236}">
                <a16:creationId xmlns:a16="http://schemas.microsoft.com/office/drawing/2014/main" id="{B2FCD9AF-A18D-3173-E9DB-7EB4D272252E}"/>
              </a:ext>
            </a:extLst>
          </p:cNvPr>
          <p:cNvSpPr>
            <a:spLocks noGrp="1" noChangeArrowheads="1"/>
          </p:cNvSpPr>
          <p:nvPr>
            <p:ph type="dt"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lvl1pPr algn="r" defTabSz="922338" eaLnBrk="1" hangingPunct="1">
              <a:defRPr sz="1200">
                <a:latin typeface="Arial" panose="020B0604020202020204" pitchFamily="34" charset="0"/>
              </a:defRPr>
            </a:lvl1pPr>
          </a:lstStyle>
          <a:p>
            <a:endParaRPr lang="en-US" altLang="en-US"/>
          </a:p>
        </p:txBody>
      </p:sp>
      <p:sp>
        <p:nvSpPr>
          <p:cNvPr id="39940" name="Rectangle 4">
            <a:extLst>
              <a:ext uri="{FF2B5EF4-FFF2-40B4-BE49-F238E27FC236}">
                <a16:creationId xmlns:a16="http://schemas.microsoft.com/office/drawing/2014/main" id="{8DAD6675-CDA5-A2E6-292C-1C534C3983F7}"/>
              </a:ext>
            </a:extLst>
          </p:cNvPr>
          <p:cNvSpPr>
            <a:spLocks noRo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a:extLst>
              <a:ext uri="{FF2B5EF4-FFF2-40B4-BE49-F238E27FC236}">
                <a16:creationId xmlns:a16="http://schemas.microsoft.com/office/drawing/2014/main" id="{F8822FCF-062B-CCE5-3D80-D28369EC497C}"/>
              </a:ext>
            </a:extLst>
          </p:cNvPr>
          <p:cNvSpPr>
            <a:spLocks noGrp="1" noChangeArrowheads="1"/>
          </p:cNvSpPr>
          <p:nvPr>
            <p:ph type="body" sz="quarter" idx="3"/>
          </p:nvPr>
        </p:nvSpPr>
        <p:spPr bwMode="auto">
          <a:xfrm>
            <a:off x="693738" y="4379913"/>
            <a:ext cx="5546725"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2" name="Rectangle 6">
            <a:extLst>
              <a:ext uri="{FF2B5EF4-FFF2-40B4-BE49-F238E27FC236}">
                <a16:creationId xmlns:a16="http://schemas.microsoft.com/office/drawing/2014/main" id="{36D98D72-0363-D448-09B1-C1F83953D675}"/>
              </a:ext>
            </a:extLst>
          </p:cNvPr>
          <p:cNvSpPr>
            <a:spLocks noGrp="1" noChangeArrowheads="1"/>
          </p:cNvSpPr>
          <p:nvPr>
            <p:ph type="ftr" sz="quarter" idx="4"/>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b" anchorCtr="0" compatLnSpc="1">
            <a:prstTxWarp prst="textNoShape">
              <a:avLst/>
            </a:prstTxWarp>
          </a:bodyPr>
          <a:lstStyle>
            <a:lvl1pPr defTabSz="922338" eaLnBrk="1" hangingPunct="1">
              <a:defRPr sz="1200">
                <a:latin typeface="Arial" panose="020B0604020202020204" pitchFamily="34" charset="0"/>
              </a:defRPr>
            </a:lvl1pPr>
          </a:lstStyle>
          <a:p>
            <a:endParaRPr lang="en-US" altLang="en-US"/>
          </a:p>
        </p:txBody>
      </p:sp>
      <p:sp>
        <p:nvSpPr>
          <p:cNvPr id="39943" name="Rectangle 7">
            <a:extLst>
              <a:ext uri="{FF2B5EF4-FFF2-40B4-BE49-F238E27FC236}">
                <a16:creationId xmlns:a16="http://schemas.microsoft.com/office/drawing/2014/main" id="{6E5C6684-B17F-DE36-DF7F-CCF349DC662B}"/>
              </a:ext>
            </a:extLst>
          </p:cNvPr>
          <p:cNvSpPr>
            <a:spLocks noGrp="1" noChangeArrowheads="1"/>
          </p:cNvSpPr>
          <p:nvPr>
            <p:ph type="sldNum" sz="quarter" idx="5"/>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b" anchorCtr="0" compatLnSpc="1">
            <a:prstTxWarp prst="textNoShape">
              <a:avLst/>
            </a:prstTxWarp>
          </a:bodyPr>
          <a:lstStyle>
            <a:lvl1pPr algn="r" defTabSz="922338" eaLnBrk="1" hangingPunct="1">
              <a:defRPr sz="1200">
                <a:latin typeface="Arial" panose="020B0604020202020204" pitchFamily="34" charset="0"/>
              </a:defRPr>
            </a:lvl1pPr>
          </a:lstStyle>
          <a:p>
            <a:fld id="{DB97A7DC-545B-473C-BB1D-652B99B2C24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9362C94-0E5E-33BE-3B97-752BFD48E400}"/>
              </a:ext>
            </a:extLst>
          </p:cNvPr>
          <p:cNvSpPr>
            <a:spLocks noGrp="1" noChangeArrowheads="1"/>
          </p:cNvSpPr>
          <p:nvPr>
            <p:ph type="sldNum" sz="quarter" idx="5"/>
          </p:nvPr>
        </p:nvSpPr>
        <p:spPr>
          <a:ln/>
        </p:spPr>
        <p:txBody>
          <a:bodyPr/>
          <a:lstStyle/>
          <a:p>
            <a:fld id="{82B8055E-30EB-44E7-8B8F-0B9D000D4CE7}" type="slidenum">
              <a:rPr lang="en-US" altLang="en-US"/>
              <a:pPr/>
              <a:t>3</a:t>
            </a:fld>
            <a:endParaRPr lang="en-US" altLang="en-US"/>
          </a:p>
        </p:txBody>
      </p:sp>
      <p:sp>
        <p:nvSpPr>
          <p:cNvPr id="288770" name="Rectangle 2">
            <a:extLst>
              <a:ext uri="{FF2B5EF4-FFF2-40B4-BE49-F238E27FC236}">
                <a16:creationId xmlns:a16="http://schemas.microsoft.com/office/drawing/2014/main" id="{4984084B-8B09-FB63-DC9B-70D90CDACB78}"/>
              </a:ext>
            </a:extLst>
          </p:cNvPr>
          <p:cNvSpPr>
            <a:spLocks noRot="1" noChangeArrowheads="1" noTextEdit="1"/>
          </p:cNvSpPr>
          <p:nvPr>
            <p:ph type="sldImg"/>
          </p:nvPr>
        </p:nvSpPr>
        <p:spPr>
          <a:ln/>
        </p:spPr>
      </p:sp>
      <p:sp>
        <p:nvSpPr>
          <p:cNvPr id="288771" name="Rectangle 3">
            <a:extLst>
              <a:ext uri="{FF2B5EF4-FFF2-40B4-BE49-F238E27FC236}">
                <a16:creationId xmlns:a16="http://schemas.microsoft.com/office/drawing/2014/main" id="{8F54D69E-05EE-AC18-57B2-2A9EB204C419}"/>
              </a:ext>
            </a:extLst>
          </p:cNvPr>
          <p:cNvSpPr>
            <a:spLocks noGrp="1" noChangeArrowheads="1"/>
          </p:cNvSpPr>
          <p:nvPr>
            <p:ph type="body" idx="1"/>
          </p:nvPr>
        </p:nvSpPr>
        <p:spPr/>
        <p:txBody>
          <a:bodyPr/>
          <a:lstStyle/>
          <a:p>
            <a:r>
              <a:rPr lang="en-US" altLang="en-US"/>
              <a:t>Two approaches address different aspects</a:t>
            </a:r>
          </a:p>
          <a:p>
            <a:r>
              <a:rPr lang="en-US" altLang="en-US"/>
              <a:t>Riparian reserves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74255BB-7392-F7DC-174E-847A9D8E1BC5}"/>
              </a:ext>
            </a:extLst>
          </p:cNvPr>
          <p:cNvSpPr>
            <a:spLocks noGrp="1" noChangeArrowheads="1"/>
          </p:cNvSpPr>
          <p:nvPr>
            <p:ph type="sldNum" sz="quarter" idx="5"/>
          </p:nvPr>
        </p:nvSpPr>
        <p:spPr>
          <a:ln/>
        </p:spPr>
        <p:txBody>
          <a:bodyPr/>
          <a:lstStyle/>
          <a:p>
            <a:fld id="{208B48EA-68EC-4D25-AAB5-D83EB14AEF40}" type="slidenum">
              <a:rPr lang="en-US" altLang="en-US"/>
              <a:pPr/>
              <a:t>20</a:t>
            </a:fld>
            <a:endParaRPr lang="en-US" altLang="en-US"/>
          </a:p>
        </p:txBody>
      </p:sp>
      <p:sp>
        <p:nvSpPr>
          <p:cNvPr id="169986" name="Rectangle 2">
            <a:extLst>
              <a:ext uri="{FF2B5EF4-FFF2-40B4-BE49-F238E27FC236}">
                <a16:creationId xmlns:a16="http://schemas.microsoft.com/office/drawing/2014/main" id="{24029CDA-39C5-5328-7B14-38A7D6B0CDD8}"/>
              </a:ext>
            </a:extLst>
          </p:cNvPr>
          <p:cNvSpPr>
            <a:spLocks noRot="1" noChangeArrowheads="1" noTextEdit="1"/>
          </p:cNvSpPr>
          <p:nvPr>
            <p:ph type="sldImg"/>
          </p:nvPr>
        </p:nvSpPr>
        <p:spPr>
          <a:ln/>
        </p:spPr>
      </p:sp>
      <p:sp>
        <p:nvSpPr>
          <p:cNvPr id="169987" name="Rectangle 3">
            <a:extLst>
              <a:ext uri="{FF2B5EF4-FFF2-40B4-BE49-F238E27FC236}">
                <a16:creationId xmlns:a16="http://schemas.microsoft.com/office/drawing/2014/main" id="{A024E5FA-CC97-E8AC-AD6A-7C72FB0FF9B4}"/>
              </a:ext>
            </a:extLst>
          </p:cNvPr>
          <p:cNvSpPr>
            <a:spLocks noGrp="1" noChangeArrowheads="1"/>
          </p:cNvSpPr>
          <p:nvPr>
            <p:ph type="body" idx="1"/>
          </p:nvPr>
        </p:nvSpPr>
        <p:spPr/>
        <p:txBody>
          <a:bodyPr/>
          <a:lstStyle/>
          <a:p>
            <a:r>
              <a:rPr lang="en-US" altLang="en-US"/>
              <a:t>Significant treatment differences:</a:t>
            </a:r>
          </a:p>
          <a:p>
            <a:r>
              <a:rPr lang="en-US" altLang="en-US"/>
              <a:t>Stream - SRMD, VBPA tend to higher max temp than unthinned</a:t>
            </a:r>
          </a:p>
          <a:p>
            <a:r>
              <a:rPr lang="en-US" altLang="en-US"/>
              <a:t>Buffer – SRMD, VBPA, B1PA tend to have higher Tamax than unthinned</a:t>
            </a:r>
          </a:p>
          <a:p>
            <a:r>
              <a:rPr lang="en-US" altLang="en-US"/>
              <a:t>Upslsope – B1PA, VBPA higher Tamax than unthinned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10D543F-9FD6-FDA6-08CA-12E856140E51}"/>
              </a:ext>
            </a:extLst>
          </p:cNvPr>
          <p:cNvSpPr>
            <a:spLocks noGrp="1" noChangeArrowheads="1"/>
          </p:cNvSpPr>
          <p:nvPr>
            <p:ph type="sldNum" sz="quarter" idx="5"/>
          </p:nvPr>
        </p:nvSpPr>
        <p:spPr>
          <a:ln/>
        </p:spPr>
        <p:txBody>
          <a:bodyPr/>
          <a:lstStyle/>
          <a:p>
            <a:fld id="{E316DFBA-7595-47B2-9778-D9056892086F}" type="slidenum">
              <a:rPr lang="en-US" altLang="en-US"/>
              <a:pPr/>
              <a:t>21</a:t>
            </a:fld>
            <a:endParaRPr lang="en-US" altLang="en-US"/>
          </a:p>
        </p:txBody>
      </p:sp>
      <p:sp>
        <p:nvSpPr>
          <p:cNvPr id="172034" name="Rectangle 2">
            <a:extLst>
              <a:ext uri="{FF2B5EF4-FFF2-40B4-BE49-F238E27FC236}">
                <a16:creationId xmlns:a16="http://schemas.microsoft.com/office/drawing/2014/main" id="{EB09B498-59D8-BA95-BC63-84E4E9172D57}"/>
              </a:ext>
            </a:extLst>
          </p:cNvPr>
          <p:cNvSpPr>
            <a:spLocks noRot="1" noChangeArrowheads="1" noTextEdit="1"/>
          </p:cNvSpPr>
          <p:nvPr>
            <p:ph type="sldImg"/>
          </p:nvPr>
        </p:nvSpPr>
        <p:spPr>
          <a:ln/>
        </p:spPr>
      </p:sp>
      <p:sp>
        <p:nvSpPr>
          <p:cNvPr id="172035" name="Rectangle 3">
            <a:extLst>
              <a:ext uri="{FF2B5EF4-FFF2-40B4-BE49-F238E27FC236}">
                <a16:creationId xmlns:a16="http://schemas.microsoft.com/office/drawing/2014/main" id="{A0027CF1-EAB1-C90F-441F-214B815B5C7D}"/>
              </a:ext>
            </a:extLst>
          </p:cNvPr>
          <p:cNvSpPr>
            <a:spLocks noGrp="1" noChangeArrowheads="1"/>
          </p:cNvSpPr>
          <p:nvPr>
            <p:ph type="body" idx="1"/>
          </p:nvPr>
        </p:nvSpPr>
        <p:spPr/>
        <p:txBody>
          <a:bodyPr/>
          <a:lstStyle/>
          <a:p>
            <a:r>
              <a:rPr lang="en-US" altLang="en-US"/>
              <a:t>Significant treatment differences:</a:t>
            </a:r>
          </a:p>
          <a:p>
            <a:r>
              <a:rPr lang="en-US" altLang="en-US"/>
              <a:t>Stream - None</a:t>
            </a:r>
          </a:p>
          <a:p>
            <a:r>
              <a:rPr lang="en-US" altLang="en-US"/>
              <a:t>Buffer – SRMD, B1PA tend to have lower Rhmin than unthinned</a:t>
            </a:r>
          </a:p>
          <a:p>
            <a:r>
              <a:rPr lang="en-US" altLang="en-US"/>
              <a:t>Upslsope – SRMD, B1PA, VBPA lower Rhmin than unthinned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26EF7C-6655-7452-23D8-079E6208294F}"/>
              </a:ext>
            </a:extLst>
          </p:cNvPr>
          <p:cNvSpPr>
            <a:spLocks noGrp="1" noChangeArrowheads="1"/>
          </p:cNvSpPr>
          <p:nvPr>
            <p:ph type="sldNum" sz="quarter" idx="5"/>
          </p:nvPr>
        </p:nvSpPr>
        <p:spPr>
          <a:ln/>
        </p:spPr>
        <p:txBody>
          <a:bodyPr/>
          <a:lstStyle/>
          <a:p>
            <a:fld id="{B52F2BFC-745E-45AC-AF9D-423DA3F182C2}" type="slidenum">
              <a:rPr lang="en-US" altLang="en-US"/>
              <a:pPr/>
              <a:t>22</a:t>
            </a:fld>
            <a:endParaRPr lang="en-US" altLang="en-US"/>
          </a:p>
        </p:txBody>
      </p:sp>
      <p:sp>
        <p:nvSpPr>
          <p:cNvPr id="171010" name="Rectangle 2">
            <a:extLst>
              <a:ext uri="{FF2B5EF4-FFF2-40B4-BE49-F238E27FC236}">
                <a16:creationId xmlns:a16="http://schemas.microsoft.com/office/drawing/2014/main" id="{0A9DC37F-9EA6-A2EF-4203-734D6B2F9BE4}"/>
              </a:ext>
            </a:extLst>
          </p:cNvPr>
          <p:cNvSpPr>
            <a:spLocks noRot="1" noChangeArrowheads="1" noTextEdit="1"/>
          </p:cNvSpPr>
          <p:nvPr>
            <p:ph type="sldImg"/>
          </p:nvPr>
        </p:nvSpPr>
        <p:spPr>
          <a:ln/>
        </p:spPr>
      </p:sp>
      <p:sp>
        <p:nvSpPr>
          <p:cNvPr id="171011" name="Rectangle 3">
            <a:extLst>
              <a:ext uri="{FF2B5EF4-FFF2-40B4-BE49-F238E27FC236}">
                <a16:creationId xmlns:a16="http://schemas.microsoft.com/office/drawing/2014/main" id="{F7CCB782-17AA-D2CA-3E2E-0230BE43FEE3}"/>
              </a:ext>
            </a:extLst>
          </p:cNvPr>
          <p:cNvSpPr>
            <a:spLocks noGrp="1" noChangeArrowheads="1"/>
          </p:cNvSpPr>
          <p:nvPr>
            <p:ph type="body" idx="1"/>
          </p:nvPr>
        </p:nvSpPr>
        <p:spPr/>
        <p:txBody>
          <a:bodyPr/>
          <a:lstStyle/>
          <a:p>
            <a:r>
              <a:rPr lang="en-US" altLang="en-US"/>
              <a:t>Significant treatment differences:</a:t>
            </a:r>
          </a:p>
          <a:p>
            <a:r>
              <a:rPr lang="en-US" altLang="en-US"/>
              <a:t>Stream - none</a:t>
            </a:r>
          </a:p>
          <a:p>
            <a:r>
              <a:rPr lang="en-US" altLang="en-US"/>
              <a:t>Buffer –B1PA tended to have higher Tsmax than unthinned</a:t>
            </a:r>
          </a:p>
          <a:p>
            <a:r>
              <a:rPr lang="en-US" altLang="en-US"/>
              <a:t>Upslsope – B1PA tended to be higher Tsmax than unthinned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C742FA2-FCF6-9CB2-B0BE-4EE29FE0B8AD}"/>
              </a:ext>
            </a:extLst>
          </p:cNvPr>
          <p:cNvSpPr>
            <a:spLocks noGrp="1" noChangeArrowheads="1"/>
          </p:cNvSpPr>
          <p:nvPr>
            <p:ph type="sldNum" sz="quarter" idx="5"/>
          </p:nvPr>
        </p:nvSpPr>
        <p:spPr>
          <a:ln/>
        </p:spPr>
        <p:txBody>
          <a:bodyPr/>
          <a:lstStyle/>
          <a:p>
            <a:fld id="{767B0391-601A-48D6-A4F9-EFEFDF395EC2}" type="slidenum">
              <a:rPr lang="en-US" altLang="en-US"/>
              <a:pPr/>
              <a:t>23</a:t>
            </a:fld>
            <a:endParaRPr lang="en-US" altLang="en-US"/>
          </a:p>
        </p:txBody>
      </p:sp>
      <p:sp>
        <p:nvSpPr>
          <p:cNvPr id="104450" name="Rectangle 2">
            <a:extLst>
              <a:ext uri="{FF2B5EF4-FFF2-40B4-BE49-F238E27FC236}">
                <a16:creationId xmlns:a16="http://schemas.microsoft.com/office/drawing/2014/main" id="{46B7E782-2782-ED2A-A8F4-80B515C1F366}"/>
              </a:ext>
            </a:extLst>
          </p:cNvPr>
          <p:cNvSpPr>
            <a:spLocks noRot="1" noChangeArrowheads="1" noTextEdit="1"/>
          </p:cNvSpPr>
          <p:nvPr>
            <p:ph type="sldImg"/>
          </p:nvPr>
        </p:nvSpPr>
        <p:spPr>
          <a:ln/>
        </p:spPr>
      </p:sp>
      <p:sp>
        <p:nvSpPr>
          <p:cNvPr id="104451" name="Rectangle 3">
            <a:extLst>
              <a:ext uri="{FF2B5EF4-FFF2-40B4-BE49-F238E27FC236}">
                <a16:creationId xmlns:a16="http://schemas.microsoft.com/office/drawing/2014/main" id="{256B39F3-95D7-2383-9E5B-2A6913EB75C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26D0842-02C0-F30C-4BCB-A63A5E454F4D}"/>
              </a:ext>
            </a:extLst>
          </p:cNvPr>
          <p:cNvSpPr>
            <a:spLocks noGrp="1" noChangeArrowheads="1"/>
          </p:cNvSpPr>
          <p:nvPr>
            <p:ph type="sldNum" sz="quarter" idx="5"/>
          </p:nvPr>
        </p:nvSpPr>
        <p:spPr>
          <a:ln/>
        </p:spPr>
        <p:txBody>
          <a:bodyPr/>
          <a:lstStyle/>
          <a:p>
            <a:fld id="{34C62E3B-0020-402C-9C26-DC6CC61A641C}" type="slidenum">
              <a:rPr lang="en-US" altLang="en-US"/>
              <a:pPr/>
              <a:t>24</a:t>
            </a:fld>
            <a:endParaRPr lang="en-US" altLang="en-US"/>
          </a:p>
        </p:txBody>
      </p:sp>
      <p:sp>
        <p:nvSpPr>
          <p:cNvPr id="284674" name="Rectangle 2">
            <a:extLst>
              <a:ext uri="{FF2B5EF4-FFF2-40B4-BE49-F238E27FC236}">
                <a16:creationId xmlns:a16="http://schemas.microsoft.com/office/drawing/2014/main" id="{52CA53B3-811D-DACA-3F1F-50CAC8CE7265}"/>
              </a:ext>
            </a:extLst>
          </p:cNvPr>
          <p:cNvSpPr>
            <a:spLocks noRot="1" noChangeArrowheads="1" noTextEdit="1"/>
          </p:cNvSpPr>
          <p:nvPr>
            <p:ph type="sldImg"/>
          </p:nvPr>
        </p:nvSpPr>
        <p:spPr>
          <a:ln/>
        </p:spPr>
      </p:sp>
      <p:sp>
        <p:nvSpPr>
          <p:cNvPr id="284675" name="Rectangle 3">
            <a:extLst>
              <a:ext uri="{FF2B5EF4-FFF2-40B4-BE49-F238E27FC236}">
                <a16:creationId xmlns:a16="http://schemas.microsoft.com/office/drawing/2014/main" id="{3C74A549-A71E-9EAF-62A4-D8A9E5BFD101}"/>
              </a:ext>
            </a:extLst>
          </p:cNvPr>
          <p:cNvSpPr>
            <a:spLocks noGrp="1" noChangeArrowheads="1"/>
          </p:cNvSpPr>
          <p:nvPr>
            <p:ph type="body" idx="1"/>
          </p:nvPr>
        </p:nvSpPr>
        <p:spPr/>
        <p:txBody>
          <a:bodyPr/>
          <a:lstStyle/>
          <a:p>
            <a:pPr>
              <a:buFontTx/>
              <a:buChar char="•"/>
            </a:pPr>
            <a:r>
              <a:rPr lang="en-US" altLang="en-US"/>
              <a:t>For headwater streams typical of the density Management Study</a:t>
            </a:r>
          </a:p>
          <a:p>
            <a:pPr>
              <a:buFontTx/>
              <a:buChar char="•"/>
            </a:pPr>
            <a:r>
              <a:rPr lang="en-US" altLang="en-US"/>
              <a:t>A variety of channel orientations and side slopes</a:t>
            </a:r>
          </a:p>
          <a:p>
            <a:pPr>
              <a:buFontTx/>
              <a:buChar char="•"/>
            </a:pPr>
            <a:r>
              <a:rPr lang="en-US" altLang="en-US"/>
              <a:t>Air temperature and Relative humidity above the stream were strongly correlated to stream orientation</a:t>
            </a:r>
          </a:p>
          <a:p>
            <a:pPr>
              <a:buFontTx/>
              <a:buChar char="•"/>
            </a:pPr>
            <a:r>
              <a:rPr lang="en-US" altLang="en-US"/>
              <a:t>Minimum daily air temperature was strongly correlated to side slope</a:t>
            </a:r>
          </a:p>
          <a:p>
            <a:pPr>
              <a:buFontTx/>
              <a:buChar char="•"/>
            </a:pPr>
            <a:r>
              <a:rPr lang="en-US" altLang="en-US"/>
              <a:t>Channels oriented in the general E-W direction experience less thermal stress than those oriented more N-S as topographic shading is more effective in the former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4761CAB-0641-215E-1AA1-33FFCFCD9F62}"/>
              </a:ext>
            </a:extLst>
          </p:cNvPr>
          <p:cNvSpPr>
            <a:spLocks noGrp="1" noChangeArrowheads="1"/>
          </p:cNvSpPr>
          <p:nvPr>
            <p:ph type="sldNum" sz="quarter" idx="5"/>
          </p:nvPr>
        </p:nvSpPr>
        <p:spPr>
          <a:ln/>
        </p:spPr>
        <p:txBody>
          <a:bodyPr/>
          <a:lstStyle/>
          <a:p>
            <a:fld id="{5E837DEC-0A86-4E01-A49D-B9084B1598D0}" type="slidenum">
              <a:rPr lang="en-US" altLang="en-US"/>
              <a:pPr/>
              <a:t>25</a:t>
            </a:fld>
            <a:endParaRPr lang="en-US" altLang="en-US"/>
          </a:p>
        </p:txBody>
      </p:sp>
      <p:sp>
        <p:nvSpPr>
          <p:cNvPr id="286722" name="Rectangle 2">
            <a:extLst>
              <a:ext uri="{FF2B5EF4-FFF2-40B4-BE49-F238E27FC236}">
                <a16:creationId xmlns:a16="http://schemas.microsoft.com/office/drawing/2014/main" id="{13AEF9C4-9FCE-4D2E-B731-43782DF21BB6}"/>
              </a:ext>
            </a:extLst>
          </p:cNvPr>
          <p:cNvSpPr>
            <a:spLocks noRot="1" noChangeArrowheads="1" noTextEdit="1"/>
          </p:cNvSpPr>
          <p:nvPr>
            <p:ph type="sldImg"/>
          </p:nvPr>
        </p:nvSpPr>
        <p:spPr>
          <a:ln/>
        </p:spPr>
      </p:sp>
      <p:sp>
        <p:nvSpPr>
          <p:cNvPr id="286723" name="Rectangle 3">
            <a:extLst>
              <a:ext uri="{FF2B5EF4-FFF2-40B4-BE49-F238E27FC236}">
                <a16:creationId xmlns:a16="http://schemas.microsoft.com/office/drawing/2014/main" id="{6C6B2C65-1A22-0244-7CC5-D0D0A1DB01AA}"/>
              </a:ext>
            </a:extLst>
          </p:cNvPr>
          <p:cNvSpPr>
            <a:spLocks noGrp="1" noChangeArrowheads="1"/>
          </p:cNvSpPr>
          <p:nvPr>
            <p:ph type="body" idx="1"/>
          </p:nvPr>
        </p:nvSpPr>
        <p:spPr/>
        <p:txBody>
          <a:bodyPr/>
          <a:lstStyle/>
          <a:p>
            <a:r>
              <a:rPr lang="en-US" altLang="en-US"/>
              <a:t>For DMS headwater streams associated with uniform, relatively dense canopies summer daily microclimate, full-leaf conditions ---</a:t>
            </a:r>
          </a:p>
          <a:p>
            <a:pPr>
              <a:buFontTx/>
              <a:buChar char="•"/>
            </a:pPr>
            <a:r>
              <a:rPr lang="en-US" altLang="en-US"/>
              <a:t>Angular canopy density is a metric describing the amount of visible sky blocked along the direct path of the sun to a point in forest – If you were to look directly at the sun, how much of the sky would be blocked from view by vegetation.</a:t>
            </a:r>
          </a:p>
          <a:p>
            <a:pPr>
              <a:buFontTx/>
              <a:buChar char="•"/>
            </a:pPr>
            <a:r>
              <a:rPr lang="en-US" altLang="en-US"/>
              <a:t>While an important variable in shade models – we generally observed low correlations between daily temperatures above the stream and canopy density</a:t>
            </a:r>
          </a:p>
          <a:p>
            <a:pPr>
              <a:buFontTx/>
              <a:buChar char="•"/>
            </a:pPr>
            <a:r>
              <a:rPr lang="en-US" altLang="en-US"/>
              <a:t>Greatest correlation occurred with low sun angle (afternoon secondnary shade zone).</a:t>
            </a:r>
          </a:p>
          <a:p>
            <a:pPr>
              <a:buFontTx/>
              <a:buChar char="•"/>
            </a:pPr>
            <a:r>
              <a:rPr lang="en-US" altLang="en-US"/>
              <a:t>In general there was greater correlation between microclimate and diffuse light</a:t>
            </a:r>
          </a:p>
          <a:p>
            <a:pPr>
              <a:buFontTx/>
              <a:buChar char="•"/>
            </a:pPr>
            <a:r>
              <a:rPr lang="en-US" altLang="en-US"/>
              <a:t>Angular canopy density may be more important where sites are flat, canopies are heterogeneous or sparse, and canopies do not extend fully across the stream channel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FC28D9-E460-5BB2-9AB2-A6DAC030522C}"/>
              </a:ext>
            </a:extLst>
          </p:cNvPr>
          <p:cNvSpPr>
            <a:spLocks noGrp="1" noChangeArrowheads="1"/>
          </p:cNvSpPr>
          <p:nvPr>
            <p:ph type="sldNum" sz="quarter" idx="5"/>
          </p:nvPr>
        </p:nvSpPr>
        <p:spPr>
          <a:ln/>
        </p:spPr>
        <p:txBody>
          <a:bodyPr/>
          <a:lstStyle/>
          <a:p>
            <a:fld id="{024FB836-44E6-41FB-8A58-C3B4479769AB}" type="slidenum">
              <a:rPr lang="en-US" altLang="en-US"/>
              <a:pPr/>
              <a:t>27</a:t>
            </a:fld>
            <a:endParaRPr lang="en-US" altLang="en-US"/>
          </a:p>
        </p:txBody>
      </p:sp>
      <p:sp>
        <p:nvSpPr>
          <p:cNvPr id="291842" name="Rectangle 2">
            <a:extLst>
              <a:ext uri="{FF2B5EF4-FFF2-40B4-BE49-F238E27FC236}">
                <a16:creationId xmlns:a16="http://schemas.microsoft.com/office/drawing/2014/main" id="{8BD3D125-ABE4-4255-D4B6-E610B717D35D}"/>
              </a:ext>
            </a:extLst>
          </p:cNvPr>
          <p:cNvSpPr>
            <a:spLocks noRot="1" noChangeArrowheads="1" noTextEdit="1"/>
          </p:cNvSpPr>
          <p:nvPr>
            <p:ph type="sldImg"/>
          </p:nvPr>
        </p:nvSpPr>
        <p:spPr>
          <a:ln/>
        </p:spPr>
      </p:sp>
      <p:sp>
        <p:nvSpPr>
          <p:cNvPr id="291843" name="Rectangle 3">
            <a:extLst>
              <a:ext uri="{FF2B5EF4-FFF2-40B4-BE49-F238E27FC236}">
                <a16:creationId xmlns:a16="http://schemas.microsoft.com/office/drawing/2014/main" id="{E3396AE4-C799-C611-12C8-47A8CF759452}"/>
              </a:ext>
            </a:extLst>
          </p:cNvPr>
          <p:cNvSpPr>
            <a:spLocks noGrp="1" noChangeArrowheads="1"/>
          </p:cNvSpPr>
          <p:nvPr>
            <p:ph type="body" idx="1"/>
          </p:nvPr>
        </p:nvSpPr>
        <p:spPr>
          <a:xfrm>
            <a:off x="693738" y="4379913"/>
            <a:ext cx="5546725" cy="3446462"/>
          </a:xfrm>
        </p:spPr>
        <p:txBody>
          <a:bodyPr/>
          <a:lstStyle/>
          <a:p>
            <a:r>
              <a:rPr lang="en-US" altLang="en-US" sz="1000"/>
              <a:t>The Riparian Buffer Study is a component of the BLM Density Management Studies of Oregon.  These studies are examining managed forest resources and effects of alternative forest management treatments to provide knowledge to better meet expected priorities of the western Oregon forest landscape in the next 20 years. In particular, the </a:t>
            </a:r>
            <a:r>
              <a:rPr lang="en-US" altLang="en-US" sz="1000" b="1" u="sng"/>
              <a:t>Aquatic Vertebrates and Habitats</a:t>
            </a:r>
            <a:r>
              <a:rPr lang="en-US" altLang="en-US" sz="1000"/>
              <a:t> component of the Riparian Buffer Study is identifying biological values in headwater subdrainages.  Biota in headwater subdrainages are not well-studied in the Pacific Northwest due to a prior focus on larger downstream reaches populated by anadromous salmonids.  Basic characterization of headwater habitats and fauna will contribute to a better understanding of their ecological roles within the forested landscape.  This is a critical information need to add specificity to Aquatic Conservation Strategy Objectives of the Northwest Forest Plan and to provide science support for local management decisions. This study also examines the effects of thinning upslope of 4 riparian buffer widths on instream vertebrates. These riparian management treatments include thinning both outside and within Northwest Forest Plan Interim Riparian Reserves, to within 20 ft of headwater streams.  Year 1, 2, and 5 post-treatment sampling of in-channel habitats and vertebrates (12 sites) and upslope amphibians and mollusks (2 sites) is proceeding as planned. Post-treatment Year 2 sampling is now completed at 12 sites, and data management and analyses of treatment effects are ongoing.  Our post-treatment results will help guide project to watershed scale management decisions relative to designating riparian protection in all land allocations. At a subset of study sites, our study also examines the effects of thinning on terrestrial ground-dwelling fauna such as amphibians and mollusks. Lastly, our study will result in recommendations for streamlined survey methodologies to contribute to cost-effective long-term monitoring programs.</a:t>
            </a:r>
          </a:p>
        </p:txBody>
      </p:sp>
      <p:sp>
        <p:nvSpPr>
          <p:cNvPr id="291844" name="Text Box 4">
            <a:extLst>
              <a:ext uri="{FF2B5EF4-FFF2-40B4-BE49-F238E27FC236}">
                <a16:creationId xmlns:a16="http://schemas.microsoft.com/office/drawing/2014/main" id="{D10C0C5E-F043-276F-8EE3-C207CD706FD4}"/>
              </a:ext>
            </a:extLst>
          </p:cNvPr>
          <p:cNvSpPr txBox="1">
            <a:spLocks noChangeArrowheads="1"/>
          </p:cNvSpPr>
          <p:nvPr/>
        </p:nvSpPr>
        <p:spPr bwMode="auto">
          <a:xfrm>
            <a:off x="2371725" y="3471863"/>
            <a:ext cx="21796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309" tIns="46154" rIns="92309" bIns="46154">
            <a:spAutoFit/>
          </a:bodyPr>
          <a:lstStyle>
            <a:lvl1pPr defTabSz="922338">
              <a:defRPr>
                <a:solidFill>
                  <a:schemeClr val="tx1"/>
                </a:solidFill>
                <a:latin typeface="Arial" panose="020B0604020202020204" pitchFamily="34" charset="0"/>
              </a:defRPr>
            </a:lvl1pPr>
            <a:lvl2pPr marL="461963" defTabSz="922338">
              <a:defRPr>
                <a:solidFill>
                  <a:schemeClr val="tx1"/>
                </a:solidFill>
                <a:latin typeface="Arial" panose="020B0604020202020204" pitchFamily="34" charset="0"/>
              </a:defRPr>
            </a:lvl2pPr>
            <a:lvl3pPr marL="922338" defTabSz="922338">
              <a:defRPr>
                <a:solidFill>
                  <a:schemeClr val="tx1"/>
                </a:solidFill>
                <a:latin typeface="Arial" panose="020B0604020202020204" pitchFamily="34" charset="0"/>
              </a:defRPr>
            </a:lvl3pPr>
            <a:lvl4pPr marL="1384300" defTabSz="922338">
              <a:defRPr>
                <a:solidFill>
                  <a:schemeClr val="tx1"/>
                </a:solidFill>
                <a:latin typeface="Arial" panose="020B0604020202020204" pitchFamily="34" charset="0"/>
              </a:defRPr>
            </a:lvl4pPr>
            <a:lvl5pPr marL="1846263" defTabSz="922338">
              <a:defRPr>
                <a:solidFill>
                  <a:schemeClr val="tx1"/>
                </a:solidFill>
                <a:latin typeface="Arial" panose="020B0604020202020204" pitchFamily="34" charset="0"/>
              </a:defRPr>
            </a:lvl5pPr>
            <a:lvl6pPr marL="2303463" defTabSz="922338" fontAlgn="base">
              <a:spcBef>
                <a:spcPct val="0"/>
              </a:spcBef>
              <a:spcAft>
                <a:spcPct val="0"/>
              </a:spcAft>
              <a:defRPr>
                <a:solidFill>
                  <a:schemeClr val="tx1"/>
                </a:solidFill>
                <a:latin typeface="Arial" panose="020B0604020202020204" pitchFamily="34" charset="0"/>
              </a:defRPr>
            </a:lvl6pPr>
            <a:lvl7pPr marL="2760663" defTabSz="922338" fontAlgn="base">
              <a:spcBef>
                <a:spcPct val="0"/>
              </a:spcBef>
              <a:spcAft>
                <a:spcPct val="0"/>
              </a:spcAft>
              <a:defRPr>
                <a:solidFill>
                  <a:schemeClr val="tx1"/>
                </a:solidFill>
                <a:latin typeface="Arial" panose="020B0604020202020204" pitchFamily="34" charset="0"/>
              </a:defRPr>
            </a:lvl7pPr>
            <a:lvl8pPr marL="3217863" defTabSz="922338" fontAlgn="base">
              <a:spcBef>
                <a:spcPct val="0"/>
              </a:spcBef>
              <a:spcAft>
                <a:spcPct val="0"/>
              </a:spcAft>
              <a:defRPr>
                <a:solidFill>
                  <a:schemeClr val="tx1"/>
                </a:solidFill>
                <a:latin typeface="Arial" panose="020B0604020202020204" pitchFamily="34" charset="0"/>
              </a:defRPr>
            </a:lvl8pPr>
            <a:lvl9pPr marL="3675063" defTabSz="922338" fontAlgn="base">
              <a:spcBef>
                <a:spcPct val="0"/>
              </a:spcBef>
              <a:spcAft>
                <a:spcPct val="0"/>
              </a:spcAft>
              <a:defRPr>
                <a:solidFill>
                  <a:schemeClr val="tx1"/>
                </a:solidFill>
                <a:latin typeface="Arial" panose="020B0604020202020204" pitchFamily="34" charset="0"/>
              </a:defRPr>
            </a:lvl9pPr>
          </a:lstStyle>
          <a:p>
            <a:pPr algn="ctr"/>
            <a:r>
              <a:rPr lang="en-US" altLang="en-US" sz="800">
                <a:solidFill>
                  <a:srgbClr val="99CCFF"/>
                </a:solidFill>
              </a:rPr>
              <a:t>The views of this presentation are those of the author and do not necessarily represent the views of the funding agency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9493EB-E99C-C8AB-7FB6-BBB0BBCF5611}"/>
              </a:ext>
            </a:extLst>
          </p:cNvPr>
          <p:cNvSpPr>
            <a:spLocks noGrp="1" noChangeArrowheads="1"/>
          </p:cNvSpPr>
          <p:nvPr>
            <p:ph type="sldNum" sz="quarter" idx="5"/>
          </p:nvPr>
        </p:nvSpPr>
        <p:spPr>
          <a:ln/>
        </p:spPr>
        <p:txBody>
          <a:bodyPr/>
          <a:lstStyle/>
          <a:p>
            <a:fld id="{CD7E6F6C-C875-4C01-A8C8-D452A274F615}" type="slidenum">
              <a:rPr lang="en-US" altLang="en-US"/>
              <a:pPr/>
              <a:t>29</a:t>
            </a:fld>
            <a:endParaRPr lang="en-US" altLang="en-US"/>
          </a:p>
        </p:txBody>
      </p:sp>
      <p:sp>
        <p:nvSpPr>
          <p:cNvPr id="294914" name="Rectangle 2">
            <a:extLst>
              <a:ext uri="{FF2B5EF4-FFF2-40B4-BE49-F238E27FC236}">
                <a16:creationId xmlns:a16="http://schemas.microsoft.com/office/drawing/2014/main" id="{390F7F9A-FCE1-5A14-8853-A2E12BAB2AD1}"/>
              </a:ext>
            </a:extLst>
          </p:cNvPr>
          <p:cNvSpPr>
            <a:spLocks noRot="1" noChangeArrowheads="1" noTextEdit="1"/>
          </p:cNvSpPr>
          <p:nvPr>
            <p:ph type="sldImg"/>
          </p:nvPr>
        </p:nvSpPr>
        <p:spPr>
          <a:ln/>
        </p:spPr>
      </p:sp>
      <p:sp>
        <p:nvSpPr>
          <p:cNvPr id="294915" name="Rectangle 3">
            <a:extLst>
              <a:ext uri="{FF2B5EF4-FFF2-40B4-BE49-F238E27FC236}">
                <a16:creationId xmlns:a16="http://schemas.microsoft.com/office/drawing/2014/main" id="{A9AA4780-FE11-4153-7849-3815AAC54A03}"/>
              </a:ext>
            </a:extLst>
          </p:cNvPr>
          <p:cNvSpPr>
            <a:spLocks noGrp="1" noChangeArrowheads="1"/>
          </p:cNvSpPr>
          <p:nvPr>
            <p:ph type="body" idx="1"/>
          </p:nvPr>
        </p:nvSpPr>
        <p:spPr/>
        <p:txBody>
          <a:bodyPr/>
          <a:lstStyle/>
          <a:p>
            <a:r>
              <a:rPr lang="en-US" altLang="en-US"/>
              <a:t>The Riparian Buffer Study was designed to be implemented at 13 sites in western Oregon, ranging from near Mount Hood to Coos Bay.  Three sites occur on Forest Service lands, and 10 on BLM lands.   The 3 Forest Service sites and 7 BLM sites are in young managed stands, ages 30-50 yrs, naturally regenerated.  Three BLM sites are in an older age class, 70-80 years, two of which have been previously thinned and one not.  These sites offer a forward look into possible riparian restoration treatments of older stands.  For the purpose of analyses presented today, all sites are combined.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FCEFA0-329E-BCE0-AA41-42211A50EB41}"/>
              </a:ext>
            </a:extLst>
          </p:cNvPr>
          <p:cNvSpPr>
            <a:spLocks noGrp="1" noChangeArrowheads="1"/>
          </p:cNvSpPr>
          <p:nvPr>
            <p:ph type="sldNum" sz="quarter" idx="5"/>
          </p:nvPr>
        </p:nvSpPr>
        <p:spPr>
          <a:ln/>
        </p:spPr>
        <p:txBody>
          <a:bodyPr/>
          <a:lstStyle/>
          <a:p>
            <a:fld id="{1C4A8264-6673-42D3-B11D-267972E0ECF3}" type="slidenum">
              <a:rPr lang="en-US" altLang="en-US"/>
              <a:pPr/>
              <a:t>30</a:t>
            </a:fld>
            <a:endParaRPr lang="en-US" altLang="en-US"/>
          </a:p>
        </p:txBody>
      </p:sp>
      <p:sp>
        <p:nvSpPr>
          <p:cNvPr id="296962" name="Rectangle 2">
            <a:extLst>
              <a:ext uri="{FF2B5EF4-FFF2-40B4-BE49-F238E27FC236}">
                <a16:creationId xmlns:a16="http://schemas.microsoft.com/office/drawing/2014/main" id="{574FAA83-3EDC-0163-EE7E-356FC2DD1F0B}"/>
              </a:ext>
            </a:extLst>
          </p:cNvPr>
          <p:cNvSpPr>
            <a:spLocks noRot="1" noChangeArrowheads="1" noTextEdit="1"/>
          </p:cNvSpPr>
          <p:nvPr>
            <p:ph type="sldImg"/>
          </p:nvPr>
        </p:nvSpPr>
        <p:spPr>
          <a:ln/>
        </p:spPr>
      </p:sp>
      <p:sp>
        <p:nvSpPr>
          <p:cNvPr id="296963" name="Rectangle 3">
            <a:extLst>
              <a:ext uri="{FF2B5EF4-FFF2-40B4-BE49-F238E27FC236}">
                <a16:creationId xmlns:a16="http://schemas.microsoft.com/office/drawing/2014/main" id="{8AA8AED0-721B-B33D-A977-07473638DB43}"/>
              </a:ext>
            </a:extLst>
          </p:cNvPr>
          <p:cNvSpPr>
            <a:spLocks noGrp="1" noChangeArrowheads="1"/>
          </p:cNvSpPr>
          <p:nvPr>
            <p:ph type="body" idx="1"/>
          </p:nvPr>
        </p:nvSpPr>
        <p:spPr/>
        <p:txBody>
          <a:bodyPr/>
          <a:lstStyle/>
          <a:p>
            <a:pPr>
              <a:lnSpc>
                <a:spcPct val="80000"/>
              </a:lnSpc>
            </a:pPr>
            <a:r>
              <a:rPr lang="en-US" altLang="en-US" sz="1000"/>
              <a:t>Of 13 sites, one site has not been implemented due to its occurrence in the Umpqua Cutthroat basin.  One other site has a somewhat compromised layout, after implementation, due to buffers not being equally applied on both sides of all streams.</a:t>
            </a:r>
          </a:p>
          <a:p>
            <a:pPr>
              <a:lnSpc>
                <a:spcPct val="80000"/>
              </a:lnSpc>
            </a:pPr>
            <a:r>
              <a:rPr lang="en-US" altLang="en-US" sz="1000"/>
              <a:t>Hence:</a:t>
            </a:r>
          </a:p>
          <a:p>
            <a:pPr>
              <a:lnSpc>
                <a:spcPct val="80000"/>
              </a:lnSpc>
              <a:buFontTx/>
              <a:buChar char="•"/>
            </a:pPr>
            <a:r>
              <a:rPr lang="en-US" altLang="en-US" sz="1000"/>
              <a:t> Pre-treatment data analyses summarize findings at 13 sites.</a:t>
            </a:r>
          </a:p>
          <a:p>
            <a:pPr>
              <a:lnSpc>
                <a:spcPct val="80000"/>
              </a:lnSpc>
              <a:buFontTx/>
              <a:buChar char="•"/>
            </a:pPr>
            <a:r>
              <a:rPr lang="en-US" altLang="en-US" sz="1000"/>
              <a:t> Post-treatment data analyses summarize findings at 11 sites.</a:t>
            </a:r>
          </a:p>
          <a:p>
            <a:pPr>
              <a:lnSpc>
                <a:spcPct val="80000"/>
              </a:lnSpc>
            </a:pPr>
            <a:endParaRPr lang="en-US" altLang="en-US" sz="1000"/>
          </a:p>
          <a:p>
            <a:pPr>
              <a:lnSpc>
                <a:spcPct val="80000"/>
              </a:lnSpc>
            </a:pPr>
            <a:r>
              <a:rPr lang="en-US" altLang="en-US" sz="1000"/>
              <a:t>Methods:</a:t>
            </a:r>
          </a:p>
          <a:p>
            <a:pPr>
              <a:lnSpc>
                <a:spcPct val="80000"/>
              </a:lnSpc>
            </a:pPr>
            <a:r>
              <a:rPr lang="en-US" altLang="en-US" sz="1000"/>
              <a:t>Stream reaches were sampled for both instream and bank animals.</a:t>
            </a:r>
          </a:p>
          <a:p>
            <a:pPr>
              <a:lnSpc>
                <a:spcPct val="80000"/>
              </a:lnSpc>
            </a:pPr>
            <a:r>
              <a:rPr lang="en-US" altLang="en-US" sz="1000"/>
              <a:t>Instream:  	Hand searches were conducted when effective (not deep water).</a:t>
            </a:r>
          </a:p>
          <a:p>
            <a:pPr>
              <a:lnSpc>
                <a:spcPct val="80000"/>
              </a:lnSpc>
            </a:pPr>
            <a:r>
              <a:rPr lang="en-US" altLang="en-US" sz="1000"/>
              <a:t>	Electroshocking was conducted in deep water.</a:t>
            </a:r>
          </a:p>
          <a:p>
            <a:pPr>
              <a:lnSpc>
                <a:spcPct val="80000"/>
              </a:lnSpc>
            </a:pPr>
            <a:r>
              <a:rPr lang="en-US" altLang="en-US" sz="1000"/>
              <a:t>	Random stratified subsampling, following a modified Hankin-Reeves </a:t>
            </a:r>
          </a:p>
          <a:p>
            <a:pPr>
              <a:lnSpc>
                <a:spcPct val="80000"/>
              </a:lnSpc>
            </a:pPr>
            <a:r>
              <a:rPr lang="en-US" altLang="en-US" sz="1000"/>
              <a:t>		design.</a:t>
            </a:r>
          </a:p>
          <a:p>
            <a:pPr>
              <a:lnSpc>
                <a:spcPct val="80000"/>
              </a:lnSpc>
            </a:pPr>
            <a:r>
              <a:rPr lang="en-US" altLang="en-US" sz="1000"/>
              <a:t>Bank:  At instream units, each bank was searched for 5 min., area of search estimated.</a:t>
            </a:r>
          </a:p>
          <a:p>
            <a:pPr>
              <a:lnSpc>
                <a:spcPct val="80000"/>
              </a:lnSpc>
            </a:pPr>
            <a:r>
              <a:rPr lang="en-US" altLang="en-US" sz="1000"/>
              <a:t>Entire reaches were habitat typed: fast/slow units, unit size, substrate, wood.</a:t>
            </a:r>
          </a:p>
          <a:p>
            <a:pPr>
              <a:lnSpc>
                <a:spcPct val="80000"/>
              </a:lnSpc>
            </a:pPr>
            <a:endParaRPr lang="en-US" altLang="en-US" sz="1000"/>
          </a:p>
          <a:p>
            <a:pPr>
              <a:lnSpc>
                <a:spcPct val="80000"/>
              </a:lnSpc>
            </a:pPr>
            <a:r>
              <a:rPr lang="en-US" altLang="en-US" sz="1000"/>
              <a:t>Analyses:</a:t>
            </a:r>
          </a:p>
          <a:p>
            <a:pPr>
              <a:lnSpc>
                <a:spcPct val="80000"/>
              </a:lnSpc>
            </a:pPr>
            <a:r>
              <a:rPr lang="en-US" altLang="en-US" sz="1000"/>
              <a:t>Multivariate regression was used to explore species-habitat associations. Anova mixed procedure (SAS) was used to examine treatment effects. Pairwise comparisons of means were conducted with t-tests and Kruskal-Wallis tests.</a:t>
            </a:r>
          </a:p>
          <a:p>
            <a:pPr>
              <a:lnSpc>
                <a:spcPct val="80000"/>
              </a:lnSpc>
            </a:pPr>
            <a:endParaRPr lang="en-US" altLang="en-US" sz="1000"/>
          </a:p>
          <a:p>
            <a:pPr>
              <a:lnSpc>
                <a:spcPct val="80000"/>
              </a:lnSpc>
            </a:pPr>
            <a:r>
              <a:rPr lang="en-US" altLang="en-US" sz="1000"/>
              <a:t>Special thanks to Loretta Ellenburg for leading the collection of </a:t>
            </a:r>
            <a:r>
              <a:rPr lang="en-US" altLang="en-US" sz="1000" u="sng"/>
              <a:t>all data</a:t>
            </a:r>
            <a:r>
              <a:rPr lang="en-US" altLang="en-US" sz="1000"/>
              <a:t>!</a:t>
            </a:r>
          </a:p>
          <a:p>
            <a:pPr>
              <a:lnSpc>
                <a:spcPct val="80000"/>
              </a:lnSpc>
            </a:pPr>
            <a:r>
              <a:rPr lang="en-US" altLang="en-US" sz="1000"/>
              <a:t>Special thanks to George Weaver for analyses of pretreatment data, and to Cindy Rugger for data management and analyses of instream and bank treatment effects.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032C403-4D4B-1027-CAFA-CEB324566AD8}"/>
              </a:ext>
            </a:extLst>
          </p:cNvPr>
          <p:cNvSpPr>
            <a:spLocks noGrp="1" noChangeArrowheads="1"/>
          </p:cNvSpPr>
          <p:nvPr>
            <p:ph type="sldNum" sz="quarter" idx="5"/>
          </p:nvPr>
        </p:nvSpPr>
        <p:spPr>
          <a:ln/>
        </p:spPr>
        <p:txBody>
          <a:bodyPr/>
          <a:lstStyle/>
          <a:p>
            <a:fld id="{5D2B5ED9-BF72-438E-90BB-A8D2CF137D88}" type="slidenum">
              <a:rPr lang="en-US" altLang="en-US"/>
              <a:pPr/>
              <a:t>31</a:t>
            </a:fld>
            <a:endParaRPr lang="en-US" altLang="en-US"/>
          </a:p>
        </p:txBody>
      </p:sp>
      <p:sp>
        <p:nvSpPr>
          <p:cNvPr id="299010" name="Rectangle 2">
            <a:extLst>
              <a:ext uri="{FF2B5EF4-FFF2-40B4-BE49-F238E27FC236}">
                <a16:creationId xmlns:a16="http://schemas.microsoft.com/office/drawing/2014/main" id="{47C86CC6-9ED1-9C79-6CC2-FF856F1DEF46}"/>
              </a:ext>
            </a:extLst>
          </p:cNvPr>
          <p:cNvSpPr>
            <a:spLocks noRot="1" noChangeArrowheads="1" noTextEdit="1"/>
          </p:cNvSpPr>
          <p:nvPr>
            <p:ph type="sldImg"/>
          </p:nvPr>
        </p:nvSpPr>
        <p:spPr>
          <a:ln/>
        </p:spPr>
      </p:sp>
      <p:sp>
        <p:nvSpPr>
          <p:cNvPr id="299011" name="Rectangle 3">
            <a:extLst>
              <a:ext uri="{FF2B5EF4-FFF2-40B4-BE49-F238E27FC236}">
                <a16:creationId xmlns:a16="http://schemas.microsoft.com/office/drawing/2014/main" id="{B6D4E1A9-C102-D231-D537-8ABBC98499B7}"/>
              </a:ext>
            </a:extLst>
          </p:cNvPr>
          <p:cNvSpPr>
            <a:spLocks noGrp="1" noChangeArrowheads="1"/>
          </p:cNvSpPr>
          <p:nvPr>
            <p:ph type="body" idx="1"/>
          </p:nvPr>
        </p:nvSpPr>
        <p:spPr/>
        <p:txBody>
          <a:bodyPr/>
          <a:lstStyle/>
          <a:p>
            <a:r>
              <a:rPr lang="en-US" altLang="en-US"/>
              <a:t>Initially, there was no assumption about the definition of a stream channel in headwaters.  Channels were surveyed in spring and summer, and subsequently classified as wet (perennial channel), intermittent (spatial intermittency, the water went subsurface), dry (no surface flow apparent but evidence of past scour and/or deposition), and above water (no evidence of scour or deposition).  Consequently data were collected from a variety of channels that included some which never appeared to have running water (dry-dry, above water).  Seven “hydrotypes” were seen in headwaters, as shown in this graph.  The dominant stream channel (with water) hydrotype at our sites was Intermittent-Intermittent, which had sections of the reach running subsurface in both spring and summer.</a:t>
            </a:r>
          </a:p>
          <a:p>
            <a:endParaRPr lang="en-US" altLang="en-US"/>
          </a:p>
          <a:p>
            <a:r>
              <a:rPr lang="en-US" altLang="en-US"/>
              <a:t>Patterns of stream fauna were found with regard to hydrotype.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B32D6A1-05D0-AD90-101A-F402148C9341}"/>
              </a:ext>
            </a:extLst>
          </p:cNvPr>
          <p:cNvSpPr>
            <a:spLocks noGrp="1" noChangeArrowheads="1"/>
          </p:cNvSpPr>
          <p:nvPr>
            <p:ph type="sldNum" sz="quarter" idx="5"/>
          </p:nvPr>
        </p:nvSpPr>
        <p:spPr>
          <a:ln/>
        </p:spPr>
        <p:txBody>
          <a:bodyPr/>
          <a:lstStyle/>
          <a:p>
            <a:fld id="{E7C95BA3-F16C-4F75-9866-5A4493AC0086}" type="slidenum">
              <a:rPr lang="en-US" altLang="en-US"/>
              <a:pPr/>
              <a:t>5</a:t>
            </a:fld>
            <a:endParaRPr lang="en-US" altLang="en-US"/>
          </a:p>
        </p:txBody>
      </p:sp>
      <p:sp>
        <p:nvSpPr>
          <p:cNvPr id="289794" name="Rectangle 2">
            <a:extLst>
              <a:ext uri="{FF2B5EF4-FFF2-40B4-BE49-F238E27FC236}">
                <a16:creationId xmlns:a16="http://schemas.microsoft.com/office/drawing/2014/main" id="{AAAE2B68-347B-7551-963A-D2CFF1DCB180}"/>
              </a:ext>
            </a:extLst>
          </p:cNvPr>
          <p:cNvSpPr>
            <a:spLocks noRot="1" noChangeArrowheads="1" noTextEdit="1"/>
          </p:cNvSpPr>
          <p:nvPr>
            <p:ph type="sldImg"/>
          </p:nvPr>
        </p:nvSpPr>
        <p:spPr>
          <a:ln/>
        </p:spPr>
      </p:sp>
      <p:sp>
        <p:nvSpPr>
          <p:cNvPr id="289795" name="Rectangle 3">
            <a:extLst>
              <a:ext uri="{FF2B5EF4-FFF2-40B4-BE49-F238E27FC236}">
                <a16:creationId xmlns:a16="http://schemas.microsoft.com/office/drawing/2014/main" id="{BE1CF883-3ACE-79BD-E920-1FA1D7F07891}"/>
              </a:ext>
            </a:extLst>
          </p:cNvPr>
          <p:cNvSpPr>
            <a:spLocks noGrp="1" noChangeArrowheads="1"/>
          </p:cNvSpPr>
          <p:nvPr>
            <p:ph type="body" idx="1"/>
          </p:nvPr>
        </p:nvSpPr>
        <p:spPr/>
        <p:txBody>
          <a:bodyPr/>
          <a:lstStyle/>
          <a:p>
            <a:r>
              <a:rPr lang="en-US" altLang="en-US"/>
              <a:t>Target conditions for mature stands entering the understory re-initiation phase of development</a:t>
            </a:r>
          </a:p>
          <a:p>
            <a:r>
              <a:rPr lang="en-US" altLang="en-US"/>
              <a:t>Can we better provide for those future attributes through silvicultural manipulation in stands in the stem exclusion stage of development?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05D9B4-E2B8-B239-22D1-F35EB959160F}"/>
              </a:ext>
            </a:extLst>
          </p:cNvPr>
          <p:cNvSpPr>
            <a:spLocks noGrp="1" noChangeArrowheads="1"/>
          </p:cNvSpPr>
          <p:nvPr>
            <p:ph type="sldNum" sz="quarter" idx="5"/>
          </p:nvPr>
        </p:nvSpPr>
        <p:spPr>
          <a:ln/>
        </p:spPr>
        <p:txBody>
          <a:bodyPr/>
          <a:lstStyle/>
          <a:p>
            <a:fld id="{6BD37C65-64EC-4FCB-A600-61DB9F1FD7CF}" type="slidenum">
              <a:rPr lang="en-US" altLang="en-US"/>
              <a:pPr/>
              <a:t>32</a:t>
            </a:fld>
            <a:endParaRPr lang="en-US" altLang="en-US"/>
          </a:p>
        </p:txBody>
      </p:sp>
      <p:sp>
        <p:nvSpPr>
          <p:cNvPr id="301058" name="Rectangle 2">
            <a:extLst>
              <a:ext uri="{FF2B5EF4-FFF2-40B4-BE49-F238E27FC236}">
                <a16:creationId xmlns:a16="http://schemas.microsoft.com/office/drawing/2014/main" id="{9C5391C0-BDF2-071F-53A2-A93458CD0373}"/>
              </a:ext>
            </a:extLst>
          </p:cNvPr>
          <p:cNvSpPr>
            <a:spLocks noRot="1" noChangeArrowheads="1" noTextEdit="1"/>
          </p:cNvSpPr>
          <p:nvPr>
            <p:ph type="sldImg"/>
          </p:nvPr>
        </p:nvSpPr>
        <p:spPr>
          <a:ln/>
        </p:spPr>
      </p:sp>
      <p:sp>
        <p:nvSpPr>
          <p:cNvPr id="301059" name="Rectangle 3">
            <a:extLst>
              <a:ext uri="{FF2B5EF4-FFF2-40B4-BE49-F238E27FC236}">
                <a16:creationId xmlns:a16="http://schemas.microsoft.com/office/drawing/2014/main" id="{9141A53D-1C41-3597-C9AB-A1E172210306}"/>
              </a:ext>
            </a:extLst>
          </p:cNvPr>
          <p:cNvSpPr>
            <a:spLocks noGrp="1" noChangeArrowheads="1"/>
          </p:cNvSpPr>
          <p:nvPr>
            <p:ph type="body" idx="1"/>
          </p:nvPr>
        </p:nvSpPr>
        <p:spPr/>
        <p:txBody>
          <a:bodyPr/>
          <a:lstStyle/>
          <a:p>
            <a:r>
              <a:rPr lang="en-US" altLang="en-US"/>
              <a:t>The amphibian assemblages upslope of streams were examined at 2 sites.  These assemblages were dominated by 2 species.  At the Keel Mtn. site, they were Ensatina and Oregon Slender Salamander.  At Green Peak, they were Ensatina and Western Redback Salamander.  Their distributions along transects perpendicular to streams showed no riparian association.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D6BFCAA-B693-72A7-4E17-69213ADBC9C8}"/>
              </a:ext>
            </a:extLst>
          </p:cNvPr>
          <p:cNvSpPr>
            <a:spLocks noGrp="1" noChangeArrowheads="1"/>
          </p:cNvSpPr>
          <p:nvPr>
            <p:ph type="sldNum" sz="quarter" idx="5"/>
          </p:nvPr>
        </p:nvSpPr>
        <p:spPr>
          <a:ln/>
        </p:spPr>
        <p:txBody>
          <a:bodyPr/>
          <a:lstStyle/>
          <a:p>
            <a:fld id="{0F76CAAF-A992-40A2-BFF0-23F1A92EEF41}" type="slidenum">
              <a:rPr lang="en-US" altLang="en-US"/>
              <a:pPr/>
              <a:t>33</a:t>
            </a:fld>
            <a:endParaRPr lang="en-US" altLang="en-US"/>
          </a:p>
        </p:txBody>
      </p:sp>
      <p:sp>
        <p:nvSpPr>
          <p:cNvPr id="303106" name="Rectangle 2">
            <a:extLst>
              <a:ext uri="{FF2B5EF4-FFF2-40B4-BE49-F238E27FC236}">
                <a16:creationId xmlns:a16="http://schemas.microsoft.com/office/drawing/2014/main" id="{A69ECE8D-DC25-F99B-D8A7-ED45A4B0D813}"/>
              </a:ext>
            </a:extLst>
          </p:cNvPr>
          <p:cNvSpPr>
            <a:spLocks noRot="1" noChangeArrowheads="1" noTextEdit="1"/>
          </p:cNvSpPr>
          <p:nvPr>
            <p:ph type="sldImg"/>
          </p:nvPr>
        </p:nvSpPr>
        <p:spPr>
          <a:ln/>
        </p:spPr>
      </p:sp>
      <p:sp>
        <p:nvSpPr>
          <p:cNvPr id="303107" name="Rectangle 3">
            <a:extLst>
              <a:ext uri="{FF2B5EF4-FFF2-40B4-BE49-F238E27FC236}">
                <a16:creationId xmlns:a16="http://schemas.microsoft.com/office/drawing/2014/main" id="{68ED5F67-D43B-2E57-D6E3-3FA7DF2C6289}"/>
              </a:ext>
            </a:extLst>
          </p:cNvPr>
          <p:cNvSpPr>
            <a:spLocks noGrp="1" noChangeArrowheads="1"/>
          </p:cNvSpPr>
          <p:nvPr>
            <p:ph type="body" idx="1"/>
          </p:nvPr>
        </p:nvSpPr>
        <p:spPr/>
        <p:txBody>
          <a:bodyPr/>
          <a:lstStyle/>
          <a:p>
            <a:r>
              <a:rPr lang="en-US" altLang="en-US"/>
              <a:t>We examined the effects of stream buffers on the instream and bank species at 11 sites, and on upslope species at 2 sites.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2A51469-A89B-2923-353D-5FECACCF894D}"/>
              </a:ext>
            </a:extLst>
          </p:cNvPr>
          <p:cNvSpPr>
            <a:spLocks noGrp="1" noChangeArrowheads="1"/>
          </p:cNvSpPr>
          <p:nvPr>
            <p:ph type="sldNum" sz="quarter" idx="5"/>
          </p:nvPr>
        </p:nvSpPr>
        <p:spPr>
          <a:ln/>
        </p:spPr>
        <p:txBody>
          <a:bodyPr/>
          <a:lstStyle/>
          <a:p>
            <a:fld id="{90333FAF-F713-4934-8C13-0FB71DEBE646}" type="slidenum">
              <a:rPr lang="en-US" altLang="en-US"/>
              <a:pPr/>
              <a:t>34</a:t>
            </a:fld>
            <a:endParaRPr lang="en-US" altLang="en-US"/>
          </a:p>
        </p:txBody>
      </p:sp>
      <p:sp>
        <p:nvSpPr>
          <p:cNvPr id="305154" name="Rectangle 2">
            <a:extLst>
              <a:ext uri="{FF2B5EF4-FFF2-40B4-BE49-F238E27FC236}">
                <a16:creationId xmlns:a16="http://schemas.microsoft.com/office/drawing/2014/main" id="{1486E4B1-4A0B-AE7F-BE34-C34A1F177580}"/>
              </a:ext>
            </a:extLst>
          </p:cNvPr>
          <p:cNvSpPr>
            <a:spLocks noRot="1" noChangeArrowheads="1" noTextEdit="1"/>
          </p:cNvSpPr>
          <p:nvPr>
            <p:ph type="sldImg"/>
          </p:nvPr>
        </p:nvSpPr>
        <p:spPr>
          <a:ln/>
        </p:spPr>
      </p:sp>
      <p:sp>
        <p:nvSpPr>
          <p:cNvPr id="305155" name="Rectangle 3">
            <a:extLst>
              <a:ext uri="{FF2B5EF4-FFF2-40B4-BE49-F238E27FC236}">
                <a16:creationId xmlns:a16="http://schemas.microsoft.com/office/drawing/2014/main" id="{936B4284-58AA-7F3E-E7ED-8455C88F2B43}"/>
              </a:ext>
            </a:extLst>
          </p:cNvPr>
          <p:cNvSpPr>
            <a:spLocks noGrp="1" noChangeArrowheads="1"/>
          </p:cNvSpPr>
          <p:nvPr>
            <p:ph type="body" idx="1"/>
          </p:nvPr>
        </p:nvSpPr>
        <p:spPr/>
        <p:txBody>
          <a:bodyPr/>
          <a:lstStyle/>
          <a:p>
            <a:r>
              <a:rPr lang="en-US" altLang="en-US"/>
              <a:t>We examined the effects of stream buffers on the instream and bank species at 11 sites, and on upslope species at 2 sites.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75A2C24-6BB3-CDE9-E9F0-C5C86396FB52}"/>
              </a:ext>
            </a:extLst>
          </p:cNvPr>
          <p:cNvSpPr>
            <a:spLocks noGrp="1" noChangeArrowheads="1"/>
          </p:cNvSpPr>
          <p:nvPr>
            <p:ph type="sldNum" sz="quarter" idx="5"/>
          </p:nvPr>
        </p:nvSpPr>
        <p:spPr>
          <a:ln/>
        </p:spPr>
        <p:txBody>
          <a:bodyPr/>
          <a:lstStyle/>
          <a:p>
            <a:fld id="{EB8C3594-6B03-4B5E-86FC-5B0F162741F5}" type="slidenum">
              <a:rPr lang="en-US" altLang="en-US"/>
              <a:pPr/>
              <a:t>35</a:t>
            </a:fld>
            <a:endParaRPr lang="en-US" altLang="en-US"/>
          </a:p>
        </p:txBody>
      </p:sp>
      <p:sp>
        <p:nvSpPr>
          <p:cNvPr id="307202" name="Rectangle 2">
            <a:extLst>
              <a:ext uri="{FF2B5EF4-FFF2-40B4-BE49-F238E27FC236}">
                <a16:creationId xmlns:a16="http://schemas.microsoft.com/office/drawing/2014/main" id="{1943C005-4621-7A63-00C1-47B0EBC2BA67}"/>
              </a:ext>
            </a:extLst>
          </p:cNvPr>
          <p:cNvSpPr>
            <a:spLocks noRot="1" noChangeArrowheads="1" noTextEdit="1"/>
          </p:cNvSpPr>
          <p:nvPr>
            <p:ph type="sldImg"/>
          </p:nvPr>
        </p:nvSpPr>
        <p:spPr>
          <a:ln/>
        </p:spPr>
      </p:sp>
      <p:sp>
        <p:nvSpPr>
          <p:cNvPr id="307203" name="Rectangle 3">
            <a:extLst>
              <a:ext uri="{FF2B5EF4-FFF2-40B4-BE49-F238E27FC236}">
                <a16:creationId xmlns:a16="http://schemas.microsoft.com/office/drawing/2014/main" id="{C1FE39F5-83F7-191B-F763-AB5082FAEC7B}"/>
              </a:ext>
            </a:extLst>
          </p:cNvPr>
          <p:cNvSpPr>
            <a:spLocks noGrp="1" noChangeArrowheads="1"/>
          </p:cNvSpPr>
          <p:nvPr>
            <p:ph type="body" idx="1"/>
          </p:nvPr>
        </p:nvSpPr>
        <p:spPr/>
        <p:txBody>
          <a:bodyPr/>
          <a:lstStyle/>
          <a:p>
            <a:r>
              <a:rPr lang="en-US" altLang="en-US"/>
              <a:t>We examined the effects of stream buffers on the instream and bank species at 11 sites, and on upslope species at 2 sites.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0AF3E7-2DA1-C247-E8BF-BC89CBF48AAC}"/>
              </a:ext>
            </a:extLst>
          </p:cNvPr>
          <p:cNvSpPr>
            <a:spLocks noGrp="1" noChangeArrowheads="1"/>
          </p:cNvSpPr>
          <p:nvPr>
            <p:ph type="sldNum" sz="quarter" idx="5"/>
          </p:nvPr>
        </p:nvSpPr>
        <p:spPr>
          <a:ln/>
        </p:spPr>
        <p:txBody>
          <a:bodyPr/>
          <a:lstStyle/>
          <a:p>
            <a:fld id="{588F27A4-6E3F-4A77-A434-B07687D1F2B1}" type="slidenum">
              <a:rPr lang="en-US" altLang="en-US"/>
              <a:pPr/>
              <a:t>36</a:t>
            </a:fld>
            <a:endParaRPr lang="en-US" altLang="en-US"/>
          </a:p>
        </p:txBody>
      </p:sp>
      <p:sp>
        <p:nvSpPr>
          <p:cNvPr id="309250" name="Rectangle 2">
            <a:extLst>
              <a:ext uri="{FF2B5EF4-FFF2-40B4-BE49-F238E27FC236}">
                <a16:creationId xmlns:a16="http://schemas.microsoft.com/office/drawing/2014/main" id="{D4E83435-F012-EB01-8BA0-2EF5E63CF528}"/>
              </a:ext>
            </a:extLst>
          </p:cNvPr>
          <p:cNvSpPr>
            <a:spLocks noRot="1" noChangeArrowheads="1" noTextEdit="1"/>
          </p:cNvSpPr>
          <p:nvPr>
            <p:ph type="sldImg"/>
          </p:nvPr>
        </p:nvSpPr>
        <p:spPr>
          <a:ln/>
        </p:spPr>
      </p:sp>
      <p:sp>
        <p:nvSpPr>
          <p:cNvPr id="309251" name="Rectangle 3">
            <a:extLst>
              <a:ext uri="{FF2B5EF4-FFF2-40B4-BE49-F238E27FC236}">
                <a16:creationId xmlns:a16="http://schemas.microsoft.com/office/drawing/2014/main" id="{109FF600-42D9-7ED1-F1B6-66AC3C39EA32}"/>
              </a:ext>
            </a:extLst>
          </p:cNvPr>
          <p:cNvSpPr>
            <a:spLocks noGrp="1" noChangeArrowheads="1"/>
          </p:cNvSpPr>
          <p:nvPr>
            <p:ph type="body" idx="1"/>
          </p:nvPr>
        </p:nvSpPr>
        <p:spPr/>
        <p:txBody>
          <a:bodyPr/>
          <a:lstStyle/>
          <a:p>
            <a:r>
              <a:rPr lang="en-US" altLang="en-US"/>
              <a:t>We examined the effects of stream buffers on the instream and bank species at 11 sites, and on upslope species at 2 sites.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0C39928-BE52-B210-584A-E68663C4AE78}"/>
              </a:ext>
            </a:extLst>
          </p:cNvPr>
          <p:cNvSpPr>
            <a:spLocks noGrp="1" noChangeArrowheads="1"/>
          </p:cNvSpPr>
          <p:nvPr>
            <p:ph type="sldNum" sz="quarter" idx="5"/>
          </p:nvPr>
        </p:nvSpPr>
        <p:spPr>
          <a:ln/>
        </p:spPr>
        <p:txBody>
          <a:bodyPr/>
          <a:lstStyle/>
          <a:p>
            <a:fld id="{FB6D4D69-BA9E-496F-A992-2B1C85FD6F34}" type="slidenum">
              <a:rPr lang="en-US" altLang="en-US"/>
              <a:pPr/>
              <a:t>38</a:t>
            </a:fld>
            <a:endParaRPr lang="en-US" altLang="en-US"/>
          </a:p>
        </p:txBody>
      </p:sp>
      <p:sp>
        <p:nvSpPr>
          <p:cNvPr id="312322" name="Rectangle 2">
            <a:extLst>
              <a:ext uri="{FF2B5EF4-FFF2-40B4-BE49-F238E27FC236}">
                <a16:creationId xmlns:a16="http://schemas.microsoft.com/office/drawing/2014/main" id="{CB3E3676-D4AF-0431-38BB-7CF1E15189FA}"/>
              </a:ext>
            </a:extLst>
          </p:cNvPr>
          <p:cNvSpPr>
            <a:spLocks noRot="1" noChangeArrowheads="1" noTextEdit="1"/>
          </p:cNvSpPr>
          <p:nvPr>
            <p:ph type="sldImg"/>
          </p:nvPr>
        </p:nvSpPr>
        <p:spPr>
          <a:ln/>
        </p:spPr>
      </p:sp>
      <p:sp>
        <p:nvSpPr>
          <p:cNvPr id="312323" name="Rectangle 3">
            <a:extLst>
              <a:ext uri="{FF2B5EF4-FFF2-40B4-BE49-F238E27FC236}">
                <a16:creationId xmlns:a16="http://schemas.microsoft.com/office/drawing/2014/main" id="{9FFB3C64-9271-A0C2-B0DD-29BB795433C9}"/>
              </a:ext>
            </a:extLst>
          </p:cNvPr>
          <p:cNvSpPr>
            <a:spLocks noGrp="1" noChangeArrowheads="1"/>
          </p:cNvSpPr>
          <p:nvPr>
            <p:ph type="body" idx="1"/>
          </p:nvPr>
        </p:nvSpPr>
        <p:spPr/>
        <p:txBody>
          <a:bodyPr/>
          <a:lstStyle/>
          <a:p>
            <a:r>
              <a:rPr lang="en-US" altLang="en-US"/>
              <a:t>Due to the study site sizes and geometry of streams in selected study sites, it was not possible to explore each of the 3 density management upslope treatments with the 4 riparian buffer widths.  Hence, we chose to focus the riparian buffer study in one upslope treatment, the moderate thinning (80 TPA).  As feasible at each study site, we attempted to fit as many buffer widths into the 80 TPA thinning treatment.  At each site, stream reaches in control units also were included in the study.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B06172-1B05-601D-B646-576A62C3A8BB}"/>
              </a:ext>
            </a:extLst>
          </p:cNvPr>
          <p:cNvSpPr>
            <a:spLocks noGrp="1" noChangeArrowheads="1"/>
          </p:cNvSpPr>
          <p:nvPr>
            <p:ph type="sldNum" sz="quarter" idx="5"/>
          </p:nvPr>
        </p:nvSpPr>
        <p:spPr>
          <a:ln/>
        </p:spPr>
        <p:txBody>
          <a:bodyPr/>
          <a:lstStyle/>
          <a:p>
            <a:fld id="{0975B439-2950-471F-97A1-F9F9F249EDA6}" type="slidenum">
              <a:rPr lang="en-US" altLang="en-US"/>
              <a:pPr/>
              <a:t>39</a:t>
            </a:fld>
            <a:endParaRPr lang="en-US" altLang="en-US"/>
          </a:p>
        </p:txBody>
      </p:sp>
      <p:sp>
        <p:nvSpPr>
          <p:cNvPr id="314370" name="Rectangle 2">
            <a:extLst>
              <a:ext uri="{FF2B5EF4-FFF2-40B4-BE49-F238E27FC236}">
                <a16:creationId xmlns:a16="http://schemas.microsoft.com/office/drawing/2014/main" id="{33636F0F-196B-ED25-54DF-F324869CC352}"/>
              </a:ext>
            </a:extLst>
          </p:cNvPr>
          <p:cNvSpPr>
            <a:spLocks noRot="1" noChangeArrowheads="1" noTextEdit="1"/>
          </p:cNvSpPr>
          <p:nvPr>
            <p:ph type="sldImg"/>
          </p:nvPr>
        </p:nvSpPr>
        <p:spPr>
          <a:ln/>
        </p:spPr>
      </p:sp>
      <p:sp>
        <p:nvSpPr>
          <p:cNvPr id="314371" name="Rectangle 3">
            <a:extLst>
              <a:ext uri="{FF2B5EF4-FFF2-40B4-BE49-F238E27FC236}">
                <a16:creationId xmlns:a16="http://schemas.microsoft.com/office/drawing/2014/main" id="{FB9423D8-5DED-A50F-6875-B6F1A5456151}"/>
              </a:ext>
            </a:extLst>
          </p:cNvPr>
          <p:cNvSpPr>
            <a:spLocks noGrp="1" noChangeArrowheads="1"/>
          </p:cNvSpPr>
          <p:nvPr>
            <p:ph type="body" idx="1"/>
          </p:nvPr>
        </p:nvSpPr>
        <p:spPr/>
        <p:txBody>
          <a:bodyPr/>
          <a:lstStyle/>
          <a:p>
            <a:r>
              <a:rPr lang="en-US" altLang="en-US"/>
              <a:t>Our investigations have added knowledge to the complexity of amphibian assemblages in headwaters.  Species have associations with intermittent streams and headmost areas of channels.</a:t>
            </a:r>
          </a:p>
          <a:p>
            <a:endParaRPr lang="en-US" altLang="en-US"/>
          </a:p>
          <a:p>
            <a:r>
              <a:rPr lang="en-US" altLang="en-US"/>
              <a:t>Preliminary results of the effects of thinning are emerging.  Results are variable.  No dramatic negative effect on abundance or stream occupancy have been seen across stream reaches, but some trends are being explored.  Fish in 4 reaches disappeared, we are looking at why.  Do fish have more of a mobile life history in headwaters?  Six species of amphibians tended to occupy more reaches, however with incidental numbers, post-thin.  Bank salamander abundances showed both positive and negative responses to treatment.  Site-specific negative effects of thinning were seen for terrestrial salamanders.</a:t>
            </a:r>
          </a:p>
          <a:p>
            <a:endParaRPr lang="en-US" altLang="en-US"/>
          </a:p>
          <a:p>
            <a:r>
              <a:rPr lang="en-US" altLang="en-US"/>
              <a:t>Ongoing surveys of these reaches are occurring in year 5 post-thin.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AA2FC60-9870-6B9B-318D-34247B6C9CF6}"/>
              </a:ext>
            </a:extLst>
          </p:cNvPr>
          <p:cNvSpPr>
            <a:spLocks noGrp="1" noChangeArrowheads="1"/>
          </p:cNvSpPr>
          <p:nvPr>
            <p:ph type="sldNum" sz="quarter" idx="5"/>
          </p:nvPr>
        </p:nvSpPr>
        <p:spPr>
          <a:ln/>
        </p:spPr>
        <p:txBody>
          <a:bodyPr/>
          <a:lstStyle/>
          <a:p>
            <a:fld id="{4BA35061-DC31-4AEF-B4C8-65C0580638F6}" type="slidenum">
              <a:rPr lang="en-US" altLang="en-US"/>
              <a:pPr/>
              <a:t>40</a:t>
            </a:fld>
            <a:endParaRPr lang="en-US" altLang="en-US"/>
          </a:p>
        </p:txBody>
      </p:sp>
      <p:sp>
        <p:nvSpPr>
          <p:cNvPr id="316418" name="Rectangle 2">
            <a:extLst>
              <a:ext uri="{FF2B5EF4-FFF2-40B4-BE49-F238E27FC236}">
                <a16:creationId xmlns:a16="http://schemas.microsoft.com/office/drawing/2014/main" id="{070C6DD4-99DE-6D56-A146-E2E73E58B906}"/>
              </a:ext>
            </a:extLst>
          </p:cNvPr>
          <p:cNvSpPr>
            <a:spLocks noRot="1" noChangeArrowheads="1" noTextEdit="1"/>
          </p:cNvSpPr>
          <p:nvPr>
            <p:ph type="sldImg"/>
          </p:nvPr>
        </p:nvSpPr>
        <p:spPr>
          <a:ln/>
        </p:spPr>
      </p:sp>
      <p:sp>
        <p:nvSpPr>
          <p:cNvPr id="316419" name="Rectangle 3">
            <a:extLst>
              <a:ext uri="{FF2B5EF4-FFF2-40B4-BE49-F238E27FC236}">
                <a16:creationId xmlns:a16="http://schemas.microsoft.com/office/drawing/2014/main" id="{12842980-F33D-DD90-3035-B5DAE2436FAB}"/>
              </a:ext>
            </a:extLst>
          </p:cNvPr>
          <p:cNvSpPr>
            <a:spLocks noGrp="1" noChangeArrowheads="1"/>
          </p:cNvSpPr>
          <p:nvPr>
            <p:ph type="body" idx="1"/>
          </p:nvPr>
        </p:nvSpPr>
        <p:spPr/>
        <p:txBody>
          <a:bodyPr/>
          <a:lstStyle/>
          <a:p>
            <a:r>
              <a:rPr lang="en-US" altLang="en-US"/>
              <a:t>Map shows federal lands of the Northwest Forest Plan: green areas are reserved lands and brown areas are managed lands.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A3C536-DA09-D33F-CC6B-63F9C9FBCFF9}"/>
              </a:ext>
            </a:extLst>
          </p:cNvPr>
          <p:cNvSpPr>
            <a:spLocks noGrp="1" noChangeArrowheads="1"/>
          </p:cNvSpPr>
          <p:nvPr>
            <p:ph type="sldNum" sz="quarter" idx="5"/>
          </p:nvPr>
        </p:nvSpPr>
        <p:spPr>
          <a:ln/>
        </p:spPr>
        <p:txBody>
          <a:bodyPr/>
          <a:lstStyle/>
          <a:p>
            <a:fld id="{6519C7AF-2041-464D-A2BE-756CED7A8F68}" type="slidenum">
              <a:rPr lang="en-US" altLang="en-US"/>
              <a:pPr/>
              <a:t>41</a:t>
            </a:fld>
            <a:endParaRPr lang="en-US" altLang="en-US"/>
          </a:p>
        </p:txBody>
      </p:sp>
      <p:sp>
        <p:nvSpPr>
          <p:cNvPr id="318466" name="Rectangle 2">
            <a:extLst>
              <a:ext uri="{FF2B5EF4-FFF2-40B4-BE49-F238E27FC236}">
                <a16:creationId xmlns:a16="http://schemas.microsoft.com/office/drawing/2014/main" id="{4B6445D2-8FC0-C49C-35F1-7E9A1EEA151C}"/>
              </a:ext>
            </a:extLst>
          </p:cNvPr>
          <p:cNvSpPr>
            <a:spLocks noRot="1" noChangeArrowheads="1" noTextEdit="1"/>
          </p:cNvSpPr>
          <p:nvPr>
            <p:ph type="sldImg"/>
          </p:nvPr>
        </p:nvSpPr>
        <p:spPr>
          <a:ln/>
        </p:spPr>
      </p:sp>
      <p:sp>
        <p:nvSpPr>
          <p:cNvPr id="318467" name="Rectangle 3">
            <a:extLst>
              <a:ext uri="{FF2B5EF4-FFF2-40B4-BE49-F238E27FC236}">
                <a16:creationId xmlns:a16="http://schemas.microsoft.com/office/drawing/2014/main" id="{4BAC3968-A4A2-E87A-C1EC-01B3366C447A}"/>
              </a:ext>
            </a:extLst>
          </p:cNvPr>
          <p:cNvSpPr>
            <a:spLocks noGrp="1" noChangeArrowheads="1"/>
          </p:cNvSpPr>
          <p:nvPr>
            <p:ph type="body" idx="1"/>
          </p:nvPr>
        </p:nvSpPr>
        <p:spPr/>
        <p:txBody>
          <a:bodyPr/>
          <a:lstStyle/>
          <a:p>
            <a:r>
              <a:rPr lang="en-US" altLang="en-US"/>
              <a:t>Site-specific conditions may need to be taken into consideration for rare species.  This may include stream density, stream occupancy by species, down wood, and talus.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F7508E-8006-7066-3FFE-C69299BAC7B2}"/>
              </a:ext>
            </a:extLst>
          </p:cNvPr>
          <p:cNvSpPr>
            <a:spLocks noGrp="1" noChangeArrowheads="1"/>
          </p:cNvSpPr>
          <p:nvPr>
            <p:ph type="sldNum" sz="quarter" idx="5"/>
          </p:nvPr>
        </p:nvSpPr>
        <p:spPr>
          <a:ln/>
        </p:spPr>
        <p:txBody>
          <a:bodyPr/>
          <a:lstStyle/>
          <a:p>
            <a:fld id="{213357AE-E3EF-49CB-8D4C-E16B44632C7C}" type="slidenum">
              <a:rPr lang="en-US" altLang="en-US"/>
              <a:pPr/>
              <a:t>42</a:t>
            </a:fld>
            <a:endParaRPr lang="en-US" altLang="en-US"/>
          </a:p>
        </p:txBody>
      </p:sp>
      <p:sp>
        <p:nvSpPr>
          <p:cNvPr id="320514" name="Rectangle 2">
            <a:extLst>
              <a:ext uri="{FF2B5EF4-FFF2-40B4-BE49-F238E27FC236}">
                <a16:creationId xmlns:a16="http://schemas.microsoft.com/office/drawing/2014/main" id="{093136BB-3085-7DDC-09A2-1F0D321D0C91}"/>
              </a:ext>
            </a:extLst>
          </p:cNvPr>
          <p:cNvSpPr>
            <a:spLocks noRot="1" noChangeArrowheads="1" noTextEdit="1"/>
          </p:cNvSpPr>
          <p:nvPr>
            <p:ph type="sldImg"/>
          </p:nvPr>
        </p:nvSpPr>
        <p:spPr>
          <a:ln/>
        </p:spPr>
      </p:sp>
      <p:sp>
        <p:nvSpPr>
          <p:cNvPr id="320515" name="Rectangle 3">
            <a:extLst>
              <a:ext uri="{FF2B5EF4-FFF2-40B4-BE49-F238E27FC236}">
                <a16:creationId xmlns:a16="http://schemas.microsoft.com/office/drawing/2014/main" id="{E2339CDF-4716-05D3-EF69-F548A4449AE6}"/>
              </a:ext>
            </a:extLst>
          </p:cNvPr>
          <p:cNvSpPr>
            <a:spLocks noGrp="1" noChangeArrowheads="1"/>
          </p:cNvSpPr>
          <p:nvPr>
            <p:ph type="body" idx="1"/>
          </p:nvPr>
        </p:nvSpPr>
        <p:spPr/>
        <p:txBody>
          <a:bodyPr/>
          <a:lstStyle/>
          <a:p>
            <a:r>
              <a:rPr lang="en-US" altLang="en-US"/>
              <a:t>Site-specific conditions may need to be taken into consideration for rare species.  This may include stream density, stream occupancy by species, down wood, and talus.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041290D-76C0-C77E-8FF2-125079B893F8}"/>
              </a:ext>
            </a:extLst>
          </p:cNvPr>
          <p:cNvSpPr>
            <a:spLocks noGrp="1" noChangeArrowheads="1"/>
          </p:cNvSpPr>
          <p:nvPr>
            <p:ph type="sldNum" sz="quarter" idx="5"/>
          </p:nvPr>
        </p:nvSpPr>
        <p:spPr>
          <a:ln/>
        </p:spPr>
        <p:txBody>
          <a:bodyPr/>
          <a:lstStyle/>
          <a:p>
            <a:fld id="{55379AF6-F105-481C-A00F-B14980C3E040}" type="slidenum">
              <a:rPr lang="en-US" altLang="en-US"/>
              <a:pPr/>
              <a:t>7</a:t>
            </a:fld>
            <a:endParaRPr lang="en-US" altLang="en-US"/>
          </a:p>
        </p:txBody>
      </p:sp>
      <p:sp>
        <p:nvSpPr>
          <p:cNvPr id="274434" name="Rectangle 2">
            <a:extLst>
              <a:ext uri="{FF2B5EF4-FFF2-40B4-BE49-F238E27FC236}">
                <a16:creationId xmlns:a16="http://schemas.microsoft.com/office/drawing/2014/main" id="{D2A69A1F-77C0-11F7-3276-F21BC185C2E6}"/>
              </a:ext>
            </a:extLst>
          </p:cNvPr>
          <p:cNvSpPr>
            <a:spLocks noRot="1" noChangeArrowheads="1" noTextEdit="1"/>
          </p:cNvSpPr>
          <p:nvPr>
            <p:ph type="sldImg"/>
          </p:nvPr>
        </p:nvSpPr>
        <p:spPr>
          <a:ln/>
        </p:spPr>
      </p:sp>
      <p:sp>
        <p:nvSpPr>
          <p:cNvPr id="274435" name="Rectangle 3">
            <a:extLst>
              <a:ext uri="{FF2B5EF4-FFF2-40B4-BE49-F238E27FC236}">
                <a16:creationId xmlns:a16="http://schemas.microsoft.com/office/drawing/2014/main" id="{F54DBBCC-8FD3-0FD3-9228-9DC20C1169EA}"/>
              </a:ext>
            </a:extLst>
          </p:cNvPr>
          <p:cNvSpPr>
            <a:spLocks noGrp="1" noChangeArrowheads="1"/>
          </p:cNvSpPr>
          <p:nvPr>
            <p:ph type="body" idx="1"/>
          </p:nvPr>
        </p:nvSpPr>
        <p:spPr>
          <a:xfrm>
            <a:off x="923925" y="4379913"/>
            <a:ext cx="5086350" cy="4148137"/>
          </a:xfrm>
        </p:spPr>
        <p:txBody>
          <a:bodyPr lIns="90859" tIns="45430" rIns="90859" bIns="45430"/>
          <a:lstStyle/>
          <a:p>
            <a:r>
              <a:rPr lang="en-US" altLang="en-US"/>
              <a:t>Types of thinning treatments applied.</a:t>
            </a:r>
          </a:p>
          <a:p>
            <a:r>
              <a:rPr lang="en-US" altLang="en-US"/>
              <a:t>Note that 80% removal of tree density only results in an increase of available light from 9 to 38%!</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865895-7565-9EE2-DE6D-08F4834A072B}"/>
              </a:ext>
            </a:extLst>
          </p:cNvPr>
          <p:cNvSpPr>
            <a:spLocks noGrp="1" noChangeArrowheads="1"/>
          </p:cNvSpPr>
          <p:nvPr>
            <p:ph type="sldNum" sz="quarter" idx="5"/>
          </p:nvPr>
        </p:nvSpPr>
        <p:spPr>
          <a:ln/>
        </p:spPr>
        <p:txBody>
          <a:bodyPr/>
          <a:lstStyle/>
          <a:p>
            <a:fld id="{044FBB3A-2ADA-4280-A9DF-E67AA973FCFB}" type="slidenum">
              <a:rPr lang="en-US" altLang="en-US"/>
              <a:pPr/>
              <a:t>43</a:t>
            </a:fld>
            <a:endParaRPr lang="en-US" altLang="en-US"/>
          </a:p>
        </p:txBody>
      </p:sp>
      <p:sp>
        <p:nvSpPr>
          <p:cNvPr id="322562" name="Rectangle 2">
            <a:extLst>
              <a:ext uri="{FF2B5EF4-FFF2-40B4-BE49-F238E27FC236}">
                <a16:creationId xmlns:a16="http://schemas.microsoft.com/office/drawing/2014/main" id="{A704305C-193B-EA1E-0B25-B0A70B9C631D}"/>
              </a:ext>
            </a:extLst>
          </p:cNvPr>
          <p:cNvSpPr>
            <a:spLocks noRot="1" noChangeArrowheads="1" noTextEdit="1"/>
          </p:cNvSpPr>
          <p:nvPr>
            <p:ph type="sldImg"/>
          </p:nvPr>
        </p:nvSpPr>
        <p:spPr>
          <a:ln/>
        </p:spPr>
      </p:sp>
      <p:sp>
        <p:nvSpPr>
          <p:cNvPr id="322563" name="Rectangle 3">
            <a:extLst>
              <a:ext uri="{FF2B5EF4-FFF2-40B4-BE49-F238E27FC236}">
                <a16:creationId xmlns:a16="http://schemas.microsoft.com/office/drawing/2014/main" id="{C4CA6D05-93A8-C519-D027-8DDC819B5006}"/>
              </a:ext>
            </a:extLst>
          </p:cNvPr>
          <p:cNvSpPr>
            <a:spLocks noGrp="1" noChangeArrowheads="1"/>
          </p:cNvSpPr>
          <p:nvPr>
            <p:ph type="body" idx="1"/>
          </p:nvPr>
        </p:nvSpPr>
        <p:spPr/>
        <p:txBody>
          <a:bodyPr/>
          <a:lstStyle/>
          <a:p>
            <a:r>
              <a:rPr lang="en-US" altLang="en-US"/>
              <a:t>Site-specific conditions may need to be taken into consideration for rare species.  This may include stream density, stream occupancy by species, down wood, and talus.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51E8DB1-CA08-C4C4-4B5E-18B40211A8F9}"/>
              </a:ext>
            </a:extLst>
          </p:cNvPr>
          <p:cNvSpPr>
            <a:spLocks noGrp="1" noChangeArrowheads="1"/>
          </p:cNvSpPr>
          <p:nvPr>
            <p:ph type="sldNum" sz="quarter" idx="5"/>
          </p:nvPr>
        </p:nvSpPr>
        <p:spPr>
          <a:ln/>
        </p:spPr>
        <p:txBody>
          <a:bodyPr/>
          <a:lstStyle/>
          <a:p>
            <a:fld id="{59E5BB1B-04E7-4AB4-9B84-3E530E777841}" type="slidenum">
              <a:rPr lang="en-US" altLang="en-US"/>
              <a:pPr/>
              <a:t>9</a:t>
            </a:fld>
            <a:endParaRPr lang="en-US" altLang="en-US"/>
          </a:p>
        </p:txBody>
      </p:sp>
      <p:sp>
        <p:nvSpPr>
          <p:cNvPr id="73730" name="Rectangle 2">
            <a:extLst>
              <a:ext uri="{FF2B5EF4-FFF2-40B4-BE49-F238E27FC236}">
                <a16:creationId xmlns:a16="http://schemas.microsoft.com/office/drawing/2014/main" id="{A9DA1586-5F9A-C18F-5888-3642708BBFC1}"/>
              </a:ext>
            </a:extLst>
          </p:cNvPr>
          <p:cNvSpPr>
            <a:spLocks noRot="1" noChangeArrowheads="1" noTextEdit="1"/>
          </p:cNvSpPr>
          <p:nvPr>
            <p:ph type="sldImg"/>
          </p:nvPr>
        </p:nvSpPr>
        <p:spPr>
          <a:ln/>
        </p:spPr>
      </p:sp>
      <p:sp>
        <p:nvSpPr>
          <p:cNvPr id="73731" name="Rectangle 3">
            <a:extLst>
              <a:ext uri="{FF2B5EF4-FFF2-40B4-BE49-F238E27FC236}">
                <a16:creationId xmlns:a16="http://schemas.microsoft.com/office/drawing/2014/main" id="{334F2DA3-5E0C-8E64-D9B4-B3FCA3A3D32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B568D95-4D0F-1CED-7411-D63DA0E8C4CD}"/>
              </a:ext>
            </a:extLst>
          </p:cNvPr>
          <p:cNvSpPr>
            <a:spLocks noGrp="1" noChangeArrowheads="1"/>
          </p:cNvSpPr>
          <p:nvPr>
            <p:ph type="sldNum" sz="quarter" idx="5"/>
          </p:nvPr>
        </p:nvSpPr>
        <p:spPr>
          <a:ln/>
        </p:spPr>
        <p:txBody>
          <a:bodyPr/>
          <a:lstStyle/>
          <a:p>
            <a:fld id="{8BD7E24F-B26F-430E-8BEE-77193DD40161}" type="slidenum">
              <a:rPr lang="en-US" altLang="en-US"/>
              <a:pPr/>
              <a:t>12</a:t>
            </a:fld>
            <a:endParaRPr lang="en-US" altLang="en-US"/>
          </a:p>
        </p:txBody>
      </p:sp>
      <p:sp>
        <p:nvSpPr>
          <p:cNvPr id="166914" name="Rectangle 2">
            <a:extLst>
              <a:ext uri="{FF2B5EF4-FFF2-40B4-BE49-F238E27FC236}">
                <a16:creationId xmlns:a16="http://schemas.microsoft.com/office/drawing/2014/main" id="{332C972E-0A80-F5A1-6F34-439EF2C67DD0}"/>
              </a:ext>
            </a:extLst>
          </p:cNvPr>
          <p:cNvSpPr>
            <a:spLocks noRot="1" noChangeArrowheads="1" noTextEdit="1"/>
          </p:cNvSpPr>
          <p:nvPr>
            <p:ph type="sldImg"/>
          </p:nvPr>
        </p:nvSpPr>
        <p:spPr>
          <a:ln/>
        </p:spPr>
      </p:sp>
      <p:sp>
        <p:nvSpPr>
          <p:cNvPr id="166915" name="Rectangle 3">
            <a:extLst>
              <a:ext uri="{FF2B5EF4-FFF2-40B4-BE49-F238E27FC236}">
                <a16:creationId xmlns:a16="http://schemas.microsoft.com/office/drawing/2014/main" id="{7F2694B3-5ED4-D411-2C8E-AF191B088B09}"/>
              </a:ext>
            </a:extLst>
          </p:cNvPr>
          <p:cNvSpPr>
            <a:spLocks noGrp="1" noChangeArrowheads="1"/>
          </p:cNvSpPr>
          <p:nvPr>
            <p:ph type="body" idx="1"/>
          </p:nvPr>
        </p:nvSpPr>
        <p:spPr/>
        <p:txBody>
          <a:bodyPr/>
          <a:lstStyle/>
          <a:p>
            <a:r>
              <a:rPr lang="en-US" altLang="en-US"/>
              <a:t>Evaluation of alternative density management treatments intended to enhance the development of structural heterogeneity and biotic diversity in young, even-aged stands of Douglas-fir on BLM lands in western Oregon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9E23DE1-6C40-8A3D-01AA-1501965EFD0C}"/>
              </a:ext>
            </a:extLst>
          </p:cNvPr>
          <p:cNvSpPr>
            <a:spLocks noGrp="1" noChangeArrowheads="1"/>
          </p:cNvSpPr>
          <p:nvPr>
            <p:ph type="sldNum" sz="quarter" idx="5"/>
          </p:nvPr>
        </p:nvSpPr>
        <p:spPr>
          <a:ln/>
        </p:spPr>
        <p:txBody>
          <a:bodyPr/>
          <a:lstStyle/>
          <a:p>
            <a:fld id="{BB13A43F-5527-4113-8EEB-5620F26B4B64}" type="slidenum">
              <a:rPr lang="en-US" altLang="en-US"/>
              <a:pPr/>
              <a:t>14</a:t>
            </a:fld>
            <a:endParaRPr lang="en-US" altLang="en-US"/>
          </a:p>
        </p:txBody>
      </p:sp>
      <p:sp>
        <p:nvSpPr>
          <p:cNvPr id="168962" name="Rectangle 2">
            <a:extLst>
              <a:ext uri="{FF2B5EF4-FFF2-40B4-BE49-F238E27FC236}">
                <a16:creationId xmlns:a16="http://schemas.microsoft.com/office/drawing/2014/main" id="{0C31AA9C-7ED7-FD5C-B67A-16AFD1A6A54A}"/>
              </a:ext>
            </a:extLst>
          </p:cNvPr>
          <p:cNvSpPr>
            <a:spLocks noRot="1" noChangeArrowheads="1" noTextEdit="1"/>
          </p:cNvSpPr>
          <p:nvPr>
            <p:ph type="sldImg"/>
          </p:nvPr>
        </p:nvSpPr>
        <p:spPr>
          <a:ln/>
        </p:spPr>
      </p:sp>
      <p:sp>
        <p:nvSpPr>
          <p:cNvPr id="168963" name="Rectangle 3">
            <a:extLst>
              <a:ext uri="{FF2B5EF4-FFF2-40B4-BE49-F238E27FC236}">
                <a16:creationId xmlns:a16="http://schemas.microsoft.com/office/drawing/2014/main" id="{0B9E84F7-DA81-F344-8CD6-78FDBC04F8D0}"/>
              </a:ext>
            </a:extLst>
          </p:cNvPr>
          <p:cNvSpPr>
            <a:spLocks noGrp="1" noChangeArrowheads="1"/>
          </p:cNvSpPr>
          <p:nvPr>
            <p:ph type="body" idx="1"/>
          </p:nvPr>
        </p:nvSpPr>
        <p:spPr/>
        <p:txBody>
          <a:bodyPr/>
          <a:lstStyle/>
          <a:p>
            <a:r>
              <a:rPr lang="en-US" altLang="en-US"/>
              <a:t>Spatial variation with respect to edges created by the stream - riparian zone; and the buffer - upland thinning.</a:t>
            </a:r>
          </a:p>
          <a:p>
            <a:r>
              <a:rPr lang="en-US" altLang="en-US"/>
              <a:t>Depending on microclimate variable of concern, depth of edge effect varies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51DF045-5D54-6B27-11FF-ABA3F2FF70D5}"/>
              </a:ext>
            </a:extLst>
          </p:cNvPr>
          <p:cNvSpPr>
            <a:spLocks noGrp="1" noChangeArrowheads="1"/>
          </p:cNvSpPr>
          <p:nvPr>
            <p:ph type="sldNum" sz="quarter" idx="5"/>
          </p:nvPr>
        </p:nvSpPr>
        <p:spPr>
          <a:ln/>
        </p:spPr>
        <p:txBody>
          <a:bodyPr/>
          <a:lstStyle/>
          <a:p>
            <a:fld id="{A14B1E44-D544-4467-B210-946D61F4B3E3}" type="slidenum">
              <a:rPr lang="en-US" altLang="en-US"/>
              <a:pPr/>
              <a:t>16</a:t>
            </a:fld>
            <a:endParaRPr lang="en-US" altLang="en-US"/>
          </a:p>
        </p:txBody>
      </p:sp>
      <p:sp>
        <p:nvSpPr>
          <p:cNvPr id="81922" name="Rectangle 2">
            <a:extLst>
              <a:ext uri="{FF2B5EF4-FFF2-40B4-BE49-F238E27FC236}">
                <a16:creationId xmlns:a16="http://schemas.microsoft.com/office/drawing/2014/main" id="{FC711DA1-45C5-1D59-697F-FCD6060CC6DD}"/>
              </a:ext>
            </a:extLst>
          </p:cNvPr>
          <p:cNvSpPr>
            <a:spLocks noRot="1" noChangeArrowheads="1" noTextEdit="1"/>
          </p:cNvSpPr>
          <p:nvPr>
            <p:ph type="sldImg"/>
          </p:nvPr>
        </p:nvSpPr>
        <p:spPr>
          <a:ln/>
        </p:spPr>
      </p:sp>
      <p:sp>
        <p:nvSpPr>
          <p:cNvPr id="81923" name="Rectangle 3">
            <a:extLst>
              <a:ext uri="{FF2B5EF4-FFF2-40B4-BE49-F238E27FC236}">
                <a16:creationId xmlns:a16="http://schemas.microsoft.com/office/drawing/2014/main" id="{D7DD5B05-46DA-0018-8E4B-F77E16574DD6}"/>
              </a:ext>
            </a:extLst>
          </p:cNvPr>
          <p:cNvSpPr>
            <a:spLocks noGrp="1" noChangeArrowheads="1"/>
          </p:cNvSpPr>
          <p:nvPr>
            <p:ph type="body" idx="1"/>
          </p:nvPr>
        </p:nvSpPr>
        <p:spPr/>
        <p:txBody>
          <a:bodyPr/>
          <a:lstStyle/>
          <a:p>
            <a:r>
              <a:rPr lang="en-US" altLang="en-US"/>
              <a:t>Temperature shows increase with distance from stream in uncut stands –</a:t>
            </a:r>
          </a:p>
          <a:p>
            <a:r>
              <a:rPr lang="en-US" altLang="en-US"/>
              <a:t>    air temp gradient extending on average about 75 ft – similar distance as variable width buffers</a:t>
            </a:r>
          </a:p>
          <a:p>
            <a:r>
              <a:rPr lang="en-US" altLang="en-US"/>
              <a:t>    soil temp gradient very sharp in first 15 ft – corresponds to hyporheic versus soil temperature (stream bed vs bank)</a:t>
            </a:r>
          </a:p>
          <a:p>
            <a:endParaRPr lang="en-US" altLang="en-US"/>
          </a:p>
          <a:p>
            <a:r>
              <a:rPr lang="en-US" altLang="en-US"/>
              <a:t>Relative humidity gradients extend for large distances upslope into uncut stands – gradients occur in absence of edge; - function of topographic relief and distance from open water surface or mesic riparian zone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8B5091C-7066-04B8-F1CF-9B7D8CEB5FF5}"/>
              </a:ext>
            </a:extLst>
          </p:cNvPr>
          <p:cNvSpPr>
            <a:spLocks noGrp="1" noChangeArrowheads="1"/>
          </p:cNvSpPr>
          <p:nvPr>
            <p:ph type="sldNum" sz="quarter" idx="5"/>
          </p:nvPr>
        </p:nvSpPr>
        <p:spPr>
          <a:ln/>
        </p:spPr>
        <p:txBody>
          <a:bodyPr/>
          <a:lstStyle/>
          <a:p>
            <a:fld id="{CDE2A81C-405F-4C88-BB8C-5A1D22AE138D}" type="slidenum">
              <a:rPr lang="en-US" altLang="en-US"/>
              <a:pPr/>
              <a:t>17</a:t>
            </a:fld>
            <a:endParaRPr lang="en-US" altLang="en-US"/>
          </a:p>
        </p:txBody>
      </p:sp>
      <p:sp>
        <p:nvSpPr>
          <p:cNvPr id="77826" name="Rectangle 2">
            <a:extLst>
              <a:ext uri="{FF2B5EF4-FFF2-40B4-BE49-F238E27FC236}">
                <a16:creationId xmlns:a16="http://schemas.microsoft.com/office/drawing/2014/main" id="{232FB0B5-647A-3710-1340-D55D6E6CEF74}"/>
              </a:ext>
            </a:extLst>
          </p:cNvPr>
          <p:cNvSpPr>
            <a:spLocks noRot="1" noChangeArrowheads="1" noTextEdit="1"/>
          </p:cNvSpPr>
          <p:nvPr>
            <p:ph type="sldImg"/>
          </p:nvPr>
        </p:nvSpPr>
        <p:spPr>
          <a:ln/>
        </p:spPr>
      </p:sp>
      <p:sp>
        <p:nvSpPr>
          <p:cNvPr id="77827" name="Rectangle 3">
            <a:extLst>
              <a:ext uri="{FF2B5EF4-FFF2-40B4-BE49-F238E27FC236}">
                <a16:creationId xmlns:a16="http://schemas.microsoft.com/office/drawing/2014/main" id="{20AC9DB7-8B91-7B0F-4BD0-698BC022DDA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123709D-161C-C297-E55A-48133FD8728F}"/>
              </a:ext>
            </a:extLst>
          </p:cNvPr>
          <p:cNvSpPr>
            <a:spLocks noGrp="1" noChangeArrowheads="1"/>
          </p:cNvSpPr>
          <p:nvPr>
            <p:ph type="sldNum" sz="quarter" idx="5"/>
          </p:nvPr>
        </p:nvSpPr>
        <p:spPr>
          <a:ln/>
        </p:spPr>
        <p:txBody>
          <a:bodyPr/>
          <a:lstStyle/>
          <a:p>
            <a:fld id="{68A9E74D-CF03-40C7-B023-FAA10D332745}" type="slidenum">
              <a:rPr lang="en-US" altLang="en-US"/>
              <a:pPr/>
              <a:t>18</a:t>
            </a:fld>
            <a:endParaRPr lang="en-US" altLang="en-US"/>
          </a:p>
        </p:txBody>
      </p:sp>
      <p:sp>
        <p:nvSpPr>
          <p:cNvPr id="96258" name="Rectangle 2">
            <a:extLst>
              <a:ext uri="{FF2B5EF4-FFF2-40B4-BE49-F238E27FC236}">
                <a16:creationId xmlns:a16="http://schemas.microsoft.com/office/drawing/2014/main" id="{72E8F967-2BEC-C677-BDE6-06E5A2E83C1D}"/>
              </a:ext>
            </a:extLst>
          </p:cNvPr>
          <p:cNvSpPr>
            <a:spLocks noRot="1" noChangeArrowheads="1" noTextEdit="1"/>
          </p:cNvSpPr>
          <p:nvPr>
            <p:ph type="sldImg"/>
          </p:nvPr>
        </p:nvSpPr>
        <p:spPr>
          <a:ln/>
        </p:spPr>
      </p:sp>
      <p:sp>
        <p:nvSpPr>
          <p:cNvPr id="96259" name="Rectangle 3">
            <a:extLst>
              <a:ext uri="{FF2B5EF4-FFF2-40B4-BE49-F238E27FC236}">
                <a16:creationId xmlns:a16="http://schemas.microsoft.com/office/drawing/2014/main" id="{CFED1ED6-BFA3-29AA-27C6-D17A9A0A1529}"/>
              </a:ext>
            </a:extLst>
          </p:cNvPr>
          <p:cNvSpPr>
            <a:spLocks noGrp="1" noChangeArrowheads="1"/>
          </p:cNvSpPr>
          <p:nvPr>
            <p:ph type="body" idx="1"/>
          </p:nvPr>
        </p:nvSpPr>
        <p:spPr/>
        <p:txBody>
          <a:bodyPr/>
          <a:lstStyle/>
          <a:p>
            <a:pPr>
              <a:buFontTx/>
              <a:buChar char="•"/>
            </a:pPr>
            <a:r>
              <a:rPr lang="en-US" altLang="en-US"/>
              <a:t>Percent visible sky does not change substantially with increases in basal area above approx 120 ft2/ac</a:t>
            </a:r>
          </a:p>
          <a:p>
            <a:pPr>
              <a:buFontTx/>
              <a:buChar char="•"/>
            </a:pPr>
            <a:r>
              <a:rPr lang="en-US" altLang="en-US"/>
              <a:t>Conversely, substantial increases in percent visible sky do not occur without thinning to residual basal areas less than 120 ft2/ac</a:t>
            </a:r>
          </a:p>
          <a:p>
            <a:pPr>
              <a:buFontTx/>
              <a:buChar char="•"/>
            </a:pPr>
            <a:r>
              <a:rPr lang="en-US" altLang="en-US"/>
              <a:t>Even with heavy thinning in 1-ac patch openings – only getting 30-80% visible sky – average about 58%</a:t>
            </a:r>
          </a:p>
          <a:p>
            <a:pPr>
              <a:buFontTx/>
              <a:buChar char="•"/>
            </a:pPr>
            <a:r>
              <a:rPr lang="en-US" altLang="en-US"/>
              <a:t>How low a basal area is needed to increase light levels for development of desired understory vegetation and habitat?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530" name="Group 2">
            <a:extLst>
              <a:ext uri="{FF2B5EF4-FFF2-40B4-BE49-F238E27FC236}">
                <a16:creationId xmlns:a16="http://schemas.microsoft.com/office/drawing/2014/main" id="{E1B89A8E-76E1-6F49-D767-04114AFBB7DF}"/>
              </a:ext>
            </a:extLst>
          </p:cNvPr>
          <p:cNvGrpSpPr>
            <a:grpSpLocks/>
          </p:cNvGrpSpPr>
          <p:nvPr/>
        </p:nvGrpSpPr>
        <p:grpSpPr bwMode="auto">
          <a:xfrm>
            <a:off x="0" y="0"/>
            <a:ext cx="9140825" cy="6850063"/>
            <a:chOff x="0" y="0"/>
            <a:chExt cx="5758" cy="4315"/>
          </a:xfrm>
        </p:grpSpPr>
        <p:grpSp>
          <p:nvGrpSpPr>
            <p:cNvPr id="22531" name="Group 3">
              <a:extLst>
                <a:ext uri="{FF2B5EF4-FFF2-40B4-BE49-F238E27FC236}">
                  <a16:creationId xmlns:a16="http://schemas.microsoft.com/office/drawing/2014/main" id="{16E702F9-0637-CF53-0AE1-419639DF4A56}"/>
                </a:ext>
              </a:extLst>
            </p:cNvPr>
            <p:cNvGrpSpPr>
              <a:grpSpLocks/>
            </p:cNvGrpSpPr>
            <p:nvPr userDrawn="1"/>
          </p:nvGrpSpPr>
          <p:grpSpPr bwMode="auto">
            <a:xfrm>
              <a:off x="1728" y="2230"/>
              <a:ext cx="4027" cy="2085"/>
              <a:chOff x="1728" y="2230"/>
              <a:chExt cx="4027" cy="2085"/>
            </a:xfrm>
          </p:grpSpPr>
          <p:sp>
            <p:nvSpPr>
              <p:cNvPr id="22532" name="Freeform 4">
                <a:extLst>
                  <a:ext uri="{FF2B5EF4-FFF2-40B4-BE49-F238E27FC236}">
                    <a16:creationId xmlns:a16="http://schemas.microsoft.com/office/drawing/2014/main" id="{B2ABBAF8-2682-E781-F95E-A36A7910D359}"/>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3" name="Freeform 5">
                <a:extLst>
                  <a:ext uri="{FF2B5EF4-FFF2-40B4-BE49-F238E27FC236}">
                    <a16:creationId xmlns:a16="http://schemas.microsoft.com/office/drawing/2014/main" id="{65FDEB09-C14A-8178-F070-F9DB36BA7E35}"/>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4" name="Freeform 6">
                <a:extLst>
                  <a:ext uri="{FF2B5EF4-FFF2-40B4-BE49-F238E27FC236}">
                    <a16:creationId xmlns:a16="http://schemas.microsoft.com/office/drawing/2014/main" id="{FC524A46-AD5E-9E46-D507-82E45ACDB18C}"/>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5" name="Freeform 7">
                <a:extLst>
                  <a:ext uri="{FF2B5EF4-FFF2-40B4-BE49-F238E27FC236}">
                    <a16:creationId xmlns:a16="http://schemas.microsoft.com/office/drawing/2014/main" id="{36C70066-E92B-5BA6-568C-CE42BDFEC91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6" name="Freeform 8">
                <a:extLst>
                  <a:ext uri="{FF2B5EF4-FFF2-40B4-BE49-F238E27FC236}">
                    <a16:creationId xmlns:a16="http://schemas.microsoft.com/office/drawing/2014/main" id="{CA609917-2261-99A0-D3A6-03B63425C2D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7" name="Freeform 9">
              <a:extLst>
                <a:ext uri="{FF2B5EF4-FFF2-40B4-BE49-F238E27FC236}">
                  <a16:creationId xmlns:a16="http://schemas.microsoft.com/office/drawing/2014/main" id="{926E6DC6-1BE1-C239-751A-B4E15AB582A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10">
              <a:extLst>
                <a:ext uri="{FF2B5EF4-FFF2-40B4-BE49-F238E27FC236}">
                  <a16:creationId xmlns:a16="http://schemas.microsoft.com/office/drawing/2014/main" id="{DE2D7E7E-633D-2572-EA64-0AD5569F4CD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9" name="Rectangle 11">
            <a:extLst>
              <a:ext uri="{FF2B5EF4-FFF2-40B4-BE49-F238E27FC236}">
                <a16:creationId xmlns:a16="http://schemas.microsoft.com/office/drawing/2014/main" id="{A8FE2CA6-F734-B7BE-8576-30CBFDEF7458}"/>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22540" name="Rectangle 12">
            <a:extLst>
              <a:ext uri="{FF2B5EF4-FFF2-40B4-BE49-F238E27FC236}">
                <a16:creationId xmlns:a16="http://schemas.microsoft.com/office/drawing/2014/main" id="{90F39DBE-A11F-2D25-6BB2-4670DEA93DF8}"/>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2541" name="Rectangle 13">
            <a:extLst>
              <a:ext uri="{FF2B5EF4-FFF2-40B4-BE49-F238E27FC236}">
                <a16:creationId xmlns:a16="http://schemas.microsoft.com/office/drawing/2014/main" id="{F7799041-B214-9A0C-ADAB-8484C94D1D8B}"/>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22542" name="Rectangle 14">
            <a:extLst>
              <a:ext uri="{FF2B5EF4-FFF2-40B4-BE49-F238E27FC236}">
                <a16:creationId xmlns:a16="http://schemas.microsoft.com/office/drawing/2014/main" id="{606EA91D-AB03-928F-C86E-744BE05B7664}"/>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22543" name="Rectangle 15">
            <a:extLst>
              <a:ext uri="{FF2B5EF4-FFF2-40B4-BE49-F238E27FC236}">
                <a16:creationId xmlns:a16="http://schemas.microsoft.com/office/drawing/2014/main" id="{48ECBB3C-D725-241D-60A9-860AD8BE3B77}"/>
              </a:ext>
            </a:extLst>
          </p:cNvPr>
          <p:cNvSpPr>
            <a:spLocks noGrp="1" noChangeArrowheads="1"/>
          </p:cNvSpPr>
          <p:nvPr>
            <p:ph type="sldNum" sz="quarter" idx="4"/>
          </p:nvPr>
        </p:nvSpPr>
        <p:spPr>
          <a:xfrm>
            <a:off x="6553200" y="6254750"/>
            <a:ext cx="2133600" cy="476250"/>
          </a:xfrm>
        </p:spPr>
        <p:txBody>
          <a:bodyPr/>
          <a:lstStyle>
            <a:lvl1pPr>
              <a:defRPr/>
            </a:lvl1pPr>
          </a:lstStyle>
          <a:p>
            <a:fld id="{3CE4D3ED-E3F0-4852-8DBA-BA6416CBE399}"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4C78-A193-FD65-1678-7202F43595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CA6A1-DEF1-8938-E9BB-0EBC5A94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D4AC5-5CE5-0EA4-CAB7-FE35AFFC9DD1}"/>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45EE325-F98D-0E29-FF00-94527CB30497}"/>
              </a:ext>
            </a:extLst>
          </p:cNvPr>
          <p:cNvSpPr>
            <a:spLocks noGrp="1"/>
          </p:cNvSpPr>
          <p:nvPr>
            <p:ph type="sldNum" sz="quarter" idx="11"/>
          </p:nvPr>
        </p:nvSpPr>
        <p:spPr/>
        <p:txBody>
          <a:bodyPr/>
          <a:lstStyle>
            <a:lvl1pPr>
              <a:defRPr/>
            </a:lvl1pPr>
          </a:lstStyle>
          <a:p>
            <a:fld id="{828CE717-F7BD-4B73-BC86-89705DCD8AB0}" type="slidenum">
              <a:rPr lang="en-US" altLang="en-US"/>
              <a:pPr/>
              <a:t>‹#›</a:t>
            </a:fld>
            <a:endParaRPr lang="en-US" altLang="en-US"/>
          </a:p>
        </p:txBody>
      </p:sp>
      <p:sp>
        <p:nvSpPr>
          <p:cNvPr id="6" name="Footer Placeholder 5">
            <a:extLst>
              <a:ext uri="{FF2B5EF4-FFF2-40B4-BE49-F238E27FC236}">
                <a16:creationId xmlns:a16="http://schemas.microsoft.com/office/drawing/2014/main" id="{4A56D2EB-A13F-4DAF-2FF2-C88A511B790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7195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201B-64B3-5E35-F0C4-DABED59A643D}"/>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8AB07-2B04-6AA7-71D7-BF5D285EF632}"/>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A7B37-E901-C31D-0D67-6B09060DAB1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465433F-7642-FDFE-47C4-5ABEE43D0A5A}"/>
              </a:ext>
            </a:extLst>
          </p:cNvPr>
          <p:cNvSpPr>
            <a:spLocks noGrp="1"/>
          </p:cNvSpPr>
          <p:nvPr>
            <p:ph type="sldNum" sz="quarter" idx="11"/>
          </p:nvPr>
        </p:nvSpPr>
        <p:spPr/>
        <p:txBody>
          <a:bodyPr/>
          <a:lstStyle>
            <a:lvl1pPr>
              <a:defRPr/>
            </a:lvl1pPr>
          </a:lstStyle>
          <a:p>
            <a:fld id="{03566357-6DAF-4965-9C46-47A50CD2FC09}" type="slidenum">
              <a:rPr lang="en-US" altLang="en-US"/>
              <a:pPr/>
              <a:t>‹#›</a:t>
            </a:fld>
            <a:endParaRPr lang="en-US" altLang="en-US"/>
          </a:p>
        </p:txBody>
      </p:sp>
      <p:sp>
        <p:nvSpPr>
          <p:cNvPr id="6" name="Footer Placeholder 5">
            <a:extLst>
              <a:ext uri="{FF2B5EF4-FFF2-40B4-BE49-F238E27FC236}">
                <a16:creationId xmlns:a16="http://schemas.microsoft.com/office/drawing/2014/main" id="{3EDB7F78-89E0-AA1C-52D9-CD8FCEFF8BA7}"/>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87665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D23-CF78-D3E4-9E83-5B5AE767B488}"/>
              </a:ext>
            </a:extLst>
          </p:cNvPr>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9CBC15F-057D-80B4-0442-A1C1AB879E19}"/>
              </a:ext>
            </a:extLst>
          </p:cNvPr>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939FAD-C2B2-0CD1-5655-59EA1C6F7B9E}"/>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87D4A63-504F-8775-5090-FFEDED2AA8C1}"/>
              </a:ext>
            </a:extLst>
          </p:cNvPr>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6CF86A4-594F-CB37-EFAE-C344952FF615}"/>
              </a:ext>
            </a:extLst>
          </p:cNvPr>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3A9958-E2D4-C329-7FDB-5C38845B5116}"/>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9142DF6-83DF-02C8-2663-787BC3747FFC}"/>
              </a:ext>
            </a:extLst>
          </p:cNvPr>
          <p:cNvSpPr>
            <a:spLocks noGrp="1"/>
          </p:cNvSpPr>
          <p:nvPr>
            <p:ph type="sldNum" sz="quarter" idx="11"/>
          </p:nvPr>
        </p:nvSpPr>
        <p:spPr>
          <a:xfrm>
            <a:off x="6553200" y="6248400"/>
            <a:ext cx="2133600" cy="476250"/>
          </a:xfrm>
        </p:spPr>
        <p:txBody>
          <a:bodyPr/>
          <a:lstStyle>
            <a:lvl1pPr>
              <a:defRPr/>
            </a:lvl1pPr>
          </a:lstStyle>
          <a:p>
            <a:fld id="{B1D72A10-50F9-489F-8715-9B786EFB482F}" type="slidenum">
              <a:rPr lang="en-US" altLang="en-US"/>
              <a:pPr/>
              <a:t>‹#›</a:t>
            </a:fld>
            <a:endParaRPr lang="en-US" altLang="en-US"/>
          </a:p>
        </p:txBody>
      </p:sp>
      <p:sp>
        <p:nvSpPr>
          <p:cNvPr id="9" name="Footer Placeholder 8">
            <a:extLst>
              <a:ext uri="{FF2B5EF4-FFF2-40B4-BE49-F238E27FC236}">
                <a16:creationId xmlns:a16="http://schemas.microsoft.com/office/drawing/2014/main" id="{1A859B72-B641-353F-2694-B47D54069232}"/>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4248416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7B3D-11D5-679C-6A37-6C1F752D77B0}"/>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FFF27C-E48D-12FD-9D3F-93CFCBA04CE0}"/>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BD81F-E598-90C1-6048-F46EA844C6E6}"/>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6348E-4779-60EC-41E3-6568708CA4F9}"/>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736E29-EACB-71BA-6DB1-3F97571B7909}"/>
              </a:ext>
            </a:extLst>
          </p:cNvPr>
          <p:cNvSpPr>
            <a:spLocks noGrp="1"/>
          </p:cNvSpPr>
          <p:nvPr>
            <p:ph type="sldNum" sz="quarter" idx="11"/>
          </p:nvPr>
        </p:nvSpPr>
        <p:spPr>
          <a:xfrm>
            <a:off x="6553200" y="6248400"/>
            <a:ext cx="2133600" cy="476250"/>
          </a:xfrm>
        </p:spPr>
        <p:txBody>
          <a:bodyPr/>
          <a:lstStyle>
            <a:lvl1pPr>
              <a:defRPr/>
            </a:lvl1pPr>
          </a:lstStyle>
          <a:p>
            <a:fld id="{5E2D51FD-864F-47CC-A252-5119749DCB0C}" type="slidenum">
              <a:rPr lang="en-US" altLang="en-US"/>
              <a:pPr/>
              <a:t>‹#›</a:t>
            </a:fld>
            <a:endParaRPr lang="en-US" altLang="en-US"/>
          </a:p>
        </p:txBody>
      </p:sp>
      <p:sp>
        <p:nvSpPr>
          <p:cNvPr id="7" name="Footer Placeholder 6">
            <a:extLst>
              <a:ext uri="{FF2B5EF4-FFF2-40B4-BE49-F238E27FC236}">
                <a16:creationId xmlns:a16="http://schemas.microsoft.com/office/drawing/2014/main" id="{7EFFA93C-96AA-837C-C1D4-AA26BA3B8AFA}"/>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891127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04D6-16DE-FABE-D4DE-B312F5D04DEE}"/>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F8C2F-2DD4-DCF8-4677-8C07EA5A2791}"/>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6F40F274-6181-573E-9B5D-699224C9F39B}"/>
              </a:ext>
            </a:extLst>
          </p:cNvPr>
          <p:cNvSpPr>
            <a:spLocks noGrp="1"/>
          </p:cNvSpPr>
          <p:nvPr>
            <p:ph type="clipArt" sz="half" idx="2"/>
          </p:nvPr>
        </p:nvSpPr>
        <p:spPr>
          <a:xfrm>
            <a:off x="4648200" y="1600200"/>
            <a:ext cx="4038600" cy="4525963"/>
          </a:xfrm>
        </p:spPr>
        <p:txBody>
          <a:bodyPr/>
          <a:lstStyle/>
          <a:p>
            <a:endParaRPr lang="en-US"/>
          </a:p>
        </p:txBody>
      </p:sp>
      <p:sp>
        <p:nvSpPr>
          <p:cNvPr id="5" name="Date Placeholder 4">
            <a:extLst>
              <a:ext uri="{FF2B5EF4-FFF2-40B4-BE49-F238E27FC236}">
                <a16:creationId xmlns:a16="http://schemas.microsoft.com/office/drawing/2014/main" id="{379C8AB5-4EF0-F6B4-4DB4-581647137594}"/>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3D8CD3-A3F7-4FC8-22EE-AF573067FEA0}"/>
              </a:ext>
            </a:extLst>
          </p:cNvPr>
          <p:cNvSpPr>
            <a:spLocks noGrp="1"/>
          </p:cNvSpPr>
          <p:nvPr>
            <p:ph type="sldNum" sz="quarter" idx="11"/>
          </p:nvPr>
        </p:nvSpPr>
        <p:spPr>
          <a:xfrm>
            <a:off x="6553200" y="6248400"/>
            <a:ext cx="2133600" cy="476250"/>
          </a:xfrm>
        </p:spPr>
        <p:txBody>
          <a:bodyPr/>
          <a:lstStyle>
            <a:lvl1pPr>
              <a:defRPr/>
            </a:lvl1pPr>
          </a:lstStyle>
          <a:p>
            <a:fld id="{B725D2E6-4184-4ED1-8E80-DDA99AE356E4}" type="slidenum">
              <a:rPr lang="en-US" altLang="en-US"/>
              <a:pPr/>
              <a:t>‹#›</a:t>
            </a:fld>
            <a:endParaRPr lang="en-US" altLang="en-US"/>
          </a:p>
        </p:txBody>
      </p:sp>
      <p:sp>
        <p:nvSpPr>
          <p:cNvPr id="7" name="Footer Placeholder 6">
            <a:extLst>
              <a:ext uri="{FF2B5EF4-FFF2-40B4-BE49-F238E27FC236}">
                <a16:creationId xmlns:a16="http://schemas.microsoft.com/office/drawing/2014/main" id="{FB1E8ACA-7DAB-9245-AF40-906FCBE62211}"/>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491089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0934-4E08-C529-661F-FC38B09C7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F821F-5F9B-D29D-3DD7-163279A098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1CF7D-EF54-433E-A1A1-838642DBABA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715A8A1-A69A-A54A-BC61-412BFC2F0556}"/>
              </a:ext>
            </a:extLst>
          </p:cNvPr>
          <p:cNvSpPr>
            <a:spLocks noGrp="1"/>
          </p:cNvSpPr>
          <p:nvPr>
            <p:ph type="sldNum" sz="quarter" idx="11"/>
          </p:nvPr>
        </p:nvSpPr>
        <p:spPr/>
        <p:txBody>
          <a:bodyPr/>
          <a:lstStyle>
            <a:lvl1pPr>
              <a:defRPr/>
            </a:lvl1pPr>
          </a:lstStyle>
          <a:p>
            <a:fld id="{095C9550-39A4-43B3-8D14-634870AE5CE4}" type="slidenum">
              <a:rPr lang="en-US" altLang="en-US"/>
              <a:pPr/>
              <a:t>‹#›</a:t>
            </a:fld>
            <a:endParaRPr lang="en-US" altLang="en-US"/>
          </a:p>
        </p:txBody>
      </p:sp>
      <p:sp>
        <p:nvSpPr>
          <p:cNvPr id="6" name="Footer Placeholder 5">
            <a:extLst>
              <a:ext uri="{FF2B5EF4-FFF2-40B4-BE49-F238E27FC236}">
                <a16:creationId xmlns:a16="http://schemas.microsoft.com/office/drawing/2014/main" id="{7007830C-E05D-0347-1409-86B72CF55DF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5110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4CD8-1D72-4B39-0333-374A388B01F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F6544-6E67-601F-313E-367D5C6333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D12CAA1-F14A-593B-E8C4-45E005D48F3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2DDB08A-D771-89A9-FD7E-DB8B2AEDA3D5}"/>
              </a:ext>
            </a:extLst>
          </p:cNvPr>
          <p:cNvSpPr>
            <a:spLocks noGrp="1"/>
          </p:cNvSpPr>
          <p:nvPr>
            <p:ph type="sldNum" sz="quarter" idx="11"/>
          </p:nvPr>
        </p:nvSpPr>
        <p:spPr/>
        <p:txBody>
          <a:bodyPr/>
          <a:lstStyle>
            <a:lvl1pPr>
              <a:defRPr/>
            </a:lvl1pPr>
          </a:lstStyle>
          <a:p>
            <a:fld id="{4DC17B5A-E43C-4C09-B179-E368EF82ED5B}" type="slidenum">
              <a:rPr lang="en-US" altLang="en-US"/>
              <a:pPr/>
              <a:t>‹#›</a:t>
            </a:fld>
            <a:endParaRPr lang="en-US" altLang="en-US"/>
          </a:p>
        </p:txBody>
      </p:sp>
      <p:sp>
        <p:nvSpPr>
          <p:cNvPr id="6" name="Footer Placeholder 5">
            <a:extLst>
              <a:ext uri="{FF2B5EF4-FFF2-40B4-BE49-F238E27FC236}">
                <a16:creationId xmlns:a16="http://schemas.microsoft.com/office/drawing/2014/main" id="{5B0C8F9D-D02E-EE9D-D410-5B999F71E85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8691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A283-8F35-9CF9-B0F7-82119E206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800D0-1524-9CEE-383C-619219AD061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8D645-CCBE-632F-301E-2B1D8F413C90}"/>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BCBB01-E84A-6620-8F9B-E4FBB81562DE}"/>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0E8E13-9C04-0FC2-D790-45CB0D0849F5}"/>
              </a:ext>
            </a:extLst>
          </p:cNvPr>
          <p:cNvSpPr>
            <a:spLocks noGrp="1"/>
          </p:cNvSpPr>
          <p:nvPr>
            <p:ph type="sldNum" sz="quarter" idx="11"/>
          </p:nvPr>
        </p:nvSpPr>
        <p:spPr/>
        <p:txBody>
          <a:bodyPr/>
          <a:lstStyle>
            <a:lvl1pPr>
              <a:defRPr/>
            </a:lvl1pPr>
          </a:lstStyle>
          <a:p>
            <a:fld id="{AD975798-7CCF-475F-8734-E30ED4872502}" type="slidenum">
              <a:rPr lang="en-US" altLang="en-US"/>
              <a:pPr/>
              <a:t>‹#›</a:t>
            </a:fld>
            <a:endParaRPr lang="en-US" altLang="en-US"/>
          </a:p>
        </p:txBody>
      </p:sp>
      <p:sp>
        <p:nvSpPr>
          <p:cNvPr id="7" name="Footer Placeholder 6">
            <a:extLst>
              <a:ext uri="{FF2B5EF4-FFF2-40B4-BE49-F238E27FC236}">
                <a16:creationId xmlns:a16="http://schemas.microsoft.com/office/drawing/2014/main" id="{FD064A7D-47BF-8936-950B-D57B53890D05}"/>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5713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E9B3-CDBE-5029-5365-637C594F6C9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38A76-4181-A87D-9795-1791029111A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554C4-7E2F-7737-94EE-2CEEBD7F3B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C7949E-25E1-C0F8-4F1A-31945CF7F4D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1FB69-295D-314D-BD48-76EFD9BD914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A2537-7399-D306-04DC-D4CD85D4D989}"/>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BF504E66-A78B-8694-23CC-564D03820E93}"/>
              </a:ext>
            </a:extLst>
          </p:cNvPr>
          <p:cNvSpPr>
            <a:spLocks noGrp="1"/>
          </p:cNvSpPr>
          <p:nvPr>
            <p:ph type="sldNum" sz="quarter" idx="11"/>
          </p:nvPr>
        </p:nvSpPr>
        <p:spPr/>
        <p:txBody>
          <a:bodyPr/>
          <a:lstStyle>
            <a:lvl1pPr>
              <a:defRPr/>
            </a:lvl1pPr>
          </a:lstStyle>
          <a:p>
            <a:fld id="{44728C7B-ADFF-4466-A78C-11342FA94E65}" type="slidenum">
              <a:rPr lang="en-US" altLang="en-US"/>
              <a:pPr/>
              <a:t>‹#›</a:t>
            </a:fld>
            <a:endParaRPr lang="en-US" altLang="en-US"/>
          </a:p>
        </p:txBody>
      </p:sp>
      <p:sp>
        <p:nvSpPr>
          <p:cNvPr id="9" name="Footer Placeholder 8">
            <a:extLst>
              <a:ext uri="{FF2B5EF4-FFF2-40B4-BE49-F238E27FC236}">
                <a16:creationId xmlns:a16="http://schemas.microsoft.com/office/drawing/2014/main" id="{91193149-F6A8-0595-D118-46E0B09E8D1D}"/>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9903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7CFB-439B-C300-83B1-F37D5F328D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DBDC78-187E-7184-2770-2300D20CAAD0}"/>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1B5C532-EDFC-7CF0-1FF0-33D352D5DB8F}"/>
              </a:ext>
            </a:extLst>
          </p:cNvPr>
          <p:cNvSpPr>
            <a:spLocks noGrp="1"/>
          </p:cNvSpPr>
          <p:nvPr>
            <p:ph type="sldNum" sz="quarter" idx="11"/>
          </p:nvPr>
        </p:nvSpPr>
        <p:spPr/>
        <p:txBody>
          <a:bodyPr/>
          <a:lstStyle>
            <a:lvl1pPr>
              <a:defRPr/>
            </a:lvl1pPr>
          </a:lstStyle>
          <a:p>
            <a:fld id="{0DA211DA-B035-4CD8-BD2C-581D873C42E1}" type="slidenum">
              <a:rPr lang="en-US" altLang="en-US"/>
              <a:pPr/>
              <a:t>‹#›</a:t>
            </a:fld>
            <a:endParaRPr lang="en-US" altLang="en-US"/>
          </a:p>
        </p:txBody>
      </p:sp>
      <p:sp>
        <p:nvSpPr>
          <p:cNvPr id="5" name="Footer Placeholder 4">
            <a:extLst>
              <a:ext uri="{FF2B5EF4-FFF2-40B4-BE49-F238E27FC236}">
                <a16:creationId xmlns:a16="http://schemas.microsoft.com/office/drawing/2014/main" id="{9AE99BAB-8D4A-2697-016E-AB085F06D21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92442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F6AA27-7090-8FDA-4E59-814A37D8A5A6}"/>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FD5F8014-E3B0-5346-534B-9AC39FAC0E18}"/>
              </a:ext>
            </a:extLst>
          </p:cNvPr>
          <p:cNvSpPr>
            <a:spLocks noGrp="1"/>
          </p:cNvSpPr>
          <p:nvPr>
            <p:ph type="sldNum" sz="quarter" idx="11"/>
          </p:nvPr>
        </p:nvSpPr>
        <p:spPr/>
        <p:txBody>
          <a:bodyPr/>
          <a:lstStyle>
            <a:lvl1pPr>
              <a:defRPr/>
            </a:lvl1pPr>
          </a:lstStyle>
          <a:p>
            <a:fld id="{C3832E91-C4E2-4D3C-99EF-657E6165A013}" type="slidenum">
              <a:rPr lang="en-US" altLang="en-US"/>
              <a:pPr/>
              <a:t>‹#›</a:t>
            </a:fld>
            <a:endParaRPr lang="en-US" altLang="en-US"/>
          </a:p>
        </p:txBody>
      </p:sp>
      <p:sp>
        <p:nvSpPr>
          <p:cNvPr id="4" name="Footer Placeholder 3">
            <a:extLst>
              <a:ext uri="{FF2B5EF4-FFF2-40B4-BE49-F238E27FC236}">
                <a16:creationId xmlns:a16="http://schemas.microsoft.com/office/drawing/2014/main" id="{01FB023B-2AC8-96EC-FD06-6A546A967B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3686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4F3A-332D-19A5-4A73-3DDF8B5D765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AD5DEF-8653-47C8-1B1E-653E902CBD0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3D5AE-92E4-C60E-345A-16964A5D4A9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88923-4275-6034-E72B-E9310B809CAC}"/>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554A9-1571-2E28-E06B-182282F943B1}"/>
              </a:ext>
            </a:extLst>
          </p:cNvPr>
          <p:cNvSpPr>
            <a:spLocks noGrp="1"/>
          </p:cNvSpPr>
          <p:nvPr>
            <p:ph type="sldNum" sz="quarter" idx="11"/>
          </p:nvPr>
        </p:nvSpPr>
        <p:spPr/>
        <p:txBody>
          <a:bodyPr/>
          <a:lstStyle>
            <a:lvl1pPr>
              <a:defRPr/>
            </a:lvl1pPr>
          </a:lstStyle>
          <a:p>
            <a:fld id="{DB286A96-69C2-4546-9A19-E3F02DD352C8}" type="slidenum">
              <a:rPr lang="en-US" altLang="en-US"/>
              <a:pPr/>
              <a:t>‹#›</a:t>
            </a:fld>
            <a:endParaRPr lang="en-US" altLang="en-US"/>
          </a:p>
        </p:txBody>
      </p:sp>
      <p:sp>
        <p:nvSpPr>
          <p:cNvPr id="7" name="Footer Placeholder 6">
            <a:extLst>
              <a:ext uri="{FF2B5EF4-FFF2-40B4-BE49-F238E27FC236}">
                <a16:creationId xmlns:a16="http://schemas.microsoft.com/office/drawing/2014/main" id="{55F9959D-A990-3341-2D8F-B490F4149F3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0553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B72F-1CC9-7433-748D-76334F70386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9AFF16-CBDD-5DE3-AF8F-BCF55427717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E08E77-4C67-9CAD-EBCC-B7AE3047719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8A999-BD95-2B9D-CA71-A8953AE9F46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085BFA2-2ED2-BD42-A3A5-9946EC9981C1}"/>
              </a:ext>
            </a:extLst>
          </p:cNvPr>
          <p:cNvSpPr>
            <a:spLocks noGrp="1"/>
          </p:cNvSpPr>
          <p:nvPr>
            <p:ph type="sldNum" sz="quarter" idx="11"/>
          </p:nvPr>
        </p:nvSpPr>
        <p:spPr/>
        <p:txBody>
          <a:bodyPr/>
          <a:lstStyle>
            <a:lvl1pPr>
              <a:defRPr/>
            </a:lvl1pPr>
          </a:lstStyle>
          <a:p>
            <a:fld id="{F1D096B3-265B-4FAF-9FAF-858099372E11}" type="slidenum">
              <a:rPr lang="en-US" altLang="en-US"/>
              <a:pPr/>
              <a:t>‹#›</a:t>
            </a:fld>
            <a:endParaRPr lang="en-US" altLang="en-US"/>
          </a:p>
        </p:txBody>
      </p:sp>
      <p:sp>
        <p:nvSpPr>
          <p:cNvPr id="7" name="Footer Placeholder 6">
            <a:extLst>
              <a:ext uri="{FF2B5EF4-FFF2-40B4-BE49-F238E27FC236}">
                <a16:creationId xmlns:a16="http://schemas.microsoft.com/office/drawing/2014/main" id="{1B3F4D5E-F8F0-5614-E2DA-875C56CF41D5}"/>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5664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B755513-7203-55E9-33D9-A945A6E2C35F}"/>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1507" name="Rectangle 3">
            <a:extLst>
              <a:ext uri="{FF2B5EF4-FFF2-40B4-BE49-F238E27FC236}">
                <a16:creationId xmlns:a16="http://schemas.microsoft.com/office/drawing/2014/main" id="{181B0D53-F4F9-0B19-A6E4-12BBAE6DCAE7}"/>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0204BA8C-6635-4B1A-A476-2D71B40BC2C2}" type="slidenum">
              <a:rPr lang="en-US" altLang="en-US"/>
              <a:pPr/>
              <a:t>‹#›</a:t>
            </a:fld>
            <a:endParaRPr lang="en-US" altLang="en-US"/>
          </a:p>
        </p:txBody>
      </p:sp>
      <p:grpSp>
        <p:nvGrpSpPr>
          <p:cNvPr id="21508" name="Group 4">
            <a:extLst>
              <a:ext uri="{FF2B5EF4-FFF2-40B4-BE49-F238E27FC236}">
                <a16:creationId xmlns:a16="http://schemas.microsoft.com/office/drawing/2014/main" id="{9E55FA8E-FC56-E37E-F610-96BB30C5ECC9}"/>
              </a:ext>
            </a:extLst>
          </p:cNvPr>
          <p:cNvGrpSpPr>
            <a:grpSpLocks/>
          </p:cNvGrpSpPr>
          <p:nvPr/>
        </p:nvGrpSpPr>
        <p:grpSpPr bwMode="auto">
          <a:xfrm>
            <a:off x="0" y="0"/>
            <a:ext cx="9140825" cy="6850063"/>
            <a:chOff x="0" y="0"/>
            <a:chExt cx="5758" cy="4315"/>
          </a:xfrm>
        </p:grpSpPr>
        <p:grpSp>
          <p:nvGrpSpPr>
            <p:cNvPr id="21509" name="Group 5">
              <a:extLst>
                <a:ext uri="{FF2B5EF4-FFF2-40B4-BE49-F238E27FC236}">
                  <a16:creationId xmlns:a16="http://schemas.microsoft.com/office/drawing/2014/main" id="{DA6F5F3B-D1C6-DA99-76BD-68B96170791E}"/>
                </a:ext>
              </a:extLst>
            </p:cNvPr>
            <p:cNvGrpSpPr>
              <a:grpSpLocks/>
            </p:cNvGrpSpPr>
            <p:nvPr userDrawn="1"/>
          </p:nvGrpSpPr>
          <p:grpSpPr bwMode="auto">
            <a:xfrm>
              <a:off x="1728" y="2230"/>
              <a:ext cx="4027" cy="2085"/>
              <a:chOff x="1728" y="2230"/>
              <a:chExt cx="4027" cy="2085"/>
            </a:xfrm>
          </p:grpSpPr>
          <p:sp>
            <p:nvSpPr>
              <p:cNvPr id="21510" name="Freeform 6">
                <a:extLst>
                  <a:ext uri="{FF2B5EF4-FFF2-40B4-BE49-F238E27FC236}">
                    <a16:creationId xmlns:a16="http://schemas.microsoft.com/office/drawing/2014/main" id="{D0827E23-0073-8A4C-A7CA-8035538776A3}"/>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 name="Freeform 7">
                <a:extLst>
                  <a:ext uri="{FF2B5EF4-FFF2-40B4-BE49-F238E27FC236}">
                    <a16:creationId xmlns:a16="http://schemas.microsoft.com/office/drawing/2014/main" id="{B5F9BBC9-F430-7B0E-2B71-375F14FB043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 name="Freeform 8">
                <a:extLst>
                  <a:ext uri="{FF2B5EF4-FFF2-40B4-BE49-F238E27FC236}">
                    <a16:creationId xmlns:a16="http://schemas.microsoft.com/office/drawing/2014/main" id="{0ADC88D7-E627-09FB-6D73-05EB784F9310}"/>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 name="Freeform 9">
                <a:extLst>
                  <a:ext uri="{FF2B5EF4-FFF2-40B4-BE49-F238E27FC236}">
                    <a16:creationId xmlns:a16="http://schemas.microsoft.com/office/drawing/2014/main" id="{163FD281-A4AB-817B-4DAE-1E06CECCA0E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 name="Freeform 10">
                <a:extLst>
                  <a:ext uri="{FF2B5EF4-FFF2-40B4-BE49-F238E27FC236}">
                    <a16:creationId xmlns:a16="http://schemas.microsoft.com/office/drawing/2014/main" id="{2DFBFEBC-0B52-FCDB-ED32-955DFD22FE3B}"/>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515" name="Freeform 11">
              <a:extLst>
                <a:ext uri="{FF2B5EF4-FFF2-40B4-BE49-F238E27FC236}">
                  <a16:creationId xmlns:a16="http://schemas.microsoft.com/office/drawing/2014/main" id="{B38FCC1C-3135-F8BD-687A-0B549329CF2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 name="Freeform 12">
              <a:extLst>
                <a:ext uri="{FF2B5EF4-FFF2-40B4-BE49-F238E27FC236}">
                  <a16:creationId xmlns:a16="http://schemas.microsoft.com/office/drawing/2014/main" id="{2882CACB-28DF-CDD3-2C53-29EF01303FBB}"/>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517" name="Rectangle 13">
            <a:extLst>
              <a:ext uri="{FF2B5EF4-FFF2-40B4-BE49-F238E27FC236}">
                <a16:creationId xmlns:a16="http://schemas.microsoft.com/office/drawing/2014/main" id="{2F268A85-BF09-BFEA-C17F-6CD49A8AE4A8}"/>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18" name="Rectangle 14">
            <a:extLst>
              <a:ext uri="{FF2B5EF4-FFF2-40B4-BE49-F238E27FC236}">
                <a16:creationId xmlns:a16="http://schemas.microsoft.com/office/drawing/2014/main" id="{1483B992-16B0-FCFB-E186-1454F391505B}"/>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endParaRPr lang="en-US" altLang="en-US"/>
          </a:p>
        </p:txBody>
      </p:sp>
      <p:sp>
        <p:nvSpPr>
          <p:cNvPr id="21519" name="Rectangle 15">
            <a:extLst>
              <a:ext uri="{FF2B5EF4-FFF2-40B4-BE49-F238E27FC236}">
                <a16:creationId xmlns:a16="http://schemas.microsoft.com/office/drawing/2014/main" id="{BAFD6035-83E4-2BD9-13E1-7DE7D06F190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3.bin"/><Relationship Id="rId1" Type="http://schemas.openxmlformats.org/officeDocument/2006/relationships/slideLayout" Target="../slideLayouts/slideLayout6.xml"/><Relationship Id="rId5" Type="http://schemas.openxmlformats.org/officeDocument/2006/relationships/image" Target="../media/image28.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7.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_anchor_1','_com_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66311722-E687-3D0E-F942-B72289437A03}"/>
              </a:ext>
            </a:extLst>
          </p:cNvPr>
          <p:cNvSpPr>
            <a:spLocks noGrp="1" noRot="1" noChangeArrowheads="1"/>
          </p:cNvSpPr>
          <p:nvPr>
            <p:ph type="title" sz="quarter"/>
          </p:nvPr>
        </p:nvSpPr>
        <p:spPr/>
        <p:txBody>
          <a:bodyPr/>
          <a:lstStyle/>
          <a:p>
            <a:r>
              <a:rPr lang="en-US" altLang="en-US" sz="2800"/>
              <a:t>BLM Density Management Study:</a:t>
            </a:r>
            <a:br>
              <a:rPr lang="en-US" altLang="en-US" sz="2800"/>
            </a:br>
            <a:r>
              <a:rPr lang="en-US" altLang="en-US" sz="2800"/>
              <a:t>Enhancing Structural and Biotic Diversity</a:t>
            </a:r>
            <a:br>
              <a:rPr lang="en-US" altLang="en-US" sz="2800"/>
            </a:br>
            <a:r>
              <a:rPr lang="en-US" altLang="en-US" sz="2800"/>
              <a:t>Through Active Management</a:t>
            </a:r>
          </a:p>
        </p:txBody>
      </p:sp>
      <p:pic>
        <p:nvPicPr>
          <p:cNvPr id="263171" name="Picture 3">
            <a:extLst>
              <a:ext uri="{FF2B5EF4-FFF2-40B4-BE49-F238E27FC236}">
                <a16:creationId xmlns:a16="http://schemas.microsoft.com/office/drawing/2014/main" id="{2BBD8BC3-C240-DD8D-0D57-CC3CB65D0EC1}"/>
              </a:ext>
            </a:extLst>
          </p:cNvPr>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16000" y="1600200"/>
            <a:ext cx="2919413"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3172" name="Picture 4">
            <a:extLst>
              <a:ext uri="{FF2B5EF4-FFF2-40B4-BE49-F238E27FC236}">
                <a16:creationId xmlns:a16="http://schemas.microsoft.com/office/drawing/2014/main" id="{398B5499-3539-577B-3A30-2F792A32449F}"/>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07000" y="1600200"/>
            <a:ext cx="2919413"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3173" name="Picture 5">
            <a:extLst>
              <a:ext uri="{FF2B5EF4-FFF2-40B4-BE49-F238E27FC236}">
                <a16:creationId xmlns:a16="http://schemas.microsoft.com/office/drawing/2014/main" id="{493F7404-4DB9-B50F-3625-6DC976DDDBEE}"/>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16000" y="3938588"/>
            <a:ext cx="2919413"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3174" name="Picture 6">
            <a:extLst>
              <a:ext uri="{FF2B5EF4-FFF2-40B4-BE49-F238E27FC236}">
                <a16:creationId xmlns:a16="http://schemas.microsoft.com/office/drawing/2014/main" id="{38D3E3FA-92C6-4194-2BF1-1DA9B6CB867B}"/>
              </a:ext>
            </a:extLst>
          </p:cNvPr>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207000" y="3938588"/>
            <a:ext cx="2919413"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a:extLst>
              <a:ext uri="{FF2B5EF4-FFF2-40B4-BE49-F238E27FC236}">
                <a16:creationId xmlns:a16="http://schemas.microsoft.com/office/drawing/2014/main" id="{40A49200-F74D-E78E-1BFA-9B26B20F9AA7}"/>
              </a:ext>
            </a:extLst>
          </p:cNvPr>
          <p:cNvGraphicFramePr>
            <a:graphicFrameLocks noChangeAspect="1"/>
          </p:cNvGraphicFramePr>
          <p:nvPr/>
        </p:nvGraphicFramePr>
        <p:xfrm>
          <a:off x="1371600" y="1447800"/>
          <a:ext cx="6705600" cy="5176838"/>
        </p:xfrm>
        <a:graphic>
          <a:graphicData uri="http://schemas.openxmlformats.org/presentationml/2006/ole">
            <mc:AlternateContent xmlns:mc="http://schemas.openxmlformats.org/markup-compatibility/2006">
              <mc:Choice xmlns:v="urn:schemas-microsoft-com:vml" Requires="v">
                <p:oleObj name="Photo Editor Photo" r:id="rId2" imgW="19904762" imgH="15380952" progId="MSPhotoEd.3">
                  <p:embed/>
                </p:oleObj>
              </mc:Choice>
              <mc:Fallback>
                <p:oleObj name="Photo Editor Photo" r:id="rId2" imgW="19904762" imgH="15380952" progId="MSPhotoEd.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6705600" cy="5176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483" name="Rectangle 3">
            <a:extLst>
              <a:ext uri="{FF2B5EF4-FFF2-40B4-BE49-F238E27FC236}">
                <a16:creationId xmlns:a16="http://schemas.microsoft.com/office/drawing/2014/main" id="{BEF07C53-6E64-C9A9-E6DD-9E7A72E82DEB}"/>
              </a:ext>
            </a:extLst>
          </p:cNvPr>
          <p:cNvSpPr>
            <a:spLocks noGrp="1" noRot="1" noChangeArrowheads="1"/>
          </p:cNvSpPr>
          <p:nvPr>
            <p:ph type="title"/>
          </p:nvPr>
        </p:nvSpPr>
        <p:spPr/>
        <p:txBody>
          <a:bodyPr/>
          <a:lstStyle/>
          <a:p>
            <a:r>
              <a:rPr lang="en-US" altLang="en-US" sz="3200">
                <a:latin typeface="Times New Roman" panose="02020603050405020304" pitchFamily="18" charset="0"/>
              </a:rPr>
              <a:t>Density Management Study Installation:</a:t>
            </a:r>
            <a:br>
              <a:rPr lang="en-US" altLang="en-US" sz="3200">
                <a:latin typeface="Times New Roman" panose="02020603050405020304" pitchFamily="18" charset="0"/>
              </a:rPr>
            </a:br>
            <a:r>
              <a:rPr lang="en-US" altLang="en-US" sz="3200">
                <a:latin typeface="Times New Roman" panose="02020603050405020304" pitchFamily="18" charset="0"/>
              </a:rPr>
              <a:t>Green Peak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2636" name="Group 12">
            <a:extLst>
              <a:ext uri="{FF2B5EF4-FFF2-40B4-BE49-F238E27FC236}">
                <a16:creationId xmlns:a16="http://schemas.microsoft.com/office/drawing/2014/main" id="{B1BFD948-0630-2349-92A1-C46F3C3D812B}"/>
              </a:ext>
            </a:extLst>
          </p:cNvPr>
          <p:cNvGrpSpPr>
            <a:grpSpLocks/>
          </p:cNvGrpSpPr>
          <p:nvPr/>
        </p:nvGrpSpPr>
        <p:grpSpPr bwMode="auto">
          <a:xfrm>
            <a:off x="2438400" y="5975350"/>
            <a:ext cx="4191000" cy="349250"/>
            <a:chOff x="1536" y="3764"/>
            <a:chExt cx="2640" cy="220"/>
          </a:xfrm>
        </p:grpSpPr>
        <p:sp>
          <p:nvSpPr>
            <p:cNvPr id="282637" name="Text Box 13">
              <a:extLst>
                <a:ext uri="{FF2B5EF4-FFF2-40B4-BE49-F238E27FC236}">
                  <a16:creationId xmlns:a16="http://schemas.microsoft.com/office/drawing/2014/main" id="{2E7F4FB0-82BB-A7F6-C4AF-BCE89FC8F8A6}"/>
                </a:ext>
              </a:extLst>
            </p:cNvPr>
            <p:cNvSpPr txBox="1">
              <a:spLocks noChangeArrowheads="1"/>
            </p:cNvSpPr>
            <p:nvPr/>
          </p:nvSpPr>
          <p:spPr bwMode="auto">
            <a:xfrm>
              <a:off x="1536" y="3764"/>
              <a:ext cx="2640" cy="22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600" b="1"/>
                <a:t>DMS Study Sites in Western Oregon</a:t>
              </a:r>
            </a:p>
          </p:txBody>
        </p:sp>
        <p:sp>
          <p:nvSpPr>
            <p:cNvPr id="282638" name="Rectangle 14">
              <a:extLst>
                <a:ext uri="{FF2B5EF4-FFF2-40B4-BE49-F238E27FC236}">
                  <a16:creationId xmlns:a16="http://schemas.microsoft.com/office/drawing/2014/main" id="{CFBF34E7-16C5-8A87-A52C-227167028E3E}"/>
                </a:ext>
              </a:extLst>
            </p:cNvPr>
            <p:cNvSpPr>
              <a:spLocks noChangeArrowheads="1"/>
            </p:cNvSpPr>
            <p:nvPr/>
          </p:nvSpPr>
          <p:spPr bwMode="auto">
            <a:xfrm>
              <a:off x="1632" y="3840"/>
              <a:ext cx="83" cy="96"/>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2626" name="Group 2">
            <a:extLst>
              <a:ext uri="{FF2B5EF4-FFF2-40B4-BE49-F238E27FC236}">
                <a16:creationId xmlns:a16="http://schemas.microsoft.com/office/drawing/2014/main" id="{ED7F5829-A2CA-51A9-74F8-A3A5FD58BBA5}"/>
              </a:ext>
            </a:extLst>
          </p:cNvPr>
          <p:cNvGrpSpPr>
            <a:grpSpLocks/>
          </p:cNvGrpSpPr>
          <p:nvPr/>
        </p:nvGrpSpPr>
        <p:grpSpPr bwMode="auto">
          <a:xfrm>
            <a:off x="1828800" y="1219200"/>
            <a:ext cx="5334000" cy="4648200"/>
            <a:chOff x="1152" y="768"/>
            <a:chExt cx="3360" cy="2928"/>
          </a:xfrm>
        </p:grpSpPr>
        <p:pic>
          <p:nvPicPr>
            <p:cNvPr id="282627" name="Picture 3">
              <a:extLst>
                <a:ext uri="{FF2B5EF4-FFF2-40B4-BE49-F238E27FC236}">
                  <a16:creationId xmlns:a16="http://schemas.microsoft.com/office/drawing/2014/main" id="{694C33F7-1340-6FDD-DDDC-B7C1DF3B3CAD}"/>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2792" t="2513" r="36340" b="25000"/>
            <a:stretch>
              <a:fillRect/>
            </a:stretch>
          </p:blipFill>
          <p:spPr bwMode="auto">
            <a:xfrm>
              <a:off x="1152" y="768"/>
              <a:ext cx="3360" cy="292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2628" name="Rectangle 4">
              <a:extLst>
                <a:ext uri="{FF2B5EF4-FFF2-40B4-BE49-F238E27FC236}">
                  <a16:creationId xmlns:a16="http://schemas.microsoft.com/office/drawing/2014/main" id="{F1835120-E111-D645-1FEE-45AD596E94E3}"/>
                </a:ext>
              </a:extLst>
            </p:cNvPr>
            <p:cNvSpPr>
              <a:spLocks noChangeArrowheads="1"/>
            </p:cNvSpPr>
            <p:nvPr/>
          </p:nvSpPr>
          <p:spPr bwMode="auto">
            <a:xfrm>
              <a:off x="1584" y="3216"/>
              <a:ext cx="62" cy="68"/>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29" name="Rectangle 5">
              <a:extLst>
                <a:ext uri="{FF2B5EF4-FFF2-40B4-BE49-F238E27FC236}">
                  <a16:creationId xmlns:a16="http://schemas.microsoft.com/office/drawing/2014/main" id="{8E4AEBA8-7D7B-07F5-EBA4-3ED1A5507315}"/>
                </a:ext>
              </a:extLst>
            </p:cNvPr>
            <p:cNvSpPr>
              <a:spLocks noChangeArrowheads="1"/>
            </p:cNvSpPr>
            <p:nvPr/>
          </p:nvSpPr>
          <p:spPr bwMode="auto">
            <a:xfrm>
              <a:off x="1872" y="2976"/>
              <a:ext cx="62" cy="67"/>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0" name="Rectangle 6">
              <a:extLst>
                <a:ext uri="{FF2B5EF4-FFF2-40B4-BE49-F238E27FC236}">
                  <a16:creationId xmlns:a16="http://schemas.microsoft.com/office/drawing/2014/main" id="{17620D67-AAD5-7B51-A5D8-6C9B15C20BF1}"/>
                </a:ext>
              </a:extLst>
            </p:cNvPr>
            <p:cNvSpPr>
              <a:spLocks noChangeArrowheads="1"/>
            </p:cNvSpPr>
            <p:nvPr/>
          </p:nvSpPr>
          <p:spPr bwMode="auto">
            <a:xfrm>
              <a:off x="1728" y="2592"/>
              <a:ext cx="62" cy="68"/>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1" name="Rectangle 7">
              <a:extLst>
                <a:ext uri="{FF2B5EF4-FFF2-40B4-BE49-F238E27FC236}">
                  <a16:creationId xmlns:a16="http://schemas.microsoft.com/office/drawing/2014/main" id="{886A5746-B166-2E8F-B7F9-7E67BD7C8AEC}"/>
                </a:ext>
              </a:extLst>
            </p:cNvPr>
            <p:cNvSpPr>
              <a:spLocks noChangeArrowheads="1"/>
            </p:cNvSpPr>
            <p:nvPr/>
          </p:nvSpPr>
          <p:spPr bwMode="auto">
            <a:xfrm>
              <a:off x="2478" y="1715"/>
              <a:ext cx="61" cy="68"/>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2" name="Rectangle 8">
              <a:extLst>
                <a:ext uri="{FF2B5EF4-FFF2-40B4-BE49-F238E27FC236}">
                  <a16:creationId xmlns:a16="http://schemas.microsoft.com/office/drawing/2014/main" id="{09B77A00-1E84-075B-0A40-37E40C55098C}"/>
                </a:ext>
              </a:extLst>
            </p:cNvPr>
            <p:cNvSpPr>
              <a:spLocks noChangeArrowheads="1"/>
            </p:cNvSpPr>
            <p:nvPr/>
          </p:nvSpPr>
          <p:spPr bwMode="auto">
            <a:xfrm>
              <a:off x="2200" y="2291"/>
              <a:ext cx="62" cy="67"/>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3" name="Rectangle 9">
              <a:extLst>
                <a:ext uri="{FF2B5EF4-FFF2-40B4-BE49-F238E27FC236}">
                  <a16:creationId xmlns:a16="http://schemas.microsoft.com/office/drawing/2014/main" id="{4F8F8677-A0F0-F167-F781-19DCA532F99D}"/>
                </a:ext>
              </a:extLst>
            </p:cNvPr>
            <p:cNvSpPr>
              <a:spLocks noChangeArrowheads="1"/>
            </p:cNvSpPr>
            <p:nvPr/>
          </p:nvSpPr>
          <p:spPr bwMode="auto">
            <a:xfrm>
              <a:off x="1824" y="2496"/>
              <a:ext cx="62" cy="68"/>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4" name="Rectangle 10">
              <a:extLst>
                <a:ext uri="{FF2B5EF4-FFF2-40B4-BE49-F238E27FC236}">
                  <a16:creationId xmlns:a16="http://schemas.microsoft.com/office/drawing/2014/main" id="{11863461-A748-BC81-ABD6-DC3A943D80B4}"/>
                </a:ext>
              </a:extLst>
            </p:cNvPr>
            <p:cNvSpPr>
              <a:spLocks noChangeArrowheads="1"/>
            </p:cNvSpPr>
            <p:nvPr/>
          </p:nvSpPr>
          <p:spPr bwMode="auto">
            <a:xfrm>
              <a:off x="1680" y="3456"/>
              <a:ext cx="62" cy="68"/>
            </a:xfrm>
            <a:prstGeom prst="rect">
              <a:avLst/>
            </a:prstGeom>
            <a:solidFill>
              <a:srgbClr val="FFFF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2635" name="Rectangle 11">
            <a:extLst>
              <a:ext uri="{FF2B5EF4-FFF2-40B4-BE49-F238E27FC236}">
                <a16:creationId xmlns:a16="http://schemas.microsoft.com/office/drawing/2014/main" id="{1666F390-4E2A-D0E0-5ECF-334C82123993}"/>
              </a:ext>
            </a:extLst>
          </p:cNvPr>
          <p:cNvSpPr>
            <a:spLocks noGrp="1" noRot="1" noChangeArrowheads="1"/>
          </p:cNvSpPr>
          <p:nvPr>
            <p:ph type="title"/>
          </p:nvPr>
        </p:nvSpPr>
        <p:spPr>
          <a:xfrm>
            <a:off x="457200" y="274638"/>
            <a:ext cx="8229600" cy="1096962"/>
          </a:xfrm>
        </p:spPr>
        <p:txBody>
          <a:bodyPr/>
          <a:lstStyle/>
          <a:p>
            <a:r>
              <a:rPr lang="en-US" altLang="en-US" sz="3200"/>
              <a:t>DMS Initial Thinning Study Sites</a:t>
            </a:r>
          </a:p>
        </p:txBody>
      </p:sp>
      <p:sp>
        <p:nvSpPr>
          <p:cNvPr id="282639" name="Rectangle 15">
            <a:extLst>
              <a:ext uri="{FF2B5EF4-FFF2-40B4-BE49-F238E27FC236}">
                <a16:creationId xmlns:a16="http://schemas.microsoft.com/office/drawing/2014/main" id="{133CF8ED-5B72-E115-DFDE-BA9E5637812E}"/>
              </a:ext>
            </a:extLst>
          </p:cNvPr>
          <p:cNvSpPr>
            <a:spLocks noChangeArrowheads="1"/>
          </p:cNvSpPr>
          <p:nvPr/>
        </p:nvSpPr>
        <p:spPr bwMode="auto">
          <a:xfrm>
            <a:off x="4191000" y="1295400"/>
            <a:ext cx="2209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4CAB81AE-740D-B240-AA0B-139B7AA4BEF1}"/>
              </a:ext>
            </a:extLst>
          </p:cNvPr>
          <p:cNvSpPr>
            <a:spLocks noChangeArrowheads="1"/>
          </p:cNvSpPr>
          <p:nvPr/>
        </p:nvSpPr>
        <p:spPr bwMode="auto">
          <a:xfrm>
            <a:off x="152400" y="277813"/>
            <a:ext cx="88392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2800">
                <a:latin typeface="Times New Roman" panose="02020603050405020304" pitchFamily="18" charset="0"/>
              </a:rPr>
              <a:t>Density Management and Buffer Width Influences on Riparian Microclimate and Microsite</a:t>
            </a:r>
          </a:p>
        </p:txBody>
      </p:sp>
      <p:sp>
        <p:nvSpPr>
          <p:cNvPr id="32773" name="Rectangle 5">
            <a:extLst>
              <a:ext uri="{FF2B5EF4-FFF2-40B4-BE49-F238E27FC236}">
                <a16:creationId xmlns:a16="http://schemas.microsoft.com/office/drawing/2014/main" id="{AC1A2D17-5404-81EC-EFD5-92C0A2612436}"/>
              </a:ext>
            </a:extLst>
          </p:cNvPr>
          <p:cNvSpPr>
            <a:spLocks noChangeArrowheads="1"/>
          </p:cNvSpPr>
          <p:nvPr/>
        </p:nvSpPr>
        <p:spPr bwMode="auto">
          <a:xfrm flipV="1">
            <a:off x="457200" y="1600200"/>
            <a:ext cx="4038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lvl1pPr marL="342900" indent="-342900">
              <a:spcBef>
                <a:spcPct val="20000"/>
              </a:spcBef>
              <a:buClr>
                <a:schemeClr val="hlink"/>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defRPr>
            </a:lvl9pPr>
          </a:lstStyle>
          <a:p>
            <a:pPr algn="ctr" eaLnBrk="1" hangingPunct="1">
              <a:lnSpc>
                <a:spcPct val="90000"/>
              </a:lnSpc>
              <a:buFont typeface="Wingdings" panose="05000000000000000000" pitchFamily="2" charset="2"/>
              <a:buNone/>
            </a:pPr>
            <a:endParaRPr lang="en-US" altLang="en-US" sz="3200" b="1">
              <a:latin typeface="Comic Sans MS" panose="030F0702030302020204" pitchFamily="66" charset="0"/>
            </a:endParaRPr>
          </a:p>
          <a:p>
            <a:pPr algn="ctr" eaLnBrk="1" hangingPunct="1">
              <a:lnSpc>
                <a:spcPct val="90000"/>
              </a:lnSpc>
              <a:buFont typeface="Wingdings" panose="05000000000000000000" pitchFamily="2" charset="2"/>
              <a:buNone/>
            </a:pPr>
            <a:endParaRPr lang="en-US" altLang="en-US" sz="3200" b="1">
              <a:latin typeface="Comic Sans MS" panose="030F0702030302020204" pitchFamily="66" charset="0"/>
            </a:endParaRPr>
          </a:p>
          <a:p>
            <a:pPr algn="ctr" eaLnBrk="1" hangingPunct="1">
              <a:lnSpc>
                <a:spcPct val="90000"/>
              </a:lnSpc>
              <a:buFont typeface="Wingdings" panose="05000000000000000000" pitchFamily="2" charset="2"/>
              <a:buNone/>
            </a:pPr>
            <a:endParaRPr lang="en-US" altLang="en-US" sz="3200" b="1">
              <a:latin typeface="Comic Sans MS" panose="030F0702030302020204" pitchFamily="66" charset="0"/>
            </a:endParaRPr>
          </a:p>
          <a:p>
            <a:pPr algn="ctr" eaLnBrk="1" hangingPunct="1">
              <a:lnSpc>
                <a:spcPct val="90000"/>
              </a:lnSpc>
              <a:buFont typeface="Wingdings" panose="05000000000000000000" pitchFamily="2" charset="2"/>
              <a:buNone/>
            </a:pPr>
            <a:endParaRPr lang="en-US" altLang="en-US" sz="1000" b="1">
              <a:latin typeface="Comic Sans MS" panose="030F0702030302020204" pitchFamily="66" charset="0"/>
            </a:endParaRPr>
          </a:p>
          <a:p>
            <a:pPr algn="ctr" eaLnBrk="1" hangingPunct="1">
              <a:lnSpc>
                <a:spcPct val="90000"/>
              </a:lnSpc>
              <a:buFont typeface="Wingdings" panose="05000000000000000000" pitchFamily="2" charset="2"/>
              <a:buNone/>
            </a:pPr>
            <a:endParaRPr lang="en-US" altLang="en-US" sz="1200" b="1">
              <a:latin typeface="Comic Sans MS" panose="030F0702030302020204" pitchFamily="66" charset="0"/>
            </a:endParaRPr>
          </a:p>
          <a:p>
            <a:pPr algn="ctr" eaLnBrk="1" hangingPunct="1">
              <a:lnSpc>
                <a:spcPct val="90000"/>
              </a:lnSpc>
              <a:buFont typeface="Wingdings" panose="05000000000000000000" pitchFamily="2" charset="2"/>
              <a:buNone/>
            </a:pPr>
            <a:endParaRPr lang="en-US" altLang="en-US" sz="3200" b="1">
              <a:latin typeface="Comic Sans MS" panose="030F0702030302020204" pitchFamily="66" charset="0"/>
            </a:endParaRPr>
          </a:p>
        </p:txBody>
      </p:sp>
      <p:sp>
        <p:nvSpPr>
          <p:cNvPr id="32775" name="Text Box 7">
            <a:extLst>
              <a:ext uri="{FF2B5EF4-FFF2-40B4-BE49-F238E27FC236}">
                <a16:creationId xmlns:a16="http://schemas.microsoft.com/office/drawing/2014/main" id="{1BEC9735-3440-2B16-9DCA-7AA8543EAF4D}"/>
              </a:ext>
            </a:extLst>
          </p:cNvPr>
          <p:cNvSpPr txBox="1">
            <a:spLocks noChangeArrowheads="1"/>
          </p:cNvSpPr>
          <p:nvPr/>
        </p:nvSpPr>
        <p:spPr bwMode="auto">
          <a:xfrm>
            <a:off x="838200" y="2205038"/>
            <a:ext cx="28956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pPr>
            <a:r>
              <a:rPr lang="en-US" altLang="en-US" sz="2400" b="1">
                <a:effectLst>
                  <a:outerShdw blurRad="38100" dist="38100" dir="2700000" algn="tl">
                    <a:srgbClr val="000000"/>
                  </a:outerShdw>
                </a:effectLst>
                <a:latin typeface="Times New Roman" panose="02020603050405020304" pitchFamily="18" charset="0"/>
                <a:cs typeface="Times New Roman" panose="02020603050405020304" pitchFamily="18" charset="0"/>
              </a:rPr>
              <a:t>Paul D. Anderson</a:t>
            </a:r>
          </a:p>
          <a:p>
            <a:pPr eaLnBrk="1" hangingPunct="1">
              <a:lnSpc>
                <a:spcPct val="90000"/>
              </a:lnSpc>
              <a:spcBef>
                <a:spcPct val="20000"/>
              </a:spcBef>
            </a:pPr>
            <a:r>
              <a:rPr lang="en-US" altLang="en-US" sz="2400" b="1">
                <a:effectLst>
                  <a:outerShdw blurRad="38100" dist="38100" dir="2700000" algn="tl">
                    <a:srgbClr val="000000"/>
                  </a:outerShdw>
                </a:effectLst>
                <a:latin typeface="Times New Roman" panose="02020603050405020304" pitchFamily="18" charset="0"/>
                <a:cs typeface="Times New Roman" panose="02020603050405020304" pitchFamily="18" charset="0"/>
              </a:rPr>
              <a:t>David J. Larson</a:t>
            </a:r>
          </a:p>
          <a:p>
            <a:pPr eaLnBrk="1" hangingPunct="1">
              <a:lnSpc>
                <a:spcPct val="90000"/>
              </a:lnSpc>
              <a:spcBef>
                <a:spcPct val="20000"/>
              </a:spcBef>
            </a:pPr>
            <a:r>
              <a:rPr lang="en-US" altLang="en-US" sz="2400" b="1">
                <a:effectLst>
                  <a:outerShdw blurRad="38100" dist="38100" dir="2700000" algn="tl">
                    <a:srgbClr val="000000"/>
                  </a:outerShdw>
                </a:effectLst>
                <a:latin typeface="Times New Roman" panose="02020603050405020304" pitchFamily="18" charset="0"/>
                <a:cs typeface="Times New Roman" panose="02020603050405020304" pitchFamily="18" charset="0"/>
              </a:rPr>
              <a:t>Samuel S. Chan</a:t>
            </a:r>
          </a:p>
        </p:txBody>
      </p:sp>
      <p:pic>
        <p:nvPicPr>
          <p:cNvPr id="32776" name="Picture 8">
            <a:extLst>
              <a:ext uri="{FF2B5EF4-FFF2-40B4-BE49-F238E27FC236}">
                <a16:creationId xmlns:a16="http://schemas.microsoft.com/office/drawing/2014/main" id="{DBD2D5AA-A709-D7C0-2AB9-045A57B87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 r="1584"/>
          <a:stretch>
            <a:fillRect/>
          </a:stretch>
        </p:blipFill>
        <p:spPr bwMode="auto">
          <a:xfrm>
            <a:off x="4241800" y="1847850"/>
            <a:ext cx="4216400" cy="3028950"/>
          </a:xfrm>
          <a:prstGeom prst="rect">
            <a:avLst/>
          </a:prstGeom>
          <a:noFill/>
          <a:extLst>
            <a:ext uri="{909E8E84-426E-40DD-AFC4-6F175D3DCCD1}">
              <a14:hiddenFill xmlns:a14="http://schemas.microsoft.com/office/drawing/2010/main">
                <a:solidFill>
                  <a:srgbClr val="FFFFFF"/>
                </a:solidFill>
              </a14:hiddenFill>
            </a:ext>
          </a:extLst>
        </p:spPr>
      </p:pic>
      <p:sp>
        <p:nvSpPr>
          <p:cNvPr id="32777" name="Text Box 9">
            <a:extLst>
              <a:ext uri="{FF2B5EF4-FFF2-40B4-BE49-F238E27FC236}">
                <a16:creationId xmlns:a16="http://schemas.microsoft.com/office/drawing/2014/main" id="{29F7A239-B8C7-98C2-2AA0-3687F2C1909B}"/>
              </a:ext>
            </a:extLst>
          </p:cNvPr>
          <p:cNvSpPr txBox="1">
            <a:spLocks noChangeArrowheads="1"/>
          </p:cNvSpPr>
          <p:nvPr/>
        </p:nvSpPr>
        <p:spPr bwMode="auto">
          <a:xfrm>
            <a:off x="2249488" y="5394325"/>
            <a:ext cx="48371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effectLst>
                  <a:outerShdw blurRad="38100" dist="38100" dir="2700000" algn="tl">
                    <a:srgbClr val="000000"/>
                  </a:outerShdw>
                </a:effectLst>
                <a:latin typeface="Times New Roman" panose="02020603050405020304" pitchFamily="18" charset="0"/>
              </a:rPr>
              <a:t>Biology and Culture of Forest Plants Team</a:t>
            </a:r>
          </a:p>
          <a:p>
            <a:pPr algn="ctr"/>
            <a:r>
              <a:rPr lang="en-US" altLang="en-US" sz="2000" b="1">
                <a:effectLst>
                  <a:outerShdw blurRad="38100" dist="38100" dir="2700000" algn="tl">
                    <a:srgbClr val="000000"/>
                  </a:outerShdw>
                </a:effectLst>
                <a:latin typeface="Times New Roman" panose="02020603050405020304" pitchFamily="18" charset="0"/>
              </a:rPr>
              <a:t>Pacific Northwest Research Station</a:t>
            </a:r>
            <a:endParaRPr lang="en-US" altLang="en-US" sz="2000" i="1">
              <a:effectLst>
                <a:outerShdw blurRad="38100" dist="38100" dir="2700000" algn="tl">
                  <a:srgbClr val="000000"/>
                </a:outerShdw>
              </a:effectLst>
              <a:latin typeface="Times New Roman" panose="02020603050405020304" pitchFamily="18" charset="0"/>
            </a:endParaRPr>
          </a:p>
          <a:p>
            <a:pPr algn="ctr"/>
            <a:r>
              <a:rPr lang="en-US" altLang="en-US" sz="2000" b="1">
                <a:effectLst>
                  <a:outerShdw blurRad="38100" dist="38100" dir="2700000" algn="tl">
                    <a:srgbClr val="000000"/>
                  </a:outerShdw>
                </a:effectLst>
                <a:latin typeface="Times New Roman" panose="02020603050405020304" pitchFamily="18" charset="0"/>
              </a:rPr>
              <a:t>USDA Forest Service</a:t>
            </a:r>
            <a:endParaRPr lang="en-US" altLang="en-US" sz="2000">
              <a:effectLst>
                <a:outerShdw blurRad="38100" dist="38100" dir="2700000" algn="tl">
                  <a:srgbClr val="000000"/>
                </a:outerShdw>
              </a:effectLst>
              <a:latin typeface="Times New Roman" panose="02020603050405020304" pitchFamily="18" charset="0"/>
            </a:endParaRPr>
          </a:p>
        </p:txBody>
      </p:sp>
      <p:pic>
        <p:nvPicPr>
          <p:cNvPr id="32781" name="Picture 13">
            <a:extLst>
              <a:ext uri="{FF2B5EF4-FFF2-40B4-BE49-F238E27FC236}">
                <a16:creationId xmlns:a16="http://schemas.microsoft.com/office/drawing/2014/main" id="{3602FF27-B7F7-4B8D-89AA-CB4AF5A4E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5480050"/>
            <a:ext cx="817563" cy="838200"/>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a:extLst>
              <a:ext uri="{FF2B5EF4-FFF2-40B4-BE49-F238E27FC236}">
                <a16:creationId xmlns:a16="http://schemas.microsoft.com/office/drawing/2014/main" id="{DD23191A-04F8-4C65-8004-4DD301A37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421313"/>
            <a:ext cx="857250" cy="95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049CD20F-AA72-CE8D-53EC-958231FEB24C}"/>
              </a:ext>
            </a:extLst>
          </p:cNvPr>
          <p:cNvSpPr>
            <a:spLocks noGrp="1" noRot="1" noChangeArrowheads="1"/>
          </p:cNvSpPr>
          <p:nvPr>
            <p:ph type="title"/>
          </p:nvPr>
        </p:nvSpPr>
        <p:spPr/>
        <p:txBody>
          <a:bodyPr/>
          <a:lstStyle/>
          <a:p>
            <a:r>
              <a:rPr lang="en-US" altLang="en-US" sz="3600">
                <a:latin typeface="Times New Roman" panose="02020603050405020304" pitchFamily="18" charset="0"/>
              </a:rPr>
              <a:t>Objectives of the Riparian Buffer Microclimate/Microsite Study</a:t>
            </a:r>
          </a:p>
        </p:txBody>
      </p:sp>
      <p:sp>
        <p:nvSpPr>
          <p:cNvPr id="267267" name="Rectangle 3">
            <a:extLst>
              <a:ext uri="{FF2B5EF4-FFF2-40B4-BE49-F238E27FC236}">
                <a16:creationId xmlns:a16="http://schemas.microsoft.com/office/drawing/2014/main" id="{2AE60191-154F-B975-FA79-D01546A7FE5E}"/>
              </a:ext>
            </a:extLst>
          </p:cNvPr>
          <p:cNvSpPr>
            <a:spLocks noGrp="1" noChangeArrowheads="1"/>
          </p:cNvSpPr>
          <p:nvPr>
            <p:ph type="body" sz="half" idx="1"/>
          </p:nvPr>
        </p:nvSpPr>
        <p:spPr/>
        <p:txBody>
          <a:bodyPr/>
          <a:lstStyle/>
          <a:p>
            <a:pPr>
              <a:lnSpc>
                <a:spcPct val="80000"/>
              </a:lnSpc>
              <a:spcBef>
                <a:spcPct val="40000"/>
              </a:spcBef>
            </a:pPr>
            <a:r>
              <a:rPr lang="en-US" altLang="en-US" sz="2400">
                <a:solidFill>
                  <a:srgbClr val="FFFF00"/>
                </a:solidFill>
                <a:latin typeface="Times New Roman" panose="02020603050405020304" pitchFamily="18" charset="0"/>
              </a:rPr>
              <a:t>Characterize spatial variation in microclimate</a:t>
            </a:r>
          </a:p>
          <a:p>
            <a:pPr>
              <a:lnSpc>
                <a:spcPct val="80000"/>
              </a:lnSpc>
              <a:spcBef>
                <a:spcPct val="40000"/>
              </a:spcBef>
            </a:pPr>
            <a:r>
              <a:rPr lang="en-US" altLang="en-US" sz="2400">
                <a:solidFill>
                  <a:srgbClr val="FFFF00"/>
                </a:solidFill>
                <a:latin typeface="Times New Roman" panose="02020603050405020304" pitchFamily="18" charset="0"/>
              </a:rPr>
              <a:t>Determine effects of buffer widths and upland thinning treatments on microclimate</a:t>
            </a:r>
          </a:p>
          <a:p>
            <a:pPr>
              <a:lnSpc>
                <a:spcPct val="80000"/>
              </a:lnSpc>
              <a:spcBef>
                <a:spcPct val="40000"/>
              </a:spcBef>
            </a:pPr>
            <a:r>
              <a:rPr lang="en-US" altLang="en-US" sz="2400">
                <a:solidFill>
                  <a:srgbClr val="FFFF00"/>
                </a:solidFill>
                <a:latin typeface="Times New Roman" panose="02020603050405020304" pitchFamily="18" charset="0"/>
              </a:rPr>
              <a:t>Quantify the relationship between canopy cover and understory light conditions</a:t>
            </a:r>
          </a:p>
          <a:p>
            <a:pPr>
              <a:lnSpc>
                <a:spcPct val="80000"/>
              </a:lnSpc>
              <a:spcBef>
                <a:spcPct val="40000"/>
              </a:spcBef>
            </a:pPr>
            <a:r>
              <a:rPr lang="en-US" altLang="en-US" sz="2000">
                <a:latin typeface="Times New Roman" panose="02020603050405020304" pitchFamily="18" charset="0"/>
              </a:rPr>
              <a:t>Characterize dynamics of tree canopy responses to thinning</a:t>
            </a:r>
          </a:p>
          <a:p>
            <a:pPr>
              <a:lnSpc>
                <a:spcPct val="80000"/>
              </a:lnSpc>
              <a:spcBef>
                <a:spcPct val="40000"/>
              </a:spcBef>
            </a:pPr>
            <a:r>
              <a:rPr lang="en-US" altLang="en-US" sz="2000">
                <a:latin typeface="Times New Roman" panose="02020603050405020304" pitchFamily="18" charset="0"/>
              </a:rPr>
              <a:t>Determine the influence of buffers and thinning treatments on understory vegetation</a:t>
            </a:r>
          </a:p>
        </p:txBody>
      </p:sp>
      <p:pic>
        <p:nvPicPr>
          <p:cNvPr id="267268" name="Picture 4">
            <a:extLst>
              <a:ext uri="{FF2B5EF4-FFF2-40B4-BE49-F238E27FC236}">
                <a16:creationId xmlns:a16="http://schemas.microsoft.com/office/drawing/2014/main" id="{E1215196-FB2B-3240-13A3-16A40611189C}"/>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51088"/>
            <a:ext cx="4038600" cy="302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a:extLst>
              <a:ext uri="{FF2B5EF4-FFF2-40B4-BE49-F238E27FC236}">
                <a16:creationId xmlns:a16="http://schemas.microsoft.com/office/drawing/2014/main" id="{64A6C4C6-B2D4-CD47-26D8-F75907DD552C}"/>
              </a:ext>
            </a:extLst>
          </p:cNvPr>
          <p:cNvSpPr>
            <a:spLocks noChangeArrowheads="1"/>
          </p:cNvSpPr>
          <p:nvPr/>
        </p:nvSpPr>
        <p:spPr bwMode="auto">
          <a:xfrm>
            <a:off x="1066800" y="277813"/>
            <a:ext cx="70866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a:latin typeface="Times New Roman" panose="02020603050405020304" pitchFamily="18" charset="0"/>
              </a:rPr>
              <a:t>How Wide Should Buffers Be? Microclimatic Edge Effects</a:t>
            </a:r>
          </a:p>
        </p:txBody>
      </p:sp>
      <p:sp>
        <p:nvSpPr>
          <p:cNvPr id="165916" name="Text Box 28">
            <a:extLst>
              <a:ext uri="{FF2B5EF4-FFF2-40B4-BE49-F238E27FC236}">
                <a16:creationId xmlns:a16="http://schemas.microsoft.com/office/drawing/2014/main" id="{370A267C-2DC3-A657-C953-872423CF5F71}"/>
              </a:ext>
            </a:extLst>
          </p:cNvPr>
          <p:cNvSpPr txBox="1">
            <a:spLocks noChangeArrowheads="1"/>
          </p:cNvSpPr>
          <p:nvPr/>
        </p:nvSpPr>
        <p:spPr bwMode="auto">
          <a:xfrm>
            <a:off x="136525" y="6510338"/>
            <a:ext cx="2230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00">
                <a:latin typeface="Arial" panose="020B0604020202020204" pitchFamily="34" charset="0"/>
              </a:rPr>
              <a:t>Redrawn From FEMAT (1994)</a:t>
            </a:r>
          </a:p>
        </p:txBody>
      </p:sp>
      <p:grpSp>
        <p:nvGrpSpPr>
          <p:cNvPr id="165941" name="Group 53">
            <a:extLst>
              <a:ext uri="{FF2B5EF4-FFF2-40B4-BE49-F238E27FC236}">
                <a16:creationId xmlns:a16="http://schemas.microsoft.com/office/drawing/2014/main" id="{F8730DCA-5AD3-EA90-DF22-89CF9655FB49}"/>
              </a:ext>
            </a:extLst>
          </p:cNvPr>
          <p:cNvGrpSpPr>
            <a:grpSpLocks/>
          </p:cNvGrpSpPr>
          <p:nvPr/>
        </p:nvGrpSpPr>
        <p:grpSpPr bwMode="auto">
          <a:xfrm>
            <a:off x="1066800" y="1219200"/>
            <a:ext cx="6934200" cy="5105400"/>
            <a:chOff x="672" y="768"/>
            <a:chExt cx="4368" cy="3216"/>
          </a:xfrm>
        </p:grpSpPr>
        <p:sp>
          <p:nvSpPr>
            <p:cNvPr id="165894" name="Line 6">
              <a:extLst>
                <a:ext uri="{FF2B5EF4-FFF2-40B4-BE49-F238E27FC236}">
                  <a16:creationId xmlns:a16="http://schemas.microsoft.com/office/drawing/2014/main" id="{9625635D-3B42-83A4-D5A9-E73818AAE856}"/>
                </a:ext>
              </a:extLst>
            </p:cNvPr>
            <p:cNvSpPr>
              <a:spLocks noChangeShapeType="1"/>
            </p:cNvSpPr>
            <p:nvPr/>
          </p:nvSpPr>
          <p:spPr bwMode="auto">
            <a:xfrm>
              <a:off x="1392" y="950"/>
              <a:ext cx="0" cy="230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5" name="Line 7">
              <a:extLst>
                <a:ext uri="{FF2B5EF4-FFF2-40B4-BE49-F238E27FC236}">
                  <a16:creationId xmlns:a16="http://schemas.microsoft.com/office/drawing/2014/main" id="{80F95A95-A936-5D36-186A-F36B32989FD8}"/>
                </a:ext>
              </a:extLst>
            </p:cNvPr>
            <p:cNvSpPr>
              <a:spLocks noChangeShapeType="1"/>
            </p:cNvSpPr>
            <p:nvPr/>
          </p:nvSpPr>
          <p:spPr bwMode="auto">
            <a:xfrm>
              <a:off x="1392" y="3254"/>
              <a:ext cx="3456"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6" name="Freeform 8">
              <a:extLst>
                <a:ext uri="{FF2B5EF4-FFF2-40B4-BE49-F238E27FC236}">
                  <a16:creationId xmlns:a16="http://schemas.microsoft.com/office/drawing/2014/main" id="{16753B03-E785-B8C8-D21E-D6E66AB02CB4}"/>
                </a:ext>
              </a:extLst>
            </p:cNvPr>
            <p:cNvSpPr>
              <a:spLocks/>
            </p:cNvSpPr>
            <p:nvPr/>
          </p:nvSpPr>
          <p:spPr bwMode="auto">
            <a:xfrm>
              <a:off x="1392" y="950"/>
              <a:ext cx="3456" cy="2304"/>
            </a:xfrm>
            <a:custGeom>
              <a:avLst/>
              <a:gdLst>
                <a:gd name="T0" fmla="*/ 0 w 3648"/>
                <a:gd name="T1" fmla="*/ 2472 h 2472"/>
                <a:gd name="T2" fmla="*/ 2928 w 3648"/>
                <a:gd name="T3" fmla="*/ 408 h 2472"/>
                <a:gd name="T4" fmla="*/ 3648 w 3648"/>
                <a:gd name="T5" fmla="*/ 24 h 2472"/>
              </a:gdLst>
              <a:ahLst/>
              <a:cxnLst>
                <a:cxn ang="0">
                  <a:pos x="T0" y="T1"/>
                </a:cxn>
                <a:cxn ang="0">
                  <a:pos x="T2" y="T3"/>
                </a:cxn>
                <a:cxn ang="0">
                  <a:pos x="T4" y="T5"/>
                </a:cxn>
              </a:cxnLst>
              <a:rect l="0" t="0" r="r" b="b"/>
              <a:pathLst>
                <a:path w="3648" h="2472">
                  <a:moveTo>
                    <a:pt x="0" y="2472"/>
                  </a:moveTo>
                  <a:cubicBezTo>
                    <a:pt x="1160" y="1644"/>
                    <a:pt x="2320" y="816"/>
                    <a:pt x="2928" y="408"/>
                  </a:cubicBezTo>
                  <a:cubicBezTo>
                    <a:pt x="3536" y="0"/>
                    <a:pt x="3456" y="0"/>
                    <a:pt x="3648" y="24"/>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7" name="Text Box 9">
              <a:extLst>
                <a:ext uri="{FF2B5EF4-FFF2-40B4-BE49-F238E27FC236}">
                  <a16:creationId xmlns:a16="http://schemas.microsoft.com/office/drawing/2014/main" id="{83F3483D-8657-FD56-E475-FCA8FA94D3ED}"/>
                </a:ext>
              </a:extLst>
            </p:cNvPr>
            <p:cNvSpPr txBox="1">
              <a:spLocks noChangeArrowheads="1"/>
            </p:cNvSpPr>
            <p:nvPr/>
          </p:nvSpPr>
          <p:spPr bwMode="auto">
            <a:xfrm>
              <a:off x="1286" y="3302"/>
              <a:ext cx="20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0</a:t>
              </a:r>
            </a:p>
          </p:txBody>
        </p:sp>
        <p:sp>
          <p:nvSpPr>
            <p:cNvPr id="165898" name="Text Box 10">
              <a:extLst>
                <a:ext uri="{FF2B5EF4-FFF2-40B4-BE49-F238E27FC236}">
                  <a16:creationId xmlns:a16="http://schemas.microsoft.com/office/drawing/2014/main" id="{2E5A74A8-D012-285D-BE7D-0780F92F2FF1}"/>
                </a:ext>
              </a:extLst>
            </p:cNvPr>
            <p:cNvSpPr txBox="1">
              <a:spLocks noChangeArrowheads="1"/>
            </p:cNvSpPr>
            <p:nvPr/>
          </p:nvSpPr>
          <p:spPr bwMode="auto">
            <a:xfrm>
              <a:off x="2400" y="330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1.0</a:t>
              </a:r>
            </a:p>
          </p:txBody>
        </p:sp>
        <p:sp>
          <p:nvSpPr>
            <p:cNvPr id="165899" name="Text Box 11">
              <a:extLst>
                <a:ext uri="{FF2B5EF4-FFF2-40B4-BE49-F238E27FC236}">
                  <a16:creationId xmlns:a16="http://schemas.microsoft.com/office/drawing/2014/main" id="{EDBCC2CD-5D23-1249-B596-F761CC957D09}"/>
                </a:ext>
              </a:extLst>
            </p:cNvPr>
            <p:cNvSpPr txBox="1">
              <a:spLocks noChangeArrowheads="1"/>
            </p:cNvSpPr>
            <p:nvPr/>
          </p:nvSpPr>
          <p:spPr bwMode="auto">
            <a:xfrm>
              <a:off x="3552" y="330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2.0</a:t>
              </a:r>
            </a:p>
          </p:txBody>
        </p:sp>
        <p:sp>
          <p:nvSpPr>
            <p:cNvPr id="165900" name="Text Box 12">
              <a:extLst>
                <a:ext uri="{FF2B5EF4-FFF2-40B4-BE49-F238E27FC236}">
                  <a16:creationId xmlns:a16="http://schemas.microsoft.com/office/drawing/2014/main" id="{741D5C65-C19E-8D57-4CB1-584B776D79AF}"/>
                </a:ext>
              </a:extLst>
            </p:cNvPr>
            <p:cNvSpPr txBox="1">
              <a:spLocks noChangeArrowheads="1"/>
            </p:cNvSpPr>
            <p:nvPr/>
          </p:nvSpPr>
          <p:spPr bwMode="auto">
            <a:xfrm>
              <a:off x="4704" y="330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3.0</a:t>
              </a:r>
            </a:p>
          </p:txBody>
        </p:sp>
        <p:sp>
          <p:nvSpPr>
            <p:cNvPr id="165901" name="Text Box 13">
              <a:extLst>
                <a:ext uri="{FF2B5EF4-FFF2-40B4-BE49-F238E27FC236}">
                  <a16:creationId xmlns:a16="http://schemas.microsoft.com/office/drawing/2014/main" id="{A05A45DF-8097-C244-12CB-97A85F83A1DE}"/>
                </a:ext>
              </a:extLst>
            </p:cNvPr>
            <p:cNvSpPr txBox="1">
              <a:spLocks noChangeArrowheads="1"/>
            </p:cNvSpPr>
            <p:nvPr/>
          </p:nvSpPr>
          <p:spPr bwMode="auto">
            <a:xfrm>
              <a:off x="1824" y="330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0.5</a:t>
              </a:r>
            </a:p>
          </p:txBody>
        </p:sp>
        <p:sp>
          <p:nvSpPr>
            <p:cNvPr id="165902" name="Freeform 14">
              <a:extLst>
                <a:ext uri="{FF2B5EF4-FFF2-40B4-BE49-F238E27FC236}">
                  <a16:creationId xmlns:a16="http://schemas.microsoft.com/office/drawing/2014/main" id="{50A8F8F2-A47B-BC48-EFB4-40B7A675790A}"/>
                </a:ext>
              </a:extLst>
            </p:cNvPr>
            <p:cNvSpPr>
              <a:spLocks/>
            </p:cNvSpPr>
            <p:nvPr/>
          </p:nvSpPr>
          <p:spPr bwMode="auto">
            <a:xfrm>
              <a:off x="1392" y="950"/>
              <a:ext cx="576" cy="2304"/>
            </a:xfrm>
            <a:custGeom>
              <a:avLst/>
              <a:gdLst>
                <a:gd name="T0" fmla="*/ 0 w 576"/>
                <a:gd name="T1" fmla="*/ 2496 h 2496"/>
                <a:gd name="T2" fmla="*/ 240 w 576"/>
                <a:gd name="T3" fmla="*/ 432 h 2496"/>
                <a:gd name="T4" fmla="*/ 576 w 576"/>
                <a:gd name="T5" fmla="*/ 0 h 2496"/>
              </a:gdLst>
              <a:ahLst/>
              <a:cxnLst>
                <a:cxn ang="0">
                  <a:pos x="T0" y="T1"/>
                </a:cxn>
                <a:cxn ang="0">
                  <a:pos x="T2" y="T3"/>
                </a:cxn>
                <a:cxn ang="0">
                  <a:pos x="T4" y="T5"/>
                </a:cxn>
              </a:cxnLst>
              <a:rect l="0" t="0" r="r" b="b"/>
              <a:pathLst>
                <a:path w="576" h="2496">
                  <a:moveTo>
                    <a:pt x="0" y="2496"/>
                  </a:moveTo>
                  <a:cubicBezTo>
                    <a:pt x="72" y="1672"/>
                    <a:pt x="144" y="848"/>
                    <a:pt x="240" y="432"/>
                  </a:cubicBezTo>
                  <a:cubicBezTo>
                    <a:pt x="336" y="16"/>
                    <a:pt x="520" y="64"/>
                    <a:pt x="576"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03" name="Freeform 15">
              <a:extLst>
                <a:ext uri="{FF2B5EF4-FFF2-40B4-BE49-F238E27FC236}">
                  <a16:creationId xmlns:a16="http://schemas.microsoft.com/office/drawing/2014/main" id="{B0587AE8-AE1F-C05C-CC9C-DD7712C2EE08}"/>
                </a:ext>
              </a:extLst>
            </p:cNvPr>
            <p:cNvSpPr>
              <a:spLocks/>
            </p:cNvSpPr>
            <p:nvPr/>
          </p:nvSpPr>
          <p:spPr bwMode="auto">
            <a:xfrm>
              <a:off x="1392" y="950"/>
              <a:ext cx="2832" cy="2304"/>
            </a:xfrm>
            <a:custGeom>
              <a:avLst/>
              <a:gdLst>
                <a:gd name="T0" fmla="*/ 0 w 2736"/>
                <a:gd name="T1" fmla="*/ 2072 h 2072"/>
                <a:gd name="T2" fmla="*/ 1344 w 2736"/>
                <a:gd name="T3" fmla="*/ 344 h 2072"/>
                <a:gd name="T4" fmla="*/ 2736 w 2736"/>
                <a:gd name="T5" fmla="*/ 8 h 2072"/>
              </a:gdLst>
              <a:ahLst/>
              <a:cxnLst>
                <a:cxn ang="0">
                  <a:pos x="T0" y="T1"/>
                </a:cxn>
                <a:cxn ang="0">
                  <a:pos x="T2" y="T3"/>
                </a:cxn>
                <a:cxn ang="0">
                  <a:pos x="T4" y="T5"/>
                </a:cxn>
              </a:cxnLst>
              <a:rect l="0" t="0" r="r" b="b"/>
              <a:pathLst>
                <a:path w="2736" h="2072">
                  <a:moveTo>
                    <a:pt x="0" y="2072"/>
                  </a:moveTo>
                  <a:cubicBezTo>
                    <a:pt x="444" y="1380"/>
                    <a:pt x="888" y="688"/>
                    <a:pt x="1344" y="344"/>
                  </a:cubicBezTo>
                  <a:cubicBezTo>
                    <a:pt x="1800" y="0"/>
                    <a:pt x="2268" y="4"/>
                    <a:pt x="2736" y="8"/>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04" name="Freeform 16">
              <a:extLst>
                <a:ext uri="{FF2B5EF4-FFF2-40B4-BE49-F238E27FC236}">
                  <a16:creationId xmlns:a16="http://schemas.microsoft.com/office/drawing/2014/main" id="{E031B798-9032-A3EE-B987-02CCC7F2996F}"/>
                </a:ext>
              </a:extLst>
            </p:cNvPr>
            <p:cNvSpPr>
              <a:spLocks/>
            </p:cNvSpPr>
            <p:nvPr/>
          </p:nvSpPr>
          <p:spPr bwMode="auto">
            <a:xfrm>
              <a:off x="1392" y="1046"/>
              <a:ext cx="3456" cy="2208"/>
            </a:xfrm>
            <a:custGeom>
              <a:avLst/>
              <a:gdLst>
                <a:gd name="T0" fmla="*/ 0 w 3456"/>
                <a:gd name="T1" fmla="*/ 2208 h 2208"/>
                <a:gd name="T2" fmla="*/ 864 w 3456"/>
                <a:gd name="T3" fmla="*/ 720 h 2208"/>
                <a:gd name="T4" fmla="*/ 3456 w 3456"/>
                <a:gd name="T5" fmla="*/ 0 h 2208"/>
              </a:gdLst>
              <a:ahLst/>
              <a:cxnLst>
                <a:cxn ang="0">
                  <a:pos x="T0" y="T1"/>
                </a:cxn>
                <a:cxn ang="0">
                  <a:pos x="T2" y="T3"/>
                </a:cxn>
                <a:cxn ang="0">
                  <a:pos x="T4" y="T5"/>
                </a:cxn>
              </a:cxnLst>
              <a:rect l="0" t="0" r="r" b="b"/>
              <a:pathLst>
                <a:path w="3456" h="2208">
                  <a:moveTo>
                    <a:pt x="0" y="2208"/>
                  </a:moveTo>
                  <a:cubicBezTo>
                    <a:pt x="144" y="1648"/>
                    <a:pt x="288" y="1088"/>
                    <a:pt x="864" y="720"/>
                  </a:cubicBezTo>
                  <a:cubicBezTo>
                    <a:pt x="1440" y="352"/>
                    <a:pt x="2448" y="176"/>
                    <a:pt x="3456"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05" name="Text Box 17">
              <a:extLst>
                <a:ext uri="{FF2B5EF4-FFF2-40B4-BE49-F238E27FC236}">
                  <a16:creationId xmlns:a16="http://schemas.microsoft.com/office/drawing/2014/main" id="{A3E22480-EF4B-7D99-9E9F-EB1EE84F6251}"/>
                </a:ext>
              </a:extLst>
            </p:cNvPr>
            <p:cNvSpPr txBox="1">
              <a:spLocks noChangeArrowheads="1"/>
            </p:cNvSpPr>
            <p:nvPr/>
          </p:nvSpPr>
          <p:spPr bwMode="auto">
            <a:xfrm>
              <a:off x="1140" y="3119"/>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0</a:t>
              </a:r>
            </a:p>
          </p:txBody>
        </p:sp>
        <p:sp>
          <p:nvSpPr>
            <p:cNvPr id="165906" name="Text Box 18">
              <a:extLst>
                <a:ext uri="{FF2B5EF4-FFF2-40B4-BE49-F238E27FC236}">
                  <a16:creationId xmlns:a16="http://schemas.microsoft.com/office/drawing/2014/main" id="{A0776C49-70D4-7A5F-D464-3B98BA181B5C}"/>
                </a:ext>
              </a:extLst>
            </p:cNvPr>
            <p:cNvSpPr txBox="1">
              <a:spLocks noChangeArrowheads="1"/>
            </p:cNvSpPr>
            <p:nvPr/>
          </p:nvSpPr>
          <p:spPr bwMode="auto">
            <a:xfrm>
              <a:off x="1008" y="854"/>
              <a:ext cx="3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latin typeface="Arial" panose="020B0604020202020204" pitchFamily="34" charset="0"/>
                </a:rPr>
                <a:t>100</a:t>
              </a:r>
            </a:p>
          </p:txBody>
        </p:sp>
        <p:sp>
          <p:nvSpPr>
            <p:cNvPr id="165907" name="Text Box 19">
              <a:extLst>
                <a:ext uri="{FF2B5EF4-FFF2-40B4-BE49-F238E27FC236}">
                  <a16:creationId xmlns:a16="http://schemas.microsoft.com/office/drawing/2014/main" id="{BB35DE0B-3A78-CB60-0B42-6BFF271DCFAD}"/>
                </a:ext>
              </a:extLst>
            </p:cNvPr>
            <p:cNvSpPr txBox="1">
              <a:spLocks noChangeArrowheads="1"/>
            </p:cNvSpPr>
            <p:nvPr/>
          </p:nvSpPr>
          <p:spPr bwMode="auto">
            <a:xfrm rot="16200000">
              <a:off x="173" y="1929"/>
              <a:ext cx="143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000" b="1">
                  <a:latin typeface="Arial" panose="020B0604020202020204" pitchFamily="34" charset="0"/>
                </a:rPr>
                <a:t>Cumulative</a:t>
              </a:r>
            </a:p>
            <a:p>
              <a:pPr algn="ctr" eaLnBrk="1" hangingPunct="1"/>
              <a:r>
                <a:rPr lang="en-US" altLang="en-US" sz="2000" b="1">
                  <a:latin typeface="Arial" panose="020B0604020202020204" pitchFamily="34" charset="0"/>
                </a:rPr>
                <a:t>Effectiveness (%)</a:t>
              </a:r>
            </a:p>
          </p:txBody>
        </p:sp>
        <p:sp>
          <p:nvSpPr>
            <p:cNvPr id="165908" name="Text Box 20">
              <a:extLst>
                <a:ext uri="{FF2B5EF4-FFF2-40B4-BE49-F238E27FC236}">
                  <a16:creationId xmlns:a16="http://schemas.microsoft.com/office/drawing/2014/main" id="{6196DC3E-3903-5591-1D33-D2F3FB89559C}"/>
                </a:ext>
              </a:extLst>
            </p:cNvPr>
            <p:cNvSpPr txBox="1">
              <a:spLocks noChangeArrowheads="1"/>
            </p:cNvSpPr>
            <p:nvPr/>
          </p:nvSpPr>
          <p:spPr bwMode="auto">
            <a:xfrm>
              <a:off x="1586" y="3542"/>
              <a:ext cx="302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000" b="1">
                  <a:latin typeface="Arial" panose="020B0604020202020204" pitchFamily="34" charset="0"/>
                </a:rPr>
                <a:t>Distance From Stand Edge into Forest</a:t>
              </a:r>
            </a:p>
            <a:p>
              <a:pPr algn="ctr" eaLnBrk="1" hangingPunct="1"/>
              <a:r>
                <a:rPr lang="en-US" altLang="en-US" sz="2000" b="1">
                  <a:latin typeface="Arial" panose="020B0604020202020204" pitchFamily="34" charset="0"/>
                </a:rPr>
                <a:t>(tree height)</a:t>
              </a:r>
            </a:p>
          </p:txBody>
        </p:sp>
        <p:sp>
          <p:nvSpPr>
            <p:cNvPr id="165909" name="Freeform 21">
              <a:extLst>
                <a:ext uri="{FF2B5EF4-FFF2-40B4-BE49-F238E27FC236}">
                  <a16:creationId xmlns:a16="http://schemas.microsoft.com/office/drawing/2014/main" id="{0DAEBA44-3171-C157-6118-AA5A9AD05D7A}"/>
                </a:ext>
              </a:extLst>
            </p:cNvPr>
            <p:cNvSpPr>
              <a:spLocks/>
            </p:cNvSpPr>
            <p:nvPr/>
          </p:nvSpPr>
          <p:spPr bwMode="auto">
            <a:xfrm>
              <a:off x="1392" y="950"/>
              <a:ext cx="1440" cy="2304"/>
            </a:xfrm>
            <a:custGeom>
              <a:avLst/>
              <a:gdLst>
                <a:gd name="T0" fmla="*/ 0 w 1440"/>
                <a:gd name="T1" fmla="*/ 2360 h 2360"/>
                <a:gd name="T2" fmla="*/ 864 w 1440"/>
                <a:gd name="T3" fmla="*/ 392 h 2360"/>
                <a:gd name="T4" fmla="*/ 1440 w 1440"/>
                <a:gd name="T5" fmla="*/ 8 h 2360"/>
              </a:gdLst>
              <a:ahLst/>
              <a:cxnLst>
                <a:cxn ang="0">
                  <a:pos x="T0" y="T1"/>
                </a:cxn>
                <a:cxn ang="0">
                  <a:pos x="T2" y="T3"/>
                </a:cxn>
                <a:cxn ang="0">
                  <a:pos x="T4" y="T5"/>
                </a:cxn>
              </a:cxnLst>
              <a:rect l="0" t="0" r="r" b="b"/>
              <a:pathLst>
                <a:path w="1440" h="2360">
                  <a:moveTo>
                    <a:pt x="0" y="2360"/>
                  </a:moveTo>
                  <a:cubicBezTo>
                    <a:pt x="312" y="1572"/>
                    <a:pt x="624" y="784"/>
                    <a:pt x="864" y="392"/>
                  </a:cubicBezTo>
                  <a:cubicBezTo>
                    <a:pt x="1104" y="0"/>
                    <a:pt x="1272" y="4"/>
                    <a:pt x="1440" y="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10" name="Freeform 22">
              <a:extLst>
                <a:ext uri="{FF2B5EF4-FFF2-40B4-BE49-F238E27FC236}">
                  <a16:creationId xmlns:a16="http://schemas.microsoft.com/office/drawing/2014/main" id="{1438B63D-D743-2B88-AEBA-7894EB8A4599}"/>
                </a:ext>
              </a:extLst>
            </p:cNvPr>
            <p:cNvSpPr>
              <a:spLocks/>
            </p:cNvSpPr>
            <p:nvPr/>
          </p:nvSpPr>
          <p:spPr bwMode="auto">
            <a:xfrm>
              <a:off x="1392" y="950"/>
              <a:ext cx="2016" cy="2304"/>
            </a:xfrm>
            <a:custGeom>
              <a:avLst/>
              <a:gdLst>
                <a:gd name="T0" fmla="*/ 0 w 2160"/>
                <a:gd name="T1" fmla="*/ 2416 h 2416"/>
                <a:gd name="T2" fmla="*/ 768 w 2160"/>
                <a:gd name="T3" fmla="*/ 400 h 2416"/>
                <a:gd name="T4" fmla="*/ 2160 w 2160"/>
                <a:gd name="T5" fmla="*/ 16 h 2416"/>
              </a:gdLst>
              <a:ahLst/>
              <a:cxnLst>
                <a:cxn ang="0">
                  <a:pos x="T0" y="T1"/>
                </a:cxn>
                <a:cxn ang="0">
                  <a:pos x="T2" y="T3"/>
                </a:cxn>
                <a:cxn ang="0">
                  <a:pos x="T4" y="T5"/>
                </a:cxn>
              </a:cxnLst>
              <a:rect l="0" t="0" r="r" b="b"/>
              <a:pathLst>
                <a:path w="2160" h="2416">
                  <a:moveTo>
                    <a:pt x="0" y="2416"/>
                  </a:moveTo>
                  <a:cubicBezTo>
                    <a:pt x="204" y="1608"/>
                    <a:pt x="408" y="800"/>
                    <a:pt x="768" y="400"/>
                  </a:cubicBezTo>
                  <a:cubicBezTo>
                    <a:pt x="1128" y="0"/>
                    <a:pt x="1928" y="80"/>
                    <a:pt x="2160" y="16"/>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11" name="Text Box 23">
              <a:extLst>
                <a:ext uri="{FF2B5EF4-FFF2-40B4-BE49-F238E27FC236}">
                  <a16:creationId xmlns:a16="http://schemas.microsoft.com/office/drawing/2014/main" id="{F1A9FB18-5F2B-411F-799F-3780B3F6B680}"/>
                </a:ext>
              </a:extLst>
            </p:cNvPr>
            <p:cNvSpPr txBox="1">
              <a:spLocks noChangeArrowheads="1"/>
            </p:cNvSpPr>
            <p:nvPr/>
          </p:nvSpPr>
          <p:spPr bwMode="auto">
            <a:xfrm rot="-2193929">
              <a:off x="2592" y="2198"/>
              <a:ext cx="119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latin typeface="Arial" panose="020B0604020202020204" pitchFamily="34" charset="0"/>
                </a:rPr>
                <a:t>Relative Humidity</a:t>
              </a:r>
            </a:p>
          </p:txBody>
        </p:sp>
        <p:sp>
          <p:nvSpPr>
            <p:cNvPr id="165912" name="Text Box 24">
              <a:extLst>
                <a:ext uri="{FF2B5EF4-FFF2-40B4-BE49-F238E27FC236}">
                  <a16:creationId xmlns:a16="http://schemas.microsoft.com/office/drawing/2014/main" id="{80375833-74AB-5ECD-96CC-0767620D179C}"/>
                </a:ext>
              </a:extLst>
            </p:cNvPr>
            <p:cNvSpPr txBox="1">
              <a:spLocks noChangeArrowheads="1"/>
            </p:cNvSpPr>
            <p:nvPr/>
          </p:nvSpPr>
          <p:spPr bwMode="auto">
            <a:xfrm rot="-1045078">
              <a:off x="2784" y="1430"/>
              <a:ext cx="84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latin typeface="Arial" panose="020B0604020202020204" pitchFamily="34" charset="0"/>
                </a:rPr>
                <a:t>Wind Speed</a:t>
              </a:r>
            </a:p>
          </p:txBody>
        </p:sp>
        <p:sp>
          <p:nvSpPr>
            <p:cNvPr id="165913" name="Text Box 25">
              <a:extLst>
                <a:ext uri="{FF2B5EF4-FFF2-40B4-BE49-F238E27FC236}">
                  <a16:creationId xmlns:a16="http://schemas.microsoft.com/office/drawing/2014/main" id="{E74425E1-5EF9-8F78-9B6B-0B50E81C886E}"/>
                </a:ext>
              </a:extLst>
            </p:cNvPr>
            <p:cNvSpPr txBox="1">
              <a:spLocks noChangeArrowheads="1"/>
            </p:cNvSpPr>
            <p:nvPr/>
          </p:nvSpPr>
          <p:spPr bwMode="auto">
            <a:xfrm>
              <a:off x="3590" y="768"/>
              <a:ext cx="67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latin typeface="Arial" panose="020B0604020202020204" pitchFamily="34" charset="0"/>
                </a:rPr>
                <a:t>Air Temp</a:t>
              </a:r>
            </a:p>
          </p:txBody>
        </p:sp>
        <p:sp>
          <p:nvSpPr>
            <p:cNvPr id="165914" name="Text Box 26">
              <a:extLst>
                <a:ext uri="{FF2B5EF4-FFF2-40B4-BE49-F238E27FC236}">
                  <a16:creationId xmlns:a16="http://schemas.microsoft.com/office/drawing/2014/main" id="{42C45286-4428-8368-5741-637527D96750}"/>
                </a:ext>
              </a:extLst>
            </p:cNvPr>
            <p:cNvSpPr txBox="1">
              <a:spLocks noChangeArrowheads="1"/>
            </p:cNvSpPr>
            <p:nvPr/>
          </p:nvSpPr>
          <p:spPr bwMode="auto">
            <a:xfrm>
              <a:off x="2880" y="768"/>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latin typeface="Arial" panose="020B0604020202020204" pitchFamily="34" charset="0"/>
                </a:rPr>
                <a:t>Soil Temp</a:t>
              </a:r>
            </a:p>
          </p:txBody>
        </p:sp>
        <p:sp>
          <p:nvSpPr>
            <p:cNvPr id="165915" name="Text Box 27">
              <a:extLst>
                <a:ext uri="{FF2B5EF4-FFF2-40B4-BE49-F238E27FC236}">
                  <a16:creationId xmlns:a16="http://schemas.microsoft.com/office/drawing/2014/main" id="{55439FF2-D7DF-BE87-333B-A56812731875}"/>
                </a:ext>
              </a:extLst>
            </p:cNvPr>
            <p:cNvSpPr txBox="1">
              <a:spLocks noChangeArrowheads="1"/>
            </p:cNvSpPr>
            <p:nvPr/>
          </p:nvSpPr>
          <p:spPr bwMode="auto">
            <a:xfrm>
              <a:off x="2198" y="768"/>
              <a:ext cx="6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latin typeface="Arial" panose="020B0604020202020204" pitchFamily="34" charset="0"/>
                </a:rPr>
                <a:t>Radiation</a:t>
              </a:r>
            </a:p>
          </p:txBody>
        </p:sp>
        <p:sp>
          <p:nvSpPr>
            <p:cNvPr id="165940" name="Text Box 52">
              <a:extLst>
                <a:ext uri="{FF2B5EF4-FFF2-40B4-BE49-F238E27FC236}">
                  <a16:creationId xmlns:a16="http://schemas.microsoft.com/office/drawing/2014/main" id="{9533DC7A-D8BA-6E71-41EE-F10D2FB8C427}"/>
                </a:ext>
              </a:extLst>
            </p:cNvPr>
            <p:cNvSpPr txBox="1">
              <a:spLocks noChangeArrowheads="1"/>
            </p:cNvSpPr>
            <p:nvPr/>
          </p:nvSpPr>
          <p:spPr bwMode="auto">
            <a:xfrm>
              <a:off x="1344" y="768"/>
              <a:ext cx="9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latin typeface="Arial" panose="020B0604020202020204" pitchFamily="34" charset="0"/>
                </a:rPr>
                <a:t>Soil Moisture</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34CB0FB-A74A-9E73-9B28-D82516D4C982}"/>
              </a:ext>
            </a:extLst>
          </p:cNvPr>
          <p:cNvSpPr>
            <a:spLocks noGrp="1" noRot="1" noChangeArrowheads="1"/>
          </p:cNvSpPr>
          <p:nvPr>
            <p:ph type="title"/>
          </p:nvPr>
        </p:nvSpPr>
        <p:spPr/>
        <p:txBody>
          <a:bodyPr/>
          <a:lstStyle/>
          <a:p>
            <a:r>
              <a:rPr lang="en-US" altLang="en-US" sz="3600"/>
              <a:t>Factors influencing the effectiveness of buffers as a source of shade</a:t>
            </a:r>
          </a:p>
        </p:txBody>
      </p:sp>
      <p:sp>
        <p:nvSpPr>
          <p:cNvPr id="180227" name="Rectangle 3">
            <a:extLst>
              <a:ext uri="{FF2B5EF4-FFF2-40B4-BE49-F238E27FC236}">
                <a16:creationId xmlns:a16="http://schemas.microsoft.com/office/drawing/2014/main" id="{8D9E525B-B249-36BB-2122-8461345BAAE9}"/>
              </a:ext>
            </a:extLst>
          </p:cNvPr>
          <p:cNvSpPr>
            <a:spLocks noGrp="1" noChangeArrowheads="1"/>
          </p:cNvSpPr>
          <p:nvPr>
            <p:ph type="body" sz="half" idx="1"/>
          </p:nvPr>
        </p:nvSpPr>
        <p:spPr/>
        <p:txBody>
          <a:bodyPr/>
          <a:lstStyle/>
          <a:p>
            <a:r>
              <a:rPr lang="en-US" altLang="en-US" sz="2800" b="1"/>
              <a:t>Stand Structure</a:t>
            </a:r>
          </a:p>
          <a:p>
            <a:pPr lvl="1"/>
            <a:r>
              <a:rPr lang="en-US" altLang="en-US" sz="2400" b="1"/>
              <a:t>Stand density</a:t>
            </a:r>
          </a:p>
          <a:p>
            <a:pPr lvl="1"/>
            <a:r>
              <a:rPr lang="en-US" altLang="en-US" sz="2400" b="1"/>
              <a:t>Stand height</a:t>
            </a:r>
          </a:p>
          <a:p>
            <a:pPr lvl="1"/>
            <a:r>
              <a:rPr lang="en-US" altLang="en-US" sz="2400" b="1"/>
              <a:t>Live crown length</a:t>
            </a:r>
          </a:p>
          <a:p>
            <a:pPr lvl="1"/>
            <a:r>
              <a:rPr lang="en-US" altLang="en-US" sz="2400" b="1"/>
              <a:t>Foliage density</a:t>
            </a:r>
          </a:p>
          <a:p>
            <a:pPr lvl="1"/>
            <a:r>
              <a:rPr lang="en-US" altLang="en-US" sz="2400" b="1"/>
              <a:t>Species composition</a:t>
            </a:r>
          </a:p>
          <a:p>
            <a:pPr lvl="1"/>
            <a:r>
              <a:rPr lang="en-US" altLang="en-US" sz="2400" b="1"/>
              <a:t>Understory</a:t>
            </a:r>
          </a:p>
          <a:p>
            <a:pPr lvl="1"/>
            <a:r>
              <a:rPr lang="en-US" altLang="en-US" sz="2400" b="1"/>
              <a:t>Down wood</a:t>
            </a:r>
            <a:r>
              <a:rPr lang="en-US" altLang="en-US" sz="2400"/>
              <a:t>  </a:t>
            </a:r>
          </a:p>
        </p:txBody>
      </p:sp>
      <p:sp>
        <p:nvSpPr>
          <p:cNvPr id="180228" name="Rectangle 4">
            <a:extLst>
              <a:ext uri="{FF2B5EF4-FFF2-40B4-BE49-F238E27FC236}">
                <a16:creationId xmlns:a16="http://schemas.microsoft.com/office/drawing/2014/main" id="{C2CC6C0C-1052-83D5-E04E-9F5CC4F156A9}"/>
              </a:ext>
            </a:extLst>
          </p:cNvPr>
          <p:cNvSpPr>
            <a:spLocks noGrp="1" noChangeArrowheads="1"/>
          </p:cNvSpPr>
          <p:nvPr>
            <p:ph type="body" sz="half" idx="2"/>
          </p:nvPr>
        </p:nvSpPr>
        <p:spPr/>
        <p:txBody>
          <a:bodyPr/>
          <a:lstStyle/>
          <a:p>
            <a:r>
              <a:rPr lang="en-US" altLang="en-US" sz="2800" b="1"/>
              <a:t>Hydrophysiography</a:t>
            </a:r>
          </a:p>
          <a:p>
            <a:pPr lvl="1"/>
            <a:r>
              <a:rPr lang="en-US" altLang="en-US" sz="2400" b="1"/>
              <a:t>Channel width</a:t>
            </a:r>
          </a:p>
          <a:p>
            <a:pPr lvl="1"/>
            <a:r>
              <a:rPr lang="en-US" altLang="en-US" sz="2400" b="1"/>
              <a:t>Channel profile</a:t>
            </a:r>
          </a:p>
          <a:p>
            <a:pPr lvl="1"/>
            <a:r>
              <a:rPr lang="en-US" altLang="en-US" sz="2400" b="1"/>
              <a:t>Stream orientation</a:t>
            </a:r>
          </a:p>
          <a:p>
            <a:pPr lvl="1"/>
            <a:r>
              <a:rPr lang="en-US" altLang="en-US" sz="2400" b="1"/>
              <a:t>Stream depth</a:t>
            </a:r>
          </a:p>
          <a:p>
            <a:pPr lvl="1"/>
            <a:r>
              <a:rPr lang="en-US" altLang="en-US" sz="2400" b="1"/>
              <a:t>Stream flow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8BF9B5E1-C301-9544-16FB-003369FA069D}"/>
              </a:ext>
            </a:extLst>
          </p:cNvPr>
          <p:cNvSpPr>
            <a:spLocks noGrp="1" noRot="1" noChangeArrowheads="1"/>
          </p:cNvSpPr>
          <p:nvPr>
            <p:ph type="title"/>
          </p:nvPr>
        </p:nvSpPr>
        <p:spPr>
          <a:xfrm>
            <a:off x="457200" y="274638"/>
            <a:ext cx="8229600" cy="944562"/>
          </a:xfrm>
        </p:spPr>
        <p:txBody>
          <a:bodyPr/>
          <a:lstStyle/>
          <a:p>
            <a:r>
              <a:rPr lang="en-US" altLang="en-US" sz="3200"/>
              <a:t>Microclimate Gradients – Unthinned Stands</a:t>
            </a:r>
            <a:br>
              <a:rPr lang="en-US" altLang="en-US" sz="3200"/>
            </a:br>
            <a:r>
              <a:rPr lang="en-US" altLang="en-US" sz="3200"/>
              <a:t>Summer Daily Extreme</a:t>
            </a:r>
          </a:p>
        </p:txBody>
      </p:sp>
      <p:graphicFrame>
        <p:nvGraphicFramePr>
          <p:cNvPr id="80899" name="Object 3">
            <a:extLst>
              <a:ext uri="{FF2B5EF4-FFF2-40B4-BE49-F238E27FC236}">
                <a16:creationId xmlns:a16="http://schemas.microsoft.com/office/drawing/2014/main" id="{C48C68C3-E9AE-B5D1-E170-01D342F44587}"/>
              </a:ext>
            </a:extLst>
          </p:cNvPr>
          <p:cNvGraphicFramePr>
            <a:graphicFrameLocks noChangeAspect="1"/>
          </p:cNvGraphicFramePr>
          <p:nvPr/>
        </p:nvGraphicFramePr>
        <p:xfrm>
          <a:off x="1143000" y="1500188"/>
          <a:ext cx="6858000" cy="5053012"/>
        </p:xfrm>
        <a:graphic>
          <a:graphicData uri="http://schemas.openxmlformats.org/presentationml/2006/ole">
            <mc:AlternateContent xmlns:mc="http://schemas.openxmlformats.org/markup-compatibility/2006">
              <mc:Choice xmlns:v="urn:schemas-microsoft-com:vml" Requires="v">
                <p:oleObj name="SPW 7.0 Graph" r:id="rId3" imgW="5794200" imgH="4269240" progId="SigmaPlotGraphicObject.5">
                  <p:embed/>
                </p:oleObj>
              </mc:Choice>
              <mc:Fallback>
                <p:oleObj name="SPW 7.0 Graph" r:id="rId3" imgW="5794200" imgH="4269240" progId="SigmaPlotGraphicObject.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00188"/>
                        <a:ext cx="6858000" cy="505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C4FC809-26DD-56D9-3646-59D32ADF7A8A}"/>
              </a:ext>
            </a:extLst>
          </p:cNvPr>
          <p:cNvSpPr>
            <a:spLocks noGrp="1" noRot="1" noChangeArrowheads="1"/>
          </p:cNvSpPr>
          <p:nvPr>
            <p:ph type="title"/>
          </p:nvPr>
        </p:nvSpPr>
        <p:spPr>
          <a:xfrm>
            <a:off x="457200" y="152400"/>
            <a:ext cx="8229600" cy="484188"/>
          </a:xfrm>
        </p:spPr>
        <p:txBody>
          <a:bodyPr/>
          <a:lstStyle/>
          <a:p>
            <a:r>
              <a:rPr lang="en-US" altLang="en-US" sz="2400">
                <a:latin typeface="Times New Roman" panose="02020603050405020304" pitchFamily="18" charset="0"/>
              </a:rPr>
              <a:t>Canopy Transmittance Along “Typical” Transect:</a:t>
            </a:r>
            <a:br>
              <a:rPr lang="en-US" altLang="en-US" sz="2400">
                <a:latin typeface="Times New Roman" panose="02020603050405020304" pitchFamily="18" charset="0"/>
              </a:rPr>
            </a:br>
            <a:r>
              <a:rPr lang="en-US" altLang="en-US" sz="2000">
                <a:latin typeface="Times New Roman" panose="02020603050405020304" pitchFamily="18" charset="0"/>
              </a:rPr>
              <a:t>A one-tree–height buffer into a moderate (80 tpa) thinning</a:t>
            </a:r>
          </a:p>
        </p:txBody>
      </p:sp>
      <p:sp>
        <p:nvSpPr>
          <p:cNvPr id="76803" name="Text Box 3">
            <a:extLst>
              <a:ext uri="{FF2B5EF4-FFF2-40B4-BE49-F238E27FC236}">
                <a16:creationId xmlns:a16="http://schemas.microsoft.com/office/drawing/2014/main" id="{0A8BDB0D-D07D-3B63-01BF-44540DA3CC8B}"/>
              </a:ext>
            </a:extLst>
          </p:cNvPr>
          <p:cNvSpPr txBox="1">
            <a:spLocks noChangeArrowheads="1"/>
          </p:cNvSpPr>
          <p:nvPr/>
        </p:nvSpPr>
        <p:spPr bwMode="auto">
          <a:xfrm>
            <a:off x="1752600" y="34290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b="1">
                <a:latin typeface="Arial" panose="020B0604020202020204" pitchFamily="34" charset="0"/>
              </a:rPr>
              <a:t>Stream Center (0 ft) - 13%</a:t>
            </a:r>
          </a:p>
        </p:txBody>
      </p:sp>
      <p:sp>
        <p:nvSpPr>
          <p:cNvPr id="76804" name="Text Box 4">
            <a:extLst>
              <a:ext uri="{FF2B5EF4-FFF2-40B4-BE49-F238E27FC236}">
                <a16:creationId xmlns:a16="http://schemas.microsoft.com/office/drawing/2014/main" id="{6634E7DA-C10E-9194-218A-78E37392D54C}"/>
              </a:ext>
            </a:extLst>
          </p:cNvPr>
          <p:cNvSpPr txBox="1">
            <a:spLocks noChangeArrowheads="1"/>
          </p:cNvSpPr>
          <p:nvPr/>
        </p:nvSpPr>
        <p:spPr bwMode="auto">
          <a:xfrm>
            <a:off x="5562600" y="34290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b="1">
                <a:latin typeface="Arial" panose="020B0604020202020204" pitchFamily="34" charset="0"/>
              </a:rPr>
              <a:t>Buffer (75 ft) - 5% </a:t>
            </a:r>
          </a:p>
        </p:txBody>
      </p:sp>
      <p:sp>
        <p:nvSpPr>
          <p:cNvPr id="76805" name="Text Box 5">
            <a:extLst>
              <a:ext uri="{FF2B5EF4-FFF2-40B4-BE49-F238E27FC236}">
                <a16:creationId xmlns:a16="http://schemas.microsoft.com/office/drawing/2014/main" id="{848CBDF0-387A-6C59-1E71-A95211717C5D}"/>
              </a:ext>
            </a:extLst>
          </p:cNvPr>
          <p:cNvSpPr txBox="1">
            <a:spLocks noChangeArrowheads="1"/>
          </p:cNvSpPr>
          <p:nvPr/>
        </p:nvSpPr>
        <p:spPr bwMode="auto">
          <a:xfrm>
            <a:off x="1447800" y="6400800"/>
            <a:ext cx="2667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200" b="1">
                <a:latin typeface="Arial" panose="020B0604020202020204" pitchFamily="34" charset="0"/>
              </a:rPr>
              <a:t>Buffer Edge / 80 TPA (255 ft) - 8%</a:t>
            </a:r>
          </a:p>
        </p:txBody>
      </p:sp>
      <p:sp>
        <p:nvSpPr>
          <p:cNvPr id="76806" name="Text Box 6">
            <a:extLst>
              <a:ext uri="{FF2B5EF4-FFF2-40B4-BE49-F238E27FC236}">
                <a16:creationId xmlns:a16="http://schemas.microsoft.com/office/drawing/2014/main" id="{BA545F2D-CC4C-7300-9309-846BA7CA0614}"/>
              </a:ext>
            </a:extLst>
          </p:cNvPr>
          <p:cNvSpPr txBox="1">
            <a:spLocks noChangeArrowheads="1"/>
          </p:cNvSpPr>
          <p:nvPr/>
        </p:nvSpPr>
        <p:spPr bwMode="auto">
          <a:xfrm>
            <a:off x="5257800" y="6400800"/>
            <a:ext cx="2438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b="1">
                <a:latin typeface="Arial" panose="020B0604020202020204" pitchFamily="34" charset="0"/>
              </a:rPr>
              <a:t>80 TPA Thinning (375 ft) - 12%</a:t>
            </a:r>
          </a:p>
        </p:txBody>
      </p:sp>
      <p:pic>
        <p:nvPicPr>
          <p:cNvPr id="76807" name="Picture 7">
            <a:extLst>
              <a:ext uri="{FF2B5EF4-FFF2-40B4-BE49-F238E27FC236}">
                <a16:creationId xmlns:a16="http://schemas.microsoft.com/office/drawing/2014/main" id="{69D5BB94-F1FF-6560-5BDC-F8F4E5380D41}"/>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371600" y="844550"/>
            <a:ext cx="2743200" cy="2584450"/>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a:extLst>
              <a:ext uri="{FF2B5EF4-FFF2-40B4-BE49-F238E27FC236}">
                <a16:creationId xmlns:a16="http://schemas.microsoft.com/office/drawing/2014/main" id="{B8AA7BC2-9698-11DE-53AC-B0295E280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844550"/>
            <a:ext cx="2743200" cy="2584450"/>
          </a:xfrm>
          <a:prstGeom prst="rect">
            <a:avLst/>
          </a:prstGeom>
          <a:noFill/>
          <a:extLst>
            <a:ext uri="{909E8E84-426E-40DD-AFC4-6F175D3DCCD1}">
              <a14:hiddenFill xmlns:a14="http://schemas.microsoft.com/office/drawing/2010/main">
                <a:solidFill>
                  <a:srgbClr val="FFFFFF"/>
                </a:solidFill>
              </a14:hiddenFill>
            </a:ext>
          </a:extLst>
        </p:spPr>
      </p:pic>
      <p:pic>
        <p:nvPicPr>
          <p:cNvPr id="76809" name="Picture 9">
            <a:extLst>
              <a:ext uri="{FF2B5EF4-FFF2-40B4-BE49-F238E27FC236}">
                <a16:creationId xmlns:a16="http://schemas.microsoft.com/office/drawing/2014/main" id="{EC4B8373-660C-BBFB-4316-A410A03F1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817938"/>
            <a:ext cx="2743200" cy="2584450"/>
          </a:xfrm>
          <a:prstGeom prst="rect">
            <a:avLst/>
          </a:prstGeom>
          <a:noFill/>
          <a:extLst>
            <a:ext uri="{909E8E84-426E-40DD-AFC4-6F175D3DCCD1}">
              <a14:hiddenFill xmlns:a14="http://schemas.microsoft.com/office/drawing/2010/main">
                <a:solidFill>
                  <a:srgbClr val="FFFFFF"/>
                </a:solidFill>
              </a14:hiddenFill>
            </a:ext>
          </a:extLst>
        </p:spPr>
      </p:pic>
      <p:pic>
        <p:nvPicPr>
          <p:cNvPr id="76810" name="Picture 10">
            <a:extLst>
              <a:ext uri="{FF2B5EF4-FFF2-40B4-BE49-F238E27FC236}">
                <a16:creationId xmlns:a16="http://schemas.microsoft.com/office/drawing/2014/main" id="{46EE83A7-9FC9-30BA-6323-99CC89EEA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794125"/>
            <a:ext cx="2743200" cy="2584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1F502E7-A0DC-3BD7-1A86-6AA6398D0CFF}"/>
              </a:ext>
            </a:extLst>
          </p:cNvPr>
          <p:cNvSpPr>
            <a:spLocks noGrp="1" noRot="1" noChangeArrowheads="1"/>
          </p:cNvSpPr>
          <p:nvPr>
            <p:ph type="title"/>
          </p:nvPr>
        </p:nvSpPr>
        <p:spPr/>
        <p:txBody>
          <a:bodyPr/>
          <a:lstStyle/>
          <a:p>
            <a:r>
              <a:rPr lang="en-US" altLang="en-US" sz="3200"/>
              <a:t>Light Transmittance in Relation to Basal Area:</a:t>
            </a:r>
            <a:br>
              <a:rPr lang="en-US" altLang="en-US" sz="2800"/>
            </a:br>
            <a:r>
              <a:rPr lang="en-US" altLang="en-US" sz="2400"/>
              <a:t>Observations Across Six DMS Sites</a:t>
            </a:r>
          </a:p>
        </p:txBody>
      </p:sp>
      <p:sp>
        <p:nvSpPr>
          <p:cNvPr id="95235" name="Rectangle 3">
            <a:extLst>
              <a:ext uri="{FF2B5EF4-FFF2-40B4-BE49-F238E27FC236}">
                <a16:creationId xmlns:a16="http://schemas.microsoft.com/office/drawing/2014/main" id="{76B7A01A-A48B-EC00-D7F2-B92DB8BA5958}"/>
              </a:ext>
            </a:extLst>
          </p:cNvPr>
          <p:cNvSpPr>
            <a:spLocks noChangeArrowheads="1"/>
          </p:cNvSpPr>
          <p:nvPr/>
        </p:nvSpPr>
        <p:spPr bwMode="auto">
          <a:xfrm>
            <a:off x="1466850" y="2090738"/>
            <a:ext cx="7132638"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5236" name="Line 4">
            <a:extLst>
              <a:ext uri="{FF2B5EF4-FFF2-40B4-BE49-F238E27FC236}">
                <a16:creationId xmlns:a16="http://schemas.microsoft.com/office/drawing/2014/main" id="{309045BD-85C4-A6C0-FD8F-3DB38E89B614}"/>
              </a:ext>
            </a:extLst>
          </p:cNvPr>
          <p:cNvSpPr>
            <a:spLocks noChangeShapeType="1"/>
          </p:cNvSpPr>
          <p:nvPr/>
        </p:nvSpPr>
        <p:spPr bwMode="auto">
          <a:xfrm>
            <a:off x="1466850" y="4551363"/>
            <a:ext cx="71326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7" name="Line 5">
            <a:extLst>
              <a:ext uri="{FF2B5EF4-FFF2-40B4-BE49-F238E27FC236}">
                <a16:creationId xmlns:a16="http://schemas.microsoft.com/office/drawing/2014/main" id="{D7574395-AD44-6206-EB60-22F639114B3A}"/>
              </a:ext>
            </a:extLst>
          </p:cNvPr>
          <p:cNvSpPr>
            <a:spLocks noChangeShapeType="1"/>
          </p:cNvSpPr>
          <p:nvPr/>
        </p:nvSpPr>
        <p:spPr bwMode="auto">
          <a:xfrm>
            <a:off x="1466850" y="3935413"/>
            <a:ext cx="71326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8" name="Line 6">
            <a:extLst>
              <a:ext uri="{FF2B5EF4-FFF2-40B4-BE49-F238E27FC236}">
                <a16:creationId xmlns:a16="http://schemas.microsoft.com/office/drawing/2014/main" id="{2316F2BC-443A-CEFF-037C-4917510D4202}"/>
              </a:ext>
            </a:extLst>
          </p:cNvPr>
          <p:cNvSpPr>
            <a:spLocks noChangeShapeType="1"/>
          </p:cNvSpPr>
          <p:nvPr/>
        </p:nvSpPr>
        <p:spPr bwMode="auto">
          <a:xfrm>
            <a:off x="1466850" y="3321050"/>
            <a:ext cx="71326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 name="Line 7">
            <a:extLst>
              <a:ext uri="{FF2B5EF4-FFF2-40B4-BE49-F238E27FC236}">
                <a16:creationId xmlns:a16="http://schemas.microsoft.com/office/drawing/2014/main" id="{E637143B-7B82-41DC-506F-F6D0620C9C31}"/>
              </a:ext>
            </a:extLst>
          </p:cNvPr>
          <p:cNvSpPr>
            <a:spLocks noChangeShapeType="1"/>
          </p:cNvSpPr>
          <p:nvPr/>
        </p:nvSpPr>
        <p:spPr bwMode="auto">
          <a:xfrm>
            <a:off x="1466850" y="2706688"/>
            <a:ext cx="71326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0" name="Line 8">
            <a:extLst>
              <a:ext uri="{FF2B5EF4-FFF2-40B4-BE49-F238E27FC236}">
                <a16:creationId xmlns:a16="http://schemas.microsoft.com/office/drawing/2014/main" id="{11497F27-4A75-6E7C-5170-4A054CC8F4F5}"/>
              </a:ext>
            </a:extLst>
          </p:cNvPr>
          <p:cNvSpPr>
            <a:spLocks noChangeShapeType="1"/>
          </p:cNvSpPr>
          <p:nvPr/>
        </p:nvSpPr>
        <p:spPr bwMode="auto">
          <a:xfrm>
            <a:off x="1466850" y="2090738"/>
            <a:ext cx="7132638"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1" name="Line 9">
            <a:extLst>
              <a:ext uri="{FF2B5EF4-FFF2-40B4-BE49-F238E27FC236}">
                <a16:creationId xmlns:a16="http://schemas.microsoft.com/office/drawing/2014/main" id="{FF90B801-F00D-BA92-47FC-532B4EF94EC6}"/>
              </a:ext>
            </a:extLst>
          </p:cNvPr>
          <p:cNvSpPr>
            <a:spLocks noChangeShapeType="1"/>
          </p:cNvSpPr>
          <p:nvPr/>
        </p:nvSpPr>
        <p:spPr bwMode="auto">
          <a:xfrm>
            <a:off x="1466850" y="2090738"/>
            <a:ext cx="1588" cy="3074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2" name="Line 10">
            <a:extLst>
              <a:ext uri="{FF2B5EF4-FFF2-40B4-BE49-F238E27FC236}">
                <a16:creationId xmlns:a16="http://schemas.microsoft.com/office/drawing/2014/main" id="{EF67A7A5-882C-AD00-1D46-8DD6E3B4A532}"/>
              </a:ext>
            </a:extLst>
          </p:cNvPr>
          <p:cNvSpPr>
            <a:spLocks noChangeShapeType="1"/>
          </p:cNvSpPr>
          <p:nvPr/>
        </p:nvSpPr>
        <p:spPr bwMode="auto">
          <a:xfrm>
            <a:off x="1392238" y="5180013"/>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3" name="Line 11">
            <a:extLst>
              <a:ext uri="{FF2B5EF4-FFF2-40B4-BE49-F238E27FC236}">
                <a16:creationId xmlns:a16="http://schemas.microsoft.com/office/drawing/2014/main" id="{ED321286-26D8-ED15-9470-E43335BE189C}"/>
              </a:ext>
            </a:extLst>
          </p:cNvPr>
          <p:cNvSpPr>
            <a:spLocks noChangeShapeType="1"/>
          </p:cNvSpPr>
          <p:nvPr/>
        </p:nvSpPr>
        <p:spPr bwMode="auto">
          <a:xfrm>
            <a:off x="1392238" y="4864100"/>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 name="Line 12">
            <a:extLst>
              <a:ext uri="{FF2B5EF4-FFF2-40B4-BE49-F238E27FC236}">
                <a16:creationId xmlns:a16="http://schemas.microsoft.com/office/drawing/2014/main" id="{D1014706-2CA9-3B85-8168-07B8AA7699D8}"/>
              </a:ext>
            </a:extLst>
          </p:cNvPr>
          <p:cNvSpPr>
            <a:spLocks noChangeShapeType="1"/>
          </p:cNvSpPr>
          <p:nvPr/>
        </p:nvSpPr>
        <p:spPr bwMode="auto">
          <a:xfrm>
            <a:off x="1392238" y="4551363"/>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5" name="Line 13">
            <a:extLst>
              <a:ext uri="{FF2B5EF4-FFF2-40B4-BE49-F238E27FC236}">
                <a16:creationId xmlns:a16="http://schemas.microsoft.com/office/drawing/2014/main" id="{2C76B182-9D0E-B802-74F3-ACF2A40BB80B}"/>
              </a:ext>
            </a:extLst>
          </p:cNvPr>
          <p:cNvSpPr>
            <a:spLocks noChangeShapeType="1"/>
          </p:cNvSpPr>
          <p:nvPr/>
        </p:nvSpPr>
        <p:spPr bwMode="auto">
          <a:xfrm>
            <a:off x="1392238" y="424973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6" name="Line 14">
            <a:extLst>
              <a:ext uri="{FF2B5EF4-FFF2-40B4-BE49-F238E27FC236}">
                <a16:creationId xmlns:a16="http://schemas.microsoft.com/office/drawing/2014/main" id="{4A2DE441-95E8-A2A4-EA66-8D51F17C31FC}"/>
              </a:ext>
            </a:extLst>
          </p:cNvPr>
          <p:cNvSpPr>
            <a:spLocks noChangeShapeType="1"/>
          </p:cNvSpPr>
          <p:nvPr/>
        </p:nvSpPr>
        <p:spPr bwMode="auto">
          <a:xfrm>
            <a:off x="1392238" y="3935413"/>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7" name="Line 15">
            <a:extLst>
              <a:ext uri="{FF2B5EF4-FFF2-40B4-BE49-F238E27FC236}">
                <a16:creationId xmlns:a16="http://schemas.microsoft.com/office/drawing/2014/main" id="{A204F6ED-26F1-BEFC-692E-71C2071D3BD5}"/>
              </a:ext>
            </a:extLst>
          </p:cNvPr>
          <p:cNvSpPr>
            <a:spLocks noChangeShapeType="1"/>
          </p:cNvSpPr>
          <p:nvPr/>
        </p:nvSpPr>
        <p:spPr bwMode="auto">
          <a:xfrm>
            <a:off x="1392238" y="363378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8" name="Line 16">
            <a:extLst>
              <a:ext uri="{FF2B5EF4-FFF2-40B4-BE49-F238E27FC236}">
                <a16:creationId xmlns:a16="http://schemas.microsoft.com/office/drawing/2014/main" id="{FAF1A98D-2C8E-FBF2-2469-F4C9D50994C2}"/>
              </a:ext>
            </a:extLst>
          </p:cNvPr>
          <p:cNvSpPr>
            <a:spLocks noChangeShapeType="1"/>
          </p:cNvSpPr>
          <p:nvPr/>
        </p:nvSpPr>
        <p:spPr bwMode="auto">
          <a:xfrm>
            <a:off x="1392238" y="3321050"/>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9" name="Line 17">
            <a:extLst>
              <a:ext uri="{FF2B5EF4-FFF2-40B4-BE49-F238E27FC236}">
                <a16:creationId xmlns:a16="http://schemas.microsoft.com/office/drawing/2014/main" id="{62210020-3F30-35EF-2D8D-F9DE174C28DF}"/>
              </a:ext>
            </a:extLst>
          </p:cNvPr>
          <p:cNvSpPr>
            <a:spLocks noChangeShapeType="1"/>
          </p:cNvSpPr>
          <p:nvPr/>
        </p:nvSpPr>
        <p:spPr bwMode="auto">
          <a:xfrm>
            <a:off x="1392238" y="3019425"/>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0" name="Line 18">
            <a:extLst>
              <a:ext uri="{FF2B5EF4-FFF2-40B4-BE49-F238E27FC236}">
                <a16:creationId xmlns:a16="http://schemas.microsoft.com/office/drawing/2014/main" id="{4C511669-D8B5-6522-49EE-4D666ACBD7C8}"/>
              </a:ext>
            </a:extLst>
          </p:cNvPr>
          <p:cNvSpPr>
            <a:spLocks noChangeShapeType="1"/>
          </p:cNvSpPr>
          <p:nvPr/>
        </p:nvSpPr>
        <p:spPr bwMode="auto">
          <a:xfrm>
            <a:off x="1392238" y="270668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1" name="Line 19">
            <a:extLst>
              <a:ext uri="{FF2B5EF4-FFF2-40B4-BE49-F238E27FC236}">
                <a16:creationId xmlns:a16="http://schemas.microsoft.com/office/drawing/2014/main" id="{532B028E-48BE-1B0A-722B-78A846FAA09F}"/>
              </a:ext>
            </a:extLst>
          </p:cNvPr>
          <p:cNvSpPr>
            <a:spLocks noChangeShapeType="1"/>
          </p:cNvSpPr>
          <p:nvPr/>
        </p:nvSpPr>
        <p:spPr bwMode="auto">
          <a:xfrm>
            <a:off x="1392238" y="2403475"/>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2" name="Line 20">
            <a:extLst>
              <a:ext uri="{FF2B5EF4-FFF2-40B4-BE49-F238E27FC236}">
                <a16:creationId xmlns:a16="http://schemas.microsoft.com/office/drawing/2014/main" id="{2E8E3947-1CCC-417B-7E8D-186FCBA75F4D}"/>
              </a:ext>
            </a:extLst>
          </p:cNvPr>
          <p:cNvSpPr>
            <a:spLocks noChangeShapeType="1"/>
          </p:cNvSpPr>
          <p:nvPr/>
        </p:nvSpPr>
        <p:spPr bwMode="auto">
          <a:xfrm>
            <a:off x="1392238" y="209073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3" name="Line 21">
            <a:extLst>
              <a:ext uri="{FF2B5EF4-FFF2-40B4-BE49-F238E27FC236}">
                <a16:creationId xmlns:a16="http://schemas.microsoft.com/office/drawing/2014/main" id="{9B1D178F-530C-45D0-29EE-BB245EED2568}"/>
              </a:ext>
            </a:extLst>
          </p:cNvPr>
          <p:cNvSpPr>
            <a:spLocks noChangeShapeType="1"/>
          </p:cNvSpPr>
          <p:nvPr/>
        </p:nvSpPr>
        <p:spPr bwMode="auto">
          <a:xfrm flipV="1">
            <a:off x="1466850"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4" name="Line 22">
            <a:extLst>
              <a:ext uri="{FF2B5EF4-FFF2-40B4-BE49-F238E27FC236}">
                <a16:creationId xmlns:a16="http://schemas.microsoft.com/office/drawing/2014/main" id="{045BCD10-D8A8-5226-10F8-2D1B1AC9B47D}"/>
              </a:ext>
            </a:extLst>
          </p:cNvPr>
          <p:cNvSpPr>
            <a:spLocks noChangeShapeType="1"/>
          </p:cNvSpPr>
          <p:nvPr/>
        </p:nvSpPr>
        <p:spPr bwMode="auto">
          <a:xfrm flipV="1">
            <a:off x="2263775"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5" name="Line 23">
            <a:extLst>
              <a:ext uri="{FF2B5EF4-FFF2-40B4-BE49-F238E27FC236}">
                <a16:creationId xmlns:a16="http://schemas.microsoft.com/office/drawing/2014/main" id="{8EF8C5BC-D8E9-30E4-405A-F088CF31B49A}"/>
              </a:ext>
            </a:extLst>
          </p:cNvPr>
          <p:cNvSpPr>
            <a:spLocks noChangeShapeType="1"/>
          </p:cNvSpPr>
          <p:nvPr/>
        </p:nvSpPr>
        <p:spPr bwMode="auto">
          <a:xfrm flipV="1">
            <a:off x="3051175"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6" name="Line 24">
            <a:extLst>
              <a:ext uri="{FF2B5EF4-FFF2-40B4-BE49-F238E27FC236}">
                <a16:creationId xmlns:a16="http://schemas.microsoft.com/office/drawing/2014/main" id="{353AC485-D4AA-6FD5-9269-828756C2364E}"/>
              </a:ext>
            </a:extLst>
          </p:cNvPr>
          <p:cNvSpPr>
            <a:spLocks noChangeShapeType="1"/>
          </p:cNvSpPr>
          <p:nvPr/>
        </p:nvSpPr>
        <p:spPr bwMode="auto">
          <a:xfrm flipV="1">
            <a:off x="3848100"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7" name="Line 25">
            <a:extLst>
              <a:ext uri="{FF2B5EF4-FFF2-40B4-BE49-F238E27FC236}">
                <a16:creationId xmlns:a16="http://schemas.microsoft.com/office/drawing/2014/main" id="{4C2B99DE-A12D-F15A-230F-F342B4D0B90A}"/>
              </a:ext>
            </a:extLst>
          </p:cNvPr>
          <p:cNvSpPr>
            <a:spLocks noChangeShapeType="1"/>
          </p:cNvSpPr>
          <p:nvPr/>
        </p:nvSpPr>
        <p:spPr bwMode="auto">
          <a:xfrm flipV="1">
            <a:off x="4633913"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8" name="Line 26">
            <a:extLst>
              <a:ext uri="{FF2B5EF4-FFF2-40B4-BE49-F238E27FC236}">
                <a16:creationId xmlns:a16="http://schemas.microsoft.com/office/drawing/2014/main" id="{4ACB4ECF-ED4C-916A-A043-54D43552CBE8}"/>
              </a:ext>
            </a:extLst>
          </p:cNvPr>
          <p:cNvSpPr>
            <a:spLocks noChangeShapeType="1"/>
          </p:cNvSpPr>
          <p:nvPr/>
        </p:nvSpPr>
        <p:spPr bwMode="auto">
          <a:xfrm flipV="1">
            <a:off x="5432425"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9" name="Line 27">
            <a:extLst>
              <a:ext uri="{FF2B5EF4-FFF2-40B4-BE49-F238E27FC236}">
                <a16:creationId xmlns:a16="http://schemas.microsoft.com/office/drawing/2014/main" id="{1115E607-57EF-796B-823D-63445F37E220}"/>
              </a:ext>
            </a:extLst>
          </p:cNvPr>
          <p:cNvSpPr>
            <a:spLocks noChangeShapeType="1"/>
          </p:cNvSpPr>
          <p:nvPr/>
        </p:nvSpPr>
        <p:spPr bwMode="auto">
          <a:xfrm flipV="1">
            <a:off x="6218238"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0" name="Line 28">
            <a:extLst>
              <a:ext uri="{FF2B5EF4-FFF2-40B4-BE49-F238E27FC236}">
                <a16:creationId xmlns:a16="http://schemas.microsoft.com/office/drawing/2014/main" id="{D847B5BE-3C46-2EAB-63F6-8D3C4E03DBFB}"/>
              </a:ext>
            </a:extLst>
          </p:cNvPr>
          <p:cNvSpPr>
            <a:spLocks noChangeShapeType="1"/>
          </p:cNvSpPr>
          <p:nvPr/>
        </p:nvSpPr>
        <p:spPr bwMode="auto">
          <a:xfrm flipV="1">
            <a:off x="7015163"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1" name="Line 29">
            <a:extLst>
              <a:ext uri="{FF2B5EF4-FFF2-40B4-BE49-F238E27FC236}">
                <a16:creationId xmlns:a16="http://schemas.microsoft.com/office/drawing/2014/main" id="{2303B24C-F336-75C9-CDA4-AD6B5C7D3805}"/>
              </a:ext>
            </a:extLst>
          </p:cNvPr>
          <p:cNvSpPr>
            <a:spLocks noChangeShapeType="1"/>
          </p:cNvSpPr>
          <p:nvPr/>
        </p:nvSpPr>
        <p:spPr bwMode="auto">
          <a:xfrm flipV="1">
            <a:off x="7802563"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2" name="Line 30">
            <a:extLst>
              <a:ext uri="{FF2B5EF4-FFF2-40B4-BE49-F238E27FC236}">
                <a16:creationId xmlns:a16="http://schemas.microsoft.com/office/drawing/2014/main" id="{36E6FAF2-8360-8C92-AE04-965B9F162E9B}"/>
              </a:ext>
            </a:extLst>
          </p:cNvPr>
          <p:cNvSpPr>
            <a:spLocks noChangeShapeType="1"/>
          </p:cNvSpPr>
          <p:nvPr/>
        </p:nvSpPr>
        <p:spPr bwMode="auto">
          <a:xfrm flipV="1">
            <a:off x="8599488"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3" name="Freeform 31">
            <a:extLst>
              <a:ext uri="{FF2B5EF4-FFF2-40B4-BE49-F238E27FC236}">
                <a16:creationId xmlns:a16="http://schemas.microsoft.com/office/drawing/2014/main" id="{653AECDE-95BD-31E4-1924-FF89D1C20625}"/>
              </a:ext>
            </a:extLst>
          </p:cNvPr>
          <p:cNvSpPr>
            <a:spLocks/>
          </p:cNvSpPr>
          <p:nvPr/>
        </p:nvSpPr>
        <p:spPr bwMode="auto">
          <a:xfrm>
            <a:off x="1455738" y="3613150"/>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64" name="Freeform 32">
            <a:extLst>
              <a:ext uri="{FF2B5EF4-FFF2-40B4-BE49-F238E27FC236}">
                <a16:creationId xmlns:a16="http://schemas.microsoft.com/office/drawing/2014/main" id="{11FD3535-968A-E997-0453-F14B51AE5B4E}"/>
              </a:ext>
            </a:extLst>
          </p:cNvPr>
          <p:cNvSpPr>
            <a:spLocks/>
          </p:cNvSpPr>
          <p:nvPr/>
        </p:nvSpPr>
        <p:spPr bwMode="auto">
          <a:xfrm>
            <a:off x="1455738" y="340677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95265" name="Freeform 33">
            <a:extLst>
              <a:ext uri="{FF2B5EF4-FFF2-40B4-BE49-F238E27FC236}">
                <a16:creationId xmlns:a16="http://schemas.microsoft.com/office/drawing/2014/main" id="{2509B620-F681-AB28-4CEB-9B894E2A292A}"/>
              </a:ext>
            </a:extLst>
          </p:cNvPr>
          <p:cNvSpPr>
            <a:spLocks/>
          </p:cNvSpPr>
          <p:nvPr/>
        </p:nvSpPr>
        <p:spPr bwMode="auto">
          <a:xfrm>
            <a:off x="1455738" y="4097338"/>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66" name="Freeform 34">
            <a:extLst>
              <a:ext uri="{FF2B5EF4-FFF2-40B4-BE49-F238E27FC236}">
                <a16:creationId xmlns:a16="http://schemas.microsoft.com/office/drawing/2014/main" id="{905902C1-1943-48FE-C20F-C27E8067A9CE}"/>
              </a:ext>
            </a:extLst>
          </p:cNvPr>
          <p:cNvSpPr>
            <a:spLocks/>
          </p:cNvSpPr>
          <p:nvPr/>
        </p:nvSpPr>
        <p:spPr bwMode="auto">
          <a:xfrm>
            <a:off x="1455738" y="3386138"/>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95267" name="Freeform 35">
            <a:extLst>
              <a:ext uri="{FF2B5EF4-FFF2-40B4-BE49-F238E27FC236}">
                <a16:creationId xmlns:a16="http://schemas.microsoft.com/office/drawing/2014/main" id="{E85172AE-2C6F-ED07-A65E-572625B64812}"/>
              </a:ext>
            </a:extLst>
          </p:cNvPr>
          <p:cNvSpPr>
            <a:spLocks/>
          </p:cNvSpPr>
          <p:nvPr/>
        </p:nvSpPr>
        <p:spPr bwMode="auto">
          <a:xfrm>
            <a:off x="1455738" y="334327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95268" name="Freeform 36">
            <a:extLst>
              <a:ext uri="{FF2B5EF4-FFF2-40B4-BE49-F238E27FC236}">
                <a16:creationId xmlns:a16="http://schemas.microsoft.com/office/drawing/2014/main" id="{B2EB2619-38D6-E41B-4C6E-A9997BB985B9}"/>
              </a:ext>
            </a:extLst>
          </p:cNvPr>
          <p:cNvSpPr>
            <a:spLocks/>
          </p:cNvSpPr>
          <p:nvPr/>
        </p:nvSpPr>
        <p:spPr bwMode="auto">
          <a:xfrm>
            <a:off x="1455738" y="3536950"/>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95269" name="Freeform 37">
            <a:extLst>
              <a:ext uri="{FF2B5EF4-FFF2-40B4-BE49-F238E27FC236}">
                <a16:creationId xmlns:a16="http://schemas.microsoft.com/office/drawing/2014/main" id="{0A7636B1-3C8B-B99D-7866-49F40A290DC5}"/>
              </a:ext>
            </a:extLst>
          </p:cNvPr>
          <p:cNvSpPr>
            <a:spLocks/>
          </p:cNvSpPr>
          <p:nvPr/>
        </p:nvSpPr>
        <p:spPr bwMode="auto">
          <a:xfrm>
            <a:off x="1455738" y="356870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95270" name="Freeform 38">
            <a:extLst>
              <a:ext uri="{FF2B5EF4-FFF2-40B4-BE49-F238E27FC236}">
                <a16:creationId xmlns:a16="http://schemas.microsoft.com/office/drawing/2014/main" id="{E997E890-CBB7-143A-A778-D6548CE6E2CD}"/>
              </a:ext>
            </a:extLst>
          </p:cNvPr>
          <p:cNvSpPr>
            <a:spLocks/>
          </p:cNvSpPr>
          <p:nvPr/>
        </p:nvSpPr>
        <p:spPr bwMode="auto">
          <a:xfrm>
            <a:off x="1455738" y="337502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95271" name="Freeform 39">
            <a:extLst>
              <a:ext uri="{FF2B5EF4-FFF2-40B4-BE49-F238E27FC236}">
                <a16:creationId xmlns:a16="http://schemas.microsoft.com/office/drawing/2014/main" id="{9C2C5538-7E5D-5C8A-3EB8-ECAE9767BB97}"/>
              </a:ext>
            </a:extLst>
          </p:cNvPr>
          <p:cNvSpPr>
            <a:spLocks/>
          </p:cNvSpPr>
          <p:nvPr/>
        </p:nvSpPr>
        <p:spPr bwMode="auto">
          <a:xfrm>
            <a:off x="1455738" y="3386138"/>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95272" name="Freeform 40">
            <a:extLst>
              <a:ext uri="{FF2B5EF4-FFF2-40B4-BE49-F238E27FC236}">
                <a16:creationId xmlns:a16="http://schemas.microsoft.com/office/drawing/2014/main" id="{FB7914E7-18BF-30D2-028A-E7E0600B4FD6}"/>
              </a:ext>
            </a:extLst>
          </p:cNvPr>
          <p:cNvSpPr>
            <a:spLocks/>
          </p:cNvSpPr>
          <p:nvPr/>
        </p:nvSpPr>
        <p:spPr bwMode="auto">
          <a:xfrm>
            <a:off x="1455738" y="3989388"/>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73" name="Freeform 41">
            <a:extLst>
              <a:ext uri="{FF2B5EF4-FFF2-40B4-BE49-F238E27FC236}">
                <a16:creationId xmlns:a16="http://schemas.microsoft.com/office/drawing/2014/main" id="{11CADF81-BCE1-F31C-C43F-FDD264AF867B}"/>
              </a:ext>
            </a:extLst>
          </p:cNvPr>
          <p:cNvSpPr>
            <a:spLocks/>
          </p:cNvSpPr>
          <p:nvPr/>
        </p:nvSpPr>
        <p:spPr bwMode="auto">
          <a:xfrm>
            <a:off x="1441450" y="2706688"/>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74" name="Freeform 42">
            <a:extLst>
              <a:ext uri="{FF2B5EF4-FFF2-40B4-BE49-F238E27FC236}">
                <a16:creationId xmlns:a16="http://schemas.microsoft.com/office/drawing/2014/main" id="{2B5359FE-79C5-B0E7-B6EB-3EE3E2FDF328}"/>
              </a:ext>
            </a:extLst>
          </p:cNvPr>
          <p:cNvSpPr>
            <a:spLocks/>
          </p:cNvSpPr>
          <p:nvPr/>
        </p:nvSpPr>
        <p:spPr bwMode="auto">
          <a:xfrm>
            <a:off x="1455738" y="356870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75" name="Freeform 43">
            <a:extLst>
              <a:ext uri="{FF2B5EF4-FFF2-40B4-BE49-F238E27FC236}">
                <a16:creationId xmlns:a16="http://schemas.microsoft.com/office/drawing/2014/main" id="{DB03BD96-16DA-59F9-AD33-03E0AD053639}"/>
              </a:ext>
            </a:extLst>
          </p:cNvPr>
          <p:cNvSpPr>
            <a:spLocks/>
          </p:cNvSpPr>
          <p:nvPr/>
        </p:nvSpPr>
        <p:spPr bwMode="auto">
          <a:xfrm>
            <a:off x="1455738" y="326707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95276" name="Freeform 44">
            <a:extLst>
              <a:ext uri="{FF2B5EF4-FFF2-40B4-BE49-F238E27FC236}">
                <a16:creationId xmlns:a16="http://schemas.microsoft.com/office/drawing/2014/main" id="{5BE8DDEB-92B9-A2A2-45C9-4D5ED2C3C481}"/>
              </a:ext>
            </a:extLst>
          </p:cNvPr>
          <p:cNvSpPr>
            <a:spLocks/>
          </p:cNvSpPr>
          <p:nvPr/>
        </p:nvSpPr>
        <p:spPr bwMode="auto">
          <a:xfrm>
            <a:off x="1455738" y="383857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77" name="Freeform 45">
            <a:extLst>
              <a:ext uri="{FF2B5EF4-FFF2-40B4-BE49-F238E27FC236}">
                <a16:creationId xmlns:a16="http://schemas.microsoft.com/office/drawing/2014/main" id="{3D24F44A-2788-BFBC-AA42-45EC3E8E846C}"/>
              </a:ext>
            </a:extLst>
          </p:cNvPr>
          <p:cNvSpPr>
            <a:spLocks/>
          </p:cNvSpPr>
          <p:nvPr/>
        </p:nvSpPr>
        <p:spPr bwMode="auto">
          <a:xfrm>
            <a:off x="1455738" y="355917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95278" name="Freeform 46">
            <a:extLst>
              <a:ext uri="{FF2B5EF4-FFF2-40B4-BE49-F238E27FC236}">
                <a16:creationId xmlns:a16="http://schemas.microsoft.com/office/drawing/2014/main" id="{534506DB-B432-0F2E-D1D4-2A0F466F502C}"/>
              </a:ext>
            </a:extLst>
          </p:cNvPr>
          <p:cNvSpPr>
            <a:spLocks/>
          </p:cNvSpPr>
          <p:nvPr/>
        </p:nvSpPr>
        <p:spPr bwMode="auto">
          <a:xfrm>
            <a:off x="1455738" y="4141788"/>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79" name="Freeform 47">
            <a:extLst>
              <a:ext uri="{FF2B5EF4-FFF2-40B4-BE49-F238E27FC236}">
                <a16:creationId xmlns:a16="http://schemas.microsoft.com/office/drawing/2014/main" id="{DF24765F-32D7-6C0A-FE50-701BB06E548B}"/>
              </a:ext>
            </a:extLst>
          </p:cNvPr>
          <p:cNvSpPr>
            <a:spLocks/>
          </p:cNvSpPr>
          <p:nvPr/>
        </p:nvSpPr>
        <p:spPr bwMode="auto">
          <a:xfrm>
            <a:off x="1441450" y="2878138"/>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0" name="Freeform 48">
            <a:extLst>
              <a:ext uri="{FF2B5EF4-FFF2-40B4-BE49-F238E27FC236}">
                <a16:creationId xmlns:a16="http://schemas.microsoft.com/office/drawing/2014/main" id="{C1CFA4B7-6ACB-8194-84F8-421811B930BF}"/>
              </a:ext>
            </a:extLst>
          </p:cNvPr>
          <p:cNvSpPr>
            <a:spLocks/>
          </p:cNvSpPr>
          <p:nvPr/>
        </p:nvSpPr>
        <p:spPr bwMode="auto">
          <a:xfrm>
            <a:off x="1455738" y="279241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95281" name="Freeform 49">
            <a:extLst>
              <a:ext uri="{FF2B5EF4-FFF2-40B4-BE49-F238E27FC236}">
                <a16:creationId xmlns:a16="http://schemas.microsoft.com/office/drawing/2014/main" id="{0A20505B-4269-D934-C4DF-50BF4350BCBE}"/>
              </a:ext>
            </a:extLst>
          </p:cNvPr>
          <p:cNvSpPr>
            <a:spLocks/>
          </p:cNvSpPr>
          <p:nvPr/>
        </p:nvSpPr>
        <p:spPr bwMode="auto">
          <a:xfrm>
            <a:off x="1441450" y="264160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2" name="Freeform 50">
            <a:extLst>
              <a:ext uri="{FF2B5EF4-FFF2-40B4-BE49-F238E27FC236}">
                <a16:creationId xmlns:a16="http://schemas.microsoft.com/office/drawing/2014/main" id="{01F5F96B-701A-7935-0F5D-E49A4D2AF5EC}"/>
              </a:ext>
            </a:extLst>
          </p:cNvPr>
          <p:cNvSpPr>
            <a:spLocks/>
          </p:cNvSpPr>
          <p:nvPr/>
        </p:nvSpPr>
        <p:spPr bwMode="auto">
          <a:xfrm>
            <a:off x="1455738" y="323532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95283" name="Freeform 51">
            <a:extLst>
              <a:ext uri="{FF2B5EF4-FFF2-40B4-BE49-F238E27FC236}">
                <a16:creationId xmlns:a16="http://schemas.microsoft.com/office/drawing/2014/main" id="{62423A1C-7E07-4F16-17A1-12C0B6DD8E4F}"/>
              </a:ext>
            </a:extLst>
          </p:cNvPr>
          <p:cNvSpPr>
            <a:spLocks/>
          </p:cNvSpPr>
          <p:nvPr/>
        </p:nvSpPr>
        <p:spPr bwMode="auto">
          <a:xfrm>
            <a:off x="1441450" y="3255963"/>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4" name="Freeform 52">
            <a:extLst>
              <a:ext uri="{FF2B5EF4-FFF2-40B4-BE49-F238E27FC236}">
                <a16:creationId xmlns:a16="http://schemas.microsoft.com/office/drawing/2014/main" id="{7E5AEDCA-F344-8476-BA9D-F657C8355E54}"/>
              </a:ext>
            </a:extLst>
          </p:cNvPr>
          <p:cNvSpPr>
            <a:spLocks/>
          </p:cNvSpPr>
          <p:nvPr/>
        </p:nvSpPr>
        <p:spPr bwMode="auto">
          <a:xfrm>
            <a:off x="1441450" y="3235325"/>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5" name="Freeform 53">
            <a:extLst>
              <a:ext uri="{FF2B5EF4-FFF2-40B4-BE49-F238E27FC236}">
                <a16:creationId xmlns:a16="http://schemas.microsoft.com/office/drawing/2014/main" id="{5047E579-8DFB-DF8E-48E5-25C24B7F1F5E}"/>
              </a:ext>
            </a:extLst>
          </p:cNvPr>
          <p:cNvSpPr>
            <a:spLocks/>
          </p:cNvSpPr>
          <p:nvPr/>
        </p:nvSpPr>
        <p:spPr bwMode="auto">
          <a:xfrm>
            <a:off x="1441450" y="3514725"/>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6" name="Freeform 54">
            <a:extLst>
              <a:ext uri="{FF2B5EF4-FFF2-40B4-BE49-F238E27FC236}">
                <a16:creationId xmlns:a16="http://schemas.microsoft.com/office/drawing/2014/main" id="{F258609A-3250-930C-6676-E9868A43DD82}"/>
              </a:ext>
            </a:extLst>
          </p:cNvPr>
          <p:cNvSpPr>
            <a:spLocks/>
          </p:cNvSpPr>
          <p:nvPr/>
        </p:nvSpPr>
        <p:spPr bwMode="auto">
          <a:xfrm>
            <a:off x="1441450" y="333216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7" name="Freeform 55">
            <a:extLst>
              <a:ext uri="{FF2B5EF4-FFF2-40B4-BE49-F238E27FC236}">
                <a16:creationId xmlns:a16="http://schemas.microsoft.com/office/drawing/2014/main" id="{9CDEDC48-BB1A-9F9F-6FA5-68D923093FFD}"/>
              </a:ext>
            </a:extLst>
          </p:cNvPr>
          <p:cNvSpPr>
            <a:spLocks/>
          </p:cNvSpPr>
          <p:nvPr/>
        </p:nvSpPr>
        <p:spPr bwMode="auto">
          <a:xfrm>
            <a:off x="1441450" y="344011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8" name="Freeform 56">
            <a:extLst>
              <a:ext uri="{FF2B5EF4-FFF2-40B4-BE49-F238E27FC236}">
                <a16:creationId xmlns:a16="http://schemas.microsoft.com/office/drawing/2014/main" id="{A05D6158-A98B-E9EC-4823-CB175B13D238}"/>
              </a:ext>
            </a:extLst>
          </p:cNvPr>
          <p:cNvSpPr>
            <a:spLocks/>
          </p:cNvSpPr>
          <p:nvPr/>
        </p:nvSpPr>
        <p:spPr bwMode="auto">
          <a:xfrm>
            <a:off x="1441450" y="2792413"/>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89" name="Freeform 57">
            <a:extLst>
              <a:ext uri="{FF2B5EF4-FFF2-40B4-BE49-F238E27FC236}">
                <a16:creationId xmlns:a16="http://schemas.microsoft.com/office/drawing/2014/main" id="{BFF16F83-39F5-8975-2350-2CE89B4F73A9}"/>
              </a:ext>
            </a:extLst>
          </p:cNvPr>
          <p:cNvSpPr>
            <a:spLocks/>
          </p:cNvSpPr>
          <p:nvPr/>
        </p:nvSpPr>
        <p:spPr bwMode="auto">
          <a:xfrm>
            <a:off x="1833563" y="4195763"/>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0" name="Freeform 58">
            <a:extLst>
              <a:ext uri="{FF2B5EF4-FFF2-40B4-BE49-F238E27FC236}">
                <a16:creationId xmlns:a16="http://schemas.microsoft.com/office/drawing/2014/main" id="{5908B6AB-7B3B-2251-4A33-0EEF9F9F04E1}"/>
              </a:ext>
            </a:extLst>
          </p:cNvPr>
          <p:cNvSpPr>
            <a:spLocks/>
          </p:cNvSpPr>
          <p:nvPr/>
        </p:nvSpPr>
        <p:spPr bwMode="auto">
          <a:xfrm>
            <a:off x="1819275" y="2846388"/>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1" name="Freeform 59">
            <a:extLst>
              <a:ext uri="{FF2B5EF4-FFF2-40B4-BE49-F238E27FC236}">
                <a16:creationId xmlns:a16="http://schemas.microsoft.com/office/drawing/2014/main" id="{6137AF84-2141-03B7-A1F2-AA13CB523856}"/>
              </a:ext>
            </a:extLst>
          </p:cNvPr>
          <p:cNvSpPr>
            <a:spLocks/>
          </p:cNvSpPr>
          <p:nvPr/>
        </p:nvSpPr>
        <p:spPr bwMode="auto">
          <a:xfrm>
            <a:off x="2232025" y="3752850"/>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2" name="Freeform 60">
            <a:extLst>
              <a:ext uri="{FF2B5EF4-FFF2-40B4-BE49-F238E27FC236}">
                <a16:creationId xmlns:a16="http://schemas.microsoft.com/office/drawing/2014/main" id="{EF51E031-8AA3-E0F5-17ED-9737024AA311}"/>
              </a:ext>
            </a:extLst>
          </p:cNvPr>
          <p:cNvSpPr>
            <a:spLocks/>
          </p:cNvSpPr>
          <p:nvPr/>
        </p:nvSpPr>
        <p:spPr bwMode="auto">
          <a:xfrm>
            <a:off x="2232025" y="3968750"/>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3" name="Freeform 61">
            <a:extLst>
              <a:ext uri="{FF2B5EF4-FFF2-40B4-BE49-F238E27FC236}">
                <a16:creationId xmlns:a16="http://schemas.microsoft.com/office/drawing/2014/main" id="{C6AD7B87-93B6-86DD-577A-EBFFF3DCC400}"/>
              </a:ext>
            </a:extLst>
          </p:cNvPr>
          <p:cNvSpPr>
            <a:spLocks/>
          </p:cNvSpPr>
          <p:nvPr/>
        </p:nvSpPr>
        <p:spPr bwMode="auto">
          <a:xfrm>
            <a:off x="2232025" y="4033838"/>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4" name="Freeform 62">
            <a:extLst>
              <a:ext uri="{FF2B5EF4-FFF2-40B4-BE49-F238E27FC236}">
                <a16:creationId xmlns:a16="http://schemas.microsoft.com/office/drawing/2014/main" id="{42234AFE-F8EC-C190-1047-CE87D48CF640}"/>
              </a:ext>
            </a:extLst>
          </p:cNvPr>
          <p:cNvSpPr>
            <a:spLocks/>
          </p:cNvSpPr>
          <p:nvPr/>
        </p:nvSpPr>
        <p:spPr bwMode="auto">
          <a:xfrm>
            <a:off x="2232025" y="3590925"/>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5" name="Freeform 63">
            <a:extLst>
              <a:ext uri="{FF2B5EF4-FFF2-40B4-BE49-F238E27FC236}">
                <a16:creationId xmlns:a16="http://schemas.microsoft.com/office/drawing/2014/main" id="{6429C1D7-18B2-9E17-8A29-F026EDCA301E}"/>
              </a:ext>
            </a:extLst>
          </p:cNvPr>
          <p:cNvSpPr>
            <a:spLocks/>
          </p:cNvSpPr>
          <p:nvPr/>
        </p:nvSpPr>
        <p:spPr bwMode="auto">
          <a:xfrm>
            <a:off x="2232025" y="3667125"/>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296" name="Freeform 64">
            <a:extLst>
              <a:ext uri="{FF2B5EF4-FFF2-40B4-BE49-F238E27FC236}">
                <a16:creationId xmlns:a16="http://schemas.microsoft.com/office/drawing/2014/main" id="{0AAAE118-A3E3-732C-08C2-C1BFE879C5E7}"/>
              </a:ext>
            </a:extLst>
          </p:cNvPr>
          <p:cNvSpPr>
            <a:spLocks/>
          </p:cNvSpPr>
          <p:nvPr/>
        </p:nvSpPr>
        <p:spPr bwMode="auto">
          <a:xfrm>
            <a:off x="2619375" y="4151313"/>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97" name="Freeform 65">
            <a:extLst>
              <a:ext uri="{FF2B5EF4-FFF2-40B4-BE49-F238E27FC236}">
                <a16:creationId xmlns:a16="http://schemas.microsoft.com/office/drawing/2014/main" id="{61CB4536-007F-B145-E659-CF2CB739CFA7}"/>
              </a:ext>
            </a:extLst>
          </p:cNvPr>
          <p:cNvSpPr>
            <a:spLocks/>
          </p:cNvSpPr>
          <p:nvPr/>
        </p:nvSpPr>
        <p:spPr bwMode="auto">
          <a:xfrm>
            <a:off x="2619375" y="375285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98" name="Freeform 66">
            <a:extLst>
              <a:ext uri="{FF2B5EF4-FFF2-40B4-BE49-F238E27FC236}">
                <a16:creationId xmlns:a16="http://schemas.microsoft.com/office/drawing/2014/main" id="{CF8BB912-453D-AB71-C294-822573BC70FB}"/>
              </a:ext>
            </a:extLst>
          </p:cNvPr>
          <p:cNvSpPr>
            <a:spLocks/>
          </p:cNvSpPr>
          <p:nvPr/>
        </p:nvSpPr>
        <p:spPr bwMode="auto">
          <a:xfrm>
            <a:off x="2619375" y="4529138"/>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299" name="Freeform 67">
            <a:extLst>
              <a:ext uri="{FF2B5EF4-FFF2-40B4-BE49-F238E27FC236}">
                <a16:creationId xmlns:a16="http://schemas.microsoft.com/office/drawing/2014/main" id="{EB79ADBC-51A2-D57F-1BA3-82ECCE735FE0}"/>
              </a:ext>
            </a:extLst>
          </p:cNvPr>
          <p:cNvSpPr>
            <a:spLocks/>
          </p:cNvSpPr>
          <p:nvPr/>
        </p:nvSpPr>
        <p:spPr bwMode="auto">
          <a:xfrm>
            <a:off x="2619375" y="4832350"/>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0" name="Freeform 68">
            <a:extLst>
              <a:ext uri="{FF2B5EF4-FFF2-40B4-BE49-F238E27FC236}">
                <a16:creationId xmlns:a16="http://schemas.microsoft.com/office/drawing/2014/main" id="{CFE29BDA-7236-671F-F1CF-829F76609AD9}"/>
              </a:ext>
            </a:extLst>
          </p:cNvPr>
          <p:cNvSpPr>
            <a:spLocks/>
          </p:cNvSpPr>
          <p:nvPr/>
        </p:nvSpPr>
        <p:spPr bwMode="auto">
          <a:xfrm>
            <a:off x="2619375" y="3667125"/>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1" name="Freeform 69">
            <a:extLst>
              <a:ext uri="{FF2B5EF4-FFF2-40B4-BE49-F238E27FC236}">
                <a16:creationId xmlns:a16="http://schemas.microsoft.com/office/drawing/2014/main" id="{B61E0645-7764-803A-C76F-84FC3FB09099}"/>
              </a:ext>
            </a:extLst>
          </p:cNvPr>
          <p:cNvSpPr>
            <a:spLocks/>
          </p:cNvSpPr>
          <p:nvPr/>
        </p:nvSpPr>
        <p:spPr bwMode="auto">
          <a:xfrm>
            <a:off x="3017838" y="493871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2" name="Freeform 70">
            <a:extLst>
              <a:ext uri="{FF2B5EF4-FFF2-40B4-BE49-F238E27FC236}">
                <a16:creationId xmlns:a16="http://schemas.microsoft.com/office/drawing/2014/main" id="{25832291-5B18-46DB-7697-3C21137ED11E}"/>
              </a:ext>
            </a:extLst>
          </p:cNvPr>
          <p:cNvSpPr>
            <a:spLocks/>
          </p:cNvSpPr>
          <p:nvPr/>
        </p:nvSpPr>
        <p:spPr bwMode="auto">
          <a:xfrm>
            <a:off x="3017838" y="434657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3" name="Freeform 71">
            <a:extLst>
              <a:ext uri="{FF2B5EF4-FFF2-40B4-BE49-F238E27FC236}">
                <a16:creationId xmlns:a16="http://schemas.microsoft.com/office/drawing/2014/main" id="{F439D937-F91E-5008-D4EF-1FE4A4C76389}"/>
              </a:ext>
            </a:extLst>
          </p:cNvPr>
          <p:cNvSpPr>
            <a:spLocks/>
          </p:cNvSpPr>
          <p:nvPr/>
        </p:nvSpPr>
        <p:spPr bwMode="auto">
          <a:xfrm>
            <a:off x="3017838" y="416242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4" name="Freeform 72">
            <a:extLst>
              <a:ext uri="{FF2B5EF4-FFF2-40B4-BE49-F238E27FC236}">
                <a16:creationId xmlns:a16="http://schemas.microsoft.com/office/drawing/2014/main" id="{3C53310C-C33D-BDE3-763F-21A03762141D}"/>
              </a:ext>
            </a:extLst>
          </p:cNvPr>
          <p:cNvSpPr>
            <a:spLocks/>
          </p:cNvSpPr>
          <p:nvPr/>
        </p:nvSpPr>
        <p:spPr bwMode="auto">
          <a:xfrm>
            <a:off x="3017838" y="413067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5" name="Freeform 73">
            <a:extLst>
              <a:ext uri="{FF2B5EF4-FFF2-40B4-BE49-F238E27FC236}">
                <a16:creationId xmlns:a16="http://schemas.microsoft.com/office/drawing/2014/main" id="{FF8AE5F4-A744-E080-A546-C41696F08FC8}"/>
              </a:ext>
            </a:extLst>
          </p:cNvPr>
          <p:cNvSpPr>
            <a:spLocks/>
          </p:cNvSpPr>
          <p:nvPr/>
        </p:nvSpPr>
        <p:spPr bwMode="auto">
          <a:xfrm>
            <a:off x="3017838" y="458311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6" name="Freeform 74">
            <a:extLst>
              <a:ext uri="{FF2B5EF4-FFF2-40B4-BE49-F238E27FC236}">
                <a16:creationId xmlns:a16="http://schemas.microsoft.com/office/drawing/2014/main" id="{1B823664-09E0-F61D-3986-63062FB73061}"/>
              </a:ext>
            </a:extLst>
          </p:cNvPr>
          <p:cNvSpPr>
            <a:spLocks/>
          </p:cNvSpPr>
          <p:nvPr/>
        </p:nvSpPr>
        <p:spPr bwMode="auto">
          <a:xfrm>
            <a:off x="3017838" y="441007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7" name="Freeform 75">
            <a:extLst>
              <a:ext uri="{FF2B5EF4-FFF2-40B4-BE49-F238E27FC236}">
                <a16:creationId xmlns:a16="http://schemas.microsoft.com/office/drawing/2014/main" id="{6399334D-10C9-9CDF-ECEF-068FB6F64F7F}"/>
              </a:ext>
            </a:extLst>
          </p:cNvPr>
          <p:cNvSpPr>
            <a:spLocks/>
          </p:cNvSpPr>
          <p:nvPr/>
        </p:nvSpPr>
        <p:spPr bwMode="auto">
          <a:xfrm>
            <a:off x="3017838" y="377507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8" name="Freeform 76">
            <a:extLst>
              <a:ext uri="{FF2B5EF4-FFF2-40B4-BE49-F238E27FC236}">
                <a16:creationId xmlns:a16="http://schemas.microsoft.com/office/drawing/2014/main" id="{C2E9B72D-7D9B-F204-9BEF-B1651F947403}"/>
              </a:ext>
            </a:extLst>
          </p:cNvPr>
          <p:cNvSpPr>
            <a:spLocks/>
          </p:cNvSpPr>
          <p:nvPr/>
        </p:nvSpPr>
        <p:spPr bwMode="auto">
          <a:xfrm>
            <a:off x="3017838" y="4756150"/>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09" name="Freeform 77">
            <a:extLst>
              <a:ext uri="{FF2B5EF4-FFF2-40B4-BE49-F238E27FC236}">
                <a16:creationId xmlns:a16="http://schemas.microsoft.com/office/drawing/2014/main" id="{83DE3BC2-9ECB-A6B5-CBCE-99B8B751E610}"/>
              </a:ext>
            </a:extLst>
          </p:cNvPr>
          <p:cNvSpPr>
            <a:spLocks/>
          </p:cNvSpPr>
          <p:nvPr/>
        </p:nvSpPr>
        <p:spPr bwMode="auto">
          <a:xfrm>
            <a:off x="3017838" y="448627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10" name="Freeform 78">
            <a:extLst>
              <a:ext uri="{FF2B5EF4-FFF2-40B4-BE49-F238E27FC236}">
                <a16:creationId xmlns:a16="http://schemas.microsoft.com/office/drawing/2014/main" id="{94EABDAA-2A0B-A93A-BEC9-941DAD1631DC}"/>
              </a:ext>
            </a:extLst>
          </p:cNvPr>
          <p:cNvSpPr>
            <a:spLocks/>
          </p:cNvSpPr>
          <p:nvPr/>
        </p:nvSpPr>
        <p:spPr bwMode="auto">
          <a:xfrm>
            <a:off x="2619375" y="4679950"/>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11" name="Freeform 79">
            <a:extLst>
              <a:ext uri="{FF2B5EF4-FFF2-40B4-BE49-F238E27FC236}">
                <a16:creationId xmlns:a16="http://schemas.microsoft.com/office/drawing/2014/main" id="{5AE9FFF6-F172-E40E-780C-24F604113EE2}"/>
              </a:ext>
            </a:extLst>
          </p:cNvPr>
          <p:cNvSpPr>
            <a:spLocks/>
          </p:cNvSpPr>
          <p:nvPr/>
        </p:nvSpPr>
        <p:spPr bwMode="auto">
          <a:xfrm>
            <a:off x="3017838" y="425926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12" name="Freeform 80">
            <a:extLst>
              <a:ext uri="{FF2B5EF4-FFF2-40B4-BE49-F238E27FC236}">
                <a16:creationId xmlns:a16="http://schemas.microsoft.com/office/drawing/2014/main" id="{40BFA392-FF82-7A89-B8DE-51C667231BEE}"/>
              </a:ext>
            </a:extLst>
          </p:cNvPr>
          <p:cNvSpPr>
            <a:spLocks/>
          </p:cNvSpPr>
          <p:nvPr/>
        </p:nvSpPr>
        <p:spPr bwMode="auto">
          <a:xfrm>
            <a:off x="3017838" y="423862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13" name="Freeform 81">
            <a:extLst>
              <a:ext uri="{FF2B5EF4-FFF2-40B4-BE49-F238E27FC236}">
                <a16:creationId xmlns:a16="http://schemas.microsoft.com/office/drawing/2014/main" id="{31F1C06B-8781-00B3-84C5-A400E3B40495}"/>
              </a:ext>
            </a:extLst>
          </p:cNvPr>
          <p:cNvSpPr>
            <a:spLocks/>
          </p:cNvSpPr>
          <p:nvPr/>
        </p:nvSpPr>
        <p:spPr bwMode="auto">
          <a:xfrm>
            <a:off x="3417888" y="421640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14" name="Freeform 82">
            <a:extLst>
              <a:ext uri="{FF2B5EF4-FFF2-40B4-BE49-F238E27FC236}">
                <a16:creationId xmlns:a16="http://schemas.microsoft.com/office/drawing/2014/main" id="{16C4B36E-BA04-D456-33B4-9260C06E171C}"/>
              </a:ext>
            </a:extLst>
          </p:cNvPr>
          <p:cNvSpPr>
            <a:spLocks/>
          </p:cNvSpPr>
          <p:nvPr/>
        </p:nvSpPr>
        <p:spPr bwMode="auto">
          <a:xfrm>
            <a:off x="3417888" y="432435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15" name="Freeform 83">
            <a:extLst>
              <a:ext uri="{FF2B5EF4-FFF2-40B4-BE49-F238E27FC236}">
                <a16:creationId xmlns:a16="http://schemas.microsoft.com/office/drawing/2014/main" id="{D6A3E748-A52A-0C59-3B7F-1C44C745E643}"/>
              </a:ext>
            </a:extLst>
          </p:cNvPr>
          <p:cNvSpPr>
            <a:spLocks/>
          </p:cNvSpPr>
          <p:nvPr/>
        </p:nvSpPr>
        <p:spPr bwMode="auto">
          <a:xfrm>
            <a:off x="3017838" y="401161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316" name="Freeform 84">
            <a:extLst>
              <a:ext uri="{FF2B5EF4-FFF2-40B4-BE49-F238E27FC236}">
                <a16:creationId xmlns:a16="http://schemas.microsoft.com/office/drawing/2014/main" id="{64A5B1D8-D681-6ABE-9944-1D3924930116}"/>
              </a:ext>
            </a:extLst>
          </p:cNvPr>
          <p:cNvSpPr>
            <a:spLocks/>
          </p:cNvSpPr>
          <p:nvPr/>
        </p:nvSpPr>
        <p:spPr bwMode="auto">
          <a:xfrm>
            <a:off x="3417888" y="42703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17" name="Freeform 85">
            <a:extLst>
              <a:ext uri="{FF2B5EF4-FFF2-40B4-BE49-F238E27FC236}">
                <a16:creationId xmlns:a16="http://schemas.microsoft.com/office/drawing/2014/main" id="{6D8F30E3-66C0-C413-4148-5A1B3DB7E272}"/>
              </a:ext>
            </a:extLst>
          </p:cNvPr>
          <p:cNvSpPr>
            <a:spLocks/>
          </p:cNvSpPr>
          <p:nvPr/>
        </p:nvSpPr>
        <p:spPr bwMode="auto">
          <a:xfrm>
            <a:off x="3417888" y="415131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18" name="Freeform 86">
            <a:extLst>
              <a:ext uri="{FF2B5EF4-FFF2-40B4-BE49-F238E27FC236}">
                <a16:creationId xmlns:a16="http://schemas.microsoft.com/office/drawing/2014/main" id="{A5F0830E-9089-5962-13D2-373D4DFC0C23}"/>
              </a:ext>
            </a:extLst>
          </p:cNvPr>
          <p:cNvSpPr>
            <a:spLocks/>
          </p:cNvSpPr>
          <p:nvPr/>
        </p:nvSpPr>
        <p:spPr bwMode="auto">
          <a:xfrm>
            <a:off x="3417888" y="465931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19" name="Freeform 87">
            <a:extLst>
              <a:ext uri="{FF2B5EF4-FFF2-40B4-BE49-F238E27FC236}">
                <a16:creationId xmlns:a16="http://schemas.microsoft.com/office/drawing/2014/main" id="{3DBC5FE6-AE23-2B52-D142-ABEF02EB7F54}"/>
              </a:ext>
            </a:extLst>
          </p:cNvPr>
          <p:cNvSpPr>
            <a:spLocks/>
          </p:cNvSpPr>
          <p:nvPr/>
        </p:nvSpPr>
        <p:spPr bwMode="auto">
          <a:xfrm>
            <a:off x="3417888" y="42703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0" name="Freeform 88">
            <a:extLst>
              <a:ext uri="{FF2B5EF4-FFF2-40B4-BE49-F238E27FC236}">
                <a16:creationId xmlns:a16="http://schemas.microsoft.com/office/drawing/2014/main" id="{2D49D3CE-4DE5-77B1-009F-A967D59737B5}"/>
              </a:ext>
            </a:extLst>
          </p:cNvPr>
          <p:cNvSpPr>
            <a:spLocks/>
          </p:cNvSpPr>
          <p:nvPr/>
        </p:nvSpPr>
        <p:spPr bwMode="auto">
          <a:xfrm>
            <a:off x="3816350" y="503713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1" name="Freeform 89">
            <a:extLst>
              <a:ext uri="{FF2B5EF4-FFF2-40B4-BE49-F238E27FC236}">
                <a16:creationId xmlns:a16="http://schemas.microsoft.com/office/drawing/2014/main" id="{E0AA922C-B642-1019-1E5C-6CECF045D19E}"/>
              </a:ext>
            </a:extLst>
          </p:cNvPr>
          <p:cNvSpPr>
            <a:spLocks/>
          </p:cNvSpPr>
          <p:nvPr/>
        </p:nvSpPr>
        <p:spPr bwMode="auto">
          <a:xfrm>
            <a:off x="3417888" y="447516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2" name="Freeform 90">
            <a:extLst>
              <a:ext uri="{FF2B5EF4-FFF2-40B4-BE49-F238E27FC236}">
                <a16:creationId xmlns:a16="http://schemas.microsoft.com/office/drawing/2014/main" id="{3A056F2A-2EEC-6442-0323-9191C1243E34}"/>
              </a:ext>
            </a:extLst>
          </p:cNvPr>
          <p:cNvSpPr>
            <a:spLocks/>
          </p:cNvSpPr>
          <p:nvPr/>
        </p:nvSpPr>
        <p:spPr bwMode="auto">
          <a:xfrm>
            <a:off x="3417888" y="47561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3" name="Freeform 91">
            <a:extLst>
              <a:ext uri="{FF2B5EF4-FFF2-40B4-BE49-F238E27FC236}">
                <a16:creationId xmlns:a16="http://schemas.microsoft.com/office/drawing/2014/main" id="{89C69663-D03B-57A2-CA16-777FD758CEE7}"/>
              </a:ext>
            </a:extLst>
          </p:cNvPr>
          <p:cNvSpPr>
            <a:spLocks/>
          </p:cNvSpPr>
          <p:nvPr/>
        </p:nvSpPr>
        <p:spPr bwMode="auto">
          <a:xfrm>
            <a:off x="3417888" y="435768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4" name="Freeform 92">
            <a:extLst>
              <a:ext uri="{FF2B5EF4-FFF2-40B4-BE49-F238E27FC236}">
                <a16:creationId xmlns:a16="http://schemas.microsoft.com/office/drawing/2014/main" id="{3D109BD9-19FC-A2B4-D9DC-8E5CA92595AA}"/>
              </a:ext>
            </a:extLst>
          </p:cNvPr>
          <p:cNvSpPr>
            <a:spLocks/>
          </p:cNvSpPr>
          <p:nvPr/>
        </p:nvSpPr>
        <p:spPr bwMode="auto">
          <a:xfrm>
            <a:off x="3417888" y="4097338"/>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5" name="Freeform 93">
            <a:extLst>
              <a:ext uri="{FF2B5EF4-FFF2-40B4-BE49-F238E27FC236}">
                <a16:creationId xmlns:a16="http://schemas.microsoft.com/office/drawing/2014/main" id="{A8AD8667-066A-C95A-981A-CB83A57CA5CF}"/>
              </a:ext>
            </a:extLst>
          </p:cNvPr>
          <p:cNvSpPr>
            <a:spLocks/>
          </p:cNvSpPr>
          <p:nvPr/>
        </p:nvSpPr>
        <p:spPr bwMode="auto">
          <a:xfrm>
            <a:off x="3417888" y="451802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6" name="Freeform 94">
            <a:extLst>
              <a:ext uri="{FF2B5EF4-FFF2-40B4-BE49-F238E27FC236}">
                <a16:creationId xmlns:a16="http://schemas.microsoft.com/office/drawing/2014/main" id="{9FD11D9A-DD5B-B45C-C479-CE77B68DD6E1}"/>
              </a:ext>
            </a:extLst>
          </p:cNvPr>
          <p:cNvSpPr>
            <a:spLocks/>
          </p:cNvSpPr>
          <p:nvPr/>
        </p:nvSpPr>
        <p:spPr bwMode="auto">
          <a:xfrm>
            <a:off x="3816350" y="443230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7" name="Freeform 95">
            <a:extLst>
              <a:ext uri="{FF2B5EF4-FFF2-40B4-BE49-F238E27FC236}">
                <a16:creationId xmlns:a16="http://schemas.microsoft.com/office/drawing/2014/main" id="{686C447F-039D-D290-1AA0-D749ECDBFB20}"/>
              </a:ext>
            </a:extLst>
          </p:cNvPr>
          <p:cNvSpPr>
            <a:spLocks/>
          </p:cNvSpPr>
          <p:nvPr/>
        </p:nvSpPr>
        <p:spPr bwMode="auto">
          <a:xfrm>
            <a:off x="3417888" y="471328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8" name="Freeform 96">
            <a:extLst>
              <a:ext uri="{FF2B5EF4-FFF2-40B4-BE49-F238E27FC236}">
                <a16:creationId xmlns:a16="http://schemas.microsoft.com/office/drawing/2014/main" id="{E02FEE2E-426C-9423-98D2-9091776EC6EB}"/>
              </a:ext>
            </a:extLst>
          </p:cNvPr>
          <p:cNvSpPr>
            <a:spLocks/>
          </p:cNvSpPr>
          <p:nvPr/>
        </p:nvSpPr>
        <p:spPr bwMode="auto">
          <a:xfrm>
            <a:off x="3417888" y="48418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29" name="Freeform 97">
            <a:extLst>
              <a:ext uri="{FF2B5EF4-FFF2-40B4-BE49-F238E27FC236}">
                <a16:creationId xmlns:a16="http://schemas.microsoft.com/office/drawing/2014/main" id="{C9773689-B04B-E3E6-50E6-E6485DCE4ED3}"/>
              </a:ext>
            </a:extLst>
          </p:cNvPr>
          <p:cNvSpPr>
            <a:spLocks/>
          </p:cNvSpPr>
          <p:nvPr/>
        </p:nvSpPr>
        <p:spPr bwMode="auto">
          <a:xfrm>
            <a:off x="3816350" y="494982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0" name="Freeform 98">
            <a:extLst>
              <a:ext uri="{FF2B5EF4-FFF2-40B4-BE49-F238E27FC236}">
                <a16:creationId xmlns:a16="http://schemas.microsoft.com/office/drawing/2014/main" id="{F75A5383-A55A-7425-7EB2-FBD84337895C}"/>
              </a:ext>
            </a:extLst>
          </p:cNvPr>
          <p:cNvSpPr>
            <a:spLocks/>
          </p:cNvSpPr>
          <p:nvPr/>
        </p:nvSpPr>
        <p:spPr bwMode="auto">
          <a:xfrm>
            <a:off x="3816350" y="500380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1" name="Freeform 99">
            <a:extLst>
              <a:ext uri="{FF2B5EF4-FFF2-40B4-BE49-F238E27FC236}">
                <a16:creationId xmlns:a16="http://schemas.microsoft.com/office/drawing/2014/main" id="{E44E9C57-9167-7F35-71E8-B48B973141D9}"/>
              </a:ext>
            </a:extLst>
          </p:cNvPr>
          <p:cNvSpPr>
            <a:spLocks/>
          </p:cNvSpPr>
          <p:nvPr/>
        </p:nvSpPr>
        <p:spPr bwMode="auto">
          <a:xfrm>
            <a:off x="3816350" y="486410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2" name="Freeform 100">
            <a:extLst>
              <a:ext uri="{FF2B5EF4-FFF2-40B4-BE49-F238E27FC236}">
                <a16:creationId xmlns:a16="http://schemas.microsoft.com/office/drawing/2014/main" id="{611BFF0E-84E9-59BE-D5BE-446FFFA3C047}"/>
              </a:ext>
            </a:extLst>
          </p:cNvPr>
          <p:cNvSpPr>
            <a:spLocks/>
          </p:cNvSpPr>
          <p:nvPr/>
        </p:nvSpPr>
        <p:spPr bwMode="auto">
          <a:xfrm>
            <a:off x="3816350" y="471328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3" name="Freeform 101">
            <a:extLst>
              <a:ext uri="{FF2B5EF4-FFF2-40B4-BE49-F238E27FC236}">
                <a16:creationId xmlns:a16="http://schemas.microsoft.com/office/drawing/2014/main" id="{01EE927D-8307-1166-1B43-22CB08EC8284}"/>
              </a:ext>
            </a:extLst>
          </p:cNvPr>
          <p:cNvSpPr>
            <a:spLocks/>
          </p:cNvSpPr>
          <p:nvPr/>
        </p:nvSpPr>
        <p:spPr bwMode="auto">
          <a:xfrm>
            <a:off x="3816350" y="493871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4" name="Freeform 102">
            <a:extLst>
              <a:ext uri="{FF2B5EF4-FFF2-40B4-BE49-F238E27FC236}">
                <a16:creationId xmlns:a16="http://schemas.microsoft.com/office/drawing/2014/main" id="{9D9F0569-4769-4A14-2594-52A23C1FF657}"/>
              </a:ext>
            </a:extLst>
          </p:cNvPr>
          <p:cNvSpPr>
            <a:spLocks/>
          </p:cNvSpPr>
          <p:nvPr/>
        </p:nvSpPr>
        <p:spPr bwMode="auto">
          <a:xfrm>
            <a:off x="3816350" y="46259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5" name="Freeform 103">
            <a:extLst>
              <a:ext uri="{FF2B5EF4-FFF2-40B4-BE49-F238E27FC236}">
                <a16:creationId xmlns:a16="http://schemas.microsoft.com/office/drawing/2014/main" id="{1297FBF5-134E-DC93-9676-DA609ABB47C2}"/>
              </a:ext>
            </a:extLst>
          </p:cNvPr>
          <p:cNvSpPr>
            <a:spLocks/>
          </p:cNvSpPr>
          <p:nvPr/>
        </p:nvSpPr>
        <p:spPr bwMode="auto">
          <a:xfrm>
            <a:off x="3816350" y="424973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6" name="Freeform 104">
            <a:extLst>
              <a:ext uri="{FF2B5EF4-FFF2-40B4-BE49-F238E27FC236}">
                <a16:creationId xmlns:a16="http://schemas.microsoft.com/office/drawing/2014/main" id="{1F96FB6D-4DE6-2E8F-A546-0462674DFEB9}"/>
              </a:ext>
            </a:extLst>
          </p:cNvPr>
          <p:cNvSpPr>
            <a:spLocks/>
          </p:cNvSpPr>
          <p:nvPr/>
        </p:nvSpPr>
        <p:spPr bwMode="auto">
          <a:xfrm>
            <a:off x="3816350" y="469106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7" name="Freeform 105">
            <a:extLst>
              <a:ext uri="{FF2B5EF4-FFF2-40B4-BE49-F238E27FC236}">
                <a16:creationId xmlns:a16="http://schemas.microsoft.com/office/drawing/2014/main" id="{BB1D1A7E-8B69-016B-AE8E-9B31AC30F713}"/>
              </a:ext>
            </a:extLst>
          </p:cNvPr>
          <p:cNvSpPr>
            <a:spLocks/>
          </p:cNvSpPr>
          <p:nvPr/>
        </p:nvSpPr>
        <p:spPr bwMode="auto">
          <a:xfrm>
            <a:off x="3816350" y="478790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8" name="Freeform 106">
            <a:extLst>
              <a:ext uri="{FF2B5EF4-FFF2-40B4-BE49-F238E27FC236}">
                <a16:creationId xmlns:a16="http://schemas.microsoft.com/office/drawing/2014/main" id="{46D5AB01-44CA-D553-3208-FD7099D27A56}"/>
              </a:ext>
            </a:extLst>
          </p:cNvPr>
          <p:cNvSpPr>
            <a:spLocks/>
          </p:cNvSpPr>
          <p:nvPr/>
        </p:nvSpPr>
        <p:spPr bwMode="auto">
          <a:xfrm>
            <a:off x="3816350" y="482123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39" name="Freeform 107">
            <a:extLst>
              <a:ext uri="{FF2B5EF4-FFF2-40B4-BE49-F238E27FC236}">
                <a16:creationId xmlns:a16="http://schemas.microsoft.com/office/drawing/2014/main" id="{A98B47B6-23B6-0A85-E2B4-747C4A406A1C}"/>
              </a:ext>
            </a:extLst>
          </p:cNvPr>
          <p:cNvSpPr>
            <a:spLocks/>
          </p:cNvSpPr>
          <p:nvPr/>
        </p:nvSpPr>
        <p:spPr bwMode="auto">
          <a:xfrm>
            <a:off x="3816350" y="46259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0" name="Freeform 108">
            <a:extLst>
              <a:ext uri="{FF2B5EF4-FFF2-40B4-BE49-F238E27FC236}">
                <a16:creationId xmlns:a16="http://schemas.microsoft.com/office/drawing/2014/main" id="{4CF2F802-B240-56A4-A424-DB2DAE1DF090}"/>
              </a:ext>
            </a:extLst>
          </p:cNvPr>
          <p:cNvSpPr>
            <a:spLocks/>
          </p:cNvSpPr>
          <p:nvPr/>
        </p:nvSpPr>
        <p:spPr bwMode="auto">
          <a:xfrm>
            <a:off x="3816350" y="423862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1" name="Freeform 109">
            <a:extLst>
              <a:ext uri="{FF2B5EF4-FFF2-40B4-BE49-F238E27FC236}">
                <a16:creationId xmlns:a16="http://schemas.microsoft.com/office/drawing/2014/main" id="{7AC31B9F-72F2-2EF5-1D0F-BBF70B4EBEAE}"/>
              </a:ext>
            </a:extLst>
          </p:cNvPr>
          <p:cNvSpPr>
            <a:spLocks/>
          </p:cNvSpPr>
          <p:nvPr/>
        </p:nvSpPr>
        <p:spPr bwMode="auto">
          <a:xfrm>
            <a:off x="3816350" y="494982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2" name="Freeform 110">
            <a:extLst>
              <a:ext uri="{FF2B5EF4-FFF2-40B4-BE49-F238E27FC236}">
                <a16:creationId xmlns:a16="http://schemas.microsoft.com/office/drawing/2014/main" id="{5AE4909F-E20D-E45D-A0FD-38935A225F87}"/>
              </a:ext>
            </a:extLst>
          </p:cNvPr>
          <p:cNvSpPr>
            <a:spLocks/>
          </p:cNvSpPr>
          <p:nvPr/>
        </p:nvSpPr>
        <p:spPr bwMode="auto">
          <a:xfrm>
            <a:off x="3816350" y="4745038"/>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3" name="Freeform 111">
            <a:extLst>
              <a:ext uri="{FF2B5EF4-FFF2-40B4-BE49-F238E27FC236}">
                <a16:creationId xmlns:a16="http://schemas.microsoft.com/office/drawing/2014/main" id="{2C03A934-D000-E97B-4A8E-2AA12BAC81CD}"/>
              </a:ext>
            </a:extLst>
          </p:cNvPr>
          <p:cNvSpPr>
            <a:spLocks/>
          </p:cNvSpPr>
          <p:nvPr/>
        </p:nvSpPr>
        <p:spPr bwMode="auto">
          <a:xfrm>
            <a:off x="3816350" y="443230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4" name="Freeform 112">
            <a:extLst>
              <a:ext uri="{FF2B5EF4-FFF2-40B4-BE49-F238E27FC236}">
                <a16:creationId xmlns:a16="http://schemas.microsoft.com/office/drawing/2014/main" id="{6801A080-B776-B6DE-1A3B-8B1CAE08871A}"/>
              </a:ext>
            </a:extLst>
          </p:cNvPr>
          <p:cNvSpPr>
            <a:spLocks/>
          </p:cNvSpPr>
          <p:nvPr/>
        </p:nvSpPr>
        <p:spPr bwMode="auto">
          <a:xfrm>
            <a:off x="3816350" y="465931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5" name="Freeform 113">
            <a:extLst>
              <a:ext uri="{FF2B5EF4-FFF2-40B4-BE49-F238E27FC236}">
                <a16:creationId xmlns:a16="http://schemas.microsoft.com/office/drawing/2014/main" id="{2F3D549C-2D3D-CA1C-0304-A6EB8FC2943D}"/>
              </a:ext>
            </a:extLst>
          </p:cNvPr>
          <p:cNvSpPr>
            <a:spLocks/>
          </p:cNvSpPr>
          <p:nvPr/>
        </p:nvSpPr>
        <p:spPr bwMode="auto">
          <a:xfrm>
            <a:off x="3816350" y="46259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6" name="Freeform 114">
            <a:extLst>
              <a:ext uri="{FF2B5EF4-FFF2-40B4-BE49-F238E27FC236}">
                <a16:creationId xmlns:a16="http://schemas.microsoft.com/office/drawing/2014/main" id="{24FA7BD1-B208-D773-B2F2-9BF64AE35C02}"/>
              </a:ext>
            </a:extLst>
          </p:cNvPr>
          <p:cNvSpPr>
            <a:spLocks/>
          </p:cNvSpPr>
          <p:nvPr/>
        </p:nvSpPr>
        <p:spPr bwMode="auto">
          <a:xfrm>
            <a:off x="3816350" y="487521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7" name="Freeform 115">
            <a:extLst>
              <a:ext uri="{FF2B5EF4-FFF2-40B4-BE49-F238E27FC236}">
                <a16:creationId xmlns:a16="http://schemas.microsoft.com/office/drawing/2014/main" id="{154A1A33-D943-441A-78F3-AE594F6F758F}"/>
              </a:ext>
            </a:extLst>
          </p:cNvPr>
          <p:cNvSpPr>
            <a:spLocks/>
          </p:cNvSpPr>
          <p:nvPr/>
        </p:nvSpPr>
        <p:spPr bwMode="auto">
          <a:xfrm>
            <a:off x="3816350" y="4852988"/>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8" name="Freeform 116">
            <a:extLst>
              <a:ext uri="{FF2B5EF4-FFF2-40B4-BE49-F238E27FC236}">
                <a16:creationId xmlns:a16="http://schemas.microsoft.com/office/drawing/2014/main" id="{F19EEA08-B45D-499B-18B1-3B27D30724D6}"/>
              </a:ext>
            </a:extLst>
          </p:cNvPr>
          <p:cNvSpPr>
            <a:spLocks/>
          </p:cNvSpPr>
          <p:nvPr/>
        </p:nvSpPr>
        <p:spPr bwMode="auto">
          <a:xfrm>
            <a:off x="3816350" y="4670425"/>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49" name="Freeform 117">
            <a:extLst>
              <a:ext uri="{FF2B5EF4-FFF2-40B4-BE49-F238E27FC236}">
                <a16:creationId xmlns:a16="http://schemas.microsoft.com/office/drawing/2014/main" id="{B8FDB942-8063-1061-1A53-EC280BB6C201}"/>
              </a:ext>
            </a:extLst>
          </p:cNvPr>
          <p:cNvSpPr>
            <a:spLocks/>
          </p:cNvSpPr>
          <p:nvPr/>
        </p:nvSpPr>
        <p:spPr bwMode="auto">
          <a:xfrm>
            <a:off x="3816350" y="493871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0" name="Freeform 118">
            <a:extLst>
              <a:ext uri="{FF2B5EF4-FFF2-40B4-BE49-F238E27FC236}">
                <a16:creationId xmlns:a16="http://schemas.microsoft.com/office/drawing/2014/main" id="{A5F4A7AA-11FB-1845-5187-1FB9B2763785}"/>
              </a:ext>
            </a:extLst>
          </p:cNvPr>
          <p:cNvSpPr>
            <a:spLocks/>
          </p:cNvSpPr>
          <p:nvPr/>
        </p:nvSpPr>
        <p:spPr bwMode="auto">
          <a:xfrm>
            <a:off x="3816350" y="476726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1" name="Freeform 119">
            <a:extLst>
              <a:ext uri="{FF2B5EF4-FFF2-40B4-BE49-F238E27FC236}">
                <a16:creationId xmlns:a16="http://schemas.microsoft.com/office/drawing/2014/main" id="{33512347-B648-D537-C75E-F19CF27CB81E}"/>
              </a:ext>
            </a:extLst>
          </p:cNvPr>
          <p:cNvSpPr>
            <a:spLocks/>
          </p:cNvSpPr>
          <p:nvPr/>
        </p:nvSpPr>
        <p:spPr bwMode="auto">
          <a:xfrm>
            <a:off x="3816350" y="4562475"/>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2" name="Freeform 120">
            <a:extLst>
              <a:ext uri="{FF2B5EF4-FFF2-40B4-BE49-F238E27FC236}">
                <a16:creationId xmlns:a16="http://schemas.microsoft.com/office/drawing/2014/main" id="{2C121C98-D69A-08DF-BF99-3C23A9D38756}"/>
              </a:ext>
            </a:extLst>
          </p:cNvPr>
          <p:cNvSpPr>
            <a:spLocks/>
          </p:cNvSpPr>
          <p:nvPr/>
        </p:nvSpPr>
        <p:spPr bwMode="auto">
          <a:xfrm>
            <a:off x="3816350" y="493871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3" name="Freeform 121">
            <a:extLst>
              <a:ext uri="{FF2B5EF4-FFF2-40B4-BE49-F238E27FC236}">
                <a16:creationId xmlns:a16="http://schemas.microsoft.com/office/drawing/2014/main" id="{B0314A19-3382-810D-5FA3-B67CDDC4A637}"/>
              </a:ext>
            </a:extLst>
          </p:cNvPr>
          <p:cNvSpPr>
            <a:spLocks/>
          </p:cNvSpPr>
          <p:nvPr/>
        </p:nvSpPr>
        <p:spPr bwMode="auto">
          <a:xfrm>
            <a:off x="3816350" y="478790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4" name="Freeform 122">
            <a:extLst>
              <a:ext uri="{FF2B5EF4-FFF2-40B4-BE49-F238E27FC236}">
                <a16:creationId xmlns:a16="http://schemas.microsoft.com/office/drawing/2014/main" id="{BBF0F08C-5055-D267-3511-96A5DB89BD53}"/>
              </a:ext>
            </a:extLst>
          </p:cNvPr>
          <p:cNvSpPr>
            <a:spLocks/>
          </p:cNvSpPr>
          <p:nvPr/>
        </p:nvSpPr>
        <p:spPr bwMode="auto">
          <a:xfrm>
            <a:off x="3816350" y="425926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5" name="Freeform 123">
            <a:extLst>
              <a:ext uri="{FF2B5EF4-FFF2-40B4-BE49-F238E27FC236}">
                <a16:creationId xmlns:a16="http://schemas.microsoft.com/office/drawing/2014/main" id="{885D1C85-816D-B64B-2DB4-8A18BE730FE0}"/>
              </a:ext>
            </a:extLst>
          </p:cNvPr>
          <p:cNvSpPr>
            <a:spLocks/>
          </p:cNvSpPr>
          <p:nvPr/>
        </p:nvSpPr>
        <p:spPr bwMode="auto">
          <a:xfrm>
            <a:off x="4203700" y="4562475"/>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6" name="Freeform 124">
            <a:extLst>
              <a:ext uri="{FF2B5EF4-FFF2-40B4-BE49-F238E27FC236}">
                <a16:creationId xmlns:a16="http://schemas.microsoft.com/office/drawing/2014/main" id="{748400BF-1FDB-A8F3-EE6A-CE2474D1E15B}"/>
              </a:ext>
            </a:extLst>
          </p:cNvPr>
          <p:cNvSpPr>
            <a:spLocks/>
          </p:cNvSpPr>
          <p:nvPr/>
        </p:nvSpPr>
        <p:spPr bwMode="auto">
          <a:xfrm>
            <a:off x="3816350" y="478790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7" name="Freeform 125">
            <a:extLst>
              <a:ext uri="{FF2B5EF4-FFF2-40B4-BE49-F238E27FC236}">
                <a16:creationId xmlns:a16="http://schemas.microsoft.com/office/drawing/2014/main" id="{D11CC711-381B-9A97-5D9C-BA03CFA8A86B}"/>
              </a:ext>
            </a:extLst>
          </p:cNvPr>
          <p:cNvSpPr>
            <a:spLocks/>
          </p:cNvSpPr>
          <p:nvPr/>
        </p:nvSpPr>
        <p:spPr bwMode="auto">
          <a:xfrm>
            <a:off x="3816350" y="467995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8" name="Freeform 126">
            <a:extLst>
              <a:ext uri="{FF2B5EF4-FFF2-40B4-BE49-F238E27FC236}">
                <a16:creationId xmlns:a16="http://schemas.microsoft.com/office/drawing/2014/main" id="{FE6C94E3-04EE-4081-21DD-A51D8A881B4D}"/>
              </a:ext>
            </a:extLst>
          </p:cNvPr>
          <p:cNvSpPr>
            <a:spLocks/>
          </p:cNvSpPr>
          <p:nvPr/>
        </p:nvSpPr>
        <p:spPr bwMode="auto">
          <a:xfrm>
            <a:off x="3816350" y="4400550"/>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59" name="Freeform 127">
            <a:extLst>
              <a:ext uri="{FF2B5EF4-FFF2-40B4-BE49-F238E27FC236}">
                <a16:creationId xmlns:a16="http://schemas.microsoft.com/office/drawing/2014/main" id="{0E344F58-96BE-3D79-EAE3-30F093CF7B49}"/>
              </a:ext>
            </a:extLst>
          </p:cNvPr>
          <p:cNvSpPr>
            <a:spLocks/>
          </p:cNvSpPr>
          <p:nvPr/>
        </p:nvSpPr>
        <p:spPr bwMode="auto">
          <a:xfrm>
            <a:off x="3816350" y="489585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0" name="Freeform 128">
            <a:extLst>
              <a:ext uri="{FF2B5EF4-FFF2-40B4-BE49-F238E27FC236}">
                <a16:creationId xmlns:a16="http://schemas.microsoft.com/office/drawing/2014/main" id="{09EC7A28-104F-0CA0-FF6D-B3B42EE5E51D}"/>
              </a:ext>
            </a:extLst>
          </p:cNvPr>
          <p:cNvSpPr>
            <a:spLocks/>
          </p:cNvSpPr>
          <p:nvPr/>
        </p:nvSpPr>
        <p:spPr bwMode="auto">
          <a:xfrm>
            <a:off x="3816350" y="481012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1" name="Freeform 129">
            <a:extLst>
              <a:ext uri="{FF2B5EF4-FFF2-40B4-BE49-F238E27FC236}">
                <a16:creationId xmlns:a16="http://schemas.microsoft.com/office/drawing/2014/main" id="{BBDEEB6E-FE05-596A-DF1F-8FF45B776756}"/>
              </a:ext>
            </a:extLst>
          </p:cNvPr>
          <p:cNvSpPr>
            <a:spLocks/>
          </p:cNvSpPr>
          <p:nvPr/>
        </p:nvSpPr>
        <p:spPr bwMode="auto">
          <a:xfrm>
            <a:off x="3816350" y="498316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2" name="Freeform 130">
            <a:extLst>
              <a:ext uri="{FF2B5EF4-FFF2-40B4-BE49-F238E27FC236}">
                <a16:creationId xmlns:a16="http://schemas.microsoft.com/office/drawing/2014/main" id="{51699D47-5EA6-5578-CD09-0934A3443CD5}"/>
              </a:ext>
            </a:extLst>
          </p:cNvPr>
          <p:cNvSpPr>
            <a:spLocks/>
          </p:cNvSpPr>
          <p:nvPr/>
        </p:nvSpPr>
        <p:spPr bwMode="auto">
          <a:xfrm>
            <a:off x="3816350" y="489585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3" name="Freeform 131">
            <a:extLst>
              <a:ext uri="{FF2B5EF4-FFF2-40B4-BE49-F238E27FC236}">
                <a16:creationId xmlns:a16="http://schemas.microsoft.com/office/drawing/2014/main" id="{8432ED80-064D-8BA6-C12F-C6914F614450}"/>
              </a:ext>
            </a:extLst>
          </p:cNvPr>
          <p:cNvSpPr>
            <a:spLocks/>
          </p:cNvSpPr>
          <p:nvPr/>
        </p:nvSpPr>
        <p:spPr bwMode="auto">
          <a:xfrm>
            <a:off x="3816350" y="432435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4" name="Freeform 132">
            <a:extLst>
              <a:ext uri="{FF2B5EF4-FFF2-40B4-BE49-F238E27FC236}">
                <a16:creationId xmlns:a16="http://schemas.microsoft.com/office/drawing/2014/main" id="{70A42D9A-188A-6F9F-8866-556FAEAE9613}"/>
              </a:ext>
            </a:extLst>
          </p:cNvPr>
          <p:cNvSpPr>
            <a:spLocks/>
          </p:cNvSpPr>
          <p:nvPr/>
        </p:nvSpPr>
        <p:spPr bwMode="auto">
          <a:xfrm>
            <a:off x="3816350" y="491807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5" name="Freeform 133">
            <a:extLst>
              <a:ext uri="{FF2B5EF4-FFF2-40B4-BE49-F238E27FC236}">
                <a16:creationId xmlns:a16="http://schemas.microsoft.com/office/drawing/2014/main" id="{C84183DE-1C1C-ECC2-FD69-9E6AF07536CD}"/>
              </a:ext>
            </a:extLst>
          </p:cNvPr>
          <p:cNvSpPr>
            <a:spLocks/>
          </p:cNvSpPr>
          <p:nvPr/>
        </p:nvSpPr>
        <p:spPr bwMode="auto">
          <a:xfrm>
            <a:off x="4203700" y="4637088"/>
            <a:ext cx="65088"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6" name="Freeform 134">
            <a:extLst>
              <a:ext uri="{FF2B5EF4-FFF2-40B4-BE49-F238E27FC236}">
                <a16:creationId xmlns:a16="http://schemas.microsoft.com/office/drawing/2014/main" id="{E4474FBF-BDE2-7C66-5C26-5D43C2B4E976}"/>
              </a:ext>
            </a:extLst>
          </p:cNvPr>
          <p:cNvSpPr>
            <a:spLocks/>
          </p:cNvSpPr>
          <p:nvPr/>
        </p:nvSpPr>
        <p:spPr bwMode="auto">
          <a:xfrm>
            <a:off x="4602163" y="4745038"/>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7" name="Freeform 135">
            <a:extLst>
              <a:ext uri="{FF2B5EF4-FFF2-40B4-BE49-F238E27FC236}">
                <a16:creationId xmlns:a16="http://schemas.microsoft.com/office/drawing/2014/main" id="{332D56D7-5245-00C9-170D-8CF458067F6D}"/>
              </a:ext>
            </a:extLst>
          </p:cNvPr>
          <p:cNvSpPr>
            <a:spLocks/>
          </p:cNvSpPr>
          <p:nvPr/>
        </p:nvSpPr>
        <p:spPr bwMode="auto">
          <a:xfrm>
            <a:off x="4602163" y="462597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8" name="Freeform 136">
            <a:extLst>
              <a:ext uri="{FF2B5EF4-FFF2-40B4-BE49-F238E27FC236}">
                <a16:creationId xmlns:a16="http://schemas.microsoft.com/office/drawing/2014/main" id="{249BAE79-31C9-007B-ED8B-9617A8B8ED69}"/>
              </a:ext>
            </a:extLst>
          </p:cNvPr>
          <p:cNvSpPr>
            <a:spLocks/>
          </p:cNvSpPr>
          <p:nvPr/>
        </p:nvSpPr>
        <p:spPr bwMode="auto">
          <a:xfrm>
            <a:off x="3816350" y="47561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69" name="Freeform 137">
            <a:extLst>
              <a:ext uri="{FF2B5EF4-FFF2-40B4-BE49-F238E27FC236}">
                <a16:creationId xmlns:a16="http://schemas.microsoft.com/office/drawing/2014/main" id="{EC0AB4B8-82DA-C114-7A24-1FCAAACAE25C}"/>
              </a:ext>
            </a:extLst>
          </p:cNvPr>
          <p:cNvSpPr>
            <a:spLocks/>
          </p:cNvSpPr>
          <p:nvPr/>
        </p:nvSpPr>
        <p:spPr bwMode="auto">
          <a:xfrm>
            <a:off x="4602163" y="4929188"/>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0" name="Freeform 138">
            <a:extLst>
              <a:ext uri="{FF2B5EF4-FFF2-40B4-BE49-F238E27FC236}">
                <a16:creationId xmlns:a16="http://schemas.microsoft.com/office/drawing/2014/main" id="{B2802EEA-56A2-6B7C-9708-EE0945940A1E}"/>
              </a:ext>
            </a:extLst>
          </p:cNvPr>
          <p:cNvSpPr>
            <a:spLocks/>
          </p:cNvSpPr>
          <p:nvPr/>
        </p:nvSpPr>
        <p:spPr bwMode="auto">
          <a:xfrm>
            <a:off x="4203700" y="4637088"/>
            <a:ext cx="65088"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1" name="Freeform 139">
            <a:extLst>
              <a:ext uri="{FF2B5EF4-FFF2-40B4-BE49-F238E27FC236}">
                <a16:creationId xmlns:a16="http://schemas.microsoft.com/office/drawing/2014/main" id="{453F868B-5BC7-CC6E-A93A-CA2517EAC6D9}"/>
              </a:ext>
            </a:extLst>
          </p:cNvPr>
          <p:cNvSpPr>
            <a:spLocks/>
          </p:cNvSpPr>
          <p:nvPr/>
        </p:nvSpPr>
        <p:spPr bwMode="auto">
          <a:xfrm>
            <a:off x="4203700" y="4821238"/>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2" name="Freeform 140">
            <a:extLst>
              <a:ext uri="{FF2B5EF4-FFF2-40B4-BE49-F238E27FC236}">
                <a16:creationId xmlns:a16="http://schemas.microsoft.com/office/drawing/2014/main" id="{BAB8093B-FF6C-9858-4CC0-2EB8D09FFF03}"/>
              </a:ext>
            </a:extLst>
          </p:cNvPr>
          <p:cNvSpPr>
            <a:spLocks/>
          </p:cNvSpPr>
          <p:nvPr/>
        </p:nvSpPr>
        <p:spPr bwMode="auto">
          <a:xfrm>
            <a:off x="4203700" y="4141788"/>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3" name="Freeform 141">
            <a:extLst>
              <a:ext uri="{FF2B5EF4-FFF2-40B4-BE49-F238E27FC236}">
                <a16:creationId xmlns:a16="http://schemas.microsoft.com/office/drawing/2014/main" id="{E8E0DB84-5E3F-A442-1F0F-268BA131446B}"/>
              </a:ext>
            </a:extLst>
          </p:cNvPr>
          <p:cNvSpPr>
            <a:spLocks/>
          </p:cNvSpPr>
          <p:nvPr/>
        </p:nvSpPr>
        <p:spPr bwMode="auto">
          <a:xfrm>
            <a:off x="4602163" y="4679950"/>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4" name="Freeform 142">
            <a:extLst>
              <a:ext uri="{FF2B5EF4-FFF2-40B4-BE49-F238E27FC236}">
                <a16:creationId xmlns:a16="http://schemas.microsoft.com/office/drawing/2014/main" id="{EA05E248-3BC3-FB05-B16E-8915D537F77D}"/>
              </a:ext>
            </a:extLst>
          </p:cNvPr>
          <p:cNvSpPr>
            <a:spLocks/>
          </p:cNvSpPr>
          <p:nvPr/>
        </p:nvSpPr>
        <p:spPr bwMode="auto">
          <a:xfrm>
            <a:off x="3816350" y="471328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5" name="Freeform 143">
            <a:extLst>
              <a:ext uri="{FF2B5EF4-FFF2-40B4-BE49-F238E27FC236}">
                <a16:creationId xmlns:a16="http://schemas.microsoft.com/office/drawing/2014/main" id="{C3CFD9DE-EBC2-DB0F-CC14-4E7D25F7218F}"/>
              </a:ext>
            </a:extLst>
          </p:cNvPr>
          <p:cNvSpPr>
            <a:spLocks/>
          </p:cNvSpPr>
          <p:nvPr/>
        </p:nvSpPr>
        <p:spPr bwMode="auto">
          <a:xfrm>
            <a:off x="4203700" y="4906963"/>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6" name="Freeform 144">
            <a:extLst>
              <a:ext uri="{FF2B5EF4-FFF2-40B4-BE49-F238E27FC236}">
                <a16:creationId xmlns:a16="http://schemas.microsoft.com/office/drawing/2014/main" id="{13A05B1A-733A-38BB-5BDE-84CD24BA5160}"/>
              </a:ext>
            </a:extLst>
          </p:cNvPr>
          <p:cNvSpPr>
            <a:spLocks/>
          </p:cNvSpPr>
          <p:nvPr/>
        </p:nvSpPr>
        <p:spPr bwMode="auto">
          <a:xfrm>
            <a:off x="4203700" y="4540250"/>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7" name="Freeform 145">
            <a:extLst>
              <a:ext uri="{FF2B5EF4-FFF2-40B4-BE49-F238E27FC236}">
                <a16:creationId xmlns:a16="http://schemas.microsoft.com/office/drawing/2014/main" id="{5F55427A-E9BE-982E-F965-05F0349841C1}"/>
              </a:ext>
            </a:extLst>
          </p:cNvPr>
          <p:cNvSpPr>
            <a:spLocks/>
          </p:cNvSpPr>
          <p:nvPr/>
        </p:nvSpPr>
        <p:spPr bwMode="auto">
          <a:xfrm>
            <a:off x="4602163" y="484187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8" name="Freeform 146">
            <a:extLst>
              <a:ext uri="{FF2B5EF4-FFF2-40B4-BE49-F238E27FC236}">
                <a16:creationId xmlns:a16="http://schemas.microsoft.com/office/drawing/2014/main" id="{D799D938-FCA8-871B-E506-CC7FC0F9191E}"/>
              </a:ext>
            </a:extLst>
          </p:cNvPr>
          <p:cNvSpPr>
            <a:spLocks/>
          </p:cNvSpPr>
          <p:nvPr/>
        </p:nvSpPr>
        <p:spPr bwMode="auto">
          <a:xfrm>
            <a:off x="3816350" y="455136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79" name="Freeform 147">
            <a:extLst>
              <a:ext uri="{FF2B5EF4-FFF2-40B4-BE49-F238E27FC236}">
                <a16:creationId xmlns:a16="http://schemas.microsoft.com/office/drawing/2014/main" id="{6022DB4E-DAB9-1E4C-0E94-CB6808CADEAA}"/>
              </a:ext>
            </a:extLst>
          </p:cNvPr>
          <p:cNvSpPr>
            <a:spLocks/>
          </p:cNvSpPr>
          <p:nvPr/>
        </p:nvSpPr>
        <p:spPr bwMode="auto">
          <a:xfrm>
            <a:off x="4602163" y="4670425"/>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0" name="Freeform 148">
            <a:extLst>
              <a:ext uri="{FF2B5EF4-FFF2-40B4-BE49-F238E27FC236}">
                <a16:creationId xmlns:a16="http://schemas.microsoft.com/office/drawing/2014/main" id="{77F9E24A-6FFD-6464-7BB0-9160AA6180BC}"/>
              </a:ext>
            </a:extLst>
          </p:cNvPr>
          <p:cNvSpPr>
            <a:spLocks/>
          </p:cNvSpPr>
          <p:nvPr/>
        </p:nvSpPr>
        <p:spPr bwMode="auto">
          <a:xfrm>
            <a:off x="4203700" y="4929188"/>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1" name="Freeform 149">
            <a:extLst>
              <a:ext uri="{FF2B5EF4-FFF2-40B4-BE49-F238E27FC236}">
                <a16:creationId xmlns:a16="http://schemas.microsoft.com/office/drawing/2014/main" id="{2712AEC5-F6EB-AABA-682A-201D8560C691}"/>
              </a:ext>
            </a:extLst>
          </p:cNvPr>
          <p:cNvSpPr>
            <a:spLocks/>
          </p:cNvSpPr>
          <p:nvPr/>
        </p:nvSpPr>
        <p:spPr bwMode="auto">
          <a:xfrm>
            <a:off x="4203700" y="4335463"/>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2" name="Freeform 150">
            <a:extLst>
              <a:ext uri="{FF2B5EF4-FFF2-40B4-BE49-F238E27FC236}">
                <a16:creationId xmlns:a16="http://schemas.microsoft.com/office/drawing/2014/main" id="{AEE0AC04-4F24-7581-B32D-43EADF9F00C2}"/>
              </a:ext>
            </a:extLst>
          </p:cNvPr>
          <p:cNvSpPr>
            <a:spLocks/>
          </p:cNvSpPr>
          <p:nvPr/>
        </p:nvSpPr>
        <p:spPr bwMode="auto">
          <a:xfrm>
            <a:off x="4602163" y="4886325"/>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3" name="Freeform 151">
            <a:extLst>
              <a:ext uri="{FF2B5EF4-FFF2-40B4-BE49-F238E27FC236}">
                <a16:creationId xmlns:a16="http://schemas.microsoft.com/office/drawing/2014/main" id="{1E5DD8DE-A751-E04C-73FB-1DCB7FBC7297}"/>
              </a:ext>
            </a:extLst>
          </p:cNvPr>
          <p:cNvSpPr>
            <a:spLocks/>
          </p:cNvSpPr>
          <p:nvPr/>
        </p:nvSpPr>
        <p:spPr bwMode="auto">
          <a:xfrm>
            <a:off x="4203700" y="4733925"/>
            <a:ext cx="65088"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4" name="Freeform 152">
            <a:extLst>
              <a:ext uri="{FF2B5EF4-FFF2-40B4-BE49-F238E27FC236}">
                <a16:creationId xmlns:a16="http://schemas.microsoft.com/office/drawing/2014/main" id="{C3C66F1C-3746-DC3E-2255-F1B9E892BC54}"/>
              </a:ext>
            </a:extLst>
          </p:cNvPr>
          <p:cNvSpPr>
            <a:spLocks/>
          </p:cNvSpPr>
          <p:nvPr/>
        </p:nvSpPr>
        <p:spPr bwMode="auto">
          <a:xfrm>
            <a:off x="4602163" y="49498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5" name="Freeform 153">
            <a:extLst>
              <a:ext uri="{FF2B5EF4-FFF2-40B4-BE49-F238E27FC236}">
                <a16:creationId xmlns:a16="http://schemas.microsoft.com/office/drawing/2014/main" id="{5D19A12A-43E9-90E2-8900-C720E317EE69}"/>
              </a:ext>
            </a:extLst>
          </p:cNvPr>
          <p:cNvSpPr>
            <a:spLocks/>
          </p:cNvSpPr>
          <p:nvPr/>
        </p:nvSpPr>
        <p:spPr bwMode="auto">
          <a:xfrm>
            <a:off x="4203700" y="4778375"/>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6" name="Freeform 154">
            <a:extLst>
              <a:ext uri="{FF2B5EF4-FFF2-40B4-BE49-F238E27FC236}">
                <a16:creationId xmlns:a16="http://schemas.microsoft.com/office/drawing/2014/main" id="{B5E666FD-2393-253A-AF73-1689EE8E5ADD}"/>
              </a:ext>
            </a:extLst>
          </p:cNvPr>
          <p:cNvSpPr>
            <a:spLocks/>
          </p:cNvSpPr>
          <p:nvPr/>
        </p:nvSpPr>
        <p:spPr bwMode="auto">
          <a:xfrm>
            <a:off x="4602163" y="4918075"/>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7" name="Freeform 155">
            <a:extLst>
              <a:ext uri="{FF2B5EF4-FFF2-40B4-BE49-F238E27FC236}">
                <a16:creationId xmlns:a16="http://schemas.microsoft.com/office/drawing/2014/main" id="{9E699D5F-3803-576A-C4C2-BEFE8AE05D2B}"/>
              </a:ext>
            </a:extLst>
          </p:cNvPr>
          <p:cNvSpPr>
            <a:spLocks/>
          </p:cNvSpPr>
          <p:nvPr/>
        </p:nvSpPr>
        <p:spPr bwMode="auto">
          <a:xfrm>
            <a:off x="4602163" y="4992688"/>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8" name="Freeform 156">
            <a:extLst>
              <a:ext uri="{FF2B5EF4-FFF2-40B4-BE49-F238E27FC236}">
                <a16:creationId xmlns:a16="http://schemas.microsoft.com/office/drawing/2014/main" id="{A446F5E0-E8A3-6D3E-5C10-8D073284177D}"/>
              </a:ext>
            </a:extLst>
          </p:cNvPr>
          <p:cNvSpPr>
            <a:spLocks/>
          </p:cNvSpPr>
          <p:nvPr/>
        </p:nvSpPr>
        <p:spPr bwMode="auto">
          <a:xfrm>
            <a:off x="4602163" y="4756150"/>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89" name="Freeform 157">
            <a:extLst>
              <a:ext uri="{FF2B5EF4-FFF2-40B4-BE49-F238E27FC236}">
                <a16:creationId xmlns:a16="http://schemas.microsoft.com/office/drawing/2014/main" id="{8A34811D-972E-7BAB-246B-6BB0C4283BCC}"/>
              </a:ext>
            </a:extLst>
          </p:cNvPr>
          <p:cNvSpPr>
            <a:spLocks/>
          </p:cNvSpPr>
          <p:nvPr/>
        </p:nvSpPr>
        <p:spPr bwMode="auto">
          <a:xfrm>
            <a:off x="4203700" y="4432300"/>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0" name="Freeform 158">
            <a:extLst>
              <a:ext uri="{FF2B5EF4-FFF2-40B4-BE49-F238E27FC236}">
                <a16:creationId xmlns:a16="http://schemas.microsoft.com/office/drawing/2014/main" id="{3572D994-8053-1ED6-E71E-22A093E3FA32}"/>
              </a:ext>
            </a:extLst>
          </p:cNvPr>
          <p:cNvSpPr>
            <a:spLocks/>
          </p:cNvSpPr>
          <p:nvPr/>
        </p:nvSpPr>
        <p:spPr bwMode="auto">
          <a:xfrm>
            <a:off x="4602163" y="4540250"/>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1" name="Freeform 159">
            <a:extLst>
              <a:ext uri="{FF2B5EF4-FFF2-40B4-BE49-F238E27FC236}">
                <a16:creationId xmlns:a16="http://schemas.microsoft.com/office/drawing/2014/main" id="{3547B3DE-C1FA-0FC0-216F-A221A592209E}"/>
              </a:ext>
            </a:extLst>
          </p:cNvPr>
          <p:cNvSpPr>
            <a:spLocks/>
          </p:cNvSpPr>
          <p:nvPr/>
        </p:nvSpPr>
        <p:spPr bwMode="auto">
          <a:xfrm>
            <a:off x="4602163" y="4745038"/>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2" name="Freeform 160">
            <a:extLst>
              <a:ext uri="{FF2B5EF4-FFF2-40B4-BE49-F238E27FC236}">
                <a16:creationId xmlns:a16="http://schemas.microsoft.com/office/drawing/2014/main" id="{803A3FAD-3147-6B3A-DB60-C0D5F2E1B612}"/>
              </a:ext>
            </a:extLst>
          </p:cNvPr>
          <p:cNvSpPr>
            <a:spLocks/>
          </p:cNvSpPr>
          <p:nvPr/>
        </p:nvSpPr>
        <p:spPr bwMode="auto">
          <a:xfrm>
            <a:off x="4602163" y="4486275"/>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3" name="Freeform 161">
            <a:extLst>
              <a:ext uri="{FF2B5EF4-FFF2-40B4-BE49-F238E27FC236}">
                <a16:creationId xmlns:a16="http://schemas.microsoft.com/office/drawing/2014/main" id="{981D7C7F-5EB9-DD0E-5998-3AF7D7881FD7}"/>
              </a:ext>
            </a:extLst>
          </p:cNvPr>
          <p:cNvSpPr>
            <a:spLocks/>
          </p:cNvSpPr>
          <p:nvPr/>
        </p:nvSpPr>
        <p:spPr bwMode="auto">
          <a:xfrm>
            <a:off x="4602163" y="49498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4" name="Freeform 162">
            <a:extLst>
              <a:ext uri="{FF2B5EF4-FFF2-40B4-BE49-F238E27FC236}">
                <a16:creationId xmlns:a16="http://schemas.microsoft.com/office/drawing/2014/main" id="{FEFC492D-BD0C-B7ED-A154-5501D33316CD}"/>
              </a:ext>
            </a:extLst>
          </p:cNvPr>
          <p:cNvSpPr>
            <a:spLocks/>
          </p:cNvSpPr>
          <p:nvPr/>
        </p:nvSpPr>
        <p:spPr bwMode="auto">
          <a:xfrm>
            <a:off x="5000625" y="4875213"/>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5" name="Freeform 163">
            <a:extLst>
              <a:ext uri="{FF2B5EF4-FFF2-40B4-BE49-F238E27FC236}">
                <a16:creationId xmlns:a16="http://schemas.microsoft.com/office/drawing/2014/main" id="{A3F1429C-8603-2756-7A7D-9D00AB6D54E3}"/>
              </a:ext>
            </a:extLst>
          </p:cNvPr>
          <p:cNvSpPr>
            <a:spLocks/>
          </p:cNvSpPr>
          <p:nvPr/>
        </p:nvSpPr>
        <p:spPr bwMode="auto">
          <a:xfrm>
            <a:off x="4602163" y="4960938"/>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6" name="Freeform 164">
            <a:extLst>
              <a:ext uri="{FF2B5EF4-FFF2-40B4-BE49-F238E27FC236}">
                <a16:creationId xmlns:a16="http://schemas.microsoft.com/office/drawing/2014/main" id="{AD05A1EC-0FBE-8B09-2C04-C2FA58ED590E}"/>
              </a:ext>
            </a:extLst>
          </p:cNvPr>
          <p:cNvSpPr>
            <a:spLocks/>
          </p:cNvSpPr>
          <p:nvPr/>
        </p:nvSpPr>
        <p:spPr bwMode="auto">
          <a:xfrm>
            <a:off x="4602163" y="4929188"/>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7" name="Freeform 165">
            <a:extLst>
              <a:ext uri="{FF2B5EF4-FFF2-40B4-BE49-F238E27FC236}">
                <a16:creationId xmlns:a16="http://schemas.microsoft.com/office/drawing/2014/main" id="{4FC2476A-38B1-8B71-7E32-4E99C79D79B5}"/>
              </a:ext>
            </a:extLst>
          </p:cNvPr>
          <p:cNvSpPr>
            <a:spLocks/>
          </p:cNvSpPr>
          <p:nvPr/>
        </p:nvSpPr>
        <p:spPr bwMode="auto">
          <a:xfrm>
            <a:off x="4602163" y="49498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8" name="Freeform 166">
            <a:extLst>
              <a:ext uri="{FF2B5EF4-FFF2-40B4-BE49-F238E27FC236}">
                <a16:creationId xmlns:a16="http://schemas.microsoft.com/office/drawing/2014/main" id="{9C9D5438-A7FE-0C4B-A8E4-082AAD90F360}"/>
              </a:ext>
            </a:extLst>
          </p:cNvPr>
          <p:cNvSpPr>
            <a:spLocks/>
          </p:cNvSpPr>
          <p:nvPr/>
        </p:nvSpPr>
        <p:spPr bwMode="auto">
          <a:xfrm>
            <a:off x="4602163" y="5026025"/>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399" name="Freeform 167">
            <a:extLst>
              <a:ext uri="{FF2B5EF4-FFF2-40B4-BE49-F238E27FC236}">
                <a16:creationId xmlns:a16="http://schemas.microsoft.com/office/drawing/2014/main" id="{B02AE748-5072-3C7F-7BDF-4D281C5DC999}"/>
              </a:ext>
            </a:extLst>
          </p:cNvPr>
          <p:cNvSpPr>
            <a:spLocks/>
          </p:cNvSpPr>
          <p:nvPr/>
        </p:nvSpPr>
        <p:spPr bwMode="auto">
          <a:xfrm>
            <a:off x="4602163" y="4929188"/>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0" name="Freeform 168">
            <a:extLst>
              <a:ext uri="{FF2B5EF4-FFF2-40B4-BE49-F238E27FC236}">
                <a16:creationId xmlns:a16="http://schemas.microsoft.com/office/drawing/2014/main" id="{5A95D55F-3A7D-29B0-EEEF-00A8697AFB06}"/>
              </a:ext>
            </a:extLst>
          </p:cNvPr>
          <p:cNvSpPr>
            <a:spLocks/>
          </p:cNvSpPr>
          <p:nvPr/>
        </p:nvSpPr>
        <p:spPr bwMode="auto">
          <a:xfrm>
            <a:off x="5399088" y="4983163"/>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01" name="Freeform 169">
            <a:extLst>
              <a:ext uri="{FF2B5EF4-FFF2-40B4-BE49-F238E27FC236}">
                <a16:creationId xmlns:a16="http://schemas.microsoft.com/office/drawing/2014/main" id="{42ED08C2-7EBC-8CA7-A93F-92D89028A773}"/>
              </a:ext>
            </a:extLst>
          </p:cNvPr>
          <p:cNvSpPr>
            <a:spLocks/>
          </p:cNvSpPr>
          <p:nvPr/>
        </p:nvSpPr>
        <p:spPr bwMode="auto">
          <a:xfrm>
            <a:off x="4602163" y="4895850"/>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2" name="Freeform 170">
            <a:extLst>
              <a:ext uri="{FF2B5EF4-FFF2-40B4-BE49-F238E27FC236}">
                <a16:creationId xmlns:a16="http://schemas.microsoft.com/office/drawing/2014/main" id="{79ED8160-DE65-43D4-3FB4-A302C9430A8D}"/>
              </a:ext>
            </a:extLst>
          </p:cNvPr>
          <p:cNvSpPr>
            <a:spLocks/>
          </p:cNvSpPr>
          <p:nvPr/>
        </p:nvSpPr>
        <p:spPr bwMode="auto">
          <a:xfrm>
            <a:off x="4602163" y="4745038"/>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3" name="Freeform 171">
            <a:extLst>
              <a:ext uri="{FF2B5EF4-FFF2-40B4-BE49-F238E27FC236}">
                <a16:creationId xmlns:a16="http://schemas.microsoft.com/office/drawing/2014/main" id="{4A8CA088-8D67-966A-C186-8A19F935B58A}"/>
              </a:ext>
            </a:extLst>
          </p:cNvPr>
          <p:cNvSpPr>
            <a:spLocks/>
          </p:cNvSpPr>
          <p:nvPr/>
        </p:nvSpPr>
        <p:spPr bwMode="auto">
          <a:xfrm>
            <a:off x="4602163" y="4906963"/>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4" name="Freeform 172">
            <a:extLst>
              <a:ext uri="{FF2B5EF4-FFF2-40B4-BE49-F238E27FC236}">
                <a16:creationId xmlns:a16="http://schemas.microsoft.com/office/drawing/2014/main" id="{DE02754A-0DD3-5D3B-D2FE-1964E8AACEFA}"/>
              </a:ext>
            </a:extLst>
          </p:cNvPr>
          <p:cNvSpPr>
            <a:spLocks/>
          </p:cNvSpPr>
          <p:nvPr/>
        </p:nvSpPr>
        <p:spPr bwMode="auto">
          <a:xfrm>
            <a:off x="5000625" y="4637088"/>
            <a:ext cx="65088"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5" name="Freeform 173">
            <a:extLst>
              <a:ext uri="{FF2B5EF4-FFF2-40B4-BE49-F238E27FC236}">
                <a16:creationId xmlns:a16="http://schemas.microsoft.com/office/drawing/2014/main" id="{51994044-6FAC-7AA1-8C27-FAADB9D3F610}"/>
              </a:ext>
            </a:extLst>
          </p:cNvPr>
          <p:cNvSpPr>
            <a:spLocks/>
          </p:cNvSpPr>
          <p:nvPr/>
        </p:nvSpPr>
        <p:spPr bwMode="auto">
          <a:xfrm>
            <a:off x="4602163" y="4464050"/>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6" name="Freeform 174">
            <a:extLst>
              <a:ext uri="{FF2B5EF4-FFF2-40B4-BE49-F238E27FC236}">
                <a16:creationId xmlns:a16="http://schemas.microsoft.com/office/drawing/2014/main" id="{07B69E34-C3D5-899B-37F0-ECF51D99410F}"/>
              </a:ext>
            </a:extLst>
          </p:cNvPr>
          <p:cNvSpPr>
            <a:spLocks/>
          </p:cNvSpPr>
          <p:nvPr/>
        </p:nvSpPr>
        <p:spPr bwMode="auto">
          <a:xfrm>
            <a:off x="5000625" y="5037138"/>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7" name="Freeform 175">
            <a:extLst>
              <a:ext uri="{FF2B5EF4-FFF2-40B4-BE49-F238E27FC236}">
                <a16:creationId xmlns:a16="http://schemas.microsoft.com/office/drawing/2014/main" id="{AD122A6D-42F9-2476-3A1C-4478490651AB}"/>
              </a:ext>
            </a:extLst>
          </p:cNvPr>
          <p:cNvSpPr>
            <a:spLocks/>
          </p:cNvSpPr>
          <p:nvPr/>
        </p:nvSpPr>
        <p:spPr bwMode="auto">
          <a:xfrm>
            <a:off x="5000625" y="4497388"/>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08" name="Freeform 176">
            <a:extLst>
              <a:ext uri="{FF2B5EF4-FFF2-40B4-BE49-F238E27FC236}">
                <a16:creationId xmlns:a16="http://schemas.microsoft.com/office/drawing/2014/main" id="{BED629C2-BA2A-43DB-D1F3-A49E5D89DC68}"/>
              </a:ext>
            </a:extLst>
          </p:cNvPr>
          <p:cNvSpPr>
            <a:spLocks/>
          </p:cNvSpPr>
          <p:nvPr/>
        </p:nvSpPr>
        <p:spPr bwMode="auto">
          <a:xfrm>
            <a:off x="5399088" y="491807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09" name="Freeform 177">
            <a:extLst>
              <a:ext uri="{FF2B5EF4-FFF2-40B4-BE49-F238E27FC236}">
                <a16:creationId xmlns:a16="http://schemas.microsoft.com/office/drawing/2014/main" id="{8FE54445-9187-83C9-1DD6-7C02F7073BAB}"/>
              </a:ext>
            </a:extLst>
          </p:cNvPr>
          <p:cNvSpPr>
            <a:spLocks/>
          </p:cNvSpPr>
          <p:nvPr/>
        </p:nvSpPr>
        <p:spPr bwMode="auto">
          <a:xfrm>
            <a:off x="4602163" y="5014913"/>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0" name="Freeform 178">
            <a:extLst>
              <a:ext uri="{FF2B5EF4-FFF2-40B4-BE49-F238E27FC236}">
                <a16:creationId xmlns:a16="http://schemas.microsoft.com/office/drawing/2014/main" id="{B47AE6E8-9C2C-3B3A-6CDB-87EAD8FCC975}"/>
              </a:ext>
            </a:extLst>
          </p:cNvPr>
          <p:cNvSpPr>
            <a:spLocks/>
          </p:cNvSpPr>
          <p:nvPr/>
        </p:nvSpPr>
        <p:spPr bwMode="auto">
          <a:xfrm>
            <a:off x="5399088" y="473392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11" name="Freeform 179">
            <a:extLst>
              <a:ext uri="{FF2B5EF4-FFF2-40B4-BE49-F238E27FC236}">
                <a16:creationId xmlns:a16="http://schemas.microsoft.com/office/drawing/2014/main" id="{2F0C6997-A743-2F8B-C8B3-221C47DDC1A3}"/>
              </a:ext>
            </a:extLst>
          </p:cNvPr>
          <p:cNvSpPr>
            <a:spLocks/>
          </p:cNvSpPr>
          <p:nvPr/>
        </p:nvSpPr>
        <p:spPr bwMode="auto">
          <a:xfrm>
            <a:off x="5000625" y="4691063"/>
            <a:ext cx="65088"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2" name="Freeform 180">
            <a:extLst>
              <a:ext uri="{FF2B5EF4-FFF2-40B4-BE49-F238E27FC236}">
                <a16:creationId xmlns:a16="http://schemas.microsoft.com/office/drawing/2014/main" id="{7914F229-5836-7BBC-C1A3-7743481C749A}"/>
              </a:ext>
            </a:extLst>
          </p:cNvPr>
          <p:cNvSpPr>
            <a:spLocks/>
          </p:cNvSpPr>
          <p:nvPr/>
        </p:nvSpPr>
        <p:spPr bwMode="auto">
          <a:xfrm>
            <a:off x="5000625" y="4378325"/>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3" name="Freeform 181">
            <a:extLst>
              <a:ext uri="{FF2B5EF4-FFF2-40B4-BE49-F238E27FC236}">
                <a16:creationId xmlns:a16="http://schemas.microsoft.com/office/drawing/2014/main" id="{6846F081-C891-5C5F-1D87-B7836738046E}"/>
              </a:ext>
            </a:extLst>
          </p:cNvPr>
          <p:cNvSpPr>
            <a:spLocks/>
          </p:cNvSpPr>
          <p:nvPr/>
        </p:nvSpPr>
        <p:spPr bwMode="auto">
          <a:xfrm>
            <a:off x="4602163" y="4906963"/>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4" name="Freeform 182">
            <a:extLst>
              <a:ext uri="{FF2B5EF4-FFF2-40B4-BE49-F238E27FC236}">
                <a16:creationId xmlns:a16="http://schemas.microsoft.com/office/drawing/2014/main" id="{1DE9D10E-D4A5-6AE2-606D-648916AA5FE2}"/>
              </a:ext>
            </a:extLst>
          </p:cNvPr>
          <p:cNvSpPr>
            <a:spLocks/>
          </p:cNvSpPr>
          <p:nvPr/>
        </p:nvSpPr>
        <p:spPr bwMode="auto">
          <a:xfrm>
            <a:off x="5000625" y="4691063"/>
            <a:ext cx="65088"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5" name="Freeform 183">
            <a:extLst>
              <a:ext uri="{FF2B5EF4-FFF2-40B4-BE49-F238E27FC236}">
                <a16:creationId xmlns:a16="http://schemas.microsoft.com/office/drawing/2014/main" id="{943ABAC9-29F8-2483-5288-F89E97AE54D2}"/>
              </a:ext>
            </a:extLst>
          </p:cNvPr>
          <p:cNvSpPr>
            <a:spLocks/>
          </p:cNvSpPr>
          <p:nvPr/>
        </p:nvSpPr>
        <p:spPr bwMode="auto">
          <a:xfrm>
            <a:off x="5399088" y="484187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16" name="Freeform 184">
            <a:extLst>
              <a:ext uri="{FF2B5EF4-FFF2-40B4-BE49-F238E27FC236}">
                <a16:creationId xmlns:a16="http://schemas.microsoft.com/office/drawing/2014/main" id="{2F9A374C-79C4-F373-2363-7C4FBC0ED316}"/>
              </a:ext>
            </a:extLst>
          </p:cNvPr>
          <p:cNvSpPr>
            <a:spLocks/>
          </p:cNvSpPr>
          <p:nvPr/>
        </p:nvSpPr>
        <p:spPr bwMode="auto">
          <a:xfrm>
            <a:off x="5000625" y="4875213"/>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7" name="Freeform 185">
            <a:extLst>
              <a:ext uri="{FF2B5EF4-FFF2-40B4-BE49-F238E27FC236}">
                <a16:creationId xmlns:a16="http://schemas.microsoft.com/office/drawing/2014/main" id="{3E204D34-A510-1BDA-C362-FF054B91B0B3}"/>
              </a:ext>
            </a:extLst>
          </p:cNvPr>
          <p:cNvSpPr>
            <a:spLocks/>
          </p:cNvSpPr>
          <p:nvPr/>
        </p:nvSpPr>
        <p:spPr bwMode="auto">
          <a:xfrm>
            <a:off x="4602163" y="5003800"/>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8" name="Freeform 186">
            <a:extLst>
              <a:ext uri="{FF2B5EF4-FFF2-40B4-BE49-F238E27FC236}">
                <a16:creationId xmlns:a16="http://schemas.microsoft.com/office/drawing/2014/main" id="{58AE640D-40DA-35D1-74D1-7CA42225C1E9}"/>
              </a:ext>
            </a:extLst>
          </p:cNvPr>
          <p:cNvSpPr>
            <a:spLocks/>
          </p:cNvSpPr>
          <p:nvPr/>
        </p:nvSpPr>
        <p:spPr bwMode="auto">
          <a:xfrm>
            <a:off x="4602163" y="49498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19" name="Freeform 187">
            <a:extLst>
              <a:ext uri="{FF2B5EF4-FFF2-40B4-BE49-F238E27FC236}">
                <a16:creationId xmlns:a16="http://schemas.microsoft.com/office/drawing/2014/main" id="{9E46B7C9-A211-8E82-90DD-EB3D02774CBB}"/>
              </a:ext>
            </a:extLst>
          </p:cNvPr>
          <p:cNvSpPr>
            <a:spLocks/>
          </p:cNvSpPr>
          <p:nvPr/>
        </p:nvSpPr>
        <p:spPr bwMode="auto">
          <a:xfrm>
            <a:off x="5000625" y="4938713"/>
            <a:ext cx="65088"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20" name="Freeform 188">
            <a:extLst>
              <a:ext uri="{FF2B5EF4-FFF2-40B4-BE49-F238E27FC236}">
                <a16:creationId xmlns:a16="http://schemas.microsoft.com/office/drawing/2014/main" id="{83F9D62B-B17D-4A44-2459-CABAE4EDA659}"/>
              </a:ext>
            </a:extLst>
          </p:cNvPr>
          <p:cNvSpPr>
            <a:spLocks/>
          </p:cNvSpPr>
          <p:nvPr/>
        </p:nvSpPr>
        <p:spPr bwMode="auto">
          <a:xfrm>
            <a:off x="5399088" y="488632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21" name="Freeform 189">
            <a:extLst>
              <a:ext uri="{FF2B5EF4-FFF2-40B4-BE49-F238E27FC236}">
                <a16:creationId xmlns:a16="http://schemas.microsoft.com/office/drawing/2014/main" id="{16D5C554-B97C-5510-C7E1-D48BD0F795BE}"/>
              </a:ext>
            </a:extLst>
          </p:cNvPr>
          <p:cNvSpPr>
            <a:spLocks/>
          </p:cNvSpPr>
          <p:nvPr/>
        </p:nvSpPr>
        <p:spPr bwMode="auto">
          <a:xfrm>
            <a:off x="5399088" y="4992688"/>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22" name="Freeform 190">
            <a:extLst>
              <a:ext uri="{FF2B5EF4-FFF2-40B4-BE49-F238E27FC236}">
                <a16:creationId xmlns:a16="http://schemas.microsoft.com/office/drawing/2014/main" id="{69A2CDF5-83C5-D087-F273-3D4155D60525}"/>
              </a:ext>
            </a:extLst>
          </p:cNvPr>
          <p:cNvSpPr>
            <a:spLocks/>
          </p:cNvSpPr>
          <p:nvPr/>
        </p:nvSpPr>
        <p:spPr bwMode="auto">
          <a:xfrm>
            <a:off x="5399088" y="490696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23" name="Freeform 191">
            <a:extLst>
              <a:ext uri="{FF2B5EF4-FFF2-40B4-BE49-F238E27FC236}">
                <a16:creationId xmlns:a16="http://schemas.microsoft.com/office/drawing/2014/main" id="{35FF6C48-9E11-73FA-34B4-08CF47AB70DC}"/>
              </a:ext>
            </a:extLst>
          </p:cNvPr>
          <p:cNvSpPr>
            <a:spLocks/>
          </p:cNvSpPr>
          <p:nvPr/>
        </p:nvSpPr>
        <p:spPr bwMode="auto">
          <a:xfrm>
            <a:off x="5399088" y="504666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24" name="Freeform 192">
            <a:extLst>
              <a:ext uri="{FF2B5EF4-FFF2-40B4-BE49-F238E27FC236}">
                <a16:creationId xmlns:a16="http://schemas.microsoft.com/office/drawing/2014/main" id="{C9AE5531-4EF0-A3E6-05CB-10A77BAFF802}"/>
              </a:ext>
            </a:extLst>
          </p:cNvPr>
          <p:cNvSpPr>
            <a:spLocks/>
          </p:cNvSpPr>
          <p:nvPr/>
        </p:nvSpPr>
        <p:spPr bwMode="auto">
          <a:xfrm>
            <a:off x="5399088" y="493871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25" name="Freeform 193">
            <a:extLst>
              <a:ext uri="{FF2B5EF4-FFF2-40B4-BE49-F238E27FC236}">
                <a16:creationId xmlns:a16="http://schemas.microsoft.com/office/drawing/2014/main" id="{79309732-7A02-87DE-F754-D7C31AFBDE60}"/>
              </a:ext>
            </a:extLst>
          </p:cNvPr>
          <p:cNvSpPr>
            <a:spLocks/>
          </p:cNvSpPr>
          <p:nvPr/>
        </p:nvSpPr>
        <p:spPr bwMode="auto">
          <a:xfrm>
            <a:off x="4602163" y="45180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26" name="Freeform 194">
            <a:extLst>
              <a:ext uri="{FF2B5EF4-FFF2-40B4-BE49-F238E27FC236}">
                <a16:creationId xmlns:a16="http://schemas.microsoft.com/office/drawing/2014/main" id="{CF7F5CB5-3CCC-98ED-3CD2-749011FF7C45}"/>
              </a:ext>
            </a:extLst>
          </p:cNvPr>
          <p:cNvSpPr>
            <a:spLocks/>
          </p:cNvSpPr>
          <p:nvPr/>
        </p:nvSpPr>
        <p:spPr bwMode="auto">
          <a:xfrm>
            <a:off x="5000625" y="5037138"/>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27" name="Freeform 195">
            <a:extLst>
              <a:ext uri="{FF2B5EF4-FFF2-40B4-BE49-F238E27FC236}">
                <a16:creationId xmlns:a16="http://schemas.microsoft.com/office/drawing/2014/main" id="{02005016-FE1A-97C4-6AAD-D7B228DCD8A6}"/>
              </a:ext>
            </a:extLst>
          </p:cNvPr>
          <p:cNvSpPr>
            <a:spLocks/>
          </p:cNvSpPr>
          <p:nvPr/>
        </p:nvSpPr>
        <p:spPr bwMode="auto">
          <a:xfrm>
            <a:off x="5399088" y="501491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28" name="Freeform 196">
            <a:extLst>
              <a:ext uri="{FF2B5EF4-FFF2-40B4-BE49-F238E27FC236}">
                <a16:creationId xmlns:a16="http://schemas.microsoft.com/office/drawing/2014/main" id="{A65C911F-1605-FB13-33AF-8E7C4F5806C2}"/>
              </a:ext>
            </a:extLst>
          </p:cNvPr>
          <p:cNvSpPr>
            <a:spLocks/>
          </p:cNvSpPr>
          <p:nvPr/>
        </p:nvSpPr>
        <p:spPr bwMode="auto">
          <a:xfrm>
            <a:off x="5000625" y="4130675"/>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29" name="Freeform 197">
            <a:extLst>
              <a:ext uri="{FF2B5EF4-FFF2-40B4-BE49-F238E27FC236}">
                <a16:creationId xmlns:a16="http://schemas.microsoft.com/office/drawing/2014/main" id="{7866FAB2-EA7A-9399-E9F7-B1C92F3D7C3B}"/>
              </a:ext>
            </a:extLst>
          </p:cNvPr>
          <p:cNvSpPr>
            <a:spLocks/>
          </p:cNvSpPr>
          <p:nvPr/>
        </p:nvSpPr>
        <p:spPr bwMode="auto">
          <a:xfrm>
            <a:off x="5399088" y="489585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30" name="Freeform 198">
            <a:extLst>
              <a:ext uri="{FF2B5EF4-FFF2-40B4-BE49-F238E27FC236}">
                <a16:creationId xmlns:a16="http://schemas.microsoft.com/office/drawing/2014/main" id="{428EF2D1-B120-509B-4E27-D847EF27D66F}"/>
              </a:ext>
            </a:extLst>
          </p:cNvPr>
          <p:cNvSpPr>
            <a:spLocks/>
          </p:cNvSpPr>
          <p:nvPr/>
        </p:nvSpPr>
        <p:spPr bwMode="auto">
          <a:xfrm>
            <a:off x="5000625" y="4918075"/>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31" name="Freeform 199">
            <a:extLst>
              <a:ext uri="{FF2B5EF4-FFF2-40B4-BE49-F238E27FC236}">
                <a16:creationId xmlns:a16="http://schemas.microsoft.com/office/drawing/2014/main" id="{29D996D2-8E64-5BB2-9D4C-309BDEE64D5C}"/>
              </a:ext>
            </a:extLst>
          </p:cNvPr>
          <p:cNvSpPr>
            <a:spLocks/>
          </p:cNvSpPr>
          <p:nvPr/>
        </p:nvSpPr>
        <p:spPr bwMode="auto">
          <a:xfrm>
            <a:off x="5399088" y="491807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32" name="Freeform 200">
            <a:extLst>
              <a:ext uri="{FF2B5EF4-FFF2-40B4-BE49-F238E27FC236}">
                <a16:creationId xmlns:a16="http://schemas.microsoft.com/office/drawing/2014/main" id="{5050A86F-805A-4E3D-D599-A1BE3BF831AD}"/>
              </a:ext>
            </a:extLst>
          </p:cNvPr>
          <p:cNvSpPr>
            <a:spLocks/>
          </p:cNvSpPr>
          <p:nvPr/>
        </p:nvSpPr>
        <p:spPr bwMode="auto">
          <a:xfrm>
            <a:off x="5000625" y="4972050"/>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33" name="Freeform 201">
            <a:extLst>
              <a:ext uri="{FF2B5EF4-FFF2-40B4-BE49-F238E27FC236}">
                <a16:creationId xmlns:a16="http://schemas.microsoft.com/office/drawing/2014/main" id="{1EE78458-76EB-DF2C-3435-17220C01F5D2}"/>
              </a:ext>
            </a:extLst>
          </p:cNvPr>
          <p:cNvSpPr>
            <a:spLocks/>
          </p:cNvSpPr>
          <p:nvPr/>
        </p:nvSpPr>
        <p:spPr bwMode="auto">
          <a:xfrm>
            <a:off x="5000625" y="4702175"/>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34" name="Freeform 202">
            <a:extLst>
              <a:ext uri="{FF2B5EF4-FFF2-40B4-BE49-F238E27FC236}">
                <a16:creationId xmlns:a16="http://schemas.microsoft.com/office/drawing/2014/main" id="{2FE4AC7C-AF1F-D514-D580-DB05689DA0F3}"/>
              </a:ext>
            </a:extLst>
          </p:cNvPr>
          <p:cNvSpPr>
            <a:spLocks/>
          </p:cNvSpPr>
          <p:nvPr/>
        </p:nvSpPr>
        <p:spPr bwMode="auto">
          <a:xfrm>
            <a:off x="5399088" y="455136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35" name="Freeform 203">
            <a:extLst>
              <a:ext uri="{FF2B5EF4-FFF2-40B4-BE49-F238E27FC236}">
                <a16:creationId xmlns:a16="http://schemas.microsoft.com/office/drawing/2014/main" id="{507BF8CF-AB4A-2174-A8B9-AA7C5558C5D9}"/>
              </a:ext>
            </a:extLst>
          </p:cNvPr>
          <p:cNvSpPr>
            <a:spLocks/>
          </p:cNvSpPr>
          <p:nvPr/>
        </p:nvSpPr>
        <p:spPr bwMode="auto">
          <a:xfrm>
            <a:off x="5399088" y="481012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36" name="Freeform 204">
            <a:extLst>
              <a:ext uri="{FF2B5EF4-FFF2-40B4-BE49-F238E27FC236}">
                <a16:creationId xmlns:a16="http://schemas.microsoft.com/office/drawing/2014/main" id="{AFFFAE1A-11D2-32D7-2D43-1A9A479BA9D4}"/>
              </a:ext>
            </a:extLst>
          </p:cNvPr>
          <p:cNvSpPr>
            <a:spLocks/>
          </p:cNvSpPr>
          <p:nvPr/>
        </p:nvSpPr>
        <p:spPr bwMode="auto">
          <a:xfrm>
            <a:off x="4602163" y="4691063"/>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37" name="Freeform 205">
            <a:extLst>
              <a:ext uri="{FF2B5EF4-FFF2-40B4-BE49-F238E27FC236}">
                <a16:creationId xmlns:a16="http://schemas.microsoft.com/office/drawing/2014/main" id="{C04C3B1E-1288-4C36-F741-84F957224191}"/>
              </a:ext>
            </a:extLst>
          </p:cNvPr>
          <p:cNvSpPr>
            <a:spLocks/>
          </p:cNvSpPr>
          <p:nvPr/>
        </p:nvSpPr>
        <p:spPr bwMode="auto">
          <a:xfrm>
            <a:off x="5399088" y="4637088"/>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38" name="Freeform 206">
            <a:extLst>
              <a:ext uri="{FF2B5EF4-FFF2-40B4-BE49-F238E27FC236}">
                <a16:creationId xmlns:a16="http://schemas.microsoft.com/office/drawing/2014/main" id="{11D9D832-6204-93E4-C8D9-4B93099F2D13}"/>
              </a:ext>
            </a:extLst>
          </p:cNvPr>
          <p:cNvSpPr>
            <a:spLocks/>
          </p:cNvSpPr>
          <p:nvPr/>
        </p:nvSpPr>
        <p:spPr bwMode="auto">
          <a:xfrm>
            <a:off x="5399088" y="4972050"/>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39" name="Freeform 207">
            <a:extLst>
              <a:ext uri="{FF2B5EF4-FFF2-40B4-BE49-F238E27FC236}">
                <a16:creationId xmlns:a16="http://schemas.microsoft.com/office/drawing/2014/main" id="{6C3C5C19-B80E-99EA-C2F1-A0035ACD57C0}"/>
              </a:ext>
            </a:extLst>
          </p:cNvPr>
          <p:cNvSpPr>
            <a:spLocks/>
          </p:cNvSpPr>
          <p:nvPr/>
        </p:nvSpPr>
        <p:spPr bwMode="auto">
          <a:xfrm>
            <a:off x="5399088" y="4875213"/>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40" name="Freeform 208">
            <a:extLst>
              <a:ext uri="{FF2B5EF4-FFF2-40B4-BE49-F238E27FC236}">
                <a16:creationId xmlns:a16="http://schemas.microsoft.com/office/drawing/2014/main" id="{B16CC0FE-9917-2E71-F7EA-B3B1C246FE5F}"/>
              </a:ext>
            </a:extLst>
          </p:cNvPr>
          <p:cNvSpPr>
            <a:spLocks/>
          </p:cNvSpPr>
          <p:nvPr/>
        </p:nvSpPr>
        <p:spPr bwMode="auto">
          <a:xfrm>
            <a:off x="5000625" y="4821238"/>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41" name="Freeform 209">
            <a:extLst>
              <a:ext uri="{FF2B5EF4-FFF2-40B4-BE49-F238E27FC236}">
                <a16:creationId xmlns:a16="http://schemas.microsoft.com/office/drawing/2014/main" id="{1941583F-108B-E876-5D8F-E03B6107CC52}"/>
              </a:ext>
            </a:extLst>
          </p:cNvPr>
          <p:cNvSpPr>
            <a:spLocks/>
          </p:cNvSpPr>
          <p:nvPr/>
        </p:nvSpPr>
        <p:spPr bwMode="auto">
          <a:xfrm>
            <a:off x="5000625" y="5003800"/>
            <a:ext cx="65088"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42" name="Freeform 210">
            <a:extLst>
              <a:ext uri="{FF2B5EF4-FFF2-40B4-BE49-F238E27FC236}">
                <a16:creationId xmlns:a16="http://schemas.microsoft.com/office/drawing/2014/main" id="{75524A7E-52B9-8621-9887-D819EFF7F359}"/>
              </a:ext>
            </a:extLst>
          </p:cNvPr>
          <p:cNvSpPr>
            <a:spLocks/>
          </p:cNvSpPr>
          <p:nvPr/>
        </p:nvSpPr>
        <p:spPr bwMode="auto">
          <a:xfrm>
            <a:off x="5399088" y="490696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43" name="Freeform 211">
            <a:extLst>
              <a:ext uri="{FF2B5EF4-FFF2-40B4-BE49-F238E27FC236}">
                <a16:creationId xmlns:a16="http://schemas.microsoft.com/office/drawing/2014/main" id="{CED93129-6250-612B-4F44-BE44542CC167}"/>
              </a:ext>
            </a:extLst>
          </p:cNvPr>
          <p:cNvSpPr>
            <a:spLocks/>
          </p:cNvSpPr>
          <p:nvPr/>
        </p:nvSpPr>
        <p:spPr bwMode="auto">
          <a:xfrm>
            <a:off x="5399088" y="501491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44" name="Freeform 212">
            <a:extLst>
              <a:ext uri="{FF2B5EF4-FFF2-40B4-BE49-F238E27FC236}">
                <a16:creationId xmlns:a16="http://schemas.microsoft.com/office/drawing/2014/main" id="{65BD1B78-D26D-FACD-ABFE-7EB586A19297}"/>
              </a:ext>
            </a:extLst>
          </p:cNvPr>
          <p:cNvSpPr>
            <a:spLocks/>
          </p:cNvSpPr>
          <p:nvPr/>
        </p:nvSpPr>
        <p:spPr bwMode="auto">
          <a:xfrm>
            <a:off x="5000625" y="5014913"/>
            <a:ext cx="65088"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45" name="Freeform 213">
            <a:extLst>
              <a:ext uri="{FF2B5EF4-FFF2-40B4-BE49-F238E27FC236}">
                <a16:creationId xmlns:a16="http://schemas.microsoft.com/office/drawing/2014/main" id="{F8BF0B17-94F4-1B62-26B3-3CDDE0D7ADC9}"/>
              </a:ext>
            </a:extLst>
          </p:cNvPr>
          <p:cNvSpPr>
            <a:spLocks/>
          </p:cNvSpPr>
          <p:nvPr/>
        </p:nvSpPr>
        <p:spPr bwMode="auto">
          <a:xfrm>
            <a:off x="6186488" y="490696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46" name="Freeform 214">
            <a:extLst>
              <a:ext uri="{FF2B5EF4-FFF2-40B4-BE49-F238E27FC236}">
                <a16:creationId xmlns:a16="http://schemas.microsoft.com/office/drawing/2014/main" id="{9172A2FE-D336-A26F-05E6-20E0C322E6B0}"/>
              </a:ext>
            </a:extLst>
          </p:cNvPr>
          <p:cNvSpPr>
            <a:spLocks/>
          </p:cNvSpPr>
          <p:nvPr/>
        </p:nvSpPr>
        <p:spPr bwMode="auto">
          <a:xfrm>
            <a:off x="5399088" y="501491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47" name="Freeform 215">
            <a:extLst>
              <a:ext uri="{FF2B5EF4-FFF2-40B4-BE49-F238E27FC236}">
                <a16:creationId xmlns:a16="http://schemas.microsoft.com/office/drawing/2014/main" id="{DC4932A8-E9CA-6DAA-A17A-8473317799F2}"/>
              </a:ext>
            </a:extLst>
          </p:cNvPr>
          <p:cNvSpPr>
            <a:spLocks/>
          </p:cNvSpPr>
          <p:nvPr/>
        </p:nvSpPr>
        <p:spPr bwMode="auto">
          <a:xfrm>
            <a:off x="5000625" y="4875213"/>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48" name="Freeform 216">
            <a:extLst>
              <a:ext uri="{FF2B5EF4-FFF2-40B4-BE49-F238E27FC236}">
                <a16:creationId xmlns:a16="http://schemas.microsoft.com/office/drawing/2014/main" id="{F1A947C0-34A7-9F24-BF40-7327540A13A1}"/>
              </a:ext>
            </a:extLst>
          </p:cNvPr>
          <p:cNvSpPr>
            <a:spLocks/>
          </p:cNvSpPr>
          <p:nvPr/>
        </p:nvSpPr>
        <p:spPr bwMode="auto">
          <a:xfrm>
            <a:off x="5399088" y="489585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49" name="Freeform 217">
            <a:extLst>
              <a:ext uri="{FF2B5EF4-FFF2-40B4-BE49-F238E27FC236}">
                <a16:creationId xmlns:a16="http://schemas.microsoft.com/office/drawing/2014/main" id="{C6119418-52A0-1190-7ACC-11BDF262DDA7}"/>
              </a:ext>
            </a:extLst>
          </p:cNvPr>
          <p:cNvSpPr>
            <a:spLocks/>
          </p:cNvSpPr>
          <p:nvPr/>
        </p:nvSpPr>
        <p:spPr bwMode="auto">
          <a:xfrm>
            <a:off x="5000625" y="4972050"/>
            <a:ext cx="65088"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50" name="Freeform 218">
            <a:extLst>
              <a:ext uri="{FF2B5EF4-FFF2-40B4-BE49-F238E27FC236}">
                <a16:creationId xmlns:a16="http://schemas.microsoft.com/office/drawing/2014/main" id="{812E1C9C-94EE-A028-7290-51629F0ACCCA}"/>
              </a:ext>
            </a:extLst>
          </p:cNvPr>
          <p:cNvSpPr>
            <a:spLocks/>
          </p:cNvSpPr>
          <p:nvPr/>
        </p:nvSpPr>
        <p:spPr bwMode="auto">
          <a:xfrm>
            <a:off x="5399088" y="4983163"/>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51" name="Freeform 219">
            <a:extLst>
              <a:ext uri="{FF2B5EF4-FFF2-40B4-BE49-F238E27FC236}">
                <a16:creationId xmlns:a16="http://schemas.microsoft.com/office/drawing/2014/main" id="{63AA6157-B086-ABBD-B40A-5BB91BEDB784}"/>
              </a:ext>
            </a:extLst>
          </p:cNvPr>
          <p:cNvSpPr>
            <a:spLocks/>
          </p:cNvSpPr>
          <p:nvPr/>
        </p:nvSpPr>
        <p:spPr bwMode="auto">
          <a:xfrm>
            <a:off x="4602163" y="4551363"/>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52" name="Freeform 220">
            <a:extLst>
              <a:ext uri="{FF2B5EF4-FFF2-40B4-BE49-F238E27FC236}">
                <a16:creationId xmlns:a16="http://schemas.microsoft.com/office/drawing/2014/main" id="{8285BFC7-B8C6-F06A-DA2A-1060860C60B1}"/>
              </a:ext>
            </a:extLst>
          </p:cNvPr>
          <p:cNvSpPr>
            <a:spLocks/>
          </p:cNvSpPr>
          <p:nvPr/>
        </p:nvSpPr>
        <p:spPr bwMode="auto">
          <a:xfrm>
            <a:off x="5399088" y="4733925"/>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53" name="Freeform 221">
            <a:extLst>
              <a:ext uri="{FF2B5EF4-FFF2-40B4-BE49-F238E27FC236}">
                <a16:creationId xmlns:a16="http://schemas.microsoft.com/office/drawing/2014/main" id="{1579FBDC-73E5-8503-6BA7-2EDF20606B84}"/>
              </a:ext>
            </a:extLst>
          </p:cNvPr>
          <p:cNvSpPr>
            <a:spLocks/>
          </p:cNvSpPr>
          <p:nvPr/>
        </p:nvSpPr>
        <p:spPr bwMode="auto">
          <a:xfrm>
            <a:off x="5000625" y="4929188"/>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54" name="Freeform 222">
            <a:extLst>
              <a:ext uri="{FF2B5EF4-FFF2-40B4-BE49-F238E27FC236}">
                <a16:creationId xmlns:a16="http://schemas.microsoft.com/office/drawing/2014/main" id="{13AB6D55-98B0-2137-4604-C20FB9A6200F}"/>
              </a:ext>
            </a:extLst>
          </p:cNvPr>
          <p:cNvSpPr>
            <a:spLocks/>
          </p:cNvSpPr>
          <p:nvPr/>
        </p:nvSpPr>
        <p:spPr bwMode="auto">
          <a:xfrm>
            <a:off x="5797550" y="486410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55" name="Freeform 223">
            <a:extLst>
              <a:ext uri="{FF2B5EF4-FFF2-40B4-BE49-F238E27FC236}">
                <a16:creationId xmlns:a16="http://schemas.microsoft.com/office/drawing/2014/main" id="{FA4E2B57-B386-E4B1-4FBD-79A99EC7725C}"/>
              </a:ext>
            </a:extLst>
          </p:cNvPr>
          <p:cNvSpPr>
            <a:spLocks/>
          </p:cNvSpPr>
          <p:nvPr/>
        </p:nvSpPr>
        <p:spPr bwMode="auto">
          <a:xfrm>
            <a:off x="5399088" y="490696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56" name="Freeform 224">
            <a:extLst>
              <a:ext uri="{FF2B5EF4-FFF2-40B4-BE49-F238E27FC236}">
                <a16:creationId xmlns:a16="http://schemas.microsoft.com/office/drawing/2014/main" id="{665D9BD4-AFDF-2DA4-116E-39D5C8BE7E6A}"/>
              </a:ext>
            </a:extLst>
          </p:cNvPr>
          <p:cNvSpPr>
            <a:spLocks/>
          </p:cNvSpPr>
          <p:nvPr/>
        </p:nvSpPr>
        <p:spPr bwMode="auto">
          <a:xfrm>
            <a:off x="5399088" y="410845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57" name="Freeform 225">
            <a:extLst>
              <a:ext uri="{FF2B5EF4-FFF2-40B4-BE49-F238E27FC236}">
                <a16:creationId xmlns:a16="http://schemas.microsoft.com/office/drawing/2014/main" id="{04C54274-0F6D-6581-F53B-DCB4B2F1E4B9}"/>
              </a:ext>
            </a:extLst>
          </p:cNvPr>
          <p:cNvSpPr>
            <a:spLocks/>
          </p:cNvSpPr>
          <p:nvPr/>
        </p:nvSpPr>
        <p:spPr bwMode="auto">
          <a:xfrm>
            <a:off x="5399088" y="478790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58" name="Freeform 226">
            <a:extLst>
              <a:ext uri="{FF2B5EF4-FFF2-40B4-BE49-F238E27FC236}">
                <a16:creationId xmlns:a16="http://schemas.microsoft.com/office/drawing/2014/main" id="{9FF2C706-C9EB-858D-6185-8453A6382D53}"/>
              </a:ext>
            </a:extLst>
          </p:cNvPr>
          <p:cNvSpPr>
            <a:spLocks/>
          </p:cNvSpPr>
          <p:nvPr/>
        </p:nvSpPr>
        <p:spPr bwMode="auto">
          <a:xfrm>
            <a:off x="6186488" y="498316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59" name="Freeform 227">
            <a:extLst>
              <a:ext uri="{FF2B5EF4-FFF2-40B4-BE49-F238E27FC236}">
                <a16:creationId xmlns:a16="http://schemas.microsoft.com/office/drawing/2014/main" id="{5B49C1C7-90EA-62B7-3D2C-FDCD3236CCD9}"/>
              </a:ext>
            </a:extLst>
          </p:cNvPr>
          <p:cNvSpPr>
            <a:spLocks/>
          </p:cNvSpPr>
          <p:nvPr/>
        </p:nvSpPr>
        <p:spPr bwMode="auto">
          <a:xfrm>
            <a:off x="5399088" y="4906963"/>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60" name="Freeform 228">
            <a:extLst>
              <a:ext uri="{FF2B5EF4-FFF2-40B4-BE49-F238E27FC236}">
                <a16:creationId xmlns:a16="http://schemas.microsoft.com/office/drawing/2014/main" id="{C6A787AF-A3EC-F54A-48B2-D0D8E139EF3E}"/>
              </a:ext>
            </a:extLst>
          </p:cNvPr>
          <p:cNvSpPr>
            <a:spLocks/>
          </p:cNvSpPr>
          <p:nvPr/>
        </p:nvSpPr>
        <p:spPr bwMode="auto">
          <a:xfrm>
            <a:off x="5399088" y="4821238"/>
            <a:ext cx="65087"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61" name="Freeform 229">
            <a:extLst>
              <a:ext uri="{FF2B5EF4-FFF2-40B4-BE49-F238E27FC236}">
                <a16:creationId xmlns:a16="http://schemas.microsoft.com/office/drawing/2014/main" id="{E04293DD-BFF8-2261-DC68-554DA08C32EB}"/>
              </a:ext>
            </a:extLst>
          </p:cNvPr>
          <p:cNvSpPr>
            <a:spLocks/>
          </p:cNvSpPr>
          <p:nvPr/>
        </p:nvSpPr>
        <p:spPr bwMode="auto">
          <a:xfrm>
            <a:off x="6186488" y="493871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62" name="Freeform 230">
            <a:extLst>
              <a:ext uri="{FF2B5EF4-FFF2-40B4-BE49-F238E27FC236}">
                <a16:creationId xmlns:a16="http://schemas.microsoft.com/office/drawing/2014/main" id="{79C56CF1-75F4-D08E-9818-7C431F29B50D}"/>
              </a:ext>
            </a:extLst>
          </p:cNvPr>
          <p:cNvSpPr>
            <a:spLocks/>
          </p:cNvSpPr>
          <p:nvPr/>
        </p:nvSpPr>
        <p:spPr bwMode="auto">
          <a:xfrm>
            <a:off x="5797550" y="4875213"/>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63" name="Freeform 231">
            <a:extLst>
              <a:ext uri="{FF2B5EF4-FFF2-40B4-BE49-F238E27FC236}">
                <a16:creationId xmlns:a16="http://schemas.microsoft.com/office/drawing/2014/main" id="{49EB36F3-7E87-8DCC-6D30-9C47A47945B3}"/>
              </a:ext>
            </a:extLst>
          </p:cNvPr>
          <p:cNvSpPr>
            <a:spLocks/>
          </p:cNvSpPr>
          <p:nvPr/>
        </p:nvSpPr>
        <p:spPr bwMode="auto">
          <a:xfrm>
            <a:off x="6186488" y="476726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64" name="Freeform 232">
            <a:extLst>
              <a:ext uri="{FF2B5EF4-FFF2-40B4-BE49-F238E27FC236}">
                <a16:creationId xmlns:a16="http://schemas.microsoft.com/office/drawing/2014/main" id="{4E1E9479-1133-5667-1A7A-A4C9DD084B09}"/>
              </a:ext>
            </a:extLst>
          </p:cNvPr>
          <p:cNvSpPr>
            <a:spLocks/>
          </p:cNvSpPr>
          <p:nvPr/>
        </p:nvSpPr>
        <p:spPr bwMode="auto">
          <a:xfrm>
            <a:off x="6186488" y="503713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65" name="Freeform 233">
            <a:extLst>
              <a:ext uri="{FF2B5EF4-FFF2-40B4-BE49-F238E27FC236}">
                <a16:creationId xmlns:a16="http://schemas.microsoft.com/office/drawing/2014/main" id="{971E0DA2-1CE5-E92E-2DC7-AA96C63A068B}"/>
              </a:ext>
            </a:extLst>
          </p:cNvPr>
          <p:cNvSpPr>
            <a:spLocks/>
          </p:cNvSpPr>
          <p:nvPr/>
        </p:nvSpPr>
        <p:spPr bwMode="auto">
          <a:xfrm>
            <a:off x="6186488" y="496093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66" name="Freeform 234">
            <a:extLst>
              <a:ext uri="{FF2B5EF4-FFF2-40B4-BE49-F238E27FC236}">
                <a16:creationId xmlns:a16="http://schemas.microsoft.com/office/drawing/2014/main" id="{24D3535F-7A9F-A544-D416-0230EA5573F5}"/>
              </a:ext>
            </a:extLst>
          </p:cNvPr>
          <p:cNvSpPr>
            <a:spLocks/>
          </p:cNvSpPr>
          <p:nvPr/>
        </p:nvSpPr>
        <p:spPr bwMode="auto">
          <a:xfrm>
            <a:off x="5399088" y="489585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67" name="Freeform 235">
            <a:extLst>
              <a:ext uri="{FF2B5EF4-FFF2-40B4-BE49-F238E27FC236}">
                <a16:creationId xmlns:a16="http://schemas.microsoft.com/office/drawing/2014/main" id="{905731CA-4B78-F06B-9FCF-0DBED95E31A9}"/>
              </a:ext>
            </a:extLst>
          </p:cNvPr>
          <p:cNvSpPr>
            <a:spLocks/>
          </p:cNvSpPr>
          <p:nvPr/>
        </p:nvSpPr>
        <p:spPr bwMode="auto">
          <a:xfrm>
            <a:off x="5399088" y="4875213"/>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68" name="Freeform 236">
            <a:extLst>
              <a:ext uri="{FF2B5EF4-FFF2-40B4-BE49-F238E27FC236}">
                <a16:creationId xmlns:a16="http://schemas.microsoft.com/office/drawing/2014/main" id="{9FCD8DC5-9A06-D41A-78AF-70F587D8725A}"/>
              </a:ext>
            </a:extLst>
          </p:cNvPr>
          <p:cNvSpPr>
            <a:spLocks/>
          </p:cNvSpPr>
          <p:nvPr/>
        </p:nvSpPr>
        <p:spPr bwMode="auto">
          <a:xfrm>
            <a:off x="6186488" y="49720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69" name="Freeform 237">
            <a:extLst>
              <a:ext uri="{FF2B5EF4-FFF2-40B4-BE49-F238E27FC236}">
                <a16:creationId xmlns:a16="http://schemas.microsoft.com/office/drawing/2014/main" id="{EC52CD17-5E3B-E3E9-A857-D166976B3EA8}"/>
              </a:ext>
            </a:extLst>
          </p:cNvPr>
          <p:cNvSpPr>
            <a:spLocks/>
          </p:cNvSpPr>
          <p:nvPr/>
        </p:nvSpPr>
        <p:spPr bwMode="auto">
          <a:xfrm>
            <a:off x="5399088" y="4400550"/>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0" name="Freeform 238">
            <a:extLst>
              <a:ext uri="{FF2B5EF4-FFF2-40B4-BE49-F238E27FC236}">
                <a16:creationId xmlns:a16="http://schemas.microsoft.com/office/drawing/2014/main" id="{137734F6-FA2A-514C-2904-E137ACB5B650}"/>
              </a:ext>
            </a:extLst>
          </p:cNvPr>
          <p:cNvSpPr>
            <a:spLocks/>
          </p:cNvSpPr>
          <p:nvPr/>
        </p:nvSpPr>
        <p:spPr bwMode="auto">
          <a:xfrm>
            <a:off x="5399088" y="488632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1" name="Freeform 239">
            <a:extLst>
              <a:ext uri="{FF2B5EF4-FFF2-40B4-BE49-F238E27FC236}">
                <a16:creationId xmlns:a16="http://schemas.microsoft.com/office/drawing/2014/main" id="{87E1F058-F030-BCE3-8F7F-27B174D7B629}"/>
              </a:ext>
            </a:extLst>
          </p:cNvPr>
          <p:cNvSpPr>
            <a:spLocks/>
          </p:cNvSpPr>
          <p:nvPr/>
        </p:nvSpPr>
        <p:spPr bwMode="auto">
          <a:xfrm>
            <a:off x="5399088" y="488632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2" name="Freeform 240">
            <a:extLst>
              <a:ext uri="{FF2B5EF4-FFF2-40B4-BE49-F238E27FC236}">
                <a16:creationId xmlns:a16="http://schemas.microsoft.com/office/drawing/2014/main" id="{48C4F539-53E4-0B58-31C8-C1633D391590}"/>
              </a:ext>
            </a:extLst>
          </p:cNvPr>
          <p:cNvSpPr>
            <a:spLocks/>
          </p:cNvSpPr>
          <p:nvPr/>
        </p:nvSpPr>
        <p:spPr bwMode="auto">
          <a:xfrm>
            <a:off x="5399088" y="500380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3" name="Freeform 241">
            <a:extLst>
              <a:ext uri="{FF2B5EF4-FFF2-40B4-BE49-F238E27FC236}">
                <a16:creationId xmlns:a16="http://schemas.microsoft.com/office/drawing/2014/main" id="{6FCB91D1-9799-89DF-C0D3-93CED66CBC11}"/>
              </a:ext>
            </a:extLst>
          </p:cNvPr>
          <p:cNvSpPr>
            <a:spLocks/>
          </p:cNvSpPr>
          <p:nvPr/>
        </p:nvSpPr>
        <p:spPr bwMode="auto">
          <a:xfrm>
            <a:off x="5797550" y="490696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4" name="Freeform 242">
            <a:extLst>
              <a:ext uri="{FF2B5EF4-FFF2-40B4-BE49-F238E27FC236}">
                <a16:creationId xmlns:a16="http://schemas.microsoft.com/office/drawing/2014/main" id="{93A555BB-BBD3-7A33-8DE4-73BE3904C691}"/>
              </a:ext>
            </a:extLst>
          </p:cNvPr>
          <p:cNvSpPr>
            <a:spLocks/>
          </p:cNvSpPr>
          <p:nvPr/>
        </p:nvSpPr>
        <p:spPr bwMode="auto">
          <a:xfrm>
            <a:off x="5399088" y="5003800"/>
            <a:ext cx="65087"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5" name="Freeform 243">
            <a:extLst>
              <a:ext uri="{FF2B5EF4-FFF2-40B4-BE49-F238E27FC236}">
                <a16:creationId xmlns:a16="http://schemas.microsoft.com/office/drawing/2014/main" id="{740CF02E-8EE9-EE77-05AD-AA14C5423A00}"/>
              </a:ext>
            </a:extLst>
          </p:cNvPr>
          <p:cNvSpPr>
            <a:spLocks/>
          </p:cNvSpPr>
          <p:nvPr/>
        </p:nvSpPr>
        <p:spPr bwMode="auto">
          <a:xfrm>
            <a:off x="6186488" y="4670425"/>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76" name="Freeform 244">
            <a:extLst>
              <a:ext uri="{FF2B5EF4-FFF2-40B4-BE49-F238E27FC236}">
                <a16:creationId xmlns:a16="http://schemas.microsoft.com/office/drawing/2014/main" id="{1B914C88-306C-DCCF-B389-B21127DB8FBD}"/>
              </a:ext>
            </a:extLst>
          </p:cNvPr>
          <p:cNvSpPr>
            <a:spLocks/>
          </p:cNvSpPr>
          <p:nvPr/>
        </p:nvSpPr>
        <p:spPr bwMode="auto">
          <a:xfrm>
            <a:off x="5399088" y="458311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77" name="Freeform 245">
            <a:extLst>
              <a:ext uri="{FF2B5EF4-FFF2-40B4-BE49-F238E27FC236}">
                <a16:creationId xmlns:a16="http://schemas.microsoft.com/office/drawing/2014/main" id="{1469075A-19D2-1C15-5516-52B4654F33E6}"/>
              </a:ext>
            </a:extLst>
          </p:cNvPr>
          <p:cNvSpPr>
            <a:spLocks/>
          </p:cNvSpPr>
          <p:nvPr/>
        </p:nvSpPr>
        <p:spPr bwMode="auto">
          <a:xfrm>
            <a:off x="6983413" y="4960938"/>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78" name="Freeform 246">
            <a:extLst>
              <a:ext uri="{FF2B5EF4-FFF2-40B4-BE49-F238E27FC236}">
                <a16:creationId xmlns:a16="http://schemas.microsoft.com/office/drawing/2014/main" id="{58152D6D-C125-15B1-EA4A-E8A8BFB540A9}"/>
              </a:ext>
            </a:extLst>
          </p:cNvPr>
          <p:cNvSpPr>
            <a:spLocks/>
          </p:cNvSpPr>
          <p:nvPr/>
        </p:nvSpPr>
        <p:spPr bwMode="auto">
          <a:xfrm>
            <a:off x="6186488" y="4464050"/>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79" name="Freeform 247">
            <a:extLst>
              <a:ext uri="{FF2B5EF4-FFF2-40B4-BE49-F238E27FC236}">
                <a16:creationId xmlns:a16="http://schemas.microsoft.com/office/drawing/2014/main" id="{3DE239AC-25BA-50E9-836D-BAF39D92EC21}"/>
              </a:ext>
            </a:extLst>
          </p:cNvPr>
          <p:cNvSpPr>
            <a:spLocks/>
          </p:cNvSpPr>
          <p:nvPr/>
        </p:nvSpPr>
        <p:spPr bwMode="auto">
          <a:xfrm>
            <a:off x="6186488" y="503713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0" name="Freeform 248">
            <a:extLst>
              <a:ext uri="{FF2B5EF4-FFF2-40B4-BE49-F238E27FC236}">
                <a16:creationId xmlns:a16="http://schemas.microsoft.com/office/drawing/2014/main" id="{B81120F1-D243-FFAD-B224-75B01E4617CA}"/>
              </a:ext>
            </a:extLst>
          </p:cNvPr>
          <p:cNvSpPr>
            <a:spLocks/>
          </p:cNvSpPr>
          <p:nvPr/>
        </p:nvSpPr>
        <p:spPr bwMode="auto">
          <a:xfrm>
            <a:off x="6186488" y="48418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1" name="Freeform 249">
            <a:extLst>
              <a:ext uri="{FF2B5EF4-FFF2-40B4-BE49-F238E27FC236}">
                <a16:creationId xmlns:a16="http://schemas.microsoft.com/office/drawing/2014/main" id="{AD28FB55-E1A8-0B43-CFBD-1F10E88C5C0E}"/>
              </a:ext>
            </a:extLst>
          </p:cNvPr>
          <p:cNvSpPr>
            <a:spLocks/>
          </p:cNvSpPr>
          <p:nvPr/>
        </p:nvSpPr>
        <p:spPr bwMode="auto">
          <a:xfrm>
            <a:off x="6186488" y="469106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2" name="Freeform 250">
            <a:extLst>
              <a:ext uri="{FF2B5EF4-FFF2-40B4-BE49-F238E27FC236}">
                <a16:creationId xmlns:a16="http://schemas.microsoft.com/office/drawing/2014/main" id="{C9C8CFA6-EA7A-1E81-E1BB-9D40E4611AE3}"/>
              </a:ext>
            </a:extLst>
          </p:cNvPr>
          <p:cNvSpPr>
            <a:spLocks/>
          </p:cNvSpPr>
          <p:nvPr/>
        </p:nvSpPr>
        <p:spPr bwMode="auto">
          <a:xfrm>
            <a:off x="6186488" y="4992688"/>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3" name="Freeform 251">
            <a:extLst>
              <a:ext uri="{FF2B5EF4-FFF2-40B4-BE49-F238E27FC236}">
                <a16:creationId xmlns:a16="http://schemas.microsoft.com/office/drawing/2014/main" id="{14AACF52-49E6-CBE0-76C6-DCAD41126E16}"/>
              </a:ext>
            </a:extLst>
          </p:cNvPr>
          <p:cNvSpPr>
            <a:spLocks/>
          </p:cNvSpPr>
          <p:nvPr/>
        </p:nvSpPr>
        <p:spPr bwMode="auto">
          <a:xfrm>
            <a:off x="6186488" y="498316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4" name="Freeform 252">
            <a:extLst>
              <a:ext uri="{FF2B5EF4-FFF2-40B4-BE49-F238E27FC236}">
                <a16:creationId xmlns:a16="http://schemas.microsoft.com/office/drawing/2014/main" id="{BB47EDB9-0D64-8894-8A46-BAD62769FCFA}"/>
              </a:ext>
            </a:extLst>
          </p:cNvPr>
          <p:cNvSpPr>
            <a:spLocks/>
          </p:cNvSpPr>
          <p:nvPr/>
        </p:nvSpPr>
        <p:spPr bwMode="auto">
          <a:xfrm>
            <a:off x="6186488" y="49720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5" name="Freeform 253">
            <a:extLst>
              <a:ext uri="{FF2B5EF4-FFF2-40B4-BE49-F238E27FC236}">
                <a16:creationId xmlns:a16="http://schemas.microsoft.com/office/drawing/2014/main" id="{E98E0519-5A41-A93C-6FF7-FB8308747197}"/>
              </a:ext>
            </a:extLst>
          </p:cNvPr>
          <p:cNvSpPr>
            <a:spLocks/>
          </p:cNvSpPr>
          <p:nvPr/>
        </p:nvSpPr>
        <p:spPr bwMode="auto">
          <a:xfrm>
            <a:off x="6186488" y="492918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6" name="Freeform 254">
            <a:extLst>
              <a:ext uri="{FF2B5EF4-FFF2-40B4-BE49-F238E27FC236}">
                <a16:creationId xmlns:a16="http://schemas.microsoft.com/office/drawing/2014/main" id="{08454163-C90B-3AD3-26AC-B99B15AC8DBF}"/>
              </a:ext>
            </a:extLst>
          </p:cNvPr>
          <p:cNvSpPr>
            <a:spLocks/>
          </p:cNvSpPr>
          <p:nvPr/>
        </p:nvSpPr>
        <p:spPr bwMode="auto">
          <a:xfrm>
            <a:off x="5399088" y="469106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87" name="Freeform 255">
            <a:extLst>
              <a:ext uri="{FF2B5EF4-FFF2-40B4-BE49-F238E27FC236}">
                <a16:creationId xmlns:a16="http://schemas.microsoft.com/office/drawing/2014/main" id="{5DDFDB88-5A95-B450-FDF1-325BFA3BA86F}"/>
              </a:ext>
            </a:extLst>
          </p:cNvPr>
          <p:cNvSpPr>
            <a:spLocks/>
          </p:cNvSpPr>
          <p:nvPr/>
        </p:nvSpPr>
        <p:spPr bwMode="auto">
          <a:xfrm>
            <a:off x="5797550" y="465931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88" name="Freeform 256">
            <a:extLst>
              <a:ext uri="{FF2B5EF4-FFF2-40B4-BE49-F238E27FC236}">
                <a16:creationId xmlns:a16="http://schemas.microsoft.com/office/drawing/2014/main" id="{60C4CB4E-F5B6-AEB2-8D5B-68C5BA7FC226}"/>
              </a:ext>
            </a:extLst>
          </p:cNvPr>
          <p:cNvSpPr>
            <a:spLocks/>
          </p:cNvSpPr>
          <p:nvPr/>
        </p:nvSpPr>
        <p:spPr bwMode="auto">
          <a:xfrm>
            <a:off x="6186488" y="481012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89" name="Freeform 257">
            <a:extLst>
              <a:ext uri="{FF2B5EF4-FFF2-40B4-BE49-F238E27FC236}">
                <a16:creationId xmlns:a16="http://schemas.microsoft.com/office/drawing/2014/main" id="{80F47A5F-226E-BFEC-6B09-30C5D1417021}"/>
              </a:ext>
            </a:extLst>
          </p:cNvPr>
          <p:cNvSpPr>
            <a:spLocks/>
          </p:cNvSpPr>
          <p:nvPr/>
        </p:nvSpPr>
        <p:spPr bwMode="auto">
          <a:xfrm>
            <a:off x="5399088" y="4852988"/>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90" name="Freeform 258">
            <a:extLst>
              <a:ext uri="{FF2B5EF4-FFF2-40B4-BE49-F238E27FC236}">
                <a16:creationId xmlns:a16="http://schemas.microsoft.com/office/drawing/2014/main" id="{CF375261-FAD3-B7F1-F5B0-412E4B74FAEB}"/>
              </a:ext>
            </a:extLst>
          </p:cNvPr>
          <p:cNvSpPr>
            <a:spLocks/>
          </p:cNvSpPr>
          <p:nvPr/>
        </p:nvSpPr>
        <p:spPr bwMode="auto">
          <a:xfrm>
            <a:off x="5399088" y="5026025"/>
            <a:ext cx="65087"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91" name="Freeform 259">
            <a:extLst>
              <a:ext uri="{FF2B5EF4-FFF2-40B4-BE49-F238E27FC236}">
                <a16:creationId xmlns:a16="http://schemas.microsoft.com/office/drawing/2014/main" id="{A26EA22E-85F6-0ECE-8797-FF452C22FA4D}"/>
              </a:ext>
            </a:extLst>
          </p:cNvPr>
          <p:cNvSpPr>
            <a:spLocks/>
          </p:cNvSpPr>
          <p:nvPr/>
        </p:nvSpPr>
        <p:spPr bwMode="auto">
          <a:xfrm>
            <a:off x="5399088" y="4724400"/>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92" name="Freeform 260">
            <a:extLst>
              <a:ext uri="{FF2B5EF4-FFF2-40B4-BE49-F238E27FC236}">
                <a16:creationId xmlns:a16="http://schemas.microsoft.com/office/drawing/2014/main" id="{AD65C212-81B6-72CE-CF50-D527BC672B01}"/>
              </a:ext>
            </a:extLst>
          </p:cNvPr>
          <p:cNvSpPr>
            <a:spLocks/>
          </p:cNvSpPr>
          <p:nvPr/>
        </p:nvSpPr>
        <p:spPr bwMode="auto">
          <a:xfrm>
            <a:off x="6983413" y="4918075"/>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93" name="Freeform 261">
            <a:extLst>
              <a:ext uri="{FF2B5EF4-FFF2-40B4-BE49-F238E27FC236}">
                <a16:creationId xmlns:a16="http://schemas.microsoft.com/office/drawing/2014/main" id="{EE0A56EE-A74F-17A7-B0F5-D38A0AF488BA}"/>
              </a:ext>
            </a:extLst>
          </p:cNvPr>
          <p:cNvSpPr>
            <a:spLocks/>
          </p:cNvSpPr>
          <p:nvPr/>
        </p:nvSpPr>
        <p:spPr bwMode="auto">
          <a:xfrm>
            <a:off x="5399088" y="5037138"/>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94" name="Freeform 262">
            <a:extLst>
              <a:ext uri="{FF2B5EF4-FFF2-40B4-BE49-F238E27FC236}">
                <a16:creationId xmlns:a16="http://schemas.microsoft.com/office/drawing/2014/main" id="{90810585-7297-BB51-6EC5-341D72D12CA6}"/>
              </a:ext>
            </a:extLst>
          </p:cNvPr>
          <p:cNvSpPr>
            <a:spLocks/>
          </p:cNvSpPr>
          <p:nvPr/>
        </p:nvSpPr>
        <p:spPr bwMode="auto">
          <a:xfrm>
            <a:off x="6186488" y="496093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95" name="Freeform 263">
            <a:extLst>
              <a:ext uri="{FF2B5EF4-FFF2-40B4-BE49-F238E27FC236}">
                <a16:creationId xmlns:a16="http://schemas.microsoft.com/office/drawing/2014/main" id="{61B1D55B-B072-2523-D490-DC3606AC867F}"/>
              </a:ext>
            </a:extLst>
          </p:cNvPr>
          <p:cNvSpPr>
            <a:spLocks/>
          </p:cNvSpPr>
          <p:nvPr/>
        </p:nvSpPr>
        <p:spPr bwMode="auto">
          <a:xfrm>
            <a:off x="6186488" y="4799013"/>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96" name="Freeform 264">
            <a:extLst>
              <a:ext uri="{FF2B5EF4-FFF2-40B4-BE49-F238E27FC236}">
                <a16:creationId xmlns:a16="http://schemas.microsoft.com/office/drawing/2014/main" id="{4434A74A-8557-D8B1-2600-E119B1744EBE}"/>
              </a:ext>
            </a:extLst>
          </p:cNvPr>
          <p:cNvSpPr>
            <a:spLocks/>
          </p:cNvSpPr>
          <p:nvPr/>
        </p:nvSpPr>
        <p:spPr bwMode="auto">
          <a:xfrm>
            <a:off x="6983413" y="4852988"/>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97" name="Freeform 265">
            <a:extLst>
              <a:ext uri="{FF2B5EF4-FFF2-40B4-BE49-F238E27FC236}">
                <a16:creationId xmlns:a16="http://schemas.microsoft.com/office/drawing/2014/main" id="{1B8B2E7C-BA45-A47A-5ECA-D07294D7DCDD}"/>
              </a:ext>
            </a:extLst>
          </p:cNvPr>
          <p:cNvSpPr>
            <a:spLocks/>
          </p:cNvSpPr>
          <p:nvPr/>
        </p:nvSpPr>
        <p:spPr bwMode="auto">
          <a:xfrm>
            <a:off x="5797550" y="4929188"/>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498" name="Freeform 266">
            <a:extLst>
              <a:ext uri="{FF2B5EF4-FFF2-40B4-BE49-F238E27FC236}">
                <a16:creationId xmlns:a16="http://schemas.microsoft.com/office/drawing/2014/main" id="{058E38A5-4F6E-D2E3-CB40-A33792B0172D}"/>
              </a:ext>
            </a:extLst>
          </p:cNvPr>
          <p:cNvSpPr>
            <a:spLocks/>
          </p:cNvSpPr>
          <p:nvPr/>
        </p:nvSpPr>
        <p:spPr bwMode="auto">
          <a:xfrm>
            <a:off x="6983413" y="4983163"/>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499" name="Freeform 267">
            <a:extLst>
              <a:ext uri="{FF2B5EF4-FFF2-40B4-BE49-F238E27FC236}">
                <a16:creationId xmlns:a16="http://schemas.microsoft.com/office/drawing/2014/main" id="{1A964F59-D910-56B1-9406-D45C02CFA9C7}"/>
              </a:ext>
            </a:extLst>
          </p:cNvPr>
          <p:cNvSpPr>
            <a:spLocks/>
          </p:cNvSpPr>
          <p:nvPr/>
        </p:nvSpPr>
        <p:spPr bwMode="auto">
          <a:xfrm>
            <a:off x="6186488" y="49720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0" name="Freeform 268">
            <a:extLst>
              <a:ext uri="{FF2B5EF4-FFF2-40B4-BE49-F238E27FC236}">
                <a16:creationId xmlns:a16="http://schemas.microsoft.com/office/drawing/2014/main" id="{CD42D277-20BF-5010-E37D-04AB5A1DC32E}"/>
              </a:ext>
            </a:extLst>
          </p:cNvPr>
          <p:cNvSpPr>
            <a:spLocks/>
          </p:cNvSpPr>
          <p:nvPr/>
        </p:nvSpPr>
        <p:spPr bwMode="auto">
          <a:xfrm>
            <a:off x="6983413" y="4983163"/>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1" name="Freeform 269">
            <a:extLst>
              <a:ext uri="{FF2B5EF4-FFF2-40B4-BE49-F238E27FC236}">
                <a16:creationId xmlns:a16="http://schemas.microsoft.com/office/drawing/2014/main" id="{A94F6F92-5ADB-F358-2179-ECD534543E67}"/>
              </a:ext>
            </a:extLst>
          </p:cNvPr>
          <p:cNvSpPr>
            <a:spLocks/>
          </p:cNvSpPr>
          <p:nvPr/>
        </p:nvSpPr>
        <p:spPr bwMode="auto">
          <a:xfrm>
            <a:off x="6983413" y="4886325"/>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2" name="Freeform 270">
            <a:extLst>
              <a:ext uri="{FF2B5EF4-FFF2-40B4-BE49-F238E27FC236}">
                <a16:creationId xmlns:a16="http://schemas.microsoft.com/office/drawing/2014/main" id="{BED138D9-5B2D-05F5-7E89-A95E8A25D527}"/>
              </a:ext>
            </a:extLst>
          </p:cNvPr>
          <p:cNvSpPr>
            <a:spLocks/>
          </p:cNvSpPr>
          <p:nvPr/>
        </p:nvSpPr>
        <p:spPr bwMode="auto">
          <a:xfrm>
            <a:off x="5399088" y="4562475"/>
            <a:ext cx="65087"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03" name="Freeform 271">
            <a:extLst>
              <a:ext uri="{FF2B5EF4-FFF2-40B4-BE49-F238E27FC236}">
                <a16:creationId xmlns:a16="http://schemas.microsoft.com/office/drawing/2014/main" id="{4EDD04C7-D9B7-8A0F-7A79-F840B0020B23}"/>
              </a:ext>
            </a:extLst>
          </p:cNvPr>
          <p:cNvSpPr>
            <a:spLocks/>
          </p:cNvSpPr>
          <p:nvPr/>
        </p:nvSpPr>
        <p:spPr bwMode="auto">
          <a:xfrm>
            <a:off x="6186488" y="4960938"/>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4" name="Freeform 272">
            <a:extLst>
              <a:ext uri="{FF2B5EF4-FFF2-40B4-BE49-F238E27FC236}">
                <a16:creationId xmlns:a16="http://schemas.microsoft.com/office/drawing/2014/main" id="{9D2C5712-245A-EA99-8515-447026B3E5E0}"/>
              </a:ext>
            </a:extLst>
          </p:cNvPr>
          <p:cNvSpPr>
            <a:spLocks/>
          </p:cNvSpPr>
          <p:nvPr/>
        </p:nvSpPr>
        <p:spPr bwMode="auto">
          <a:xfrm>
            <a:off x="6186488" y="487521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5" name="Freeform 273">
            <a:extLst>
              <a:ext uri="{FF2B5EF4-FFF2-40B4-BE49-F238E27FC236}">
                <a16:creationId xmlns:a16="http://schemas.microsoft.com/office/drawing/2014/main" id="{2A92B2A0-3557-33E0-97C5-18C9672388F3}"/>
              </a:ext>
            </a:extLst>
          </p:cNvPr>
          <p:cNvSpPr>
            <a:spLocks/>
          </p:cNvSpPr>
          <p:nvPr/>
        </p:nvSpPr>
        <p:spPr bwMode="auto">
          <a:xfrm>
            <a:off x="6186488" y="4562475"/>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6" name="Freeform 274">
            <a:extLst>
              <a:ext uri="{FF2B5EF4-FFF2-40B4-BE49-F238E27FC236}">
                <a16:creationId xmlns:a16="http://schemas.microsoft.com/office/drawing/2014/main" id="{4E844CCB-6529-54EE-FA63-C4FE1CE740BF}"/>
              </a:ext>
            </a:extLst>
          </p:cNvPr>
          <p:cNvSpPr>
            <a:spLocks/>
          </p:cNvSpPr>
          <p:nvPr/>
        </p:nvSpPr>
        <p:spPr bwMode="auto">
          <a:xfrm>
            <a:off x="6186488" y="494982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7" name="Freeform 275">
            <a:extLst>
              <a:ext uri="{FF2B5EF4-FFF2-40B4-BE49-F238E27FC236}">
                <a16:creationId xmlns:a16="http://schemas.microsoft.com/office/drawing/2014/main" id="{24BD7020-94AA-83AD-C0CC-99CA1FC9ECA7}"/>
              </a:ext>
            </a:extLst>
          </p:cNvPr>
          <p:cNvSpPr>
            <a:spLocks/>
          </p:cNvSpPr>
          <p:nvPr/>
        </p:nvSpPr>
        <p:spPr bwMode="auto">
          <a:xfrm>
            <a:off x="6186488" y="502602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8" name="Freeform 276">
            <a:extLst>
              <a:ext uri="{FF2B5EF4-FFF2-40B4-BE49-F238E27FC236}">
                <a16:creationId xmlns:a16="http://schemas.microsoft.com/office/drawing/2014/main" id="{7D48F5CA-312D-CC9E-3BD7-1C182E34C203}"/>
              </a:ext>
            </a:extLst>
          </p:cNvPr>
          <p:cNvSpPr>
            <a:spLocks/>
          </p:cNvSpPr>
          <p:nvPr/>
        </p:nvSpPr>
        <p:spPr bwMode="auto">
          <a:xfrm>
            <a:off x="6983413" y="4886325"/>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09" name="Freeform 277">
            <a:extLst>
              <a:ext uri="{FF2B5EF4-FFF2-40B4-BE49-F238E27FC236}">
                <a16:creationId xmlns:a16="http://schemas.microsoft.com/office/drawing/2014/main" id="{17ADCF69-C0CC-17BA-5F6E-5C8212742C44}"/>
              </a:ext>
            </a:extLst>
          </p:cNvPr>
          <p:cNvSpPr>
            <a:spLocks/>
          </p:cNvSpPr>
          <p:nvPr/>
        </p:nvSpPr>
        <p:spPr bwMode="auto">
          <a:xfrm>
            <a:off x="6983413" y="5026025"/>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0" name="Freeform 278">
            <a:extLst>
              <a:ext uri="{FF2B5EF4-FFF2-40B4-BE49-F238E27FC236}">
                <a16:creationId xmlns:a16="http://schemas.microsoft.com/office/drawing/2014/main" id="{2A9AB729-F83B-703B-5F0C-C43A5ABB0F04}"/>
              </a:ext>
            </a:extLst>
          </p:cNvPr>
          <p:cNvSpPr>
            <a:spLocks/>
          </p:cNvSpPr>
          <p:nvPr/>
        </p:nvSpPr>
        <p:spPr bwMode="auto">
          <a:xfrm>
            <a:off x="5797550" y="4787900"/>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11" name="Freeform 279">
            <a:extLst>
              <a:ext uri="{FF2B5EF4-FFF2-40B4-BE49-F238E27FC236}">
                <a16:creationId xmlns:a16="http://schemas.microsoft.com/office/drawing/2014/main" id="{71D80BEE-AA03-756A-DAAA-170E24479B69}"/>
              </a:ext>
            </a:extLst>
          </p:cNvPr>
          <p:cNvSpPr>
            <a:spLocks/>
          </p:cNvSpPr>
          <p:nvPr/>
        </p:nvSpPr>
        <p:spPr bwMode="auto">
          <a:xfrm>
            <a:off x="6186488" y="4852988"/>
            <a:ext cx="63500" cy="65087"/>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2" name="Freeform 280">
            <a:extLst>
              <a:ext uri="{FF2B5EF4-FFF2-40B4-BE49-F238E27FC236}">
                <a16:creationId xmlns:a16="http://schemas.microsoft.com/office/drawing/2014/main" id="{D7EA3B3F-9D29-9DEF-1C36-46DD4A4E3097}"/>
              </a:ext>
            </a:extLst>
          </p:cNvPr>
          <p:cNvSpPr>
            <a:spLocks/>
          </p:cNvSpPr>
          <p:nvPr/>
        </p:nvSpPr>
        <p:spPr bwMode="auto">
          <a:xfrm>
            <a:off x="6186488" y="5037138"/>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3" name="Freeform 281">
            <a:extLst>
              <a:ext uri="{FF2B5EF4-FFF2-40B4-BE49-F238E27FC236}">
                <a16:creationId xmlns:a16="http://schemas.microsoft.com/office/drawing/2014/main" id="{5463C555-934A-7CB8-44CE-F6EFAAFEDB5F}"/>
              </a:ext>
            </a:extLst>
          </p:cNvPr>
          <p:cNvSpPr>
            <a:spLocks/>
          </p:cNvSpPr>
          <p:nvPr/>
        </p:nvSpPr>
        <p:spPr bwMode="auto">
          <a:xfrm>
            <a:off x="6186488" y="501491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4" name="Freeform 282">
            <a:extLst>
              <a:ext uri="{FF2B5EF4-FFF2-40B4-BE49-F238E27FC236}">
                <a16:creationId xmlns:a16="http://schemas.microsoft.com/office/drawing/2014/main" id="{249E9707-65A5-FECC-52C7-54AEF3F53833}"/>
              </a:ext>
            </a:extLst>
          </p:cNvPr>
          <p:cNvSpPr>
            <a:spLocks/>
          </p:cNvSpPr>
          <p:nvPr/>
        </p:nvSpPr>
        <p:spPr bwMode="auto">
          <a:xfrm>
            <a:off x="6186488" y="498316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5" name="Freeform 283">
            <a:extLst>
              <a:ext uri="{FF2B5EF4-FFF2-40B4-BE49-F238E27FC236}">
                <a16:creationId xmlns:a16="http://schemas.microsoft.com/office/drawing/2014/main" id="{D47C38F2-E76C-46C7-7B94-D81ACAF5E57C}"/>
              </a:ext>
            </a:extLst>
          </p:cNvPr>
          <p:cNvSpPr>
            <a:spLocks/>
          </p:cNvSpPr>
          <p:nvPr/>
        </p:nvSpPr>
        <p:spPr bwMode="auto">
          <a:xfrm>
            <a:off x="6186488" y="494982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6" name="Freeform 284">
            <a:extLst>
              <a:ext uri="{FF2B5EF4-FFF2-40B4-BE49-F238E27FC236}">
                <a16:creationId xmlns:a16="http://schemas.microsoft.com/office/drawing/2014/main" id="{F238C000-B878-96B4-27AD-7FB24D91B60C}"/>
              </a:ext>
            </a:extLst>
          </p:cNvPr>
          <p:cNvSpPr>
            <a:spLocks/>
          </p:cNvSpPr>
          <p:nvPr/>
        </p:nvSpPr>
        <p:spPr bwMode="auto">
          <a:xfrm>
            <a:off x="6186488" y="484187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7" name="Freeform 285">
            <a:extLst>
              <a:ext uri="{FF2B5EF4-FFF2-40B4-BE49-F238E27FC236}">
                <a16:creationId xmlns:a16="http://schemas.microsoft.com/office/drawing/2014/main" id="{93C29FA4-AD42-9201-6103-04EEAC7111FA}"/>
              </a:ext>
            </a:extLst>
          </p:cNvPr>
          <p:cNvSpPr>
            <a:spLocks/>
          </p:cNvSpPr>
          <p:nvPr/>
        </p:nvSpPr>
        <p:spPr bwMode="auto">
          <a:xfrm>
            <a:off x="6983413" y="4938713"/>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8" name="Freeform 286">
            <a:extLst>
              <a:ext uri="{FF2B5EF4-FFF2-40B4-BE49-F238E27FC236}">
                <a16:creationId xmlns:a16="http://schemas.microsoft.com/office/drawing/2014/main" id="{1AB67CDF-4899-3359-2FCA-BED0B507C194}"/>
              </a:ext>
            </a:extLst>
          </p:cNvPr>
          <p:cNvSpPr>
            <a:spLocks/>
          </p:cNvSpPr>
          <p:nvPr/>
        </p:nvSpPr>
        <p:spPr bwMode="auto">
          <a:xfrm>
            <a:off x="6983413" y="5080000"/>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19" name="Freeform 287">
            <a:extLst>
              <a:ext uri="{FF2B5EF4-FFF2-40B4-BE49-F238E27FC236}">
                <a16:creationId xmlns:a16="http://schemas.microsoft.com/office/drawing/2014/main" id="{54236F8E-6BB9-C064-9EEB-2D56B5FFBC76}"/>
              </a:ext>
            </a:extLst>
          </p:cNvPr>
          <p:cNvSpPr>
            <a:spLocks/>
          </p:cNvSpPr>
          <p:nvPr/>
        </p:nvSpPr>
        <p:spPr bwMode="auto">
          <a:xfrm>
            <a:off x="7769225" y="490696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20" name="Freeform 288">
            <a:extLst>
              <a:ext uri="{FF2B5EF4-FFF2-40B4-BE49-F238E27FC236}">
                <a16:creationId xmlns:a16="http://schemas.microsoft.com/office/drawing/2014/main" id="{5C6A9FDF-F285-E4AF-C10F-3CF9CC1E4C58}"/>
              </a:ext>
            </a:extLst>
          </p:cNvPr>
          <p:cNvSpPr>
            <a:spLocks/>
          </p:cNvSpPr>
          <p:nvPr/>
        </p:nvSpPr>
        <p:spPr bwMode="auto">
          <a:xfrm>
            <a:off x="6186488" y="486410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1" name="Freeform 289">
            <a:extLst>
              <a:ext uri="{FF2B5EF4-FFF2-40B4-BE49-F238E27FC236}">
                <a16:creationId xmlns:a16="http://schemas.microsoft.com/office/drawing/2014/main" id="{35442C97-110B-EDD3-5DDE-6195B414A0FA}"/>
              </a:ext>
            </a:extLst>
          </p:cNvPr>
          <p:cNvSpPr>
            <a:spLocks/>
          </p:cNvSpPr>
          <p:nvPr/>
        </p:nvSpPr>
        <p:spPr bwMode="auto">
          <a:xfrm>
            <a:off x="7769225" y="4918075"/>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22" name="Freeform 290">
            <a:extLst>
              <a:ext uri="{FF2B5EF4-FFF2-40B4-BE49-F238E27FC236}">
                <a16:creationId xmlns:a16="http://schemas.microsoft.com/office/drawing/2014/main" id="{4B86FF83-7073-B539-B0C9-2BA89265EFF7}"/>
              </a:ext>
            </a:extLst>
          </p:cNvPr>
          <p:cNvSpPr>
            <a:spLocks/>
          </p:cNvSpPr>
          <p:nvPr/>
        </p:nvSpPr>
        <p:spPr bwMode="auto">
          <a:xfrm>
            <a:off x="6983413" y="4938713"/>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3" name="Freeform 291">
            <a:extLst>
              <a:ext uri="{FF2B5EF4-FFF2-40B4-BE49-F238E27FC236}">
                <a16:creationId xmlns:a16="http://schemas.microsoft.com/office/drawing/2014/main" id="{CC8BF4FA-BA71-EBD4-D2CD-FDE53EF81215}"/>
              </a:ext>
            </a:extLst>
          </p:cNvPr>
          <p:cNvSpPr>
            <a:spLocks/>
          </p:cNvSpPr>
          <p:nvPr/>
        </p:nvSpPr>
        <p:spPr bwMode="auto">
          <a:xfrm>
            <a:off x="6983413" y="4983163"/>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4" name="Freeform 292">
            <a:extLst>
              <a:ext uri="{FF2B5EF4-FFF2-40B4-BE49-F238E27FC236}">
                <a16:creationId xmlns:a16="http://schemas.microsoft.com/office/drawing/2014/main" id="{BAEEA6D0-9F32-1870-9B4A-0E72F3E9CF01}"/>
              </a:ext>
            </a:extLst>
          </p:cNvPr>
          <p:cNvSpPr>
            <a:spLocks/>
          </p:cNvSpPr>
          <p:nvPr/>
        </p:nvSpPr>
        <p:spPr bwMode="auto">
          <a:xfrm>
            <a:off x="6983413" y="49498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5" name="Freeform 293">
            <a:extLst>
              <a:ext uri="{FF2B5EF4-FFF2-40B4-BE49-F238E27FC236}">
                <a16:creationId xmlns:a16="http://schemas.microsoft.com/office/drawing/2014/main" id="{1FD83CFD-099B-8EEA-62E1-DA8432C3CE24}"/>
              </a:ext>
            </a:extLst>
          </p:cNvPr>
          <p:cNvSpPr>
            <a:spLocks/>
          </p:cNvSpPr>
          <p:nvPr/>
        </p:nvSpPr>
        <p:spPr bwMode="auto">
          <a:xfrm>
            <a:off x="6186488" y="49720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6" name="Freeform 294">
            <a:extLst>
              <a:ext uri="{FF2B5EF4-FFF2-40B4-BE49-F238E27FC236}">
                <a16:creationId xmlns:a16="http://schemas.microsoft.com/office/drawing/2014/main" id="{4D4D52DC-CF27-275E-A802-5238273B08DF}"/>
              </a:ext>
            </a:extLst>
          </p:cNvPr>
          <p:cNvSpPr>
            <a:spLocks/>
          </p:cNvSpPr>
          <p:nvPr/>
        </p:nvSpPr>
        <p:spPr bwMode="auto">
          <a:xfrm>
            <a:off x="6983413" y="4938713"/>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7" name="Freeform 295">
            <a:extLst>
              <a:ext uri="{FF2B5EF4-FFF2-40B4-BE49-F238E27FC236}">
                <a16:creationId xmlns:a16="http://schemas.microsoft.com/office/drawing/2014/main" id="{2BC6DFFC-7CF0-6471-D8EF-4E545A17EDF4}"/>
              </a:ext>
            </a:extLst>
          </p:cNvPr>
          <p:cNvSpPr>
            <a:spLocks/>
          </p:cNvSpPr>
          <p:nvPr/>
        </p:nvSpPr>
        <p:spPr bwMode="auto">
          <a:xfrm>
            <a:off x="6983413" y="4508500"/>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8" name="Freeform 296">
            <a:extLst>
              <a:ext uri="{FF2B5EF4-FFF2-40B4-BE49-F238E27FC236}">
                <a16:creationId xmlns:a16="http://schemas.microsoft.com/office/drawing/2014/main" id="{8D564E94-0ED7-E1E3-A29B-395C3225F3A8}"/>
              </a:ext>
            </a:extLst>
          </p:cNvPr>
          <p:cNvSpPr>
            <a:spLocks/>
          </p:cNvSpPr>
          <p:nvPr/>
        </p:nvSpPr>
        <p:spPr bwMode="auto">
          <a:xfrm>
            <a:off x="6186488" y="4733925"/>
            <a:ext cx="63500" cy="65088"/>
          </a:xfrm>
          <a:custGeom>
            <a:avLst/>
            <a:gdLst>
              <a:gd name="T0" fmla="*/ 20 w 40"/>
              <a:gd name="T1" fmla="*/ 0 h 41"/>
              <a:gd name="T2" fmla="*/ 40 w 40"/>
              <a:gd name="T3" fmla="*/ 21 h 41"/>
              <a:gd name="T4" fmla="*/ 20 w 40"/>
              <a:gd name="T5" fmla="*/ 41 h 41"/>
              <a:gd name="T6" fmla="*/ 0 w 40"/>
              <a:gd name="T7" fmla="*/ 21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29" name="Freeform 297">
            <a:extLst>
              <a:ext uri="{FF2B5EF4-FFF2-40B4-BE49-F238E27FC236}">
                <a16:creationId xmlns:a16="http://schemas.microsoft.com/office/drawing/2014/main" id="{AD7C5F37-37B9-A526-4B4F-9F3A94FB18EB}"/>
              </a:ext>
            </a:extLst>
          </p:cNvPr>
          <p:cNvSpPr>
            <a:spLocks/>
          </p:cNvSpPr>
          <p:nvPr/>
        </p:nvSpPr>
        <p:spPr bwMode="auto">
          <a:xfrm>
            <a:off x="6983413" y="4960938"/>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0" name="Freeform 298">
            <a:extLst>
              <a:ext uri="{FF2B5EF4-FFF2-40B4-BE49-F238E27FC236}">
                <a16:creationId xmlns:a16="http://schemas.microsoft.com/office/drawing/2014/main" id="{3D3A4CFA-F4ED-D59A-706C-47FE5721E7A2}"/>
              </a:ext>
            </a:extLst>
          </p:cNvPr>
          <p:cNvSpPr>
            <a:spLocks/>
          </p:cNvSpPr>
          <p:nvPr/>
        </p:nvSpPr>
        <p:spPr bwMode="auto">
          <a:xfrm>
            <a:off x="6983413" y="4929188"/>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1" name="Freeform 299">
            <a:extLst>
              <a:ext uri="{FF2B5EF4-FFF2-40B4-BE49-F238E27FC236}">
                <a16:creationId xmlns:a16="http://schemas.microsoft.com/office/drawing/2014/main" id="{74A89304-EA2B-0722-F5F7-B4FCBF598ABC}"/>
              </a:ext>
            </a:extLst>
          </p:cNvPr>
          <p:cNvSpPr>
            <a:spLocks/>
          </p:cNvSpPr>
          <p:nvPr/>
        </p:nvSpPr>
        <p:spPr bwMode="auto">
          <a:xfrm>
            <a:off x="6584950" y="476726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2" name="Freeform 300">
            <a:extLst>
              <a:ext uri="{FF2B5EF4-FFF2-40B4-BE49-F238E27FC236}">
                <a16:creationId xmlns:a16="http://schemas.microsoft.com/office/drawing/2014/main" id="{95E61D1F-4303-ADE2-58F1-654D594B0416}"/>
              </a:ext>
            </a:extLst>
          </p:cNvPr>
          <p:cNvSpPr>
            <a:spLocks/>
          </p:cNvSpPr>
          <p:nvPr/>
        </p:nvSpPr>
        <p:spPr bwMode="auto">
          <a:xfrm>
            <a:off x="6983413" y="4960938"/>
            <a:ext cx="65087" cy="65087"/>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3" name="Freeform 301">
            <a:extLst>
              <a:ext uri="{FF2B5EF4-FFF2-40B4-BE49-F238E27FC236}">
                <a16:creationId xmlns:a16="http://schemas.microsoft.com/office/drawing/2014/main" id="{7D21043B-B6EB-1EDE-460D-E2E14C1E6063}"/>
              </a:ext>
            </a:extLst>
          </p:cNvPr>
          <p:cNvSpPr>
            <a:spLocks/>
          </p:cNvSpPr>
          <p:nvPr/>
        </p:nvSpPr>
        <p:spPr bwMode="auto">
          <a:xfrm>
            <a:off x="7769225" y="490696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34" name="Freeform 302">
            <a:extLst>
              <a:ext uri="{FF2B5EF4-FFF2-40B4-BE49-F238E27FC236}">
                <a16:creationId xmlns:a16="http://schemas.microsoft.com/office/drawing/2014/main" id="{E8B32730-B3E0-AAC0-193A-FE81F5EE1473}"/>
              </a:ext>
            </a:extLst>
          </p:cNvPr>
          <p:cNvSpPr>
            <a:spLocks/>
          </p:cNvSpPr>
          <p:nvPr/>
        </p:nvSpPr>
        <p:spPr bwMode="auto">
          <a:xfrm>
            <a:off x="6186488" y="4972050"/>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5" name="Freeform 303">
            <a:extLst>
              <a:ext uri="{FF2B5EF4-FFF2-40B4-BE49-F238E27FC236}">
                <a16:creationId xmlns:a16="http://schemas.microsoft.com/office/drawing/2014/main" id="{BD5C0BD9-E0B9-D32F-3F74-B30872077472}"/>
              </a:ext>
            </a:extLst>
          </p:cNvPr>
          <p:cNvSpPr>
            <a:spLocks/>
          </p:cNvSpPr>
          <p:nvPr/>
        </p:nvSpPr>
        <p:spPr bwMode="auto">
          <a:xfrm>
            <a:off x="6186488" y="501491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6" name="Freeform 304">
            <a:extLst>
              <a:ext uri="{FF2B5EF4-FFF2-40B4-BE49-F238E27FC236}">
                <a16:creationId xmlns:a16="http://schemas.microsoft.com/office/drawing/2014/main" id="{F572F2E3-DF62-388E-DD2A-1D3847D95B4F}"/>
              </a:ext>
            </a:extLst>
          </p:cNvPr>
          <p:cNvSpPr>
            <a:spLocks/>
          </p:cNvSpPr>
          <p:nvPr/>
        </p:nvSpPr>
        <p:spPr bwMode="auto">
          <a:xfrm>
            <a:off x="6186488" y="481012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7" name="Freeform 305">
            <a:extLst>
              <a:ext uri="{FF2B5EF4-FFF2-40B4-BE49-F238E27FC236}">
                <a16:creationId xmlns:a16="http://schemas.microsoft.com/office/drawing/2014/main" id="{B7712159-62EA-BC4A-CC5B-84E3F0ED3D2C}"/>
              </a:ext>
            </a:extLst>
          </p:cNvPr>
          <p:cNvSpPr>
            <a:spLocks/>
          </p:cNvSpPr>
          <p:nvPr/>
        </p:nvSpPr>
        <p:spPr bwMode="auto">
          <a:xfrm>
            <a:off x="6584950" y="4875213"/>
            <a:ext cx="63500" cy="63500"/>
          </a:xfrm>
          <a:custGeom>
            <a:avLst/>
            <a:gdLst>
              <a:gd name="T0" fmla="*/ 20 w 40"/>
              <a:gd name="T1" fmla="*/ 0 h 40"/>
              <a:gd name="T2" fmla="*/ 40 w 40"/>
              <a:gd name="T3" fmla="*/ 20 h 40"/>
              <a:gd name="T4" fmla="*/ 20 w 40"/>
              <a:gd name="T5" fmla="*/ 40 h 40"/>
              <a:gd name="T6" fmla="*/ 0 w 40"/>
              <a:gd name="T7" fmla="*/ 20 h 40"/>
              <a:gd name="T8" fmla="*/ 20 w 40"/>
              <a:gd name="T9" fmla="*/ 0 h 40"/>
            </a:gdLst>
            <a:ahLst/>
            <a:cxnLst>
              <a:cxn ang="0">
                <a:pos x="T0" y="T1"/>
              </a:cxn>
              <a:cxn ang="0">
                <a:pos x="T2" y="T3"/>
              </a:cxn>
              <a:cxn ang="0">
                <a:pos x="T4" y="T5"/>
              </a:cxn>
              <a:cxn ang="0">
                <a:pos x="T6" y="T7"/>
              </a:cxn>
              <a:cxn ang="0">
                <a:pos x="T8" y="T9"/>
              </a:cxn>
            </a:cxnLst>
            <a:rect l="0" t="0" r="r" b="b"/>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8" name="Freeform 306">
            <a:extLst>
              <a:ext uri="{FF2B5EF4-FFF2-40B4-BE49-F238E27FC236}">
                <a16:creationId xmlns:a16="http://schemas.microsoft.com/office/drawing/2014/main" id="{CD8E8330-543E-E717-2DCD-77C1F1D2743A}"/>
              </a:ext>
            </a:extLst>
          </p:cNvPr>
          <p:cNvSpPr>
            <a:spLocks/>
          </p:cNvSpPr>
          <p:nvPr/>
        </p:nvSpPr>
        <p:spPr bwMode="auto">
          <a:xfrm>
            <a:off x="6983413" y="4832350"/>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39" name="Freeform 307">
            <a:extLst>
              <a:ext uri="{FF2B5EF4-FFF2-40B4-BE49-F238E27FC236}">
                <a16:creationId xmlns:a16="http://schemas.microsoft.com/office/drawing/2014/main" id="{E9231A29-B35C-14D2-19AC-F29E5061C780}"/>
              </a:ext>
            </a:extLst>
          </p:cNvPr>
          <p:cNvSpPr>
            <a:spLocks/>
          </p:cNvSpPr>
          <p:nvPr/>
        </p:nvSpPr>
        <p:spPr bwMode="auto">
          <a:xfrm>
            <a:off x="6983413" y="4929188"/>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40" name="Freeform 308">
            <a:extLst>
              <a:ext uri="{FF2B5EF4-FFF2-40B4-BE49-F238E27FC236}">
                <a16:creationId xmlns:a16="http://schemas.microsoft.com/office/drawing/2014/main" id="{3232E905-7776-B611-14D1-3346058E36C1}"/>
              </a:ext>
            </a:extLst>
          </p:cNvPr>
          <p:cNvSpPr>
            <a:spLocks/>
          </p:cNvSpPr>
          <p:nvPr/>
        </p:nvSpPr>
        <p:spPr bwMode="auto">
          <a:xfrm>
            <a:off x="6983413" y="494982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41" name="Freeform 309">
            <a:extLst>
              <a:ext uri="{FF2B5EF4-FFF2-40B4-BE49-F238E27FC236}">
                <a16:creationId xmlns:a16="http://schemas.microsoft.com/office/drawing/2014/main" id="{31FED0C1-6340-7D32-FD47-0473A7527BA2}"/>
              </a:ext>
            </a:extLst>
          </p:cNvPr>
          <p:cNvSpPr>
            <a:spLocks/>
          </p:cNvSpPr>
          <p:nvPr/>
        </p:nvSpPr>
        <p:spPr bwMode="auto">
          <a:xfrm>
            <a:off x="8566150" y="5003800"/>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42" name="Freeform 310">
            <a:extLst>
              <a:ext uri="{FF2B5EF4-FFF2-40B4-BE49-F238E27FC236}">
                <a16:creationId xmlns:a16="http://schemas.microsoft.com/office/drawing/2014/main" id="{1451A79E-772E-C11A-B9FE-645639360A16}"/>
              </a:ext>
            </a:extLst>
          </p:cNvPr>
          <p:cNvSpPr>
            <a:spLocks/>
          </p:cNvSpPr>
          <p:nvPr/>
        </p:nvSpPr>
        <p:spPr bwMode="auto">
          <a:xfrm>
            <a:off x="6983413" y="4625975"/>
            <a:ext cx="65087" cy="65088"/>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43" name="Freeform 311">
            <a:extLst>
              <a:ext uri="{FF2B5EF4-FFF2-40B4-BE49-F238E27FC236}">
                <a16:creationId xmlns:a16="http://schemas.microsoft.com/office/drawing/2014/main" id="{1E88152C-B24A-F733-829C-A5A972710EA2}"/>
              </a:ext>
            </a:extLst>
          </p:cNvPr>
          <p:cNvSpPr>
            <a:spLocks/>
          </p:cNvSpPr>
          <p:nvPr/>
        </p:nvSpPr>
        <p:spPr bwMode="auto">
          <a:xfrm>
            <a:off x="7769225" y="490696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44" name="Freeform 312">
            <a:extLst>
              <a:ext uri="{FF2B5EF4-FFF2-40B4-BE49-F238E27FC236}">
                <a16:creationId xmlns:a16="http://schemas.microsoft.com/office/drawing/2014/main" id="{9098B79D-6916-BCC7-700A-7CC3422DC121}"/>
              </a:ext>
            </a:extLst>
          </p:cNvPr>
          <p:cNvSpPr>
            <a:spLocks/>
          </p:cNvSpPr>
          <p:nvPr/>
        </p:nvSpPr>
        <p:spPr bwMode="auto">
          <a:xfrm>
            <a:off x="6983413" y="4938713"/>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45" name="Freeform 313">
            <a:extLst>
              <a:ext uri="{FF2B5EF4-FFF2-40B4-BE49-F238E27FC236}">
                <a16:creationId xmlns:a16="http://schemas.microsoft.com/office/drawing/2014/main" id="{85A7BCDB-AD8B-CE8B-8E26-B46981DE0F4E}"/>
              </a:ext>
            </a:extLst>
          </p:cNvPr>
          <p:cNvSpPr>
            <a:spLocks/>
          </p:cNvSpPr>
          <p:nvPr/>
        </p:nvSpPr>
        <p:spPr bwMode="auto">
          <a:xfrm>
            <a:off x="6983413" y="4648200"/>
            <a:ext cx="65087" cy="65088"/>
          </a:xfrm>
          <a:custGeom>
            <a:avLst/>
            <a:gdLst>
              <a:gd name="T0" fmla="*/ 20 w 41"/>
              <a:gd name="T1" fmla="*/ 0 h 41"/>
              <a:gd name="T2" fmla="*/ 41 w 41"/>
              <a:gd name="T3" fmla="*/ 20 h 41"/>
              <a:gd name="T4" fmla="*/ 20 w 41"/>
              <a:gd name="T5" fmla="*/ 41 h 41"/>
              <a:gd name="T6" fmla="*/ 0 w 41"/>
              <a:gd name="T7" fmla="*/ 20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46" name="Freeform 314">
            <a:extLst>
              <a:ext uri="{FF2B5EF4-FFF2-40B4-BE49-F238E27FC236}">
                <a16:creationId xmlns:a16="http://schemas.microsoft.com/office/drawing/2014/main" id="{6E0AAE50-A831-E4D2-6626-E76F5BCC71EB}"/>
              </a:ext>
            </a:extLst>
          </p:cNvPr>
          <p:cNvSpPr>
            <a:spLocks/>
          </p:cNvSpPr>
          <p:nvPr/>
        </p:nvSpPr>
        <p:spPr bwMode="auto">
          <a:xfrm>
            <a:off x="7769225" y="4992688"/>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47" name="Freeform 315">
            <a:extLst>
              <a:ext uri="{FF2B5EF4-FFF2-40B4-BE49-F238E27FC236}">
                <a16:creationId xmlns:a16="http://schemas.microsoft.com/office/drawing/2014/main" id="{83E5856C-C154-0D4E-EB03-2FE9A3B839A0}"/>
              </a:ext>
            </a:extLst>
          </p:cNvPr>
          <p:cNvSpPr>
            <a:spLocks/>
          </p:cNvSpPr>
          <p:nvPr/>
        </p:nvSpPr>
        <p:spPr bwMode="auto">
          <a:xfrm>
            <a:off x="6584950" y="5014913"/>
            <a:ext cx="63500" cy="65087"/>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48" name="Freeform 316">
            <a:extLst>
              <a:ext uri="{FF2B5EF4-FFF2-40B4-BE49-F238E27FC236}">
                <a16:creationId xmlns:a16="http://schemas.microsoft.com/office/drawing/2014/main" id="{91381F81-28AB-A16F-20A0-E41DE79870F5}"/>
              </a:ext>
            </a:extLst>
          </p:cNvPr>
          <p:cNvSpPr>
            <a:spLocks/>
          </p:cNvSpPr>
          <p:nvPr/>
        </p:nvSpPr>
        <p:spPr bwMode="auto">
          <a:xfrm>
            <a:off x="7769225" y="4886325"/>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49" name="Freeform 317">
            <a:extLst>
              <a:ext uri="{FF2B5EF4-FFF2-40B4-BE49-F238E27FC236}">
                <a16:creationId xmlns:a16="http://schemas.microsoft.com/office/drawing/2014/main" id="{21C94A50-3D2D-8581-33EB-81F5C35B1242}"/>
              </a:ext>
            </a:extLst>
          </p:cNvPr>
          <p:cNvSpPr>
            <a:spLocks/>
          </p:cNvSpPr>
          <p:nvPr/>
        </p:nvSpPr>
        <p:spPr bwMode="auto">
          <a:xfrm>
            <a:off x="6983413" y="4983163"/>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50" name="Freeform 318">
            <a:extLst>
              <a:ext uri="{FF2B5EF4-FFF2-40B4-BE49-F238E27FC236}">
                <a16:creationId xmlns:a16="http://schemas.microsoft.com/office/drawing/2014/main" id="{2ABE0511-A801-FF94-50D4-CD49D5CB7993}"/>
              </a:ext>
            </a:extLst>
          </p:cNvPr>
          <p:cNvSpPr>
            <a:spLocks/>
          </p:cNvSpPr>
          <p:nvPr/>
        </p:nvSpPr>
        <p:spPr bwMode="auto">
          <a:xfrm>
            <a:off x="7769225" y="4949825"/>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51" name="Freeform 319">
            <a:extLst>
              <a:ext uri="{FF2B5EF4-FFF2-40B4-BE49-F238E27FC236}">
                <a16:creationId xmlns:a16="http://schemas.microsoft.com/office/drawing/2014/main" id="{7FE3BF94-5032-2EF0-A44E-6768E5F28B07}"/>
              </a:ext>
            </a:extLst>
          </p:cNvPr>
          <p:cNvSpPr>
            <a:spLocks/>
          </p:cNvSpPr>
          <p:nvPr/>
        </p:nvSpPr>
        <p:spPr bwMode="auto">
          <a:xfrm>
            <a:off x="6983413" y="4983163"/>
            <a:ext cx="65087"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52" name="Freeform 320">
            <a:extLst>
              <a:ext uri="{FF2B5EF4-FFF2-40B4-BE49-F238E27FC236}">
                <a16:creationId xmlns:a16="http://schemas.microsoft.com/office/drawing/2014/main" id="{5AE3C213-CCC0-7631-4943-549B675A7542}"/>
              </a:ext>
            </a:extLst>
          </p:cNvPr>
          <p:cNvSpPr>
            <a:spLocks/>
          </p:cNvSpPr>
          <p:nvPr/>
        </p:nvSpPr>
        <p:spPr bwMode="auto">
          <a:xfrm>
            <a:off x="7381875" y="4886325"/>
            <a:ext cx="65088" cy="63500"/>
          </a:xfrm>
          <a:custGeom>
            <a:avLst/>
            <a:gdLst>
              <a:gd name="T0" fmla="*/ 20 w 41"/>
              <a:gd name="T1" fmla="*/ 0 h 40"/>
              <a:gd name="T2" fmla="*/ 41 w 41"/>
              <a:gd name="T3" fmla="*/ 20 h 40"/>
              <a:gd name="T4" fmla="*/ 20 w 41"/>
              <a:gd name="T5" fmla="*/ 40 h 40"/>
              <a:gd name="T6" fmla="*/ 0 w 41"/>
              <a:gd name="T7" fmla="*/ 20 h 40"/>
              <a:gd name="T8" fmla="*/ 20 w 41"/>
              <a:gd name="T9" fmla="*/ 0 h 40"/>
            </a:gdLst>
            <a:ahLst/>
            <a:cxnLst>
              <a:cxn ang="0">
                <a:pos x="T0" y="T1"/>
              </a:cxn>
              <a:cxn ang="0">
                <a:pos x="T2" y="T3"/>
              </a:cxn>
              <a:cxn ang="0">
                <a:pos x="T4" y="T5"/>
              </a:cxn>
              <a:cxn ang="0">
                <a:pos x="T6" y="T7"/>
              </a:cxn>
              <a:cxn ang="0">
                <a:pos x="T8" y="T9"/>
              </a:cxn>
            </a:cxnLst>
            <a:rect l="0" t="0" r="r" b="b"/>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53" name="Freeform 321">
            <a:extLst>
              <a:ext uri="{FF2B5EF4-FFF2-40B4-BE49-F238E27FC236}">
                <a16:creationId xmlns:a16="http://schemas.microsoft.com/office/drawing/2014/main" id="{00511361-F493-BA76-5BD0-46216C0AEA61}"/>
              </a:ext>
            </a:extLst>
          </p:cNvPr>
          <p:cNvSpPr>
            <a:spLocks/>
          </p:cNvSpPr>
          <p:nvPr/>
        </p:nvSpPr>
        <p:spPr bwMode="auto">
          <a:xfrm>
            <a:off x="6983413" y="4938713"/>
            <a:ext cx="65087" cy="65087"/>
          </a:xfrm>
          <a:custGeom>
            <a:avLst/>
            <a:gdLst>
              <a:gd name="T0" fmla="*/ 20 w 41"/>
              <a:gd name="T1" fmla="*/ 0 h 41"/>
              <a:gd name="T2" fmla="*/ 41 w 41"/>
              <a:gd name="T3" fmla="*/ 21 h 41"/>
              <a:gd name="T4" fmla="*/ 20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54" name="Freeform 322">
            <a:extLst>
              <a:ext uri="{FF2B5EF4-FFF2-40B4-BE49-F238E27FC236}">
                <a16:creationId xmlns:a16="http://schemas.microsoft.com/office/drawing/2014/main" id="{AC11311D-B957-48BA-5D85-B19694DCBD8F}"/>
              </a:ext>
            </a:extLst>
          </p:cNvPr>
          <p:cNvSpPr>
            <a:spLocks/>
          </p:cNvSpPr>
          <p:nvPr/>
        </p:nvSpPr>
        <p:spPr bwMode="auto">
          <a:xfrm>
            <a:off x="7769225" y="4983163"/>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55" name="Freeform 323">
            <a:extLst>
              <a:ext uri="{FF2B5EF4-FFF2-40B4-BE49-F238E27FC236}">
                <a16:creationId xmlns:a16="http://schemas.microsoft.com/office/drawing/2014/main" id="{B5A4BE5B-1BEB-CC98-B863-35A9BE43C214}"/>
              </a:ext>
            </a:extLst>
          </p:cNvPr>
          <p:cNvSpPr>
            <a:spLocks/>
          </p:cNvSpPr>
          <p:nvPr/>
        </p:nvSpPr>
        <p:spPr bwMode="auto">
          <a:xfrm>
            <a:off x="7769225" y="5003800"/>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56" name="Freeform 324">
            <a:extLst>
              <a:ext uri="{FF2B5EF4-FFF2-40B4-BE49-F238E27FC236}">
                <a16:creationId xmlns:a16="http://schemas.microsoft.com/office/drawing/2014/main" id="{ADF993D8-B8CB-0149-AB81-0C0208140496}"/>
              </a:ext>
            </a:extLst>
          </p:cNvPr>
          <p:cNvSpPr>
            <a:spLocks/>
          </p:cNvSpPr>
          <p:nvPr/>
        </p:nvSpPr>
        <p:spPr bwMode="auto">
          <a:xfrm>
            <a:off x="6186488" y="4918075"/>
            <a:ext cx="63500" cy="65088"/>
          </a:xfrm>
          <a:custGeom>
            <a:avLst/>
            <a:gdLst>
              <a:gd name="T0" fmla="*/ 20 w 40"/>
              <a:gd name="T1" fmla="*/ 0 h 41"/>
              <a:gd name="T2" fmla="*/ 40 w 40"/>
              <a:gd name="T3" fmla="*/ 20 h 41"/>
              <a:gd name="T4" fmla="*/ 20 w 40"/>
              <a:gd name="T5" fmla="*/ 41 h 41"/>
              <a:gd name="T6" fmla="*/ 0 w 40"/>
              <a:gd name="T7" fmla="*/ 20 h 41"/>
              <a:gd name="T8" fmla="*/ 20 w 40"/>
              <a:gd name="T9" fmla="*/ 0 h 41"/>
            </a:gdLst>
            <a:ahLst/>
            <a:cxnLst>
              <a:cxn ang="0">
                <a:pos x="T0" y="T1"/>
              </a:cxn>
              <a:cxn ang="0">
                <a:pos x="T2" y="T3"/>
              </a:cxn>
              <a:cxn ang="0">
                <a:pos x="T4" y="T5"/>
              </a:cxn>
              <a:cxn ang="0">
                <a:pos x="T6" y="T7"/>
              </a:cxn>
              <a:cxn ang="0">
                <a:pos x="T8" y="T9"/>
              </a:cxn>
            </a:cxnLst>
            <a:rect l="0" t="0" r="r" b="b"/>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95557" name="Freeform 325">
            <a:extLst>
              <a:ext uri="{FF2B5EF4-FFF2-40B4-BE49-F238E27FC236}">
                <a16:creationId xmlns:a16="http://schemas.microsoft.com/office/drawing/2014/main" id="{151189D6-24CD-7FAB-FC44-BB99A2DF7123}"/>
              </a:ext>
            </a:extLst>
          </p:cNvPr>
          <p:cNvSpPr>
            <a:spLocks/>
          </p:cNvSpPr>
          <p:nvPr/>
        </p:nvSpPr>
        <p:spPr bwMode="auto">
          <a:xfrm>
            <a:off x="8566150" y="4949825"/>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58" name="Freeform 326">
            <a:extLst>
              <a:ext uri="{FF2B5EF4-FFF2-40B4-BE49-F238E27FC236}">
                <a16:creationId xmlns:a16="http://schemas.microsoft.com/office/drawing/2014/main" id="{E41D03F6-C855-11C9-DC4D-C1FB4BFF1C2F}"/>
              </a:ext>
            </a:extLst>
          </p:cNvPr>
          <p:cNvSpPr>
            <a:spLocks/>
          </p:cNvSpPr>
          <p:nvPr/>
        </p:nvSpPr>
        <p:spPr bwMode="auto">
          <a:xfrm>
            <a:off x="7769225" y="4918075"/>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59" name="Freeform 327">
            <a:extLst>
              <a:ext uri="{FF2B5EF4-FFF2-40B4-BE49-F238E27FC236}">
                <a16:creationId xmlns:a16="http://schemas.microsoft.com/office/drawing/2014/main" id="{04B1ED2C-9475-55D8-734C-5EA1F37D3207}"/>
              </a:ext>
            </a:extLst>
          </p:cNvPr>
          <p:cNvSpPr>
            <a:spLocks/>
          </p:cNvSpPr>
          <p:nvPr/>
        </p:nvSpPr>
        <p:spPr bwMode="auto">
          <a:xfrm>
            <a:off x="8566150" y="5003800"/>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0" name="Freeform 328">
            <a:extLst>
              <a:ext uri="{FF2B5EF4-FFF2-40B4-BE49-F238E27FC236}">
                <a16:creationId xmlns:a16="http://schemas.microsoft.com/office/drawing/2014/main" id="{7D9EA9C0-572D-C50F-272B-C07B2B92A96B}"/>
              </a:ext>
            </a:extLst>
          </p:cNvPr>
          <p:cNvSpPr>
            <a:spLocks/>
          </p:cNvSpPr>
          <p:nvPr/>
        </p:nvSpPr>
        <p:spPr bwMode="auto">
          <a:xfrm>
            <a:off x="7769225" y="4918075"/>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1" name="Freeform 329">
            <a:extLst>
              <a:ext uri="{FF2B5EF4-FFF2-40B4-BE49-F238E27FC236}">
                <a16:creationId xmlns:a16="http://schemas.microsoft.com/office/drawing/2014/main" id="{1031812F-493C-34FA-7BFE-214C37A5993B}"/>
              </a:ext>
            </a:extLst>
          </p:cNvPr>
          <p:cNvSpPr>
            <a:spLocks/>
          </p:cNvSpPr>
          <p:nvPr/>
        </p:nvSpPr>
        <p:spPr bwMode="auto">
          <a:xfrm>
            <a:off x="8566150" y="4918075"/>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2" name="Freeform 330">
            <a:extLst>
              <a:ext uri="{FF2B5EF4-FFF2-40B4-BE49-F238E27FC236}">
                <a16:creationId xmlns:a16="http://schemas.microsoft.com/office/drawing/2014/main" id="{63A30458-74A3-C907-F858-EC0EF5E91A61}"/>
              </a:ext>
            </a:extLst>
          </p:cNvPr>
          <p:cNvSpPr>
            <a:spLocks/>
          </p:cNvSpPr>
          <p:nvPr/>
        </p:nvSpPr>
        <p:spPr bwMode="auto">
          <a:xfrm>
            <a:off x="7769225" y="501491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3" name="Freeform 331">
            <a:extLst>
              <a:ext uri="{FF2B5EF4-FFF2-40B4-BE49-F238E27FC236}">
                <a16:creationId xmlns:a16="http://schemas.microsoft.com/office/drawing/2014/main" id="{7C9E4392-6796-ADA8-9EEE-C131BF5080E0}"/>
              </a:ext>
            </a:extLst>
          </p:cNvPr>
          <p:cNvSpPr>
            <a:spLocks/>
          </p:cNvSpPr>
          <p:nvPr/>
        </p:nvSpPr>
        <p:spPr bwMode="auto">
          <a:xfrm>
            <a:off x="7769225" y="4929188"/>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4" name="Freeform 332">
            <a:extLst>
              <a:ext uri="{FF2B5EF4-FFF2-40B4-BE49-F238E27FC236}">
                <a16:creationId xmlns:a16="http://schemas.microsoft.com/office/drawing/2014/main" id="{7F7B7622-7ACB-CBDD-D8E4-5A7C1342B114}"/>
              </a:ext>
            </a:extLst>
          </p:cNvPr>
          <p:cNvSpPr>
            <a:spLocks/>
          </p:cNvSpPr>
          <p:nvPr/>
        </p:nvSpPr>
        <p:spPr bwMode="auto">
          <a:xfrm>
            <a:off x="8566150" y="497205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5" name="Freeform 333">
            <a:extLst>
              <a:ext uri="{FF2B5EF4-FFF2-40B4-BE49-F238E27FC236}">
                <a16:creationId xmlns:a16="http://schemas.microsoft.com/office/drawing/2014/main" id="{5DB3C0C6-E9F7-BF11-80A4-AB7B15380E05}"/>
              </a:ext>
            </a:extLst>
          </p:cNvPr>
          <p:cNvSpPr>
            <a:spLocks/>
          </p:cNvSpPr>
          <p:nvPr/>
        </p:nvSpPr>
        <p:spPr bwMode="auto">
          <a:xfrm>
            <a:off x="7769225" y="5014913"/>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6" name="Freeform 334">
            <a:extLst>
              <a:ext uri="{FF2B5EF4-FFF2-40B4-BE49-F238E27FC236}">
                <a16:creationId xmlns:a16="http://schemas.microsoft.com/office/drawing/2014/main" id="{9741EB7F-06F6-8F98-62AF-45E7BA69214F}"/>
              </a:ext>
            </a:extLst>
          </p:cNvPr>
          <p:cNvSpPr>
            <a:spLocks/>
          </p:cNvSpPr>
          <p:nvPr/>
        </p:nvSpPr>
        <p:spPr bwMode="auto">
          <a:xfrm>
            <a:off x="7769225" y="4875213"/>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7" name="Freeform 335">
            <a:extLst>
              <a:ext uri="{FF2B5EF4-FFF2-40B4-BE49-F238E27FC236}">
                <a16:creationId xmlns:a16="http://schemas.microsoft.com/office/drawing/2014/main" id="{F107B968-0FB7-DE5A-488E-AD12C3973F94}"/>
              </a:ext>
            </a:extLst>
          </p:cNvPr>
          <p:cNvSpPr>
            <a:spLocks/>
          </p:cNvSpPr>
          <p:nvPr/>
        </p:nvSpPr>
        <p:spPr bwMode="auto">
          <a:xfrm>
            <a:off x="8566150" y="4929188"/>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8" name="Freeform 336">
            <a:extLst>
              <a:ext uri="{FF2B5EF4-FFF2-40B4-BE49-F238E27FC236}">
                <a16:creationId xmlns:a16="http://schemas.microsoft.com/office/drawing/2014/main" id="{EBB56267-311B-AF71-4F20-EE1DD098EEE3}"/>
              </a:ext>
            </a:extLst>
          </p:cNvPr>
          <p:cNvSpPr>
            <a:spLocks/>
          </p:cNvSpPr>
          <p:nvPr/>
        </p:nvSpPr>
        <p:spPr bwMode="auto">
          <a:xfrm>
            <a:off x="8566150" y="4960938"/>
            <a:ext cx="65088" cy="65087"/>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69" name="Freeform 337">
            <a:extLst>
              <a:ext uri="{FF2B5EF4-FFF2-40B4-BE49-F238E27FC236}">
                <a16:creationId xmlns:a16="http://schemas.microsoft.com/office/drawing/2014/main" id="{BBA52949-54F1-B818-09A3-D144346647CF}"/>
              </a:ext>
            </a:extLst>
          </p:cNvPr>
          <p:cNvSpPr>
            <a:spLocks/>
          </p:cNvSpPr>
          <p:nvPr/>
        </p:nvSpPr>
        <p:spPr bwMode="auto">
          <a:xfrm>
            <a:off x="7769225" y="4949825"/>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0" name="Freeform 338">
            <a:extLst>
              <a:ext uri="{FF2B5EF4-FFF2-40B4-BE49-F238E27FC236}">
                <a16:creationId xmlns:a16="http://schemas.microsoft.com/office/drawing/2014/main" id="{6AD549CE-85B9-9BE8-20D8-BE4557FB466D}"/>
              </a:ext>
            </a:extLst>
          </p:cNvPr>
          <p:cNvSpPr>
            <a:spLocks/>
          </p:cNvSpPr>
          <p:nvPr/>
        </p:nvSpPr>
        <p:spPr bwMode="auto">
          <a:xfrm>
            <a:off x="8566150" y="5091113"/>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1" name="Freeform 339">
            <a:extLst>
              <a:ext uri="{FF2B5EF4-FFF2-40B4-BE49-F238E27FC236}">
                <a16:creationId xmlns:a16="http://schemas.microsoft.com/office/drawing/2014/main" id="{99BEC464-A936-644B-CFE4-A83E334DFFD1}"/>
              </a:ext>
            </a:extLst>
          </p:cNvPr>
          <p:cNvSpPr>
            <a:spLocks/>
          </p:cNvSpPr>
          <p:nvPr/>
        </p:nvSpPr>
        <p:spPr bwMode="auto">
          <a:xfrm>
            <a:off x="8566150" y="497205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2" name="Freeform 340">
            <a:extLst>
              <a:ext uri="{FF2B5EF4-FFF2-40B4-BE49-F238E27FC236}">
                <a16:creationId xmlns:a16="http://schemas.microsoft.com/office/drawing/2014/main" id="{48F2149F-6199-C4BE-7D64-1279DB45CDE3}"/>
              </a:ext>
            </a:extLst>
          </p:cNvPr>
          <p:cNvSpPr>
            <a:spLocks/>
          </p:cNvSpPr>
          <p:nvPr/>
        </p:nvSpPr>
        <p:spPr bwMode="auto">
          <a:xfrm>
            <a:off x="8566150" y="4983163"/>
            <a:ext cx="65088" cy="63500"/>
          </a:xfrm>
          <a:custGeom>
            <a:avLst/>
            <a:gdLst>
              <a:gd name="T0" fmla="*/ 21 w 41"/>
              <a:gd name="T1" fmla="*/ 0 h 40"/>
              <a:gd name="T2" fmla="*/ 41 w 41"/>
              <a:gd name="T3" fmla="*/ 20 h 40"/>
              <a:gd name="T4" fmla="*/ 21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3" name="Freeform 341">
            <a:extLst>
              <a:ext uri="{FF2B5EF4-FFF2-40B4-BE49-F238E27FC236}">
                <a16:creationId xmlns:a16="http://schemas.microsoft.com/office/drawing/2014/main" id="{3718AB1B-3E72-5429-F64D-8D4C20E29277}"/>
              </a:ext>
            </a:extLst>
          </p:cNvPr>
          <p:cNvSpPr>
            <a:spLocks/>
          </p:cNvSpPr>
          <p:nvPr/>
        </p:nvSpPr>
        <p:spPr bwMode="auto">
          <a:xfrm>
            <a:off x="8566150" y="4949825"/>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4" name="Freeform 342">
            <a:extLst>
              <a:ext uri="{FF2B5EF4-FFF2-40B4-BE49-F238E27FC236}">
                <a16:creationId xmlns:a16="http://schemas.microsoft.com/office/drawing/2014/main" id="{93F2851A-7B62-5A19-8D12-1402D8FE6508}"/>
              </a:ext>
            </a:extLst>
          </p:cNvPr>
          <p:cNvSpPr>
            <a:spLocks/>
          </p:cNvSpPr>
          <p:nvPr/>
        </p:nvSpPr>
        <p:spPr bwMode="auto">
          <a:xfrm>
            <a:off x="8566150" y="497205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5" name="Freeform 343">
            <a:extLst>
              <a:ext uri="{FF2B5EF4-FFF2-40B4-BE49-F238E27FC236}">
                <a16:creationId xmlns:a16="http://schemas.microsoft.com/office/drawing/2014/main" id="{852F28DF-F82F-D1CF-CDCA-0EABE851D769}"/>
              </a:ext>
            </a:extLst>
          </p:cNvPr>
          <p:cNvSpPr>
            <a:spLocks/>
          </p:cNvSpPr>
          <p:nvPr/>
        </p:nvSpPr>
        <p:spPr bwMode="auto">
          <a:xfrm>
            <a:off x="8566150" y="5003800"/>
            <a:ext cx="65088" cy="65088"/>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6" name="Freeform 344">
            <a:extLst>
              <a:ext uri="{FF2B5EF4-FFF2-40B4-BE49-F238E27FC236}">
                <a16:creationId xmlns:a16="http://schemas.microsoft.com/office/drawing/2014/main" id="{3BF204DC-2A04-E3D7-17E7-93B398E8B1C7}"/>
              </a:ext>
            </a:extLst>
          </p:cNvPr>
          <p:cNvSpPr>
            <a:spLocks/>
          </p:cNvSpPr>
          <p:nvPr/>
        </p:nvSpPr>
        <p:spPr bwMode="auto">
          <a:xfrm>
            <a:off x="7769225" y="4938713"/>
            <a:ext cx="65088"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7" name="Freeform 345">
            <a:extLst>
              <a:ext uri="{FF2B5EF4-FFF2-40B4-BE49-F238E27FC236}">
                <a16:creationId xmlns:a16="http://schemas.microsoft.com/office/drawing/2014/main" id="{F7A42B2D-EFA9-5D58-17A3-A58AEF118433}"/>
              </a:ext>
            </a:extLst>
          </p:cNvPr>
          <p:cNvSpPr>
            <a:spLocks/>
          </p:cNvSpPr>
          <p:nvPr/>
        </p:nvSpPr>
        <p:spPr bwMode="auto">
          <a:xfrm>
            <a:off x="8566150" y="4972050"/>
            <a:ext cx="65088" cy="65088"/>
          </a:xfrm>
          <a:custGeom>
            <a:avLst/>
            <a:gdLst>
              <a:gd name="T0" fmla="*/ 21 w 41"/>
              <a:gd name="T1" fmla="*/ 0 h 41"/>
              <a:gd name="T2" fmla="*/ 41 w 41"/>
              <a:gd name="T3" fmla="*/ 20 h 41"/>
              <a:gd name="T4" fmla="*/ 21 w 41"/>
              <a:gd name="T5" fmla="*/ 41 h 41"/>
              <a:gd name="T6" fmla="*/ 0 w 41"/>
              <a:gd name="T7" fmla="*/ 20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8" name="Freeform 346">
            <a:extLst>
              <a:ext uri="{FF2B5EF4-FFF2-40B4-BE49-F238E27FC236}">
                <a16:creationId xmlns:a16="http://schemas.microsoft.com/office/drawing/2014/main" id="{AA004409-9490-2847-7700-99B8A2A6AF7D}"/>
              </a:ext>
            </a:extLst>
          </p:cNvPr>
          <p:cNvSpPr>
            <a:spLocks/>
          </p:cNvSpPr>
          <p:nvPr/>
        </p:nvSpPr>
        <p:spPr bwMode="auto">
          <a:xfrm>
            <a:off x="8167688" y="4938713"/>
            <a:ext cx="65087" cy="65087"/>
          </a:xfrm>
          <a:custGeom>
            <a:avLst/>
            <a:gdLst>
              <a:gd name="T0" fmla="*/ 21 w 41"/>
              <a:gd name="T1" fmla="*/ 0 h 41"/>
              <a:gd name="T2" fmla="*/ 41 w 41"/>
              <a:gd name="T3" fmla="*/ 21 h 41"/>
              <a:gd name="T4" fmla="*/ 21 w 41"/>
              <a:gd name="T5" fmla="*/ 41 h 41"/>
              <a:gd name="T6" fmla="*/ 0 w 41"/>
              <a:gd name="T7" fmla="*/ 21 h 41"/>
              <a:gd name="T8" fmla="*/ 21 w 41"/>
              <a:gd name="T9" fmla="*/ 0 h 41"/>
            </a:gdLst>
            <a:ahLst/>
            <a:cxnLst>
              <a:cxn ang="0">
                <a:pos x="T0" y="T1"/>
              </a:cxn>
              <a:cxn ang="0">
                <a:pos x="T2" y="T3"/>
              </a:cxn>
              <a:cxn ang="0">
                <a:pos x="T4" y="T5"/>
              </a:cxn>
              <a:cxn ang="0">
                <a:pos x="T6" y="T7"/>
              </a:cxn>
              <a:cxn ang="0">
                <a:pos x="T8" y="T9"/>
              </a:cxn>
            </a:cxnLst>
            <a:rect l="0" t="0" r="r" b="b"/>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95579" name="Rectangle 347">
            <a:extLst>
              <a:ext uri="{FF2B5EF4-FFF2-40B4-BE49-F238E27FC236}">
                <a16:creationId xmlns:a16="http://schemas.microsoft.com/office/drawing/2014/main" id="{526D7DED-C6D7-7240-259F-E93FD956C310}"/>
              </a:ext>
            </a:extLst>
          </p:cNvPr>
          <p:cNvSpPr>
            <a:spLocks noChangeArrowheads="1"/>
          </p:cNvSpPr>
          <p:nvPr/>
        </p:nvSpPr>
        <p:spPr bwMode="auto">
          <a:xfrm>
            <a:off x="1435100" y="3363913"/>
            <a:ext cx="96838" cy="96837"/>
          </a:xfrm>
          <a:prstGeom prst="rect">
            <a:avLst/>
          </a:prstGeom>
          <a:solidFill>
            <a:srgbClr val="FF0000"/>
          </a:solidFill>
          <a:ln w="11113">
            <a:solidFill>
              <a:srgbClr val="FF0000"/>
            </a:solidFill>
            <a:miter lim="800000"/>
            <a:headEnd/>
            <a:tailEnd/>
          </a:ln>
        </p:spPr>
        <p:txBody>
          <a:bodyPr/>
          <a:lstStyle/>
          <a:p>
            <a:endParaRPr lang="en-US"/>
          </a:p>
        </p:txBody>
      </p:sp>
      <p:sp>
        <p:nvSpPr>
          <p:cNvPr id="95580" name="Rectangle 348">
            <a:extLst>
              <a:ext uri="{FF2B5EF4-FFF2-40B4-BE49-F238E27FC236}">
                <a16:creationId xmlns:a16="http://schemas.microsoft.com/office/drawing/2014/main" id="{571CD5C6-BF48-5BBA-4B72-3A0AC976DDBE}"/>
              </a:ext>
            </a:extLst>
          </p:cNvPr>
          <p:cNvSpPr>
            <a:spLocks noChangeArrowheads="1"/>
          </p:cNvSpPr>
          <p:nvPr/>
        </p:nvSpPr>
        <p:spPr bwMode="auto">
          <a:xfrm>
            <a:off x="1811338" y="3494088"/>
            <a:ext cx="96837" cy="96837"/>
          </a:xfrm>
          <a:prstGeom prst="rect">
            <a:avLst/>
          </a:prstGeom>
          <a:solidFill>
            <a:srgbClr val="FF0000"/>
          </a:solidFill>
          <a:ln w="11113">
            <a:solidFill>
              <a:srgbClr val="FF0000"/>
            </a:solidFill>
            <a:miter lim="800000"/>
            <a:headEnd/>
            <a:tailEnd/>
          </a:ln>
        </p:spPr>
        <p:txBody>
          <a:bodyPr/>
          <a:lstStyle/>
          <a:p>
            <a:endParaRPr lang="en-US"/>
          </a:p>
        </p:txBody>
      </p:sp>
      <p:sp>
        <p:nvSpPr>
          <p:cNvPr id="95581" name="Rectangle 349">
            <a:extLst>
              <a:ext uri="{FF2B5EF4-FFF2-40B4-BE49-F238E27FC236}">
                <a16:creationId xmlns:a16="http://schemas.microsoft.com/office/drawing/2014/main" id="{31CBB4D7-5054-E348-49F8-DD8DABE10513}"/>
              </a:ext>
            </a:extLst>
          </p:cNvPr>
          <p:cNvSpPr>
            <a:spLocks noChangeArrowheads="1"/>
          </p:cNvSpPr>
          <p:nvPr/>
        </p:nvSpPr>
        <p:spPr bwMode="auto">
          <a:xfrm>
            <a:off x="2209800" y="3784600"/>
            <a:ext cx="98425" cy="98425"/>
          </a:xfrm>
          <a:prstGeom prst="rect">
            <a:avLst/>
          </a:prstGeom>
          <a:solidFill>
            <a:srgbClr val="FF0000"/>
          </a:solidFill>
          <a:ln w="11113">
            <a:solidFill>
              <a:srgbClr val="FF0000"/>
            </a:solidFill>
            <a:miter lim="800000"/>
            <a:headEnd/>
            <a:tailEnd/>
          </a:ln>
        </p:spPr>
        <p:txBody>
          <a:bodyPr/>
          <a:lstStyle/>
          <a:p>
            <a:endParaRPr lang="en-US"/>
          </a:p>
        </p:txBody>
      </p:sp>
      <p:sp>
        <p:nvSpPr>
          <p:cNvPr id="95582" name="Rectangle 350">
            <a:extLst>
              <a:ext uri="{FF2B5EF4-FFF2-40B4-BE49-F238E27FC236}">
                <a16:creationId xmlns:a16="http://schemas.microsoft.com/office/drawing/2014/main" id="{B4859039-7EED-FFD3-CB03-B0AF0432DF5B}"/>
              </a:ext>
            </a:extLst>
          </p:cNvPr>
          <p:cNvSpPr>
            <a:spLocks noChangeArrowheads="1"/>
          </p:cNvSpPr>
          <p:nvPr/>
        </p:nvSpPr>
        <p:spPr bwMode="auto">
          <a:xfrm>
            <a:off x="2598738" y="4249738"/>
            <a:ext cx="96837" cy="96837"/>
          </a:xfrm>
          <a:prstGeom prst="rect">
            <a:avLst/>
          </a:prstGeom>
          <a:solidFill>
            <a:srgbClr val="FF0000"/>
          </a:solidFill>
          <a:ln w="11113">
            <a:solidFill>
              <a:srgbClr val="FF0000"/>
            </a:solidFill>
            <a:miter lim="800000"/>
            <a:headEnd/>
            <a:tailEnd/>
          </a:ln>
        </p:spPr>
        <p:txBody>
          <a:bodyPr/>
          <a:lstStyle/>
          <a:p>
            <a:endParaRPr lang="en-US"/>
          </a:p>
        </p:txBody>
      </p:sp>
      <p:sp>
        <p:nvSpPr>
          <p:cNvPr id="95583" name="Rectangle 351">
            <a:extLst>
              <a:ext uri="{FF2B5EF4-FFF2-40B4-BE49-F238E27FC236}">
                <a16:creationId xmlns:a16="http://schemas.microsoft.com/office/drawing/2014/main" id="{55F41FF0-45F8-E6DD-B243-A9737B2D48E4}"/>
              </a:ext>
            </a:extLst>
          </p:cNvPr>
          <p:cNvSpPr>
            <a:spLocks noChangeArrowheads="1"/>
          </p:cNvSpPr>
          <p:nvPr/>
        </p:nvSpPr>
        <p:spPr bwMode="auto">
          <a:xfrm>
            <a:off x="2997200" y="4324350"/>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95584" name="Rectangle 352">
            <a:extLst>
              <a:ext uri="{FF2B5EF4-FFF2-40B4-BE49-F238E27FC236}">
                <a16:creationId xmlns:a16="http://schemas.microsoft.com/office/drawing/2014/main" id="{83258427-395D-644C-03F1-D207FADEDBBE}"/>
              </a:ext>
            </a:extLst>
          </p:cNvPr>
          <p:cNvSpPr>
            <a:spLocks noChangeArrowheads="1"/>
          </p:cNvSpPr>
          <p:nvPr/>
        </p:nvSpPr>
        <p:spPr bwMode="auto">
          <a:xfrm>
            <a:off x="3395663" y="4410075"/>
            <a:ext cx="96837" cy="98425"/>
          </a:xfrm>
          <a:prstGeom prst="rect">
            <a:avLst/>
          </a:prstGeom>
          <a:solidFill>
            <a:srgbClr val="FF0000"/>
          </a:solidFill>
          <a:ln w="11113">
            <a:solidFill>
              <a:srgbClr val="FF0000"/>
            </a:solidFill>
            <a:miter lim="800000"/>
            <a:headEnd/>
            <a:tailEnd/>
          </a:ln>
        </p:spPr>
        <p:txBody>
          <a:bodyPr/>
          <a:lstStyle/>
          <a:p>
            <a:endParaRPr lang="en-US"/>
          </a:p>
        </p:txBody>
      </p:sp>
      <p:sp>
        <p:nvSpPr>
          <p:cNvPr id="95585" name="Rectangle 353">
            <a:extLst>
              <a:ext uri="{FF2B5EF4-FFF2-40B4-BE49-F238E27FC236}">
                <a16:creationId xmlns:a16="http://schemas.microsoft.com/office/drawing/2014/main" id="{21CFDC62-1B12-7DB7-D058-462F9CDE595C}"/>
              </a:ext>
            </a:extLst>
          </p:cNvPr>
          <p:cNvSpPr>
            <a:spLocks noChangeArrowheads="1"/>
          </p:cNvSpPr>
          <p:nvPr/>
        </p:nvSpPr>
        <p:spPr bwMode="auto">
          <a:xfrm>
            <a:off x="3794125" y="4702175"/>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95586" name="Rectangle 354">
            <a:extLst>
              <a:ext uri="{FF2B5EF4-FFF2-40B4-BE49-F238E27FC236}">
                <a16:creationId xmlns:a16="http://schemas.microsoft.com/office/drawing/2014/main" id="{55896E69-D82A-8620-F4FA-F1C5FCCD3B9E}"/>
              </a:ext>
            </a:extLst>
          </p:cNvPr>
          <p:cNvSpPr>
            <a:spLocks noChangeArrowheads="1"/>
          </p:cNvSpPr>
          <p:nvPr/>
        </p:nvSpPr>
        <p:spPr bwMode="auto">
          <a:xfrm>
            <a:off x="4181475" y="4605338"/>
            <a:ext cx="96838" cy="96837"/>
          </a:xfrm>
          <a:prstGeom prst="rect">
            <a:avLst/>
          </a:prstGeom>
          <a:solidFill>
            <a:srgbClr val="FF0000"/>
          </a:solidFill>
          <a:ln w="11113">
            <a:solidFill>
              <a:srgbClr val="FF0000"/>
            </a:solidFill>
            <a:miter lim="800000"/>
            <a:headEnd/>
            <a:tailEnd/>
          </a:ln>
        </p:spPr>
        <p:txBody>
          <a:bodyPr/>
          <a:lstStyle/>
          <a:p>
            <a:endParaRPr lang="en-US"/>
          </a:p>
        </p:txBody>
      </p:sp>
      <p:sp>
        <p:nvSpPr>
          <p:cNvPr id="95587" name="Rectangle 355">
            <a:extLst>
              <a:ext uri="{FF2B5EF4-FFF2-40B4-BE49-F238E27FC236}">
                <a16:creationId xmlns:a16="http://schemas.microsoft.com/office/drawing/2014/main" id="{E7C646ED-51FE-1733-6599-95DFD652ECED}"/>
              </a:ext>
            </a:extLst>
          </p:cNvPr>
          <p:cNvSpPr>
            <a:spLocks noChangeArrowheads="1"/>
          </p:cNvSpPr>
          <p:nvPr/>
        </p:nvSpPr>
        <p:spPr bwMode="auto">
          <a:xfrm>
            <a:off x="4579938" y="4787900"/>
            <a:ext cx="98425" cy="98425"/>
          </a:xfrm>
          <a:prstGeom prst="rect">
            <a:avLst/>
          </a:prstGeom>
          <a:solidFill>
            <a:srgbClr val="FF0000"/>
          </a:solidFill>
          <a:ln w="11113">
            <a:solidFill>
              <a:srgbClr val="FF0000"/>
            </a:solidFill>
            <a:miter lim="800000"/>
            <a:headEnd/>
            <a:tailEnd/>
          </a:ln>
        </p:spPr>
        <p:txBody>
          <a:bodyPr/>
          <a:lstStyle/>
          <a:p>
            <a:endParaRPr lang="en-US"/>
          </a:p>
        </p:txBody>
      </p:sp>
      <p:sp>
        <p:nvSpPr>
          <p:cNvPr id="95588" name="Rectangle 356">
            <a:extLst>
              <a:ext uri="{FF2B5EF4-FFF2-40B4-BE49-F238E27FC236}">
                <a16:creationId xmlns:a16="http://schemas.microsoft.com/office/drawing/2014/main" id="{0DF948E6-693A-D1D7-EBA3-293B8C5C1280}"/>
              </a:ext>
            </a:extLst>
          </p:cNvPr>
          <p:cNvSpPr>
            <a:spLocks noChangeArrowheads="1"/>
          </p:cNvSpPr>
          <p:nvPr/>
        </p:nvSpPr>
        <p:spPr bwMode="auto">
          <a:xfrm>
            <a:off x="4979988" y="477837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95589" name="Rectangle 357">
            <a:extLst>
              <a:ext uri="{FF2B5EF4-FFF2-40B4-BE49-F238E27FC236}">
                <a16:creationId xmlns:a16="http://schemas.microsoft.com/office/drawing/2014/main" id="{303811EB-A924-927F-91E1-7260B12B9A5E}"/>
              </a:ext>
            </a:extLst>
          </p:cNvPr>
          <p:cNvSpPr>
            <a:spLocks noChangeArrowheads="1"/>
          </p:cNvSpPr>
          <p:nvPr/>
        </p:nvSpPr>
        <p:spPr bwMode="auto">
          <a:xfrm>
            <a:off x="5378450" y="4821238"/>
            <a:ext cx="96838" cy="96837"/>
          </a:xfrm>
          <a:prstGeom prst="rect">
            <a:avLst/>
          </a:prstGeom>
          <a:solidFill>
            <a:srgbClr val="FF0000"/>
          </a:solidFill>
          <a:ln w="11113">
            <a:solidFill>
              <a:srgbClr val="FF0000"/>
            </a:solidFill>
            <a:miter lim="800000"/>
            <a:headEnd/>
            <a:tailEnd/>
          </a:ln>
        </p:spPr>
        <p:txBody>
          <a:bodyPr/>
          <a:lstStyle/>
          <a:p>
            <a:endParaRPr lang="en-US"/>
          </a:p>
        </p:txBody>
      </p:sp>
      <p:sp>
        <p:nvSpPr>
          <p:cNvPr id="95590" name="Rectangle 358">
            <a:extLst>
              <a:ext uri="{FF2B5EF4-FFF2-40B4-BE49-F238E27FC236}">
                <a16:creationId xmlns:a16="http://schemas.microsoft.com/office/drawing/2014/main" id="{7E4172C3-6013-3F89-DE5C-72992416F693}"/>
              </a:ext>
            </a:extLst>
          </p:cNvPr>
          <p:cNvSpPr>
            <a:spLocks noChangeArrowheads="1"/>
          </p:cNvSpPr>
          <p:nvPr/>
        </p:nvSpPr>
        <p:spPr bwMode="auto">
          <a:xfrm>
            <a:off x="5776913" y="4810125"/>
            <a:ext cx="96837" cy="96838"/>
          </a:xfrm>
          <a:prstGeom prst="rect">
            <a:avLst/>
          </a:prstGeom>
          <a:solidFill>
            <a:srgbClr val="FF0000"/>
          </a:solidFill>
          <a:ln w="11176">
            <a:solidFill>
              <a:srgbClr val="FF0000"/>
            </a:solidFill>
            <a:miter lim="800000"/>
            <a:headEnd/>
            <a:tailEnd/>
          </a:ln>
        </p:spPr>
        <p:txBody>
          <a:bodyPr/>
          <a:lstStyle/>
          <a:p>
            <a:endParaRPr lang="en-US"/>
          </a:p>
        </p:txBody>
      </p:sp>
      <p:sp>
        <p:nvSpPr>
          <p:cNvPr id="95591" name="Rectangle 359">
            <a:extLst>
              <a:ext uri="{FF2B5EF4-FFF2-40B4-BE49-F238E27FC236}">
                <a16:creationId xmlns:a16="http://schemas.microsoft.com/office/drawing/2014/main" id="{2A3F7EAC-D783-F42F-47D1-A1307A4F9D65}"/>
              </a:ext>
            </a:extLst>
          </p:cNvPr>
          <p:cNvSpPr>
            <a:spLocks noChangeArrowheads="1"/>
          </p:cNvSpPr>
          <p:nvPr/>
        </p:nvSpPr>
        <p:spPr bwMode="auto">
          <a:xfrm>
            <a:off x="6164263" y="4875213"/>
            <a:ext cx="96837" cy="96837"/>
          </a:xfrm>
          <a:prstGeom prst="rect">
            <a:avLst/>
          </a:prstGeom>
          <a:solidFill>
            <a:srgbClr val="FF0000"/>
          </a:solidFill>
          <a:ln w="11113">
            <a:solidFill>
              <a:srgbClr val="FF0000"/>
            </a:solidFill>
            <a:miter lim="800000"/>
            <a:headEnd/>
            <a:tailEnd/>
          </a:ln>
        </p:spPr>
        <p:txBody>
          <a:bodyPr/>
          <a:lstStyle/>
          <a:p>
            <a:endParaRPr lang="en-US"/>
          </a:p>
        </p:txBody>
      </p:sp>
      <p:sp>
        <p:nvSpPr>
          <p:cNvPr id="95592" name="Rectangle 360">
            <a:extLst>
              <a:ext uri="{FF2B5EF4-FFF2-40B4-BE49-F238E27FC236}">
                <a16:creationId xmlns:a16="http://schemas.microsoft.com/office/drawing/2014/main" id="{8857D137-723F-F24F-954A-70C8563F491C}"/>
              </a:ext>
            </a:extLst>
          </p:cNvPr>
          <p:cNvSpPr>
            <a:spLocks noChangeArrowheads="1"/>
          </p:cNvSpPr>
          <p:nvPr/>
        </p:nvSpPr>
        <p:spPr bwMode="auto">
          <a:xfrm>
            <a:off x="6562725" y="4864100"/>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95593" name="Rectangle 361">
            <a:extLst>
              <a:ext uri="{FF2B5EF4-FFF2-40B4-BE49-F238E27FC236}">
                <a16:creationId xmlns:a16="http://schemas.microsoft.com/office/drawing/2014/main" id="{60EC4647-37C2-95C1-5723-441357EA5163}"/>
              </a:ext>
            </a:extLst>
          </p:cNvPr>
          <p:cNvSpPr>
            <a:spLocks noChangeArrowheads="1"/>
          </p:cNvSpPr>
          <p:nvPr/>
        </p:nvSpPr>
        <p:spPr bwMode="auto">
          <a:xfrm>
            <a:off x="6961188" y="488632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95594" name="Rectangle 362">
            <a:extLst>
              <a:ext uri="{FF2B5EF4-FFF2-40B4-BE49-F238E27FC236}">
                <a16:creationId xmlns:a16="http://schemas.microsoft.com/office/drawing/2014/main" id="{29672BC9-B6B9-444F-3C0E-95A207368572}"/>
              </a:ext>
            </a:extLst>
          </p:cNvPr>
          <p:cNvSpPr>
            <a:spLocks noChangeArrowheads="1"/>
          </p:cNvSpPr>
          <p:nvPr/>
        </p:nvSpPr>
        <p:spPr bwMode="auto">
          <a:xfrm>
            <a:off x="7359650" y="4864100"/>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95595" name="Rectangle 363">
            <a:extLst>
              <a:ext uri="{FF2B5EF4-FFF2-40B4-BE49-F238E27FC236}">
                <a16:creationId xmlns:a16="http://schemas.microsoft.com/office/drawing/2014/main" id="{8EB43DF2-3F2B-3134-8E74-8938656E390D}"/>
              </a:ext>
            </a:extLst>
          </p:cNvPr>
          <p:cNvSpPr>
            <a:spLocks noChangeArrowheads="1"/>
          </p:cNvSpPr>
          <p:nvPr/>
        </p:nvSpPr>
        <p:spPr bwMode="auto">
          <a:xfrm>
            <a:off x="7748588" y="491807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95596" name="Rectangle 364">
            <a:extLst>
              <a:ext uri="{FF2B5EF4-FFF2-40B4-BE49-F238E27FC236}">
                <a16:creationId xmlns:a16="http://schemas.microsoft.com/office/drawing/2014/main" id="{E896F24E-FF3E-1AE4-763C-D39AD7EFDA30}"/>
              </a:ext>
            </a:extLst>
          </p:cNvPr>
          <p:cNvSpPr>
            <a:spLocks noChangeArrowheads="1"/>
          </p:cNvSpPr>
          <p:nvPr/>
        </p:nvSpPr>
        <p:spPr bwMode="auto">
          <a:xfrm>
            <a:off x="8147050" y="4918075"/>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95597" name="Rectangle 365">
            <a:extLst>
              <a:ext uri="{FF2B5EF4-FFF2-40B4-BE49-F238E27FC236}">
                <a16:creationId xmlns:a16="http://schemas.microsoft.com/office/drawing/2014/main" id="{6E45628B-5A56-C081-9820-A9B275AE59C9}"/>
              </a:ext>
            </a:extLst>
          </p:cNvPr>
          <p:cNvSpPr>
            <a:spLocks noChangeArrowheads="1"/>
          </p:cNvSpPr>
          <p:nvPr/>
        </p:nvSpPr>
        <p:spPr bwMode="auto">
          <a:xfrm>
            <a:off x="8545513" y="494982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95598" name="Rectangle 366">
            <a:extLst>
              <a:ext uri="{FF2B5EF4-FFF2-40B4-BE49-F238E27FC236}">
                <a16:creationId xmlns:a16="http://schemas.microsoft.com/office/drawing/2014/main" id="{8879AE86-C130-743D-DF1A-B498C248D3EF}"/>
              </a:ext>
            </a:extLst>
          </p:cNvPr>
          <p:cNvSpPr>
            <a:spLocks noChangeArrowheads="1"/>
          </p:cNvSpPr>
          <p:nvPr/>
        </p:nvSpPr>
        <p:spPr bwMode="auto">
          <a:xfrm>
            <a:off x="1216025" y="5037138"/>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0</a:t>
            </a:r>
            <a:endParaRPr lang="en-US" altLang="en-US" sz="1600" b="1">
              <a:latin typeface="Arial" panose="020B0604020202020204" pitchFamily="34" charset="0"/>
            </a:endParaRPr>
          </a:p>
        </p:txBody>
      </p:sp>
      <p:sp>
        <p:nvSpPr>
          <p:cNvPr id="95599" name="Rectangle 367">
            <a:extLst>
              <a:ext uri="{FF2B5EF4-FFF2-40B4-BE49-F238E27FC236}">
                <a16:creationId xmlns:a16="http://schemas.microsoft.com/office/drawing/2014/main" id="{62887C22-719B-F933-07DF-F873C176391D}"/>
              </a:ext>
            </a:extLst>
          </p:cNvPr>
          <p:cNvSpPr>
            <a:spLocks noChangeArrowheads="1"/>
          </p:cNvSpPr>
          <p:nvPr/>
        </p:nvSpPr>
        <p:spPr bwMode="auto">
          <a:xfrm>
            <a:off x="1095375" y="442118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20</a:t>
            </a:r>
            <a:endParaRPr lang="en-US" altLang="en-US" sz="1600" b="1">
              <a:latin typeface="Arial" panose="020B0604020202020204" pitchFamily="34" charset="0"/>
            </a:endParaRPr>
          </a:p>
        </p:txBody>
      </p:sp>
      <p:sp>
        <p:nvSpPr>
          <p:cNvPr id="95600" name="Rectangle 368">
            <a:extLst>
              <a:ext uri="{FF2B5EF4-FFF2-40B4-BE49-F238E27FC236}">
                <a16:creationId xmlns:a16="http://schemas.microsoft.com/office/drawing/2014/main" id="{F7A1BEE4-BCC4-7E0A-2273-675FAB063152}"/>
              </a:ext>
            </a:extLst>
          </p:cNvPr>
          <p:cNvSpPr>
            <a:spLocks noChangeArrowheads="1"/>
          </p:cNvSpPr>
          <p:nvPr/>
        </p:nvSpPr>
        <p:spPr bwMode="auto">
          <a:xfrm>
            <a:off x="1095375" y="380682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40</a:t>
            </a:r>
            <a:endParaRPr lang="en-US" altLang="en-US" sz="1600" b="1">
              <a:latin typeface="Arial" panose="020B0604020202020204" pitchFamily="34" charset="0"/>
            </a:endParaRPr>
          </a:p>
        </p:txBody>
      </p:sp>
      <p:sp>
        <p:nvSpPr>
          <p:cNvPr id="95601" name="Rectangle 369">
            <a:extLst>
              <a:ext uri="{FF2B5EF4-FFF2-40B4-BE49-F238E27FC236}">
                <a16:creationId xmlns:a16="http://schemas.microsoft.com/office/drawing/2014/main" id="{D7E46AF7-AEA9-4046-468E-97D68C6ECC51}"/>
              </a:ext>
            </a:extLst>
          </p:cNvPr>
          <p:cNvSpPr>
            <a:spLocks noChangeArrowheads="1"/>
          </p:cNvSpPr>
          <p:nvPr/>
        </p:nvSpPr>
        <p:spPr bwMode="auto">
          <a:xfrm>
            <a:off x="1095375" y="3192463"/>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60</a:t>
            </a:r>
            <a:endParaRPr lang="en-US" altLang="en-US" sz="1600" b="1">
              <a:latin typeface="Arial" panose="020B0604020202020204" pitchFamily="34" charset="0"/>
            </a:endParaRPr>
          </a:p>
        </p:txBody>
      </p:sp>
      <p:sp>
        <p:nvSpPr>
          <p:cNvPr id="95602" name="Rectangle 370">
            <a:extLst>
              <a:ext uri="{FF2B5EF4-FFF2-40B4-BE49-F238E27FC236}">
                <a16:creationId xmlns:a16="http://schemas.microsoft.com/office/drawing/2014/main" id="{CDBB4B0F-48B8-1163-329C-25905E587FE9}"/>
              </a:ext>
            </a:extLst>
          </p:cNvPr>
          <p:cNvSpPr>
            <a:spLocks noChangeArrowheads="1"/>
          </p:cNvSpPr>
          <p:nvPr/>
        </p:nvSpPr>
        <p:spPr bwMode="auto">
          <a:xfrm>
            <a:off x="1095375" y="2576513"/>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80</a:t>
            </a:r>
            <a:endParaRPr lang="en-US" altLang="en-US" sz="1600" b="1">
              <a:latin typeface="Arial" panose="020B0604020202020204" pitchFamily="34" charset="0"/>
            </a:endParaRPr>
          </a:p>
        </p:txBody>
      </p:sp>
      <p:sp>
        <p:nvSpPr>
          <p:cNvPr id="95603" name="Rectangle 371">
            <a:extLst>
              <a:ext uri="{FF2B5EF4-FFF2-40B4-BE49-F238E27FC236}">
                <a16:creationId xmlns:a16="http://schemas.microsoft.com/office/drawing/2014/main" id="{05B372C3-51B0-62BD-334A-7B64081D3524}"/>
              </a:ext>
            </a:extLst>
          </p:cNvPr>
          <p:cNvSpPr>
            <a:spLocks noChangeArrowheads="1"/>
          </p:cNvSpPr>
          <p:nvPr/>
        </p:nvSpPr>
        <p:spPr bwMode="auto">
          <a:xfrm>
            <a:off x="979488" y="1962150"/>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100</a:t>
            </a:r>
            <a:endParaRPr lang="en-US" altLang="en-US" sz="1600" b="1">
              <a:latin typeface="Arial" panose="020B0604020202020204" pitchFamily="34" charset="0"/>
            </a:endParaRPr>
          </a:p>
        </p:txBody>
      </p:sp>
      <p:sp>
        <p:nvSpPr>
          <p:cNvPr id="95604" name="Rectangle 372">
            <a:extLst>
              <a:ext uri="{FF2B5EF4-FFF2-40B4-BE49-F238E27FC236}">
                <a16:creationId xmlns:a16="http://schemas.microsoft.com/office/drawing/2014/main" id="{285172E1-B9F2-98AD-7393-B21D9C1F2A37}"/>
              </a:ext>
            </a:extLst>
          </p:cNvPr>
          <p:cNvSpPr>
            <a:spLocks noChangeArrowheads="1"/>
          </p:cNvSpPr>
          <p:nvPr/>
        </p:nvSpPr>
        <p:spPr bwMode="auto">
          <a:xfrm>
            <a:off x="1463675" y="5392738"/>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0</a:t>
            </a:r>
            <a:endParaRPr lang="en-US" altLang="en-US" sz="1600" b="1">
              <a:latin typeface="Arial" panose="020B0604020202020204" pitchFamily="34" charset="0"/>
            </a:endParaRPr>
          </a:p>
        </p:txBody>
      </p:sp>
      <p:sp>
        <p:nvSpPr>
          <p:cNvPr id="95605" name="Rectangle 373">
            <a:extLst>
              <a:ext uri="{FF2B5EF4-FFF2-40B4-BE49-F238E27FC236}">
                <a16:creationId xmlns:a16="http://schemas.microsoft.com/office/drawing/2014/main" id="{F09593DB-4C40-EBF6-367C-39208D2F7EEA}"/>
              </a:ext>
            </a:extLst>
          </p:cNvPr>
          <p:cNvSpPr>
            <a:spLocks noChangeArrowheads="1"/>
          </p:cNvSpPr>
          <p:nvPr/>
        </p:nvSpPr>
        <p:spPr bwMode="auto">
          <a:xfrm>
            <a:off x="2205038" y="539273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40</a:t>
            </a:r>
            <a:endParaRPr lang="en-US" altLang="en-US" sz="1600" b="1">
              <a:latin typeface="Arial" panose="020B0604020202020204" pitchFamily="34" charset="0"/>
            </a:endParaRPr>
          </a:p>
        </p:txBody>
      </p:sp>
      <p:sp>
        <p:nvSpPr>
          <p:cNvPr id="95606" name="Rectangle 374">
            <a:extLst>
              <a:ext uri="{FF2B5EF4-FFF2-40B4-BE49-F238E27FC236}">
                <a16:creationId xmlns:a16="http://schemas.microsoft.com/office/drawing/2014/main" id="{E9A999F5-9A97-410E-B4E9-B4BD94194732}"/>
              </a:ext>
            </a:extLst>
          </p:cNvPr>
          <p:cNvSpPr>
            <a:spLocks noChangeArrowheads="1"/>
          </p:cNvSpPr>
          <p:nvPr/>
        </p:nvSpPr>
        <p:spPr bwMode="auto">
          <a:xfrm>
            <a:off x="2990850" y="539273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80</a:t>
            </a:r>
            <a:endParaRPr lang="en-US" altLang="en-US" sz="1600" b="1">
              <a:latin typeface="Arial" panose="020B0604020202020204" pitchFamily="34" charset="0"/>
            </a:endParaRPr>
          </a:p>
        </p:txBody>
      </p:sp>
      <p:sp>
        <p:nvSpPr>
          <p:cNvPr id="95607" name="Rectangle 375">
            <a:extLst>
              <a:ext uri="{FF2B5EF4-FFF2-40B4-BE49-F238E27FC236}">
                <a16:creationId xmlns:a16="http://schemas.microsoft.com/office/drawing/2014/main" id="{066FE383-3C22-668D-0DC6-FF199121328D}"/>
              </a:ext>
            </a:extLst>
          </p:cNvPr>
          <p:cNvSpPr>
            <a:spLocks noChangeArrowheads="1"/>
          </p:cNvSpPr>
          <p:nvPr/>
        </p:nvSpPr>
        <p:spPr bwMode="auto">
          <a:xfrm>
            <a:off x="3738563" y="5392738"/>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120</a:t>
            </a:r>
            <a:endParaRPr lang="en-US" altLang="en-US" sz="1600" b="1">
              <a:latin typeface="Arial" panose="020B0604020202020204" pitchFamily="34" charset="0"/>
            </a:endParaRPr>
          </a:p>
        </p:txBody>
      </p:sp>
      <p:sp>
        <p:nvSpPr>
          <p:cNvPr id="95608" name="Rectangle 376">
            <a:extLst>
              <a:ext uri="{FF2B5EF4-FFF2-40B4-BE49-F238E27FC236}">
                <a16:creationId xmlns:a16="http://schemas.microsoft.com/office/drawing/2014/main" id="{B4DF47D6-5541-C183-D210-EAF619F875A7}"/>
              </a:ext>
            </a:extLst>
          </p:cNvPr>
          <p:cNvSpPr>
            <a:spLocks noChangeArrowheads="1"/>
          </p:cNvSpPr>
          <p:nvPr/>
        </p:nvSpPr>
        <p:spPr bwMode="auto">
          <a:xfrm>
            <a:off x="4524375" y="539273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160</a:t>
            </a:r>
            <a:endParaRPr lang="en-US" altLang="en-US" sz="1600" b="1">
              <a:latin typeface="Arial" panose="020B0604020202020204" pitchFamily="34" charset="0"/>
            </a:endParaRPr>
          </a:p>
        </p:txBody>
      </p:sp>
      <p:sp>
        <p:nvSpPr>
          <p:cNvPr id="95609" name="Rectangle 377">
            <a:extLst>
              <a:ext uri="{FF2B5EF4-FFF2-40B4-BE49-F238E27FC236}">
                <a16:creationId xmlns:a16="http://schemas.microsoft.com/office/drawing/2014/main" id="{A4455402-AC11-18C5-B91D-646743FD6108}"/>
              </a:ext>
            </a:extLst>
          </p:cNvPr>
          <p:cNvSpPr>
            <a:spLocks noChangeArrowheads="1"/>
          </p:cNvSpPr>
          <p:nvPr/>
        </p:nvSpPr>
        <p:spPr bwMode="auto">
          <a:xfrm>
            <a:off x="5321300" y="539273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200</a:t>
            </a:r>
            <a:endParaRPr lang="en-US" altLang="en-US" sz="1600" b="1">
              <a:latin typeface="Arial" panose="020B0604020202020204" pitchFamily="34" charset="0"/>
            </a:endParaRPr>
          </a:p>
        </p:txBody>
      </p:sp>
      <p:sp>
        <p:nvSpPr>
          <p:cNvPr id="95610" name="Rectangle 378">
            <a:extLst>
              <a:ext uri="{FF2B5EF4-FFF2-40B4-BE49-F238E27FC236}">
                <a16:creationId xmlns:a16="http://schemas.microsoft.com/office/drawing/2014/main" id="{AFF07AA7-54A2-6B4D-CC84-A183232C92BF}"/>
              </a:ext>
            </a:extLst>
          </p:cNvPr>
          <p:cNvSpPr>
            <a:spLocks noChangeArrowheads="1"/>
          </p:cNvSpPr>
          <p:nvPr/>
        </p:nvSpPr>
        <p:spPr bwMode="auto">
          <a:xfrm>
            <a:off x="6108700" y="539273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240</a:t>
            </a:r>
            <a:endParaRPr lang="en-US" altLang="en-US" sz="1600" b="1">
              <a:latin typeface="Arial" panose="020B0604020202020204" pitchFamily="34" charset="0"/>
            </a:endParaRPr>
          </a:p>
        </p:txBody>
      </p:sp>
      <p:sp>
        <p:nvSpPr>
          <p:cNvPr id="95611" name="Rectangle 379">
            <a:extLst>
              <a:ext uri="{FF2B5EF4-FFF2-40B4-BE49-F238E27FC236}">
                <a16:creationId xmlns:a16="http://schemas.microsoft.com/office/drawing/2014/main" id="{B3D8B319-A427-6178-1376-ADFE14700D20}"/>
              </a:ext>
            </a:extLst>
          </p:cNvPr>
          <p:cNvSpPr>
            <a:spLocks noChangeArrowheads="1"/>
          </p:cNvSpPr>
          <p:nvPr/>
        </p:nvSpPr>
        <p:spPr bwMode="auto">
          <a:xfrm>
            <a:off x="6905625" y="539273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280</a:t>
            </a:r>
            <a:endParaRPr lang="en-US" altLang="en-US" sz="1600" b="1">
              <a:latin typeface="Arial" panose="020B0604020202020204" pitchFamily="34" charset="0"/>
            </a:endParaRPr>
          </a:p>
        </p:txBody>
      </p:sp>
      <p:sp>
        <p:nvSpPr>
          <p:cNvPr id="95612" name="Rectangle 380">
            <a:extLst>
              <a:ext uri="{FF2B5EF4-FFF2-40B4-BE49-F238E27FC236}">
                <a16:creationId xmlns:a16="http://schemas.microsoft.com/office/drawing/2014/main" id="{DF20BD89-35F7-4FDC-D599-36DE6A786A34}"/>
              </a:ext>
            </a:extLst>
          </p:cNvPr>
          <p:cNvSpPr>
            <a:spLocks noChangeArrowheads="1"/>
          </p:cNvSpPr>
          <p:nvPr/>
        </p:nvSpPr>
        <p:spPr bwMode="auto">
          <a:xfrm>
            <a:off x="7691438" y="5392738"/>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320</a:t>
            </a:r>
            <a:endParaRPr lang="en-US" altLang="en-US" sz="1600" b="1">
              <a:latin typeface="Arial" panose="020B0604020202020204" pitchFamily="34" charset="0"/>
            </a:endParaRPr>
          </a:p>
        </p:txBody>
      </p:sp>
      <p:sp>
        <p:nvSpPr>
          <p:cNvPr id="95613" name="Rectangle 381">
            <a:extLst>
              <a:ext uri="{FF2B5EF4-FFF2-40B4-BE49-F238E27FC236}">
                <a16:creationId xmlns:a16="http://schemas.microsoft.com/office/drawing/2014/main" id="{4E3607A4-F1D7-1CF1-8A0B-28CD80F58B10}"/>
              </a:ext>
            </a:extLst>
          </p:cNvPr>
          <p:cNvSpPr>
            <a:spLocks noChangeArrowheads="1"/>
          </p:cNvSpPr>
          <p:nvPr/>
        </p:nvSpPr>
        <p:spPr bwMode="auto">
          <a:xfrm>
            <a:off x="8489950" y="539273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sz="1600" b="1">
                <a:solidFill>
                  <a:srgbClr val="000000"/>
                </a:solidFill>
                <a:latin typeface="Arial" panose="020B0604020202020204" pitchFamily="34" charset="0"/>
              </a:rPr>
              <a:t>360</a:t>
            </a:r>
            <a:endParaRPr lang="en-US" altLang="en-US" sz="1600" b="1">
              <a:latin typeface="Arial" panose="020B0604020202020204" pitchFamily="34" charset="0"/>
            </a:endParaRPr>
          </a:p>
        </p:txBody>
      </p:sp>
      <p:sp>
        <p:nvSpPr>
          <p:cNvPr id="95614" name="Rectangle 382">
            <a:extLst>
              <a:ext uri="{FF2B5EF4-FFF2-40B4-BE49-F238E27FC236}">
                <a16:creationId xmlns:a16="http://schemas.microsoft.com/office/drawing/2014/main" id="{2000AD10-F5F3-AD81-5F9B-D1DBF725816B}"/>
              </a:ext>
            </a:extLst>
          </p:cNvPr>
          <p:cNvSpPr>
            <a:spLocks noChangeArrowheads="1"/>
          </p:cNvSpPr>
          <p:nvPr/>
        </p:nvSpPr>
        <p:spPr bwMode="auto">
          <a:xfrm>
            <a:off x="4306888" y="5791200"/>
            <a:ext cx="16335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b="1">
                <a:effectLst>
                  <a:outerShdw blurRad="38100" dist="38100" dir="2700000" algn="tl">
                    <a:srgbClr val="000000"/>
                  </a:outerShdw>
                </a:effectLst>
                <a:latin typeface="Arial" panose="020B0604020202020204" pitchFamily="34" charset="0"/>
              </a:rPr>
              <a:t>Basal Area (ft</a:t>
            </a:r>
            <a:r>
              <a:rPr lang="en-US" altLang="en-US" b="1" baseline="30000">
                <a:effectLst>
                  <a:outerShdw blurRad="38100" dist="38100" dir="2700000" algn="tl">
                    <a:srgbClr val="000000"/>
                  </a:outerShdw>
                </a:effectLst>
                <a:latin typeface="Arial" panose="020B0604020202020204" pitchFamily="34" charset="0"/>
              </a:rPr>
              <a:t>2</a:t>
            </a:r>
            <a:r>
              <a:rPr lang="en-US" altLang="en-US" b="1">
                <a:effectLst>
                  <a:outerShdw blurRad="38100" dist="38100" dir="2700000" algn="tl">
                    <a:srgbClr val="000000"/>
                  </a:outerShdw>
                </a:effectLst>
                <a:latin typeface="Arial" panose="020B0604020202020204" pitchFamily="34" charset="0"/>
              </a:rPr>
              <a:t>)</a:t>
            </a:r>
          </a:p>
        </p:txBody>
      </p:sp>
      <p:sp>
        <p:nvSpPr>
          <p:cNvPr id="95615" name="Rectangle 383">
            <a:extLst>
              <a:ext uri="{FF2B5EF4-FFF2-40B4-BE49-F238E27FC236}">
                <a16:creationId xmlns:a16="http://schemas.microsoft.com/office/drawing/2014/main" id="{CB8FD4DD-06F0-D541-6FC4-2D6A6C795A29}"/>
              </a:ext>
            </a:extLst>
          </p:cNvPr>
          <p:cNvSpPr>
            <a:spLocks noChangeArrowheads="1"/>
          </p:cNvSpPr>
          <p:nvPr/>
        </p:nvSpPr>
        <p:spPr bwMode="auto">
          <a:xfrm rot="16200000">
            <a:off x="-165893" y="3402806"/>
            <a:ext cx="162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altLang="en-US" b="1">
                <a:effectLst>
                  <a:outerShdw blurRad="38100" dist="38100" dir="2700000" algn="tl">
                    <a:srgbClr val="000000"/>
                  </a:outerShdw>
                </a:effectLst>
                <a:latin typeface="Arial" panose="020B0604020202020204" pitchFamily="34" charset="0"/>
              </a:rPr>
              <a:t>Visible Sky (%)</a:t>
            </a:r>
          </a:p>
        </p:txBody>
      </p:sp>
      <p:sp>
        <p:nvSpPr>
          <p:cNvPr id="95616" name="Rectangle 384">
            <a:extLst>
              <a:ext uri="{FF2B5EF4-FFF2-40B4-BE49-F238E27FC236}">
                <a16:creationId xmlns:a16="http://schemas.microsoft.com/office/drawing/2014/main" id="{7B40FD4A-DE13-D816-5AAD-C8233AA308B2}"/>
              </a:ext>
            </a:extLst>
          </p:cNvPr>
          <p:cNvSpPr>
            <a:spLocks noChangeArrowheads="1"/>
          </p:cNvSpPr>
          <p:nvPr/>
        </p:nvSpPr>
        <p:spPr bwMode="auto">
          <a:xfrm>
            <a:off x="1466850" y="2090738"/>
            <a:ext cx="7132638" cy="3074987"/>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17" name="Rectangle 385">
            <a:extLst>
              <a:ext uri="{FF2B5EF4-FFF2-40B4-BE49-F238E27FC236}">
                <a16:creationId xmlns:a16="http://schemas.microsoft.com/office/drawing/2014/main" id="{BD05E9B9-7AAC-040E-668E-24BEAE8B04FB}"/>
              </a:ext>
            </a:extLst>
          </p:cNvPr>
          <p:cNvSpPr>
            <a:spLocks noChangeArrowheads="1"/>
          </p:cNvSpPr>
          <p:nvPr/>
        </p:nvSpPr>
        <p:spPr bwMode="auto">
          <a:xfrm>
            <a:off x="3733800" y="2286000"/>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a:latin typeface="Verdana" panose="020B0604030504040204" pitchFamily="34" charset="0"/>
              </a:rPr>
              <a:t>y = -9.332Ln(x) + 61.94</a:t>
            </a:r>
          </a:p>
          <a:p>
            <a:endParaRPr lang="es-ES" altLang="en-US">
              <a:latin typeface="Verdana" panose="020B0604030504040204" pitchFamily="34" charset="0"/>
            </a:endParaRPr>
          </a:p>
          <a:p>
            <a:r>
              <a:rPr lang="es-ES" altLang="en-US">
                <a:latin typeface="Verdana" panose="020B0604030504040204" pitchFamily="34" charset="0"/>
              </a:rPr>
              <a:t>R</a:t>
            </a:r>
            <a:r>
              <a:rPr lang="es-ES" altLang="en-US" baseline="30000">
                <a:latin typeface="Verdana" panose="020B0604030504040204" pitchFamily="34" charset="0"/>
              </a:rPr>
              <a:t>2</a:t>
            </a:r>
            <a:r>
              <a:rPr lang="es-ES" altLang="en-US">
                <a:latin typeface="Verdana" panose="020B0604030504040204" pitchFamily="34" charset="0"/>
              </a:rPr>
              <a:t> = 0.772</a:t>
            </a:r>
            <a:endParaRPr lang="en-US" altLang="en-US">
              <a:latin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5ACC3386-100C-6390-F9CE-F61747E9B742}"/>
              </a:ext>
            </a:extLst>
          </p:cNvPr>
          <p:cNvSpPr>
            <a:spLocks noGrp="1" noRot="1" noChangeArrowheads="1"/>
          </p:cNvSpPr>
          <p:nvPr>
            <p:ph type="title"/>
          </p:nvPr>
        </p:nvSpPr>
        <p:spPr/>
        <p:txBody>
          <a:bodyPr/>
          <a:lstStyle/>
          <a:p>
            <a:r>
              <a:rPr lang="en-US" altLang="en-US" sz="3600"/>
              <a:t>Basal Area – Light Relationships:</a:t>
            </a:r>
            <a:br>
              <a:rPr lang="en-US" altLang="en-US" sz="3600"/>
            </a:br>
            <a:r>
              <a:rPr lang="en-US" altLang="en-US" sz="3600"/>
              <a:t>30-60 yr-old Douglas Fir</a:t>
            </a:r>
          </a:p>
        </p:txBody>
      </p:sp>
      <p:graphicFrame>
        <p:nvGraphicFramePr>
          <p:cNvPr id="105478" name="Object 6">
            <a:extLst>
              <a:ext uri="{FF2B5EF4-FFF2-40B4-BE49-F238E27FC236}">
                <a16:creationId xmlns:a16="http://schemas.microsoft.com/office/drawing/2014/main" id="{BFAF9BBF-E52B-310B-0227-C08E00FD657A}"/>
              </a:ext>
            </a:extLst>
          </p:cNvPr>
          <p:cNvGraphicFramePr>
            <a:graphicFrameLocks noChangeAspect="1"/>
          </p:cNvGraphicFramePr>
          <p:nvPr/>
        </p:nvGraphicFramePr>
        <p:xfrm>
          <a:off x="4648200" y="2343150"/>
          <a:ext cx="4419600" cy="3051175"/>
        </p:xfrm>
        <a:graphic>
          <a:graphicData uri="http://schemas.openxmlformats.org/presentationml/2006/ole">
            <mc:AlternateContent xmlns:mc="http://schemas.openxmlformats.org/markup-compatibility/2006">
              <mc:Choice xmlns:v="urn:schemas-microsoft-com:vml" Requires="v">
                <p:oleObj name="SPW 9.0 Graph" r:id="rId2" imgW="6246000" imgH="4309560" progId="SigmaPlotGraphicObject.8">
                  <p:embed/>
                </p:oleObj>
              </mc:Choice>
              <mc:Fallback>
                <p:oleObj name="SPW 9.0 Graph" r:id="rId2" imgW="6246000" imgH="4309560" progId="SigmaPlotGraphicObject.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43150"/>
                        <a:ext cx="44196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79" name="Object 7">
            <a:extLst>
              <a:ext uri="{FF2B5EF4-FFF2-40B4-BE49-F238E27FC236}">
                <a16:creationId xmlns:a16="http://schemas.microsoft.com/office/drawing/2014/main" id="{76D93FC4-9E5E-FDB3-CD89-A115CA35799B}"/>
              </a:ext>
            </a:extLst>
          </p:cNvPr>
          <p:cNvGraphicFramePr>
            <a:graphicFrameLocks noChangeAspect="1"/>
          </p:cNvGraphicFramePr>
          <p:nvPr/>
        </p:nvGraphicFramePr>
        <p:xfrm>
          <a:off x="147638" y="2344738"/>
          <a:ext cx="4433887" cy="3049587"/>
        </p:xfrm>
        <a:graphic>
          <a:graphicData uri="http://schemas.openxmlformats.org/presentationml/2006/ole">
            <mc:AlternateContent xmlns:mc="http://schemas.openxmlformats.org/markup-compatibility/2006">
              <mc:Choice xmlns:v="urn:schemas-microsoft-com:vml" Requires="v">
                <p:oleObj name="SPW 9.0 Graph" r:id="rId4" imgW="6265440" imgH="4309560" progId="SigmaPlotGraphicObject.8">
                  <p:embed/>
                </p:oleObj>
              </mc:Choice>
              <mc:Fallback>
                <p:oleObj name="SPW 9.0 Graph" r:id="rId4" imgW="6265440" imgH="4309560" progId="SigmaPlotGraphicObjec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2344738"/>
                        <a:ext cx="4433887" cy="30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80" name="Oval 8">
            <a:extLst>
              <a:ext uri="{FF2B5EF4-FFF2-40B4-BE49-F238E27FC236}">
                <a16:creationId xmlns:a16="http://schemas.microsoft.com/office/drawing/2014/main" id="{902D3D85-7064-9593-0ADE-08A66B4EE6B0}"/>
              </a:ext>
            </a:extLst>
          </p:cNvPr>
          <p:cNvSpPr>
            <a:spLocks noChangeArrowheads="1"/>
          </p:cNvSpPr>
          <p:nvPr/>
        </p:nvSpPr>
        <p:spPr bwMode="auto">
          <a:xfrm>
            <a:off x="7620000" y="29718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1" name="Oval 9">
            <a:extLst>
              <a:ext uri="{FF2B5EF4-FFF2-40B4-BE49-F238E27FC236}">
                <a16:creationId xmlns:a16="http://schemas.microsoft.com/office/drawing/2014/main" id="{AE3C9A6B-22D3-B6E0-16AA-9A207B1A6655}"/>
              </a:ext>
            </a:extLst>
          </p:cNvPr>
          <p:cNvSpPr>
            <a:spLocks noChangeArrowheads="1"/>
          </p:cNvSpPr>
          <p:nvPr/>
        </p:nvSpPr>
        <p:spPr bwMode="auto">
          <a:xfrm>
            <a:off x="7848600" y="32004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2" name="Oval 10">
            <a:extLst>
              <a:ext uri="{FF2B5EF4-FFF2-40B4-BE49-F238E27FC236}">
                <a16:creationId xmlns:a16="http://schemas.microsoft.com/office/drawing/2014/main" id="{90E1DA85-BD98-540D-67DB-C7E8E7DB67C3}"/>
              </a:ext>
            </a:extLst>
          </p:cNvPr>
          <p:cNvSpPr>
            <a:spLocks noChangeArrowheads="1"/>
          </p:cNvSpPr>
          <p:nvPr/>
        </p:nvSpPr>
        <p:spPr bwMode="auto">
          <a:xfrm>
            <a:off x="5715000" y="42672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3" name="Oval 11">
            <a:extLst>
              <a:ext uri="{FF2B5EF4-FFF2-40B4-BE49-F238E27FC236}">
                <a16:creationId xmlns:a16="http://schemas.microsoft.com/office/drawing/2014/main" id="{7A9F8543-4249-ABBC-08EB-AE9960C14E34}"/>
              </a:ext>
            </a:extLst>
          </p:cNvPr>
          <p:cNvSpPr>
            <a:spLocks noChangeArrowheads="1"/>
          </p:cNvSpPr>
          <p:nvPr/>
        </p:nvSpPr>
        <p:spPr bwMode="auto">
          <a:xfrm>
            <a:off x="6781800" y="4114800"/>
            <a:ext cx="381000" cy="3810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4" name="Oval 12">
            <a:extLst>
              <a:ext uri="{FF2B5EF4-FFF2-40B4-BE49-F238E27FC236}">
                <a16:creationId xmlns:a16="http://schemas.microsoft.com/office/drawing/2014/main" id="{60B65BA7-AA38-E744-91D5-182E75C88694}"/>
              </a:ext>
            </a:extLst>
          </p:cNvPr>
          <p:cNvSpPr>
            <a:spLocks noChangeArrowheads="1"/>
          </p:cNvSpPr>
          <p:nvPr/>
        </p:nvSpPr>
        <p:spPr bwMode="auto">
          <a:xfrm>
            <a:off x="7543800" y="3886200"/>
            <a:ext cx="304800" cy="304800"/>
          </a:xfrm>
          <a:prstGeom prst="ellipse">
            <a:avLst/>
          </a:prstGeom>
          <a:noFill/>
          <a:ln w="158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5" name="Oval 13">
            <a:extLst>
              <a:ext uri="{FF2B5EF4-FFF2-40B4-BE49-F238E27FC236}">
                <a16:creationId xmlns:a16="http://schemas.microsoft.com/office/drawing/2014/main" id="{69AFF9C4-752C-C911-7D6C-C824BC31B717}"/>
              </a:ext>
            </a:extLst>
          </p:cNvPr>
          <p:cNvSpPr>
            <a:spLocks noChangeArrowheads="1"/>
          </p:cNvSpPr>
          <p:nvPr/>
        </p:nvSpPr>
        <p:spPr bwMode="auto">
          <a:xfrm>
            <a:off x="7696200" y="4038600"/>
            <a:ext cx="304800" cy="304800"/>
          </a:xfrm>
          <a:prstGeom prst="ellipse">
            <a:avLst/>
          </a:prstGeom>
          <a:noFill/>
          <a:ln w="158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6" name="Oval 14">
            <a:extLst>
              <a:ext uri="{FF2B5EF4-FFF2-40B4-BE49-F238E27FC236}">
                <a16:creationId xmlns:a16="http://schemas.microsoft.com/office/drawing/2014/main" id="{BDBC07D0-087F-2787-7163-8F5E4BAE8037}"/>
              </a:ext>
            </a:extLst>
          </p:cNvPr>
          <p:cNvSpPr>
            <a:spLocks noChangeArrowheads="1"/>
          </p:cNvSpPr>
          <p:nvPr/>
        </p:nvSpPr>
        <p:spPr bwMode="auto">
          <a:xfrm>
            <a:off x="8001000" y="4038600"/>
            <a:ext cx="304800" cy="304800"/>
          </a:xfrm>
          <a:prstGeom prst="ellipse">
            <a:avLst/>
          </a:prstGeom>
          <a:noFill/>
          <a:ln w="158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7" name="Oval 15">
            <a:extLst>
              <a:ext uri="{FF2B5EF4-FFF2-40B4-BE49-F238E27FC236}">
                <a16:creationId xmlns:a16="http://schemas.microsoft.com/office/drawing/2014/main" id="{2119925E-1FE2-0C8D-F6F2-3ED98B146133}"/>
              </a:ext>
            </a:extLst>
          </p:cNvPr>
          <p:cNvSpPr>
            <a:spLocks noChangeArrowheads="1"/>
          </p:cNvSpPr>
          <p:nvPr/>
        </p:nvSpPr>
        <p:spPr bwMode="auto">
          <a:xfrm>
            <a:off x="3505200" y="40386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8" name="Oval 16">
            <a:extLst>
              <a:ext uri="{FF2B5EF4-FFF2-40B4-BE49-F238E27FC236}">
                <a16:creationId xmlns:a16="http://schemas.microsoft.com/office/drawing/2014/main" id="{376C7D14-2B9D-F84A-A7E8-81146C0F5A4B}"/>
              </a:ext>
            </a:extLst>
          </p:cNvPr>
          <p:cNvSpPr>
            <a:spLocks noChangeArrowheads="1"/>
          </p:cNvSpPr>
          <p:nvPr/>
        </p:nvSpPr>
        <p:spPr bwMode="auto">
          <a:xfrm>
            <a:off x="3276600" y="39624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9" name="Oval 17">
            <a:extLst>
              <a:ext uri="{FF2B5EF4-FFF2-40B4-BE49-F238E27FC236}">
                <a16:creationId xmlns:a16="http://schemas.microsoft.com/office/drawing/2014/main" id="{E92CDEDA-A204-AAB5-FF4C-D6349362286D}"/>
              </a:ext>
            </a:extLst>
          </p:cNvPr>
          <p:cNvSpPr>
            <a:spLocks noChangeArrowheads="1"/>
          </p:cNvSpPr>
          <p:nvPr/>
        </p:nvSpPr>
        <p:spPr bwMode="auto">
          <a:xfrm>
            <a:off x="3048000" y="39624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0" name="Oval 18">
            <a:extLst>
              <a:ext uri="{FF2B5EF4-FFF2-40B4-BE49-F238E27FC236}">
                <a16:creationId xmlns:a16="http://schemas.microsoft.com/office/drawing/2014/main" id="{9ACA5CA8-780F-8616-08FA-B058FD4E28D7}"/>
              </a:ext>
            </a:extLst>
          </p:cNvPr>
          <p:cNvSpPr>
            <a:spLocks noChangeArrowheads="1"/>
          </p:cNvSpPr>
          <p:nvPr/>
        </p:nvSpPr>
        <p:spPr bwMode="auto">
          <a:xfrm>
            <a:off x="2438400" y="4038600"/>
            <a:ext cx="304800" cy="304800"/>
          </a:xfrm>
          <a:prstGeom prst="ellipse">
            <a:avLst/>
          </a:prstGeom>
          <a:noFill/>
          <a:ln w="1587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1" name="Text Box 19">
            <a:extLst>
              <a:ext uri="{FF2B5EF4-FFF2-40B4-BE49-F238E27FC236}">
                <a16:creationId xmlns:a16="http://schemas.microsoft.com/office/drawing/2014/main" id="{917ED659-914A-3F45-4DAD-DBC44339B9F2}"/>
              </a:ext>
            </a:extLst>
          </p:cNvPr>
          <p:cNvSpPr txBox="1">
            <a:spLocks noChangeArrowheads="1"/>
          </p:cNvSpPr>
          <p:nvPr/>
        </p:nvSpPr>
        <p:spPr bwMode="auto">
          <a:xfrm>
            <a:off x="288925" y="5740400"/>
            <a:ext cx="834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For each zone, circled  means statistically differ from that of the unthinned control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53157FCD-E317-64FB-7B3C-A73C9AA52049}"/>
              </a:ext>
            </a:extLst>
          </p:cNvPr>
          <p:cNvSpPr>
            <a:spLocks noGrp="1" noRot="1" noChangeArrowheads="1"/>
          </p:cNvSpPr>
          <p:nvPr>
            <p:ph type="title"/>
          </p:nvPr>
        </p:nvSpPr>
        <p:spPr/>
        <p:txBody>
          <a:bodyPr/>
          <a:lstStyle/>
          <a:p>
            <a:r>
              <a:rPr lang="en-US" altLang="en-US" sz="3200">
                <a:latin typeface="Times New Roman" panose="02020603050405020304" pitchFamily="18" charset="0"/>
              </a:rPr>
              <a:t>Enhancing Stand Structure Development</a:t>
            </a:r>
            <a:br>
              <a:rPr lang="en-US" altLang="en-US" sz="3200">
                <a:latin typeface="Times New Roman" panose="02020603050405020304" pitchFamily="18" charset="0"/>
              </a:rPr>
            </a:br>
            <a:r>
              <a:rPr lang="en-US" altLang="en-US" sz="3200">
                <a:latin typeface="Times New Roman" panose="02020603050405020304" pitchFamily="18" charset="0"/>
              </a:rPr>
              <a:t>in Young Douglas-fir Forests</a:t>
            </a:r>
          </a:p>
        </p:txBody>
      </p:sp>
      <p:sp>
        <p:nvSpPr>
          <p:cNvPr id="262147" name="Rectangle 3">
            <a:extLst>
              <a:ext uri="{FF2B5EF4-FFF2-40B4-BE49-F238E27FC236}">
                <a16:creationId xmlns:a16="http://schemas.microsoft.com/office/drawing/2014/main" id="{296454DF-EE57-B165-1547-ABEE3EE83F76}"/>
              </a:ext>
            </a:extLst>
          </p:cNvPr>
          <p:cNvSpPr>
            <a:spLocks noGrp="1" noChangeArrowheads="1"/>
          </p:cNvSpPr>
          <p:nvPr>
            <p:ph type="body" sz="half" idx="1"/>
          </p:nvPr>
        </p:nvSpPr>
        <p:spPr>
          <a:xfrm>
            <a:off x="304800" y="1600200"/>
            <a:ext cx="4495800" cy="5029200"/>
          </a:xfrm>
        </p:spPr>
        <p:txBody>
          <a:bodyPr/>
          <a:lstStyle/>
          <a:p>
            <a:pPr>
              <a:lnSpc>
                <a:spcPct val="80000"/>
              </a:lnSpc>
            </a:pPr>
            <a:r>
              <a:rPr lang="en-US" altLang="en-US" sz="2400" b="1"/>
              <a:t>Hundreds of thousands of acres in even-aged 40-70 year-old forests being managed under the Northwest Forest Plan</a:t>
            </a:r>
          </a:p>
          <a:p>
            <a:pPr>
              <a:lnSpc>
                <a:spcPct val="80000"/>
              </a:lnSpc>
            </a:pPr>
            <a:endParaRPr lang="en-US" altLang="en-US" sz="2400" b="1"/>
          </a:p>
          <a:p>
            <a:pPr>
              <a:lnSpc>
                <a:spcPct val="80000"/>
              </a:lnSpc>
            </a:pPr>
            <a:r>
              <a:rPr lang="en-US" altLang="en-US" sz="2400" b="1"/>
              <a:t>Preferred Northern Spotted Owl Habitat attributes</a:t>
            </a:r>
          </a:p>
          <a:p>
            <a:pPr lvl="1">
              <a:lnSpc>
                <a:spcPct val="80000"/>
              </a:lnSpc>
            </a:pPr>
            <a:r>
              <a:rPr lang="en-US" altLang="en-US" sz="2400" b="1"/>
              <a:t>vertical canopy layering</a:t>
            </a:r>
          </a:p>
          <a:p>
            <a:pPr lvl="1">
              <a:lnSpc>
                <a:spcPct val="80000"/>
              </a:lnSpc>
            </a:pPr>
            <a:r>
              <a:rPr lang="en-US" altLang="en-US" sz="2400" b="1"/>
              <a:t>tree height or diameter diversity</a:t>
            </a:r>
          </a:p>
          <a:p>
            <a:pPr lvl="1">
              <a:lnSpc>
                <a:spcPct val="80000"/>
              </a:lnSpc>
            </a:pPr>
            <a:r>
              <a:rPr lang="en-US" altLang="en-US" sz="2400" b="1"/>
              <a:t>canopy closure and volume</a:t>
            </a:r>
          </a:p>
          <a:p>
            <a:pPr lvl="1">
              <a:lnSpc>
                <a:spcPct val="80000"/>
              </a:lnSpc>
            </a:pPr>
            <a:r>
              <a:rPr lang="en-US" altLang="en-US" sz="2400" b="1"/>
              <a:t>large trees</a:t>
            </a:r>
          </a:p>
          <a:p>
            <a:pPr lvl="1">
              <a:lnSpc>
                <a:spcPct val="80000"/>
              </a:lnSpc>
            </a:pPr>
            <a:r>
              <a:rPr lang="en-US" altLang="en-US" sz="2400" b="1"/>
              <a:t>large snags</a:t>
            </a:r>
          </a:p>
        </p:txBody>
      </p:sp>
      <p:pic>
        <p:nvPicPr>
          <p:cNvPr id="262148" name="Picture 4">
            <a:extLst>
              <a:ext uri="{FF2B5EF4-FFF2-40B4-BE49-F238E27FC236}">
                <a16:creationId xmlns:a16="http://schemas.microsoft.com/office/drawing/2014/main" id="{9290B812-1678-E04F-97F9-495949135940}"/>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2286000"/>
            <a:ext cx="4038600" cy="3024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A14F01DD-75AA-D0ED-0A8D-DCE536E21AEF}"/>
              </a:ext>
            </a:extLst>
          </p:cNvPr>
          <p:cNvSpPr>
            <a:spLocks noGrp="1" noRot="1" noChangeArrowheads="1"/>
          </p:cNvSpPr>
          <p:nvPr>
            <p:ph type="title"/>
          </p:nvPr>
        </p:nvSpPr>
        <p:spPr/>
        <p:txBody>
          <a:bodyPr/>
          <a:lstStyle/>
          <a:p>
            <a:r>
              <a:rPr lang="en-US" altLang="en-US" sz="3200"/>
              <a:t>Mean Daily Maximum Air Temperature</a:t>
            </a:r>
            <a:br>
              <a:rPr lang="en-US" altLang="en-US" sz="3200"/>
            </a:br>
            <a:r>
              <a:rPr lang="en-US" altLang="en-US" sz="3200"/>
              <a:t>by Zone</a:t>
            </a:r>
          </a:p>
        </p:txBody>
      </p:sp>
      <p:graphicFrame>
        <p:nvGraphicFramePr>
          <p:cNvPr id="109573" name="Object 5">
            <a:extLst>
              <a:ext uri="{FF2B5EF4-FFF2-40B4-BE49-F238E27FC236}">
                <a16:creationId xmlns:a16="http://schemas.microsoft.com/office/drawing/2014/main" id="{8F95D7DE-1339-4B26-4BD4-1CF496C42738}"/>
              </a:ext>
            </a:extLst>
          </p:cNvPr>
          <p:cNvGraphicFramePr>
            <a:graphicFrameLocks noChangeAspect="1"/>
          </p:cNvGraphicFramePr>
          <p:nvPr/>
        </p:nvGraphicFramePr>
        <p:xfrm>
          <a:off x="1443038" y="1600200"/>
          <a:ext cx="6259512" cy="4310063"/>
        </p:xfrm>
        <a:graphic>
          <a:graphicData uri="http://schemas.openxmlformats.org/presentationml/2006/ole">
            <mc:AlternateContent xmlns:mc="http://schemas.openxmlformats.org/markup-compatibility/2006">
              <mc:Choice xmlns:v="urn:schemas-microsoft-com:vml" Requires="v">
                <p:oleObj name="SPW 9.0 Graph" r:id="rId3" imgW="6257160" imgH="4309560" progId="SigmaPlotGraphicObject.8">
                  <p:embed/>
                </p:oleObj>
              </mc:Choice>
              <mc:Fallback>
                <p:oleObj name="SPW 9.0 Graph" r:id="rId3" imgW="6257160" imgH="4309560" progId="SigmaPlotGraphicObjec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1600200"/>
                        <a:ext cx="6259512"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75" name="Text Box 7">
            <a:extLst>
              <a:ext uri="{FF2B5EF4-FFF2-40B4-BE49-F238E27FC236}">
                <a16:creationId xmlns:a16="http://schemas.microsoft.com/office/drawing/2014/main" id="{87B144DA-EE1E-E925-B1B3-D5F365E1BA0A}"/>
              </a:ext>
            </a:extLst>
          </p:cNvPr>
          <p:cNvSpPr txBox="1">
            <a:spLocks noChangeArrowheads="1"/>
          </p:cNvSpPr>
          <p:nvPr/>
        </p:nvSpPr>
        <p:spPr bwMode="auto">
          <a:xfrm>
            <a:off x="2422525" y="4995863"/>
            <a:ext cx="6905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P=0.096</a:t>
            </a:r>
          </a:p>
        </p:txBody>
      </p:sp>
      <p:sp>
        <p:nvSpPr>
          <p:cNvPr id="109576" name="Text Box 8">
            <a:extLst>
              <a:ext uri="{FF2B5EF4-FFF2-40B4-BE49-F238E27FC236}">
                <a16:creationId xmlns:a16="http://schemas.microsoft.com/office/drawing/2014/main" id="{40DB11FD-1AE8-E843-65BB-2F3AD39FCBE7}"/>
              </a:ext>
            </a:extLst>
          </p:cNvPr>
          <p:cNvSpPr txBox="1">
            <a:spLocks noChangeArrowheads="1"/>
          </p:cNvSpPr>
          <p:nvPr/>
        </p:nvSpPr>
        <p:spPr bwMode="auto">
          <a:xfrm>
            <a:off x="4033838" y="4983163"/>
            <a:ext cx="690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P=0.019</a:t>
            </a:r>
          </a:p>
        </p:txBody>
      </p:sp>
      <p:sp>
        <p:nvSpPr>
          <p:cNvPr id="109577" name="Text Box 9">
            <a:extLst>
              <a:ext uri="{FF2B5EF4-FFF2-40B4-BE49-F238E27FC236}">
                <a16:creationId xmlns:a16="http://schemas.microsoft.com/office/drawing/2014/main" id="{CA47171F-3744-A9BA-5511-40007A487060}"/>
              </a:ext>
            </a:extLst>
          </p:cNvPr>
          <p:cNvSpPr txBox="1">
            <a:spLocks noChangeArrowheads="1"/>
          </p:cNvSpPr>
          <p:nvPr/>
        </p:nvSpPr>
        <p:spPr bwMode="auto">
          <a:xfrm>
            <a:off x="5557838" y="4983163"/>
            <a:ext cx="690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P=0.002</a:t>
            </a:r>
          </a:p>
        </p:txBody>
      </p:sp>
      <p:sp>
        <p:nvSpPr>
          <p:cNvPr id="109578" name="Oval 10">
            <a:extLst>
              <a:ext uri="{FF2B5EF4-FFF2-40B4-BE49-F238E27FC236}">
                <a16:creationId xmlns:a16="http://schemas.microsoft.com/office/drawing/2014/main" id="{36F55A7D-F799-972C-1AC5-05A48EBB53AC}"/>
              </a:ext>
            </a:extLst>
          </p:cNvPr>
          <p:cNvSpPr>
            <a:spLocks noChangeArrowheads="1"/>
          </p:cNvSpPr>
          <p:nvPr/>
        </p:nvSpPr>
        <p:spPr bwMode="auto">
          <a:xfrm>
            <a:off x="3200400" y="35052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9" name="Oval 11">
            <a:extLst>
              <a:ext uri="{FF2B5EF4-FFF2-40B4-BE49-F238E27FC236}">
                <a16:creationId xmlns:a16="http://schemas.microsoft.com/office/drawing/2014/main" id="{66409885-CBD9-8FFA-73DE-023F726E1E8A}"/>
              </a:ext>
            </a:extLst>
          </p:cNvPr>
          <p:cNvSpPr>
            <a:spLocks noChangeArrowheads="1"/>
          </p:cNvSpPr>
          <p:nvPr/>
        </p:nvSpPr>
        <p:spPr bwMode="auto">
          <a:xfrm>
            <a:off x="5791200" y="25908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0" name="Oval 12">
            <a:extLst>
              <a:ext uri="{FF2B5EF4-FFF2-40B4-BE49-F238E27FC236}">
                <a16:creationId xmlns:a16="http://schemas.microsoft.com/office/drawing/2014/main" id="{E437E33B-9A78-12DC-C6AF-AF67320C89AA}"/>
              </a:ext>
            </a:extLst>
          </p:cNvPr>
          <p:cNvSpPr>
            <a:spLocks noChangeArrowheads="1"/>
          </p:cNvSpPr>
          <p:nvPr/>
        </p:nvSpPr>
        <p:spPr bwMode="auto">
          <a:xfrm>
            <a:off x="6096000" y="30480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1" name="Text Box 13">
            <a:extLst>
              <a:ext uri="{FF2B5EF4-FFF2-40B4-BE49-F238E27FC236}">
                <a16:creationId xmlns:a16="http://schemas.microsoft.com/office/drawing/2014/main" id="{0F358FEE-F629-BE0A-3092-435BA906A80A}"/>
              </a:ext>
            </a:extLst>
          </p:cNvPr>
          <p:cNvSpPr txBox="1">
            <a:spLocks noChangeArrowheads="1"/>
          </p:cNvSpPr>
          <p:nvPr/>
        </p:nvSpPr>
        <p:spPr bwMode="auto">
          <a:xfrm>
            <a:off x="288925" y="6080125"/>
            <a:ext cx="834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For each zone, circled  means statistically differ from that of the unthinned control</a:t>
            </a:r>
          </a:p>
        </p:txBody>
      </p:sp>
      <p:sp>
        <p:nvSpPr>
          <p:cNvPr id="109582" name="Oval 14">
            <a:extLst>
              <a:ext uri="{FF2B5EF4-FFF2-40B4-BE49-F238E27FC236}">
                <a16:creationId xmlns:a16="http://schemas.microsoft.com/office/drawing/2014/main" id="{C0118D8F-08B7-B0DE-46D6-A3DE44811AB4}"/>
              </a:ext>
            </a:extLst>
          </p:cNvPr>
          <p:cNvSpPr>
            <a:spLocks noChangeArrowheads="1"/>
          </p:cNvSpPr>
          <p:nvPr/>
        </p:nvSpPr>
        <p:spPr bwMode="auto">
          <a:xfrm>
            <a:off x="4724400" y="35052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3" name="Oval 15">
            <a:extLst>
              <a:ext uri="{FF2B5EF4-FFF2-40B4-BE49-F238E27FC236}">
                <a16:creationId xmlns:a16="http://schemas.microsoft.com/office/drawing/2014/main" id="{FB1D8BA6-FD10-75E3-49EE-C54C456D5F85}"/>
              </a:ext>
            </a:extLst>
          </p:cNvPr>
          <p:cNvSpPr>
            <a:spLocks noChangeArrowheads="1"/>
          </p:cNvSpPr>
          <p:nvPr/>
        </p:nvSpPr>
        <p:spPr bwMode="auto">
          <a:xfrm>
            <a:off x="4572000" y="35814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4" name="Oval 16">
            <a:extLst>
              <a:ext uri="{FF2B5EF4-FFF2-40B4-BE49-F238E27FC236}">
                <a16:creationId xmlns:a16="http://schemas.microsoft.com/office/drawing/2014/main" id="{41A265E9-601A-B771-F359-6B4E58C8C95B}"/>
              </a:ext>
            </a:extLst>
          </p:cNvPr>
          <p:cNvSpPr>
            <a:spLocks noChangeArrowheads="1"/>
          </p:cNvSpPr>
          <p:nvPr/>
        </p:nvSpPr>
        <p:spPr bwMode="auto">
          <a:xfrm>
            <a:off x="4191000" y="35052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E2D91A8-83D6-5A88-1ED7-48D05FDBE2B1}"/>
              </a:ext>
            </a:extLst>
          </p:cNvPr>
          <p:cNvSpPr>
            <a:spLocks noGrp="1" noRot="1" noChangeArrowheads="1"/>
          </p:cNvSpPr>
          <p:nvPr>
            <p:ph type="title"/>
          </p:nvPr>
        </p:nvSpPr>
        <p:spPr/>
        <p:txBody>
          <a:bodyPr/>
          <a:lstStyle/>
          <a:p>
            <a:r>
              <a:rPr lang="en-US" altLang="en-US" sz="3200"/>
              <a:t>Mean Daily Minimum Relative Humidity</a:t>
            </a:r>
            <a:br>
              <a:rPr lang="en-US" altLang="en-US" sz="3200"/>
            </a:br>
            <a:r>
              <a:rPr lang="en-US" altLang="en-US" sz="3200"/>
              <a:t>by Zone</a:t>
            </a:r>
          </a:p>
        </p:txBody>
      </p:sp>
      <p:graphicFrame>
        <p:nvGraphicFramePr>
          <p:cNvPr id="113668" name="Object 4">
            <a:extLst>
              <a:ext uri="{FF2B5EF4-FFF2-40B4-BE49-F238E27FC236}">
                <a16:creationId xmlns:a16="http://schemas.microsoft.com/office/drawing/2014/main" id="{2CB900C5-A42A-F48B-A297-00245077764D}"/>
              </a:ext>
            </a:extLst>
          </p:cNvPr>
          <p:cNvGraphicFramePr>
            <a:graphicFrameLocks noChangeAspect="1"/>
          </p:cNvGraphicFramePr>
          <p:nvPr/>
        </p:nvGraphicFramePr>
        <p:xfrm>
          <a:off x="1443038" y="1633538"/>
          <a:ext cx="6259512" cy="4310062"/>
        </p:xfrm>
        <a:graphic>
          <a:graphicData uri="http://schemas.openxmlformats.org/presentationml/2006/ole">
            <mc:AlternateContent xmlns:mc="http://schemas.openxmlformats.org/markup-compatibility/2006">
              <mc:Choice xmlns:v="urn:schemas-microsoft-com:vml" Requires="v">
                <p:oleObj name="SPW 9.0 Graph" r:id="rId3" imgW="6257160" imgH="4309560" progId="SigmaPlotGraphicObject.8">
                  <p:embed/>
                </p:oleObj>
              </mc:Choice>
              <mc:Fallback>
                <p:oleObj name="SPW 9.0 Graph" r:id="rId3" imgW="6257160" imgH="4309560" progId="SigmaPlotGraphicObjec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1633538"/>
                        <a:ext cx="6259512"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9" name="Text Box 5">
            <a:extLst>
              <a:ext uri="{FF2B5EF4-FFF2-40B4-BE49-F238E27FC236}">
                <a16:creationId xmlns:a16="http://schemas.microsoft.com/office/drawing/2014/main" id="{67114034-B22C-9E42-2E98-5EE73956D428}"/>
              </a:ext>
            </a:extLst>
          </p:cNvPr>
          <p:cNvSpPr txBox="1">
            <a:spLocks noChangeArrowheads="1"/>
          </p:cNvSpPr>
          <p:nvPr/>
        </p:nvSpPr>
        <p:spPr bwMode="auto">
          <a:xfrm>
            <a:off x="2422525" y="4995863"/>
            <a:ext cx="6905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P=0.167</a:t>
            </a:r>
          </a:p>
        </p:txBody>
      </p:sp>
      <p:sp>
        <p:nvSpPr>
          <p:cNvPr id="113670" name="Text Box 6">
            <a:extLst>
              <a:ext uri="{FF2B5EF4-FFF2-40B4-BE49-F238E27FC236}">
                <a16:creationId xmlns:a16="http://schemas.microsoft.com/office/drawing/2014/main" id="{A0396F45-BF61-9DFE-7CBB-24020FFF4033}"/>
              </a:ext>
            </a:extLst>
          </p:cNvPr>
          <p:cNvSpPr txBox="1">
            <a:spLocks noChangeArrowheads="1"/>
          </p:cNvSpPr>
          <p:nvPr/>
        </p:nvSpPr>
        <p:spPr bwMode="auto">
          <a:xfrm>
            <a:off x="4033838" y="4983163"/>
            <a:ext cx="690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P=0.075</a:t>
            </a:r>
          </a:p>
        </p:txBody>
      </p:sp>
      <p:sp>
        <p:nvSpPr>
          <p:cNvPr id="113671" name="Text Box 7">
            <a:extLst>
              <a:ext uri="{FF2B5EF4-FFF2-40B4-BE49-F238E27FC236}">
                <a16:creationId xmlns:a16="http://schemas.microsoft.com/office/drawing/2014/main" id="{097565C0-AD84-3121-9CD5-AA94423BEB18}"/>
              </a:ext>
            </a:extLst>
          </p:cNvPr>
          <p:cNvSpPr txBox="1">
            <a:spLocks noChangeArrowheads="1"/>
          </p:cNvSpPr>
          <p:nvPr/>
        </p:nvSpPr>
        <p:spPr bwMode="auto">
          <a:xfrm>
            <a:off x="5557838" y="4983163"/>
            <a:ext cx="690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P=0.019</a:t>
            </a:r>
          </a:p>
        </p:txBody>
      </p:sp>
      <p:sp>
        <p:nvSpPr>
          <p:cNvPr id="113672" name="Oval 8">
            <a:extLst>
              <a:ext uri="{FF2B5EF4-FFF2-40B4-BE49-F238E27FC236}">
                <a16:creationId xmlns:a16="http://schemas.microsoft.com/office/drawing/2014/main" id="{9A4B9966-B921-CE26-52DB-7871C63A743C}"/>
              </a:ext>
            </a:extLst>
          </p:cNvPr>
          <p:cNvSpPr>
            <a:spLocks noChangeArrowheads="1"/>
          </p:cNvSpPr>
          <p:nvPr/>
        </p:nvSpPr>
        <p:spPr bwMode="auto">
          <a:xfrm>
            <a:off x="5791200" y="44196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73" name="Oval 9">
            <a:extLst>
              <a:ext uri="{FF2B5EF4-FFF2-40B4-BE49-F238E27FC236}">
                <a16:creationId xmlns:a16="http://schemas.microsoft.com/office/drawing/2014/main" id="{A78F56EC-4649-23E1-F6EC-D89FA00BF068}"/>
              </a:ext>
            </a:extLst>
          </p:cNvPr>
          <p:cNvSpPr>
            <a:spLocks noChangeArrowheads="1"/>
          </p:cNvSpPr>
          <p:nvPr/>
        </p:nvSpPr>
        <p:spPr bwMode="auto">
          <a:xfrm>
            <a:off x="3200400" y="36576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74" name="Oval 10">
            <a:extLst>
              <a:ext uri="{FF2B5EF4-FFF2-40B4-BE49-F238E27FC236}">
                <a16:creationId xmlns:a16="http://schemas.microsoft.com/office/drawing/2014/main" id="{0D085790-51BE-06C2-4F32-0AD6A4767A6A}"/>
              </a:ext>
            </a:extLst>
          </p:cNvPr>
          <p:cNvSpPr>
            <a:spLocks noChangeArrowheads="1"/>
          </p:cNvSpPr>
          <p:nvPr/>
        </p:nvSpPr>
        <p:spPr bwMode="auto">
          <a:xfrm>
            <a:off x="4724400" y="40386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75" name="Oval 11">
            <a:extLst>
              <a:ext uri="{FF2B5EF4-FFF2-40B4-BE49-F238E27FC236}">
                <a16:creationId xmlns:a16="http://schemas.microsoft.com/office/drawing/2014/main" id="{E7744185-AFF7-FC0A-150E-848D01F952DF}"/>
              </a:ext>
            </a:extLst>
          </p:cNvPr>
          <p:cNvSpPr>
            <a:spLocks noChangeArrowheads="1"/>
          </p:cNvSpPr>
          <p:nvPr/>
        </p:nvSpPr>
        <p:spPr bwMode="auto">
          <a:xfrm>
            <a:off x="4267200" y="38100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76" name="Text Box 12">
            <a:extLst>
              <a:ext uri="{FF2B5EF4-FFF2-40B4-BE49-F238E27FC236}">
                <a16:creationId xmlns:a16="http://schemas.microsoft.com/office/drawing/2014/main" id="{D386EB12-725F-712F-4145-67F6CD8C9D81}"/>
              </a:ext>
            </a:extLst>
          </p:cNvPr>
          <p:cNvSpPr txBox="1">
            <a:spLocks noChangeArrowheads="1"/>
          </p:cNvSpPr>
          <p:nvPr/>
        </p:nvSpPr>
        <p:spPr bwMode="auto">
          <a:xfrm>
            <a:off x="288925" y="6080125"/>
            <a:ext cx="834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For each zone, circled  means statistically differ from that of the unthinned control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64050D8-B4CF-47DC-B99F-949233683750}"/>
              </a:ext>
            </a:extLst>
          </p:cNvPr>
          <p:cNvSpPr>
            <a:spLocks noGrp="1" noRot="1" noChangeArrowheads="1"/>
          </p:cNvSpPr>
          <p:nvPr>
            <p:ph type="title"/>
          </p:nvPr>
        </p:nvSpPr>
        <p:spPr/>
        <p:txBody>
          <a:bodyPr/>
          <a:lstStyle/>
          <a:p>
            <a:r>
              <a:rPr lang="en-US" altLang="en-US" sz="3200"/>
              <a:t>Mean Daily Maximum Soil Temperature</a:t>
            </a:r>
            <a:br>
              <a:rPr lang="en-US" altLang="en-US" sz="3200"/>
            </a:br>
            <a:r>
              <a:rPr lang="en-US" altLang="en-US" sz="3200"/>
              <a:t>by Zone</a:t>
            </a:r>
          </a:p>
        </p:txBody>
      </p:sp>
      <p:graphicFrame>
        <p:nvGraphicFramePr>
          <p:cNvPr id="111620" name="Object 4">
            <a:extLst>
              <a:ext uri="{FF2B5EF4-FFF2-40B4-BE49-F238E27FC236}">
                <a16:creationId xmlns:a16="http://schemas.microsoft.com/office/drawing/2014/main" id="{D659E9D9-E1FE-56A2-41AF-EF5982F448C5}"/>
              </a:ext>
            </a:extLst>
          </p:cNvPr>
          <p:cNvGraphicFramePr>
            <a:graphicFrameLocks noChangeAspect="1"/>
          </p:cNvGraphicFramePr>
          <p:nvPr/>
        </p:nvGraphicFramePr>
        <p:xfrm>
          <a:off x="1443038" y="1633538"/>
          <a:ext cx="6259512" cy="4310062"/>
        </p:xfrm>
        <a:graphic>
          <a:graphicData uri="http://schemas.openxmlformats.org/presentationml/2006/ole">
            <mc:AlternateContent xmlns:mc="http://schemas.openxmlformats.org/markup-compatibility/2006">
              <mc:Choice xmlns:v="urn:schemas-microsoft-com:vml" Requires="v">
                <p:oleObj name="SPW 9.0 Graph" r:id="rId3" imgW="6257160" imgH="4309560" progId="SigmaPlotGraphicObject.8">
                  <p:embed/>
                </p:oleObj>
              </mc:Choice>
              <mc:Fallback>
                <p:oleObj name="SPW 9.0 Graph" r:id="rId3" imgW="6257160" imgH="4309560" progId="SigmaPlotGraphicObjec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1633538"/>
                        <a:ext cx="6259512"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1" name="Text Box 5">
            <a:extLst>
              <a:ext uri="{FF2B5EF4-FFF2-40B4-BE49-F238E27FC236}">
                <a16:creationId xmlns:a16="http://schemas.microsoft.com/office/drawing/2014/main" id="{EABFE25E-4A23-2D50-5AEE-FF053EBBBAC9}"/>
              </a:ext>
            </a:extLst>
          </p:cNvPr>
          <p:cNvSpPr txBox="1">
            <a:spLocks noChangeArrowheads="1"/>
          </p:cNvSpPr>
          <p:nvPr/>
        </p:nvSpPr>
        <p:spPr bwMode="auto">
          <a:xfrm>
            <a:off x="2422525" y="4995863"/>
            <a:ext cx="6905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P=0.602</a:t>
            </a:r>
          </a:p>
        </p:txBody>
      </p:sp>
      <p:sp>
        <p:nvSpPr>
          <p:cNvPr id="111622" name="Text Box 6">
            <a:extLst>
              <a:ext uri="{FF2B5EF4-FFF2-40B4-BE49-F238E27FC236}">
                <a16:creationId xmlns:a16="http://schemas.microsoft.com/office/drawing/2014/main" id="{D33624D5-EFB1-25E4-B800-1B4B86BF1DC3}"/>
              </a:ext>
            </a:extLst>
          </p:cNvPr>
          <p:cNvSpPr txBox="1">
            <a:spLocks noChangeArrowheads="1"/>
          </p:cNvSpPr>
          <p:nvPr/>
        </p:nvSpPr>
        <p:spPr bwMode="auto">
          <a:xfrm>
            <a:off x="4033838" y="4983163"/>
            <a:ext cx="690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P=0.057</a:t>
            </a:r>
          </a:p>
        </p:txBody>
      </p:sp>
      <p:sp>
        <p:nvSpPr>
          <p:cNvPr id="111623" name="Text Box 7">
            <a:extLst>
              <a:ext uri="{FF2B5EF4-FFF2-40B4-BE49-F238E27FC236}">
                <a16:creationId xmlns:a16="http://schemas.microsoft.com/office/drawing/2014/main" id="{9EDD0FF3-D468-B10A-117E-5F4A2BD03BA9}"/>
              </a:ext>
            </a:extLst>
          </p:cNvPr>
          <p:cNvSpPr txBox="1">
            <a:spLocks noChangeArrowheads="1"/>
          </p:cNvSpPr>
          <p:nvPr/>
        </p:nvSpPr>
        <p:spPr bwMode="auto">
          <a:xfrm>
            <a:off x="5557838" y="4983163"/>
            <a:ext cx="690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2"/>
                </a:solidFill>
              </a:rPr>
              <a:t>P=0.021</a:t>
            </a:r>
          </a:p>
        </p:txBody>
      </p:sp>
      <p:sp>
        <p:nvSpPr>
          <p:cNvPr id="111624" name="Oval 8">
            <a:extLst>
              <a:ext uri="{FF2B5EF4-FFF2-40B4-BE49-F238E27FC236}">
                <a16:creationId xmlns:a16="http://schemas.microsoft.com/office/drawing/2014/main" id="{3DFBF6E8-0DE7-BA2C-8234-26A181D23FF6}"/>
              </a:ext>
            </a:extLst>
          </p:cNvPr>
          <p:cNvSpPr>
            <a:spLocks noChangeArrowheads="1"/>
          </p:cNvSpPr>
          <p:nvPr/>
        </p:nvSpPr>
        <p:spPr bwMode="auto">
          <a:xfrm>
            <a:off x="5791200" y="2514600"/>
            <a:ext cx="304800" cy="304800"/>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5" name="Text Box 9">
            <a:extLst>
              <a:ext uri="{FF2B5EF4-FFF2-40B4-BE49-F238E27FC236}">
                <a16:creationId xmlns:a16="http://schemas.microsoft.com/office/drawing/2014/main" id="{B40F49A2-DB20-C900-08AB-AC970A0CB144}"/>
              </a:ext>
            </a:extLst>
          </p:cNvPr>
          <p:cNvSpPr txBox="1">
            <a:spLocks noChangeArrowheads="1"/>
          </p:cNvSpPr>
          <p:nvPr/>
        </p:nvSpPr>
        <p:spPr bwMode="auto">
          <a:xfrm>
            <a:off x="288925" y="6156325"/>
            <a:ext cx="834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For each zone, circled  means statistically differ from that of the unthinned control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9E3BF16-32A8-5707-6FBE-61B739B75A7B}"/>
              </a:ext>
            </a:extLst>
          </p:cNvPr>
          <p:cNvSpPr>
            <a:spLocks noGrp="1" noRot="1" noChangeArrowheads="1"/>
          </p:cNvSpPr>
          <p:nvPr>
            <p:ph type="title"/>
          </p:nvPr>
        </p:nvSpPr>
        <p:spPr>
          <a:xfrm>
            <a:off x="304800" y="228600"/>
            <a:ext cx="8229600" cy="1066800"/>
          </a:xfrm>
        </p:spPr>
        <p:txBody>
          <a:bodyPr/>
          <a:lstStyle/>
          <a:p>
            <a:r>
              <a:rPr lang="en-US" altLang="en-US" sz="3600" b="0">
                <a:latin typeface="Times New Roman" panose="02020603050405020304" pitchFamily="18" charset="0"/>
              </a:rPr>
              <a:t>Microclimate Conclusions</a:t>
            </a:r>
          </a:p>
        </p:txBody>
      </p:sp>
      <p:sp>
        <p:nvSpPr>
          <p:cNvPr id="103427" name="Rectangle 3">
            <a:extLst>
              <a:ext uri="{FF2B5EF4-FFF2-40B4-BE49-F238E27FC236}">
                <a16:creationId xmlns:a16="http://schemas.microsoft.com/office/drawing/2014/main" id="{CB842A7D-D1AC-BC2A-118E-C19E5404A473}"/>
              </a:ext>
            </a:extLst>
          </p:cNvPr>
          <p:cNvSpPr>
            <a:spLocks noGrp="1" noChangeArrowheads="1"/>
          </p:cNvSpPr>
          <p:nvPr>
            <p:ph type="body" idx="1"/>
          </p:nvPr>
        </p:nvSpPr>
        <p:spPr>
          <a:xfrm>
            <a:off x="685800" y="1657350"/>
            <a:ext cx="7848600" cy="4281488"/>
          </a:xfrm>
        </p:spPr>
        <p:txBody>
          <a:bodyPr/>
          <a:lstStyle/>
          <a:p>
            <a:pPr>
              <a:lnSpc>
                <a:spcPct val="90000"/>
              </a:lnSpc>
            </a:pPr>
            <a:r>
              <a:rPr lang="en-US" altLang="en-US" sz="2400">
                <a:latin typeface="Times New Roman" panose="02020603050405020304" pitchFamily="18" charset="0"/>
              </a:rPr>
              <a:t>Basal area in young Douglas-fir stands must be substantially reduced in order to achieve light levels that will potentially stimulate understory vegetation.</a:t>
            </a:r>
          </a:p>
          <a:p>
            <a:pPr>
              <a:lnSpc>
                <a:spcPct val="90000"/>
              </a:lnSpc>
              <a:buFont typeface="Wingdings" panose="05000000000000000000" pitchFamily="2" charset="2"/>
              <a:buNone/>
            </a:pPr>
            <a:endParaRPr lang="en-US" altLang="en-US" sz="2400">
              <a:latin typeface="Times New Roman" panose="02020603050405020304" pitchFamily="18" charset="0"/>
            </a:endParaRPr>
          </a:p>
          <a:p>
            <a:pPr>
              <a:lnSpc>
                <a:spcPct val="90000"/>
              </a:lnSpc>
            </a:pPr>
            <a:r>
              <a:rPr lang="en-US" altLang="en-US" sz="2400">
                <a:latin typeface="Times New Roman" panose="02020603050405020304" pitchFamily="18" charset="0"/>
              </a:rPr>
              <a:t>Differences in microclimate along transects with different buffer widths and upslope treatments tend to occur only during the warmest part of the day and in the upslope treated zone.</a:t>
            </a:r>
          </a:p>
          <a:p>
            <a:pPr>
              <a:lnSpc>
                <a:spcPct val="90000"/>
              </a:lnSpc>
            </a:pPr>
            <a:endParaRPr lang="en-US" altLang="en-US" sz="2400">
              <a:latin typeface="Times New Roman" panose="02020603050405020304" pitchFamily="18" charset="0"/>
            </a:endParaRPr>
          </a:p>
          <a:p>
            <a:pPr>
              <a:lnSpc>
                <a:spcPct val="90000"/>
              </a:lnSpc>
            </a:pPr>
            <a:r>
              <a:rPr lang="en-US" altLang="en-US" sz="2400">
                <a:latin typeface="Times New Roman" panose="02020603050405020304" pitchFamily="18" charset="0"/>
              </a:rPr>
              <a:t>Microclimate is moderated within approximately 10m of the stream, regardless of upslope density treatment when buffered a minimum of 15-25 m.</a:t>
            </a:r>
            <a:endParaRPr lang="en-US" altLang="en-US" sz="2400">
              <a:latin typeface="Comic Sans MS" panose="030F0702030302020204"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11CAA620-094B-9997-960C-7568C86EFE8F}"/>
              </a:ext>
            </a:extLst>
          </p:cNvPr>
          <p:cNvSpPr>
            <a:spLocks noGrp="1" noRot="1" noChangeArrowheads="1"/>
          </p:cNvSpPr>
          <p:nvPr>
            <p:ph type="title"/>
          </p:nvPr>
        </p:nvSpPr>
        <p:spPr/>
        <p:txBody>
          <a:bodyPr/>
          <a:lstStyle/>
          <a:p>
            <a:r>
              <a:rPr lang="en-US" altLang="en-US" sz="3600"/>
              <a:t>Channel Orientation and Side Slope: Correlation with Microclimate</a:t>
            </a:r>
          </a:p>
        </p:txBody>
      </p:sp>
      <p:pic>
        <p:nvPicPr>
          <p:cNvPr id="283651" name="Picture 3">
            <a:extLst>
              <a:ext uri="{FF2B5EF4-FFF2-40B4-BE49-F238E27FC236}">
                <a16:creationId xmlns:a16="http://schemas.microsoft.com/office/drawing/2014/main" id="{C1AC19C3-92DC-0B5B-7221-E8264DAA0575}"/>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r="-2809" b="9770"/>
          <a:stretch>
            <a:fillRect/>
          </a:stretch>
        </p:blipFill>
        <p:spPr>
          <a:xfrm>
            <a:off x="304800" y="1600200"/>
            <a:ext cx="2878138"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83652" name="Group 4">
            <a:extLst>
              <a:ext uri="{FF2B5EF4-FFF2-40B4-BE49-F238E27FC236}">
                <a16:creationId xmlns:a16="http://schemas.microsoft.com/office/drawing/2014/main" id="{79D65ADD-6C42-AA56-E7AF-D79DF0D477DB}"/>
              </a:ext>
            </a:extLst>
          </p:cNvPr>
          <p:cNvGraphicFramePr>
            <a:graphicFrameLocks noGrp="1"/>
          </p:cNvGraphicFramePr>
          <p:nvPr>
            <p:ph sz="half" idx="2"/>
          </p:nvPr>
        </p:nvGraphicFramePr>
        <p:xfrm>
          <a:off x="3200400" y="1600200"/>
          <a:ext cx="5562600" cy="4525963"/>
        </p:xfrm>
        <a:graphic>
          <a:graphicData uri="http://schemas.openxmlformats.org/drawingml/2006/table">
            <a:tbl>
              <a:tblPr/>
              <a:tblGrid>
                <a:gridCol w="1447800">
                  <a:extLst>
                    <a:ext uri="{9D8B030D-6E8A-4147-A177-3AD203B41FA5}">
                      <a16:colId xmlns:a16="http://schemas.microsoft.com/office/drawing/2014/main" val="1351649411"/>
                    </a:ext>
                  </a:extLst>
                </a:gridCol>
                <a:gridCol w="1066800">
                  <a:extLst>
                    <a:ext uri="{9D8B030D-6E8A-4147-A177-3AD203B41FA5}">
                      <a16:colId xmlns:a16="http://schemas.microsoft.com/office/drawing/2014/main" val="286175584"/>
                    </a:ext>
                  </a:extLst>
                </a:gridCol>
                <a:gridCol w="990600">
                  <a:extLst>
                    <a:ext uri="{9D8B030D-6E8A-4147-A177-3AD203B41FA5}">
                      <a16:colId xmlns:a16="http://schemas.microsoft.com/office/drawing/2014/main" val="461536624"/>
                    </a:ext>
                  </a:extLst>
                </a:gridCol>
                <a:gridCol w="914400">
                  <a:extLst>
                    <a:ext uri="{9D8B030D-6E8A-4147-A177-3AD203B41FA5}">
                      <a16:colId xmlns:a16="http://schemas.microsoft.com/office/drawing/2014/main" val="283149862"/>
                    </a:ext>
                  </a:extLst>
                </a:gridCol>
                <a:gridCol w="1143000">
                  <a:extLst>
                    <a:ext uri="{9D8B030D-6E8A-4147-A177-3AD203B41FA5}">
                      <a16:colId xmlns:a16="http://schemas.microsoft.com/office/drawing/2014/main" val="3238173518"/>
                    </a:ext>
                  </a:extLst>
                </a:gridCol>
              </a:tblGrid>
              <a:tr h="9525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Garamond" panose="02020404030301010803" pitchFamily="18" charset="0"/>
                        </a:rPr>
                        <a:t>Microclimate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1700" b="0" i="0" u="none" strike="noStrike" cap="none" normalizeH="0" baseline="0">
                          <a:ln>
                            <a:noFill/>
                          </a:ln>
                          <a:solidFill>
                            <a:schemeClr val="tx1"/>
                          </a:solidFill>
                          <a:effectLst/>
                          <a:latin typeface="Garamond" panose="02020404030301010803" pitchFamily="18" charset="0"/>
                        </a:rPr>
                        <a:t>Variable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Stream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Width</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Valley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Width</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Side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Slope</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Orientation</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9694031"/>
                  </a:ext>
                </a:extLst>
              </a:tr>
              <a:tr h="4460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rPr>
                        <a:t>Temp Mean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-0.28</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-0.19</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0.21</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-0.44</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0758173"/>
                  </a:ext>
                </a:extLst>
              </a:tr>
              <a:tr h="4460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Temp Min</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0.04</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0.06</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0.52</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-0.64</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0635740"/>
                  </a:ext>
                </a:extLst>
              </a:tr>
              <a:tr h="447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Temp Max</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-0.01</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0.01</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0.28</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-0.41</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8199985"/>
                  </a:ext>
                </a:extLst>
              </a:tr>
              <a:tr h="4460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Temp Amp</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0.09</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0.02</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0.10</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-0.24</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7559886"/>
                  </a:ext>
                </a:extLst>
              </a:tr>
              <a:tr h="447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RH mean</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-0.10</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0.02</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-0.20</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0.70</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6668739"/>
                  </a:ext>
                </a:extLst>
              </a:tr>
              <a:tr h="4460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RH Min</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-0.20</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-0.05</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-0.04</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0.53</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82515809"/>
                  </a:ext>
                </a:extLst>
              </a:tr>
              <a:tr h="447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RH Max</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-0.19</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0.11</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-0.23</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0.67</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8578811"/>
                  </a:ext>
                </a:extLst>
              </a:tr>
              <a:tr h="4460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RH Amp</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0.09</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0.05</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0.01</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hlink"/>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-0.49</a:t>
                      </a:r>
                      <a:endParaRPr kumimoji="0" lang="en-US" altLang="en-US" sz="1600" b="0" i="0" u="none" strike="noStrike" cap="none" normalizeH="0" baseline="0">
                        <a:ln>
                          <a:noFill/>
                        </a:ln>
                        <a:solidFill>
                          <a:schemeClr val="hlink"/>
                        </a:solidFill>
                        <a:effectLst>
                          <a:outerShdw blurRad="38100" dist="38100" dir="2700000" algn="tl">
                            <a:srgbClr val="000000"/>
                          </a:outerShdw>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15784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D76ACD5D-E2FC-6BF0-E402-AFDB2E9F5E93}"/>
              </a:ext>
            </a:extLst>
          </p:cNvPr>
          <p:cNvSpPr>
            <a:spLocks noGrp="1" noRot="1" noChangeArrowheads="1"/>
          </p:cNvSpPr>
          <p:nvPr>
            <p:ph type="title" sz="quarter"/>
          </p:nvPr>
        </p:nvSpPr>
        <p:spPr>
          <a:xfrm>
            <a:off x="457200" y="304800"/>
            <a:ext cx="8229600" cy="1143000"/>
          </a:xfrm>
        </p:spPr>
        <p:txBody>
          <a:bodyPr/>
          <a:lstStyle/>
          <a:p>
            <a:r>
              <a:rPr lang="en-US" altLang="en-US" sz="3600"/>
              <a:t>Canopy Density in the Shade Zones:</a:t>
            </a:r>
            <a:br>
              <a:rPr lang="en-US" altLang="en-US" sz="3600"/>
            </a:br>
            <a:r>
              <a:rPr lang="en-US" altLang="en-US" sz="3600"/>
              <a:t>Correlation with Microclimate</a:t>
            </a:r>
          </a:p>
        </p:txBody>
      </p:sp>
      <p:pic>
        <p:nvPicPr>
          <p:cNvPr id="285699" name="Picture 3">
            <a:extLst>
              <a:ext uri="{FF2B5EF4-FFF2-40B4-BE49-F238E27FC236}">
                <a16:creationId xmlns:a16="http://schemas.microsoft.com/office/drawing/2014/main" id="{69004345-9CF1-7D7A-AD37-D311D0871488}"/>
              </a:ext>
            </a:extLst>
          </p:cNvPr>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2400" y="5383213"/>
            <a:ext cx="2143125" cy="1423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85700" name="Group 4">
            <a:extLst>
              <a:ext uri="{FF2B5EF4-FFF2-40B4-BE49-F238E27FC236}">
                <a16:creationId xmlns:a16="http://schemas.microsoft.com/office/drawing/2014/main" id="{11577D40-49A7-AA06-AA2B-AA098261CD8D}"/>
              </a:ext>
            </a:extLst>
          </p:cNvPr>
          <p:cNvGraphicFramePr>
            <a:graphicFrameLocks noGrp="1"/>
          </p:cNvGraphicFramePr>
          <p:nvPr>
            <p:ph sz="quarter" idx="2"/>
          </p:nvPr>
        </p:nvGraphicFramePr>
        <p:xfrm>
          <a:off x="279400" y="1600200"/>
          <a:ext cx="8636000" cy="3676650"/>
        </p:xfrm>
        <a:graphic>
          <a:graphicData uri="http://schemas.openxmlformats.org/drawingml/2006/table">
            <a:tbl>
              <a:tblPr/>
              <a:tblGrid>
                <a:gridCol w="1863725">
                  <a:extLst>
                    <a:ext uri="{9D8B030D-6E8A-4147-A177-3AD203B41FA5}">
                      <a16:colId xmlns:a16="http://schemas.microsoft.com/office/drawing/2014/main" val="3964484809"/>
                    </a:ext>
                  </a:extLst>
                </a:gridCol>
                <a:gridCol w="1374775">
                  <a:extLst>
                    <a:ext uri="{9D8B030D-6E8A-4147-A177-3AD203B41FA5}">
                      <a16:colId xmlns:a16="http://schemas.microsoft.com/office/drawing/2014/main" val="2300247278"/>
                    </a:ext>
                  </a:extLst>
                </a:gridCol>
                <a:gridCol w="1274763">
                  <a:extLst>
                    <a:ext uri="{9D8B030D-6E8A-4147-A177-3AD203B41FA5}">
                      <a16:colId xmlns:a16="http://schemas.microsoft.com/office/drawing/2014/main" val="2632140996"/>
                    </a:ext>
                  </a:extLst>
                </a:gridCol>
                <a:gridCol w="1176337">
                  <a:extLst>
                    <a:ext uri="{9D8B030D-6E8A-4147-A177-3AD203B41FA5}">
                      <a16:colId xmlns:a16="http://schemas.microsoft.com/office/drawing/2014/main" val="152287185"/>
                    </a:ext>
                  </a:extLst>
                </a:gridCol>
                <a:gridCol w="1473200">
                  <a:extLst>
                    <a:ext uri="{9D8B030D-6E8A-4147-A177-3AD203B41FA5}">
                      <a16:colId xmlns:a16="http://schemas.microsoft.com/office/drawing/2014/main" val="1706871515"/>
                    </a:ext>
                  </a:extLst>
                </a:gridCol>
                <a:gridCol w="1473200">
                  <a:extLst>
                    <a:ext uri="{9D8B030D-6E8A-4147-A177-3AD203B41FA5}">
                      <a16:colId xmlns:a16="http://schemas.microsoft.com/office/drawing/2014/main" val="79326380"/>
                    </a:ext>
                  </a:extLst>
                </a:gridCol>
              </a:tblGrid>
              <a:tr h="4603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chemeClr val="tx1"/>
                          </a:solidFill>
                          <a:effectLst/>
                          <a:latin typeface="Garamond" panose="02020404030301010803" pitchFamily="18" charset="0"/>
                        </a:rPr>
                        <a:t>Microclimate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chemeClr val="tx1"/>
                          </a:solidFill>
                          <a:effectLst/>
                          <a:latin typeface="Garamond" panose="02020404030301010803" pitchFamily="18" charset="0"/>
                        </a:rPr>
                        <a:t>Variable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6 am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Secondary</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10 am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Primary</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2 pm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Primary</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6 pm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Secondary</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DIFN</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4008062"/>
                  </a:ext>
                </a:extLst>
              </a:tr>
              <a:tr h="20320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Temp Mean</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-0.28</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-0.19</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0.21</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0.32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-0.44</a:t>
                      </a:r>
                      <a:endParaRPr kumimoji="0" lang="en-US" altLang="en-US" sz="1800" b="0"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7266693"/>
                  </a:ext>
                </a:extLst>
              </a:tr>
              <a:tr h="20320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Temp Min</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0.04</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0.06</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0.52</a:t>
                      </a:r>
                      <a:endParaRPr kumimoji="0" lang="en-US" altLang="en-US" sz="1800" b="0"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rPr>
                        <a:t>0.72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-0.64</a:t>
                      </a:r>
                      <a:endParaRPr kumimoji="0" lang="en-US" altLang="en-US" sz="1800" b="0"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5041255"/>
                  </a:ext>
                </a:extLst>
              </a:tr>
              <a:tr h="20320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Temp Max</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-0.01</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0.01</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0.28</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0.22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-0.41</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2584003"/>
                  </a:ext>
                </a:extLst>
              </a:tr>
              <a:tr h="20320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Temp Amplitude</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0.09</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0.02</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0.10</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0.09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-0.24</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1400349"/>
                  </a:ext>
                </a:extLst>
              </a:tr>
              <a:tr h="204788">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RH Mean</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-0.10</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0.02</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-0.20</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-0.41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0.70</a:t>
                      </a:r>
                      <a:endPar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16332376"/>
                  </a:ext>
                </a:extLst>
              </a:tr>
              <a:tr h="20320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RH Min</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-0.20</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-0.05</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-0.04</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-0.16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0.53</a:t>
                      </a:r>
                      <a:endPar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3188395"/>
                  </a:ext>
                </a:extLst>
              </a:tr>
              <a:tr h="42545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RH Max</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-0.19</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0.11</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-0.23</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rPr>
                        <a:t>-0.46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0.67</a:t>
                      </a:r>
                      <a:endPar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3577367"/>
                  </a:ext>
                </a:extLst>
              </a:tr>
              <a:tr h="203200">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RH Amplitude</a:t>
                      </a:r>
                      <a:endParaRPr kumimoji="0" lang="en-US" altLang="en-US" sz="16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0.09</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0.05</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cs typeface="Times New Roman" panose="02020603050405020304" pitchFamily="18" charset="0"/>
                        </a:rPr>
                        <a:t>0.01</a:t>
                      </a:r>
                      <a:endParaRPr kumimoji="0" lang="en-US" altLang="en-US" sz="1800" b="0" i="0" u="none" strike="noStrike" cap="none" normalizeH="0" baseline="0">
                        <a:ln>
                          <a:noFill/>
                        </a:ln>
                        <a:solidFill>
                          <a:schemeClr val="tx1"/>
                        </a:solidFill>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Garamond" panose="02020404030301010803" pitchFamily="18" charset="0"/>
                        </a:rPr>
                        <a:t>0.17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cs typeface="Times New Roman" panose="02020603050405020304" pitchFamily="18" charset="0"/>
                        </a:rPr>
                        <a:t>-0.49</a:t>
                      </a:r>
                      <a:endParaRPr kumimoji="0" lang="en-US" altLang="en-US" sz="1800" b="1" i="0" u="none" strike="noStrike" cap="none" normalizeH="0" baseline="0">
                        <a:ln>
                          <a:noFill/>
                        </a:ln>
                        <a:solidFill>
                          <a:schemeClr val="hlink"/>
                        </a:solidFill>
                        <a:effectLst>
                          <a:outerShdw blurRad="38100" dist="38100" dir="2700000" algn="tl">
                            <a:srgbClr val="000000"/>
                          </a:outerShdw>
                        </a:effectLst>
                        <a:latin typeface="Garamond" panose="02020404030301010803"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4467603"/>
                  </a:ext>
                </a:extLst>
              </a:tr>
            </a:tbl>
          </a:graphicData>
        </a:graphic>
      </p:graphicFrame>
      <p:pic>
        <p:nvPicPr>
          <p:cNvPr id="285772" name="Picture 76">
            <a:extLst>
              <a:ext uri="{FF2B5EF4-FFF2-40B4-BE49-F238E27FC236}">
                <a16:creationId xmlns:a16="http://schemas.microsoft.com/office/drawing/2014/main" id="{D8A2C6E4-235A-C5B0-9A7D-01CE3642EE4A}"/>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362200" y="5383213"/>
            <a:ext cx="2146300" cy="1425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5773" name="Picture 77">
            <a:extLst>
              <a:ext uri="{FF2B5EF4-FFF2-40B4-BE49-F238E27FC236}">
                <a16:creationId xmlns:a16="http://schemas.microsoft.com/office/drawing/2014/main" id="{9D4AB309-A70F-FAA2-7F6D-D5B4D8A5A99A}"/>
              </a:ext>
            </a:extLst>
          </p:cNvPr>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572000" y="5383213"/>
            <a:ext cx="2146300" cy="1425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5774" name="Picture 78">
            <a:extLst>
              <a:ext uri="{FF2B5EF4-FFF2-40B4-BE49-F238E27FC236}">
                <a16:creationId xmlns:a16="http://schemas.microsoft.com/office/drawing/2014/main" id="{83BB6BA2-277F-ADF5-15F6-D0AC2CFF7A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387975"/>
            <a:ext cx="2133600" cy="1417638"/>
          </a:xfrm>
          <a:prstGeom prst="rect">
            <a:avLst/>
          </a:prstGeom>
          <a:noFill/>
          <a:extLst>
            <a:ext uri="{909E8E84-426E-40DD-AFC4-6F175D3DCCD1}">
              <a14:hiddenFill xmlns:a14="http://schemas.microsoft.com/office/drawing/2010/main">
                <a:solidFill>
                  <a:srgbClr val="FFFFFF"/>
                </a:solidFill>
              </a14:hiddenFill>
            </a:ext>
          </a:extLst>
        </p:spPr>
      </p:pic>
      <p:sp>
        <p:nvSpPr>
          <p:cNvPr id="285775" name="Oval 79">
            <a:extLst>
              <a:ext uri="{FF2B5EF4-FFF2-40B4-BE49-F238E27FC236}">
                <a16:creationId xmlns:a16="http://schemas.microsoft.com/office/drawing/2014/main" id="{84C3A541-1E87-0967-154C-50573C20E739}"/>
              </a:ext>
            </a:extLst>
          </p:cNvPr>
          <p:cNvSpPr>
            <a:spLocks noChangeArrowheads="1"/>
          </p:cNvSpPr>
          <p:nvPr/>
        </p:nvSpPr>
        <p:spPr bwMode="auto">
          <a:xfrm>
            <a:off x="533400" y="5410200"/>
            <a:ext cx="1371600" cy="1371600"/>
          </a:xfrm>
          <a:prstGeom prst="ellipse">
            <a:avLst/>
          </a:prstGeom>
          <a:solidFill>
            <a:schemeClr val="accent1">
              <a:alpha val="0"/>
            </a:schemeClr>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776" name="Oval 80">
            <a:extLst>
              <a:ext uri="{FF2B5EF4-FFF2-40B4-BE49-F238E27FC236}">
                <a16:creationId xmlns:a16="http://schemas.microsoft.com/office/drawing/2014/main" id="{8C73FB75-A4AE-77C2-A41C-BF7D28B5611F}"/>
              </a:ext>
            </a:extLst>
          </p:cNvPr>
          <p:cNvSpPr>
            <a:spLocks noChangeArrowheads="1"/>
          </p:cNvSpPr>
          <p:nvPr/>
        </p:nvSpPr>
        <p:spPr bwMode="auto">
          <a:xfrm>
            <a:off x="2743200" y="5410200"/>
            <a:ext cx="1371600" cy="1371600"/>
          </a:xfrm>
          <a:prstGeom prst="ellipse">
            <a:avLst/>
          </a:prstGeom>
          <a:solidFill>
            <a:schemeClr val="accent1">
              <a:alpha val="0"/>
            </a:schemeClr>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777" name="Oval 81">
            <a:extLst>
              <a:ext uri="{FF2B5EF4-FFF2-40B4-BE49-F238E27FC236}">
                <a16:creationId xmlns:a16="http://schemas.microsoft.com/office/drawing/2014/main" id="{186CF701-90AB-C419-8ED7-967727349DE8}"/>
              </a:ext>
            </a:extLst>
          </p:cNvPr>
          <p:cNvSpPr>
            <a:spLocks noChangeArrowheads="1"/>
          </p:cNvSpPr>
          <p:nvPr/>
        </p:nvSpPr>
        <p:spPr bwMode="auto">
          <a:xfrm>
            <a:off x="4953000" y="5410200"/>
            <a:ext cx="1371600" cy="1371600"/>
          </a:xfrm>
          <a:prstGeom prst="ellipse">
            <a:avLst/>
          </a:prstGeom>
          <a:solidFill>
            <a:schemeClr val="accent1">
              <a:alpha val="0"/>
            </a:schemeClr>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778" name="Oval 82">
            <a:extLst>
              <a:ext uri="{FF2B5EF4-FFF2-40B4-BE49-F238E27FC236}">
                <a16:creationId xmlns:a16="http://schemas.microsoft.com/office/drawing/2014/main" id="{3D43371E-9956-D933-00B4-0BFF14A9604A}"/>
              </a:ext>
            </a:extLst>
          </p:cNvPr>
          <p:cNvSpPr>
            <a:spLocks noChangeArrowheads="1"/>
          </p:cNvSpPr>
          <p:nvPr/>
        </p:nvSpPr>
        <p:spPr bwMode="auto">
          <a:xfrm>
            <a:off x="7162800" y="5410200"/>
            <a:ext cx="1371600" cy="1371600"/>
          </a:xfrm>
          <a:prstGeom prst="ellipse">
            <a:avLst/>
          </a:prstGeom>
          <a:solidFill>
            <a:schemeClr val="accent1">
              <a:alpha val="0"/>
            </a:schemeClr>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779" name="Text Box 83">
            <a:extLst>
              <a:ext uri="{FF2B5EF4-FFF2-40B4-BE49-F238E27FC236}">
                <a16:creationId xmlns:a16="http://schemas.microsoft.com/office/drawing/2014/main" id="{434B1D84-84F6-0B3E-DFC7-4A7B19782A63}"/>
              </a:ext>
            </a:extLst>
          </p:cNvPr>
          <p:cNvSpPr txBox="1">
            <a:spLocks noChangeArrowheads="1"/>
          </p:cNvSpPr>
          <p:nvPr/>
        </p:nvSpPr>
        <p:spPr bwMode="auto">
          <a:xfrm>
            <a:off x="76200" y="6477000"/>
            <a:ext cx="6524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6 am</a:t>
            </a:r>
          </a:p>
        </p:txBody>
      </p:sp>
      <p:sp>
        <p:nvSpPr>
          <p:cNvPr id="285780" name="Text Box 84">
            <a:extLst>
              <a:ext uri="{FF2B5EF4-FFF2-40B4-BE49-F238E27FC236}">
                <a16:creationId xmlns:a16="http://schemas.microsoft.com/office/drawing/2014/main" id="{75E273AB-6A01-9F68-C8ED-F1EF710F202E}"/>
              </a:ext>
            </a:extLst>
          </p:cNvPr>
          <p:cNvSpPr txBox="1">
            <a:spLocks noChangeArrowheads="1"/>
          </p:cNvSpPr>
          <p:nvPr/>
        </p:nvSpPr>
        <p:spPr bwMode="auto">
          <a:xfrm>
            <a:off x="2305050" y="64770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 am</a:t>
            </a:r>
          </a:p>
        </p:txBody>
      </p:sp>
      <p:sp>
        <p:nvSpPr>
          <p:cNvPr id="285781" name="Text Box 85">
            <a:extLst>
              <a:ext uri="{FF2B5EF4-FFF2-40B4-BE49-F238E27FC236}">
                <a16:creationId xmlns:a16="http://schemas.microsoft.com/office/drawing/2014/main" id="{42D41389-F34F-88CB-3B12-87008AF3A401}"/>
              </a:ext>
            </a:extLst>
          </p:cNvPr>
          <p:cNvSpPr txBox="1">
            <a:spLocks noChangeArrowheads="1"/>
          </p:cNvSpPr>
          <p:nvPr/>
        </p:nvSpPr>
        <p:spPr bwMode="auto">
          <a:xfrm>
            <a:off x="4572000" y="6477000"/>
            <a:ext cx="669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2 pm</a:t>
            </a:r>
          </a:p>
        </p:txBody>
      </p:sp>
      <p:sp>
        <p:nvSpPr>
          <p:cNvPr id="285782" name="Text Box 86">
            <a:extLst>
              <a:ext uri="{FF2B5EF4-FFF2-40B4-BE49-F238E27FC236}">
                <a16:creationId xmlns:a16="http://schemas.microsoft.com/office/drawing/2014/main" id="{18151BD2-42E3-DF8B-9D35-A459832D33B1}"/>
              </a:ext>
            </a:extLst>
          </p:cNvPr>
          <p:cNvSpPr txBox="1">
            <a:spLocks noChangeArrowheads="1"/>
          </p:cNvSpPr>
          <p:nvPr/>
        </p:nvSpPr>
        <p:spPr bwMode="auto">
          <a:xfrm>
            <a:off x="6781800" y="6477000"/>
            <a:ext cx="669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6 pm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BA553859-78E5-1727-A81D-7C45474C5421}"/>
              </a:ext>
            </a:extLst>
          </p:cNvPr>
          <p:cNvSpPr>
            <a:spLocks noGrp="1" noRot="1" noChangeArrowheads="1"/>
          </p:cNvSpPr>
          <p:nvPr>
            <p:ph type="title"/>
          </p:nvPr>
        </p:nvSpPr>
        <p:spPr/>
        <p:txBody>
          <a:bodyPr/>
          <a:lstStyle/>
          <a:p>
            <a:r>
              <a:rPr lang="en-US" altLang="en-US" sz="3200"/>
              <a:t>Preliminary Conclusions:</a:t>
            </a:r>
            <a:br>
              <a:rPr lang="en-US" altLang="en-US" sz="3200"/>
            </a:br>
            <a:r>
              <a:rPr lang="en-US" altLang="en-US" sz="3200"/>
              <a:t>Shade Analysis for Headwater Streams</a:t>
            </a:r>
          </a:p>
        </p:txBody>
      </p:sp>
      <p:sp>
        <p:nvSpPr>
          <p:cNvPr id="287747" name="Rectangle 3">
            <a:extLst>
              <a:ext uri="{FF2B5EF4-FFF2-40B4-BE49-F238E27FC236}">
                <a16:creationId xmlns:a16="http://schemas.microsoft.com/office/drawing/2014/main" id="{A8E75DB4-CF0D-E3D1-DCD3-A3E52F44574B}"/>
              </a:ext>
            </a:extLst>
          </p:cNvPr>
          <p:cNvSpPr>
            <a:spLocks noGrp="1" noChangeArrowheads="1"/>
          </p:cNvSpPr>
          <p:nvPr>
            <p:ph type="body" idx="1"/>
          </p:nvPr>
        </p:nvSpPr>
        <p:spPr>
          <a:xfrm>
            <a:off x="457200" y="1447800"/>
            <a:ext cx="8229600" cy="4830763"/>
          </a:xfrm>
        </p:spPr>
        <p:txBody>
          <a:bodyPr/>
          <a:lstStyle/>
          <a:p>
            <a:pPr marL="609600" indent="-609600">
              <a:lnSpc>
                <a:spcPct val="90000"/>
              </a:lnSpc>
              <a:spcAft>
                <a:spcPct val="20000"/>
              </a:spcAft>
            </a:pPr>
            <a:r>
              <a:rPr lang="en-US" altLang="en-US" sz="2400" b="1"/>
              <a:t>Topographic shading is an important element of stream shading in headwater streams.</a:t>
            </a:r>
          </a:p>
          <a:p>
            <a:pPr marL="609600" indent="-609600">
              <a:lnSpc>
                <a:spcPct val="90000"/>
              </a:lnSpc>
              <a:spcAft>
                <a:spcPct val="20000"/>
              </a:spcAft>
            </a:pPr>
            <a:r>
              <a:rPr lang="en-US" altLang="en-US" sz="2400" b="1"/>
              <a:t>Streams with a general east-west orientation tend to receive more topographic shading</a:t>
            </a:r>
          </a:p>
          <a:p>
            <a:pPr marL="609600" indent="-609600">
              <a:lnSpc>
                <a:spcPct val="90000"/>
              </a:lnSpc>
              <a:spcAft>
                <a:spcPct val="20000"/>
              </a:spcAft>
            </a:pPr>
            <a:r>
              <a:rPr lang="en-US" altLang="en-US" sz="2400" b="1"/>
              <a:t>Streams with steep side slopes tend to receive more topographic shading</a:t>
            </a:r>
          </a:p>
          <a:p>
            <a:pPr marL="609600" indent="-609600">
              <a:lnSpc>
                <a:spcPct val="90000"/>
              </a:lnSpc>
              <a:spcAft>
                <a:spcPct val="20000"/>
              </a:spcAft>
            </a:pPr>
            <a:r>
              <a:rPr lang="en-US" altLang="en-US" sz="2400" b="1"/>
              <a:t>Vegetation shading effectiveness increases with tree height and canopy density</a:t>
            </a:r>
          </a:p>
          <a:p>
            <a:pPr marL="609600" indent="-609600">
              <a:lnSpc>
                <a:spcPct val="90000"/>
              </a:lnSpc>
              <a:spcAft>
                <a:spcPct val="20000"/>
              </a:spcAft>
            </a:pPr>
            <a:r>
              <a:rPr lang="en-US" altLang="en-US" sz="2400" b="1"/>
              <a:t>The relative importance of topographic shading as compared to canopy shading is difficult to discern in areas of relatively dense, uniform canopy.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42F7FBE8-4C33-A761-AB35-4F37F31F87D2}"/>
              </a:ext>
            </a:extLst>
          </p:cNvPr>
          <p:cNvSpPr>
            <a:spLocks noChangeArrowheads="1"/>
          </p:cNvSpPr>
          <p:nvPr/>
        </p:nvSpPr>
        <p:spPr bwMode="auto">
          <a:xfrm>
            <a:off x="3028950" y="2393950"/>
            <a:ext cx="3171825" cy="60960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buSzPct val="70000"/>
            </a:pPr>
            <a:endParaRPr lang="en-US" altLang="en-US" sz="3200">
              <a:solidFill>
                <a:schemeClr val="accent1"/>
              </a:solidFill>
              <a:latin typeface="Arial" panose="020B0604020202020204" pitchFamily="34" charset="0"/>
            </a:endParaRPr>
          </a:p>
        </p:txBody>
      </p:sp>
      <p:sp>
        <p:nvSpPr>
          <p:cNvPr id="290819" name="Text Box 3">
            <a:extLst>
              <a:ext uri="{FF2B5EF4-FFF2-40B4-BE49-F238E27FC236}">
                <a16:creationId xmlns:a16="http://schemas.microsoft.com/office/drawing/2014/main" id="{3824B296-DADB-D098-CC88-4704C02E7346}"/>
              </a:ext>
            </a:extLst>
          </p:cNvPr>
          <p:cNvSpPr txBox="1">
            <a:spLocks noChangeArrowheads="1"/>
          </p:cNvSpPr>
          <p:nvPr/>
        </p:nvSpPr>
        <p:spPr bwMode="auto">
          <a:xfrm>
            <a:off x="1606550" y="1066800"/>
            <a:ext cx="5919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4000" b="1">
                <a:solidFill>
                  <a:srgbClr val="000099"/>
                </a:solidFill>
                <a:latin typeface="Times New Roman" panose="02020603050405020304" pitchFamily="18" charset="0"/>
              </a:rPr>
              <a:t> </a:t>
            </a:r>
          </a:p>
        </p:txBody>
      </p:sp>
      <p:sp>
        <p:nvSpPr>
          <p:cNvPr id="290820" name="Rectangle 4">
            <a:extLst>
              <a:ext uri="{FF2B5EF4-FFF2-40B4-BE49-F238E27FC236}">
                <a16:creationId xmlns:a16="http://schemas.microsoft.com/office/drawing/2014/main" id="{ED60E43D-BD6D-6BB5-E69D-B479B427533A}"/>
              </a:ext>
            </a:extLst>
          </p:cNvPr>
          <p:cNvSpPr>
            <a:spLocks noChangeArrowheads="1"/>
          </p:cNvSpPr>
          <p:nvPr/>
        </p:nvSpPr>
        <p:spPr bwMode="auto">
          <a:xfrm>
            <a:off x="422275" y="3676650"/>
            <a:ext cx="7918450" cy="1006475"/>
          </a:xfrm>
          <a:prstGeom prst="rect">
            <a:avLst/>
          </a:prstGeom>
          <a:noFill/>
          <a:ln>
            <a:noFill/>
          </a:ln>
          <a:effectLst/>
          <a:extLst>
            <a:ext uri="{909E8E84-426E-40DD-AFC4-6F175D3DCCD1}">
              <a14:hiddenFill xmlns:a14="http://schemas.microsoft.com/office/drawing/2010/main">
                <a:solidFill>
                  <a:srgbClr val="FFFF00">
                    <a:alpha val="50000"/>
                  </a:srgbClr>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0000"/>
              <a:buFont typeface="Wingdings" panose="05000000000000000000" pitchFamily="2" charset="2"/>
              <a:defRPr sz="3200">
                <a:solidFill>
                  <a:schemeClr val="tx1"/>
                </a:solidFill>
                <a:effectLst>
                  <a:outerShdw blurRad="38100" dist="38100" dir="2700000" algn="tl">
                    <a:srgbClr val="000000"/>
                  </a:outerShdw>
                </a:effectLst>
                <a:latin typeface="Garamond" panose="02020404030301010803" pitchFamily="18" charset="0"/>
              </a:defRPr>
            </a:lvl1pPr>
            <a:lvl2pPr algn="ctr">
              <a:spcBef>
                <a:spcPct val="20000"/>
              </a:spcBef>
              <a:buClr>
                <a:schemeClr val="accent2"/>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2pPr>
            <a:lvl3pPr algn="ct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3pPr>
            <a:lvl4pPr algn="ctr">
              <a:spcBef>
                <a:spcPct val="20000"/>
              </a:spcBef>
              <a:buClr>
                <a:schemeClr val="accent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4pPr>
            <a:lvl5pPr algn="ct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5pPr>
            <a:lvl6pPr algn="ctr" fontAlgn="base">
              <a:spcBef>
                <a:spcPct val="20000"/>
              </a:spcBef>
              <a:spcAft>
                <a:spcPct val="0"/>
              </a:spcAft>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6pPr>
            <a:lvl7pPr algn="ctr" fontAlgn="base">
              <a:spcBef>
                <a:spcPct val="20000"/>
              </a:spcBef>
              <a:spcAft>
                <a:spcPct val="0"/>
              </a:spcAft>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7pPr>
            <a:lvl8pPr algn="ctr" fontAlgn="base">
              <a:spcBef>
                <a:spcPct val="20000"/>
              </a:spcBef>
              <a:spcAft>
                <a:spcPct val="0"/>
              </a:spcAft>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8pPr>
            <a:lvl9pPr algn="ctr" fontAlgn="base">
              <a:spcBef>
                <a:spcPct val="20000"/>
              </a:spcBef>
              <a:spcAft>
                <a:spcPct val="0"/>
              </a:spcAft>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9pPr>
          </a:lstStyle>
          <a:p>
            <a:pPr eaLnBrk="1" hangingPunct="1">
              <a:lnSpc>
                <a:spcPct val="80000"/>
              </a:lnSpc>
            </a:pPr>
            <a:r>
              <a:rPr lang="en-US" altLang="en-US" sz="2400" b="1">
                <a:solidFill>
                  <a:srgbClr val="FFFF99"/>
                </a:solidFill>
              </a:rPr>
              <a:t>Dede Olson</a:t>
            </a:r>
          </a:p>
          <a:p>
            <a:pPr eaLnBrk="1" hangingPunct="1"/>
            <a:r>
              <a:rPr lang="en-US" altLang="en-US" sz="1800" b="1" i="1">
                <a:solidFill>
                  <a:srgbClr val="FFFF99"/>
                </a:solidFill>
              </a:rPr>
              <a:t>USDA Forest Service, PNW Research Station</a:t>
            </a:r>
          </a:p>
          <a:p>
            <a:pPr eaLnBrk="1" hangingPunct="1"/>
            <a:endParaRPr lang="en-US" altLang="en-US" sz="1800" b="1" i="1"/>
          </a:p>
          <a:p>
            <a:pPr eaLnBrk="1" hangingPunct="1"/>
            <a:endParaRPr lang="en-US" altLang="en-US" sz="2400" b="1" i="1">
              <a:solidFill>
                <a:srgbClr val="FFFF99"/>
              </a:solidFill>
            </a:endParaRPr>
          </a:p>
        </p:txBody>
      </p:sp>
      <p:sp>
        <p:nvSpPr>
          <p:cNvPr id="290821" name="Rectangle 5">
            <a:extLst>
              <a:ext uri="{FF2B5EF4-FFF2-40B4-BE49-F238E27FC236}">
                <a16:creationId xmlns:a16="http://schemas.microsoft.com/office/drawing/2014/main" id="{CF999DF2-B229-85F3-9536-735D73B37DF5}"/>
              </a:ext>
            </a:extLst>
          </p:cNvPr>
          <p:cNvSpPr>
            <a:spLocks noChangeArrowheads="1"/>
          </p:cNvSpPr>
          <p:nvPr/>
        </p:nvSpPr>
        <p:spPr bwMode="auto">
          <a:xfrm>
            <a:off x="1376363" y="230188"/>
            <a:ext cx="6429375" cy="287020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endParaRPr lang="en-US" altLang="en-US" sz="4400" b="0">
              <a:solidFill>
                <a:srgbClr val="000099"/>
              </a:solidFill>
              <a:effectLst/>
            </a:endParaRPr>
          </a:p>
        </p:txBody>
      </p:sp>
      <p:sp>
        <p:nvSpPr>
          <p:cNvPr id="290822" name="Text Box 6">
            <a:extLst>
              <a:ext uri="{FF2B5EF4-FFF2-40B4-BE49-F238E27FC236}">
                <a16:creationId xmlns:a16="http://schemas.microsoft.com/office/drawing/2014/main" id="{04BADEC4-DC02-A045-2098-41CD3E88B193}"/>
              </a:ext>
            </a:extLst>
          </p:cNvPr>
          <p:cNvSpPr txBox="1">
            <a:spLocks noChangeArrowheads="1"/>
          </p:cNvSpPr>
          <p:nvPr/>
        </p:nvSpPr>
        <p:spPr bwMode="auto">
          <a:xfrm>
            <a:off x="327025" y="379413"/>
            <a:ext cx="824388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a:solidFill>
                  <a:schemeClr val="folHlink"/>
                </a:solidFill>
                <a:latin typeface="Trebuchet MS" panose="020B0603020202020204" pitchFamily="34" charset="0"/>
              </a:rPr>
              <a:t>Buffers with Thinning:   </a:t>
            </a:r>
          </a:p>
          <a:p>
            <a:pPr algn="ctr">
              <a:spcBef>
                <a:spcPct val="50000"/>
              </a:spcBef>
            </a:pPr>
            <a:r>
              <a:rPr lang="en-US" altLang="en-US" sz="3600" b="1">
                <a:solidFill>
                  <a:schemeClr val="folHlink"/>
                </a:solidFill>
                <a:latin typeface="Trebuchet MS" panose="020B0603020202020204" pitchFamily="34" charset="0"/>
              </a:rPr>
              <a:t>Headwater Habitats and</a:t>
            </a:r>
          </a:p>
          <a:p>
            <a:pPr algn="ctr">
              <a:spcBef>
                <a:spcPct val="50000"/>
              </a:spcBef>
            </a:pPr>
            <a:r>
              <a:rPr lang="en-US" altLang="en-US" sz="3600" b="1">
                <a:solidFill>
                  <a:schemeClr val="folHlink"/>
                </a:solidFill>
                <a:latin typeface="Trebuchet MS" panose="020B0603020202020204" pitchFamily="34" charset="0"/>
              </a:rPr>
              <a:t>Aquatic Vertebrates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52FE6268-7BE4-A70F-BBC7-877182832955}"/>
              </a:ext>
            </a:extLst>
          </p:cNvPr>
          <p:cNvSpPr>
            <a:spLocks noGrp="1" noRot="1" noChangeArrowheads="1"/>
          </p:cNvSpPr>
          <p:nvPr>
            <p:ph type="title"/>
          </p:nvPr>
        </p:nvSpPr>
        <p:spPr>
          <a:xfrm>
            <a:off x="457200" y="0"/>
            <a:ext cx="8229600" cy="1003300"/>
          </a:xfrm>
        </p:spPr>
        <p:txBody>
          <a:bodyPr/>
          <a:lstStyle/>
          <a:p>
            <a:r>
              <a:rPr lang="en-US" altLang="en-US">
                <a:solidFill>
                  <a:schemeClr val="folHlink"/>
                </a:solidFill>
              </a:rPr>
              <a:t>Objectives</a:t>
            </a:r>
          </a:p>
        </p:txBody>
      </p:sp>
      <p:sp>
        <p:nvSpPr>
          <p:cNvPr id="292867" name="Rectangle 3">
            <a:extLst>
              <a:ext uri="{FF2B5EF4-FFF2-40B4-BE49-F238E27FC236}">
                <a16:creationId xmlns:a16="http://schemas.microsoft.com/office/drawing/2014/main" id="{6DF88F71-5155-089E-3371-6AE53AD431A2}"/>
              </a:ext>
            </a:extLst>
          </p:cNvPr>
          <p:cNvSpPr>
            <a:spLocks noGrp="1" noChangeArrowheads="1"/>
          </p:cNvSpPr>
          <p:nvPr>
            <p:ph type="body" idx="1"/>
          </p:nvPr>
        </p:nvSpPr>
        <p:spPr>
          <a:xfrm>
            <a:off x="457200" y="917575"/>
            <a:ext cx="8255000" cy="5540375"/>
          </a:xfrm>
        </p:spPr>
        <p:txBody>
          <a:bodyPr/>
          <a:lstStyle/>
          <a:p>
            <a:r>
              <a:rPr lang="en-US" altLang="en-US">
                <a:solidFill>
                  <a:srgbClr val="FFFF99"/>
                </a:solidFill>
                <a:effectLst/>
              </a:rPr>
              <a:t>Characterize aquatic habitats and vertebrates in headwaters</a:t>
            </a:r>
          </a:p>
          <a:p>
            <a:pPr>
              <a:buFont typeface="Wingdings" panose="05000000000000000000" pitchFamily="2" charset="2"/>
              <a:buNone/>
            </a:pPr>
            <a:endParaRPr lang="en-US" altLang="en-US">
              <a:solidFill>
                <a:srgbClr val="FFFF99"/>
              </a:solidFill>
              <a:effectLst/>
            </a:endParaRPr>
          </a:p>
          <a:p>
            <a:pPr>
              <a:buFont typeface="Wingdings" panose="05000000000000000000" pitchFamily="2" charset="2"/>
              <a:buNone/>
            </a:pPr>
            <a:endParaRPr lang="en-US" altLang="en-US">
              <a:solidFill>
                <a:srgbClr val="FFFF99"/>
              </a:solidFill>
              <a:effectLst/>
            </a:endParaRPr>
          </a:p>
          <a:p>
            <a:pPr>
              <a:buFont typeface="Wingdings" panose="05000000000000000000" pitchFamily="2" charset="2"/>
              <a:buNone/>
            </a:pPr>
            <a:endParaRPr lang="en-US" altLang="en-US">
              <a:solidFill>
                <a:srgbClr val="FFFF99"/>
              </a:solidFill>
              <a:effectLst/>
            </a:endParaRPr>
          </a:p>
          <a:p>
            <a:r>
              <a:rPr lang="en-US" altLang="en-US">
                <a:solidFill>
                  <a:srgbClr val="FFFF99"/>
                </a:solidFill>
                <a:effectLst/>
              </a:rPr>
              <a:t>Examine effects of joint thinning and buffers on aquatic vertebrates and habitats</a:t>
            </a:r>
          </a:p>
          <a:p>
            <a:endParaRPr lang="en-US" altLang="en-US">
              <a:solidFill>
                <a:srgbClr val="FFFF99"/>
              </a:solidFill>
              <a:effectLst/>
            </a:endParaRPr>
          </a:p>
          <a:p>
            <a:pPr>
              <a:buFont typeface="Wingdings" panose="05000000000000000000" pitchFamily="2" charset="2"/>
              <a:buNone/>
            </a:pPr>
            <a:endParaRPr lang="en-US" altLang="en-US">
              <a:solidFill>
                <a:srgbClr val="FFFF99"/>
              </a:solidFill>
              <a:effectLst/>
            </a:endParaRPr>
          </a:p>
          <a:p>
            <a:pPr>
              <a:buFont typeface="Wingdings" panose="05000000000000000000" pitchFamily="2" charset="2"/>
              <a:buNone/>
            </a:pPr>
            <a:endParaRPr lang="en-US" altLang="en-US">
              <a:solidFill>
                <a:srgbClr val="FFFF99"/>
              </a:solidFill>
              <a:effectLst/>
            </a:endParaRPr>
          </a:p>
          <a:p>
            <a:endParaRPr lang="en-US" altLang="en-US">
              <a:solidFill>
                <a:srgbClr val="FFFF99"/>
              </a:solidFill>
              <a:effectLst/>
            </a:endParaRPr>
          </a:p>
        </p:txBody>
      </p:sp>
      <p:pic>
        <p:nvPicPr>
          <p:cNvPr id="292868" name="Picture 4">
            <a:extLst>
              <a:ext uri="{FF2B5EF4-FFF2-40B4-BE49-F238E27FC236}">
                <a16:creationId xmlns:a16="http://schemas.microsoft.com/office/drawing/2014/main" id="{795BDA8A-8A13-EBB3-415D-516F07F0387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9750" r="7500"/>
          <a:stretch>
            <a:fillRect/>
          </a:stretch>
        </p:blipFill>
        <p:spPr bwMode="auto">
          <a:xfrm>
            <a:off x="5700713" y="2122488"/>
            <a:ext cx="1427162" cy="1147762"/>
          </a:xfrm>
          <a:prstGeom prst="rect">
            <a:avLst/>
          </a:prstGeom>
          <a:noFill/>
          <a:ln w="38100">
            <a:solidFill>
              <a:srgbClr val="9900CC"/>
            </a:solidFill>
            <a:miter lim="800000"/>
            <a:headEnd/>
            <a:tailEnd/>
          </a:ln>
          <a:extLst>
            <a:ext uri="{909E8E84-426E-40DD-AFC4-6F175D3DCCD1}">
              <a14:hiddenFill xmlns:a14="http://schemas.microsoft.com/office/drawing/2010/main">
                <a:solidFill>
                  <a:srgbClr val="FFFFFF"/>
                </a:solidFill>
              </a14:hiddenFill>
            </a:ext>
          </a:extLst>
        </p:spPr>
      </p:pic>
      <p:pic>
        <p:nvPicPr>
          <p:cNvPr id="292869" name="Picture 5">
            <a:extLst>
              <a:ext uri="{FF2B5EF4-FFF2-40B4-BE49-F238E27FC236}">
                <a16:creationId xmlns:a16="http://schemas.microsoft.com/office/drawing/2014/main" id="{D09F3A5A-D321-DFB4-3F1F-9B30A468B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2247900"/>
            <a:ext cx="2108200" cy="882650"/>
          </a:xfrm>
          <a:prstGeom prst="rect">
            <a:avLst/>
          </a:prstGeom>
          <a:noFill/>
          <a:ln w="38100">
            <a:solidFill>
              <a:srgbClr val="00004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292870" name="Picture 6">
            <a:extLst>
              <a:ext uri="{FF2B5EF4-FFF2-40B4-BE49-F238E27FC236}">
                <a16:creationId xmlns:a16="http://schemas.microsoft.com/office/drawing/2014/main" id="{BB90B99A-19F1-DDFF-AA13-8D3095AC4B1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3663"/>
          <a:stretch>
            <a:fillRect/>
          </a:stretch>
        </p:blipFill>
        <p:spPr bwMode="auto">
          <a:xfrm>
            <a:off x="1252538" y="2081213"/>
            <a:ext cx="1433512" cy="1271587"/>
          </a:xfrm>
          <a:prstGeom prst="rect">
            <a:avLst/>
          </a:prstGeom>
          <a:noFill/>
          <a:ln w="38100">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292871" name="Picture 7">
            <a:extLst>
              <a:ext uri="{FF2B5EF4-FFF2-40B4-BE49-F238E27FC236}">
                <a16:creationId xmlns:a16="http://schemas.microsoft.com/office/drawing/2014/main" id="{C5F4DFEB-0E21-5E86-0446-33BD21E28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057775"/>
            <a:ext cx="36798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03594093-7A33-11C2-CFC8-BADA95F46C7A}"/>
              </a:ext>
            </a:extLst>
          </p:cNvPr>
          <p:cNvSpPr>
            <a:spLocks noChangeArrowheads="1"/>
          </p:cNvSpPr>
          <p:nvPr/>
        </p:nvSpPr>
        <p:spPr bwMode="auto">
          <a:xfrm>
            <a:off x="6400800" y="2082800"/>
            <a:ext cx="314325" cy="330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3891" name="Picture 3">
            <a:extLst>
              <a:ext uri="{FF2B5EF4-FFF2-40B4-BE49-F238E27FC236}">
                <a16:creationId xmlns:a16="http://schemas.microsoft.com/office/drawing/2014/main" id="{13B03C07-46D5-2080-450D-F4179A474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70" b="421"/>
          <a:stretch>
            <a:fillRect/>
          </a:stretch>
        </p:blipFill>
        <p:spPr bwMode="auto">
          <a:xfrm>
            <a:off x="2547938" y="338138"/>
            <a:ext cx="3557587" cy="609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3892" name="Text Box 4">
            <a:extLst>
              <a:ext uri="{FF2B5EF4-FFF2-40B4-BE49-F238E27FC236}">
                <a16:creationId xmlns:a16="http://schemas.microsoft.com/office/drawing/2014/main" id="{F22B1AEF-906C-D10C-BB28-A2EB9C0FE0EF}"/>
              </a:ext>
            </a:extLst>
          </p:cNvPr>
          <p:cNvSpPr txBox="1">
            <a:spLocks noChangeArrowheads="1"/>
          </p:cNvSpPr>
          <p:nvPr/>
        </p:nvSpPr>
        <p:spPr bwMode="auto">
          <a:xfrm>
            <a:off x="4879975" y="325438"/>
            <a:ext cx="38179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800" b="1">
                <a:solidFill>
                  <a:schemeClr val="folHlink"/>
                </a:solidFill>
                <a:latin typeface="Arial" panose="020B0604020202020204" pitchFamily="34" charset="0"/>
              </a:rPr>
              <a:t>Density management and riparian buffer</a:t>
            </a:r>
          </a:p>
          <a:p>
            <a:pPr algn="ctr" eaLnBrk="1" hangingPunct="1"/>
            <a:r>
              <a:rPr lang="en-US" altLang="en-US" sz="2800" b="1">
                <a:solidFill>
                  <a:schemeClr val="folHlink"/>
                </a:solidFill>
                <a:latin typeface="Arial" panose="020B0604020202020204" pitchFamily="34" charset="0"/>
              </a:rPr>
              <a:t>	study sites</a:t>
            </a:r>
          </a:p>
          <a:p>
            <a:pPr algn="ctr" eaLnBrk="1" hangingPunct="1"/>
            <a:r>
              <a:rPr lang="en-US" altLang="en-US" sz="2800">
                <a:solidFill>
                  <a:srgbClr val="FFFF66"/>
                </a:solidFill>
                <a:latin typeface="Arial" panose="020B0604020202020204" pitchFamily="34" charset="0"/>
              </a:rPr>
              <a:t>	</a:t>
            </a:r>
          </a:p>
        </p:txBody>
      </p:sp>
      <p:sp>
        <p:nvSpPr>
          <p:cNvPr id="293893" name="Oval 5">
            <a:extLst>
              <a:ext uri="{FF2B5EF4-FFF2-40B4-BE49-F238E27FC236}">
                <a16:creationId xmlns:a16="http://schemas.microsoft.com/office/drawing/2014/main" id="{5E9AC879-DAE6-F0B0-14F3-A82D46BFC686}"/>
              </a:ext>
            </a:extLst>
          </p:cNvPr>
          <p:cNvSpPr>
            <a:spLocks noChangeArrowheads="1"/>
          </p:cNvSpPr>
          <p:nvPr/>
        </p:nvSpPr>
        <p:spPr bwMode="auto">
          <a:xfrm>
            <a:off x="3302000" y="2557463"/>
            <a:ext cx="215900" cy="215900"/>
          </a:xfrm>
          <a:prstGeom prst="ellipse">
            <a:avLst/>
          </a:pr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894" name="Oval 6">
            <a:extLst>
              <a:ext uri="{FF2B5EF4-FFF2-40B4-BE49-F238E27FC236}">
                <a16:creationId xmlns:a16="http://schemas.microsoft.com/office/drawing/2014/main" id="{034404F0-62EE-7CAB-5EA0-88A700E970FB}"/>
              </a:ext>
            </a:extLst>
          </p:cNvPr>
          <p:cNvSpPr>
            <a:spLocks noChangeArrowheads="1"/>
          </p:cNvSpPr>
          <p:nvPr/>
        </p:nvSpPr>
        <p:spPr bwMode="auto">
          <a:xfrm>
            <a:off x="3330575" y="3221038"/>
            <a:ext cx="215900" cy="215900"/>
          </a:xfrm>
          <a:prstGeom prst="ellipse">
            <a:avLst/>
          </a:pr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895" name="Oval 7">
            <a:extLst>
              <a:ext uri="{FF2B5EF4-FFF2-40B4-BE49-F238E27FC236}">
                <a16:creationId xmlns:a16="http://schemas.microsoft.com/office/drawing/2014/main" id="{A5665E5C-1B5F-59A4-5A17-A93366419421}"/>
              </a:ext>
            </a:extLst>
          </p:cNvPr>
          <p:cNvSpPr>
            <a:spLocks noChangeArrowheads="1"/>
          </p:cNvSpPr>
          <p:nvPr/>
        </p:nvSpPr>
        <p:spPr bwMode="auto">
          <a:xfrm>
            <a:off x="3609975" y="3206750"/>
            <a:ext cx="215900" cy="215900"/>
          </a:xfrm>
          <a:prstGeom prst="ellipse">
            <a:avLst/>
          </a:pr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896" name="Oval 8">
            <a:extLst>
              <a:ext uri="{FF2B5EF4-FFF2-40B4-BE49-F238E27FC236}">
                <a16:creationId xmlns:a16="http://schemas.microsoft.com/office/drawing/2014/main" id="{63BE241E-2A7C-49E8-39F5-56CC23A2C447}"/>
              </a:ext>
            </a:extLst>
          </p:cNvPr>
          <p:cNvSpPr>
            <a:spLocks noChangeArrowheads="1"/>
          </p:cNvSpPr>
          <p:nvPr/>
        </p:nvSpPr>
        <p:spPr bwMode="auto">
          <a:xfrm>
            <a:off x="6445250" y="2120900"/>
            <a:ext cx="215900" cy="215900"/>
          </a:xfrm>
          <a:prstGeom prst="ellipse">
            <a:avLst/>
          </a:pr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897" name="Text Box 9">
            <a:extLst>
              <a:ext uri="{FF2B5EF4-FFF2-40B4-BE49-F238E27FC236}">
                <a16:creationId xmlns:a16="http://schemas.microsoft.com/office/drawing/2014/main" id="{DD4EE40A-97D9-C67D-CFC6-8C2F2675066C}"/>
              </a:ext>
            </a:extLst>
          </p:cNvPr>
          <p:cNvSpPr txBox="1">
            <a:spLocks noChangeArrowheads="1"/>
          </p:cNvSpPr>
          <p:nvPr/>
        </p:nvSpPr>
        <p:spPr bwMode="auto">
          <a:xfrm>
            <a:off x="6692900" y="2043113"/>
            <a:ext cx="2339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Arial" panose="020B0604020202020204" pitchFamily="34" charset="0"/>
              </a:rPr>
              <a:t>Forest Service Site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0841F4AC-016D-ED94-D6B2-8B47139AC71F}"/>
              </a:ext>
            </a:extLst>
          </p:cNvPr>
          <p:cNvSpPr>
            <a:spLocks noGrp="1" noRot="1" noChangeArrowheads="1"/>
          </p:cNvSpPr>
          <p:nvPr>
            <p:ph type="title"/>
          </p:nvPr>
        </p:nvSpPr>
        <p:spPr/>
        <p:txBody>
          <a:bodyPr/>
          <a:lstStyle/>
          <a:p>
            <a:r>
              <a:rPr lang="en-US" altLang="en-US" sz="2800"/>
              <a:t>Thinning as a Tool for Riparian Habitat Restoration and the Compatible Production of Wood</a:t>
            </a:r>
          </a:p>
        </p:txBody>
      </p:sp>
      <p:sp>
        <p:nvSpPr>
          <p:cNvPr id="266243" name="Rectangle 3">
            <a:extLst>
              <a:ext uri="{FF2B5EF4-FFF2-40B4-BE49-F238E27FC236}">
                <a16:creationId xmlns:a16="http://schemas.microsoft.com/office/drawing/2014/main" id="{78603FE4-CDA1-9C43-4DBC-A8CB0330BD36}"/>
              </a:ext>
            </a:extLst>
          </p:cNvPr>
          <p:cNvSpPr>
            <a:spLocks noGrp="1" noChangeArrowheads="1"/>
          </p:cNvSpPr>
          <p:nvPr>
            <p:ph type="body" sz="half" idx="1"/>
          </p:nvPr>
        </p:nvSpPr>
        <p:spPr>
          <a:xfrm>
            <a:off x="304800" y="1447800"/>
            <a:ext cx="4648200" cy="4876800"/>
          </a:xfrm>
        </p:spPr>
        <p:txBody>
          <a:bodyPr/>
          <a:lstStyle/>
          <a:p>
            <a:pPr>
              <a:lnSpc>
                <a:spcPct val="80000"/>
              </a:lnSpc>
              <a:spcAft>
                <a:spcPct val="10000"/>
              </a:spcAft>
            </a:pPr>
            <a:r>
              <a:rPr lang="en-US" altLang="en-US" sz="2200" b="1"/>
              <a:t>Riparian Reserves</a:t>
            </a:r>
          </a:p>
          <a:p>
            <a:pPr lvl="1">
              <a:lnSpc>
                <a:spcPct val="80000"/>
              </a:lnSpc>
              <a:spcAft>
                <a:spcPct val="10000"/>
              </a:spcAft>
            </a:pPr>
            <a:r>
              <a:rPr lang="en-US" altLang="en-US" sz="2000" b="1"/>
              <a:t>Conserve diversity</a:t>
            </a:r>
          </a:p>
          <a:p>
            <a:pPr lvl="1">
              <a:lnSpc>
                <a:spcPct val="80000"/>
              </a:lnSpc>
              <a:spcAft>
                <a:spcPct val="10000"/>
              </a:spcAft>
            </a:pPr>
            <a:r>
              <a:rPr lang="en-US" altLang="en-US" sz="2000" b="1"/>
              <a:t>Maintain stream habitat and water quality</a:t>
            </a:r>
          </a:p>
          <a:p>
            <a:pPr lvl="1">
              <a:lnSpc>
                <a:spcPct val="80000"/>
              </a:lnSpc>
              <a:spcAft>
                <a:spcPct val="10000"/>
              </a:spcAft>
            </a:pPr>
            <a:r>
              <a:rPr lang="en-US" altLang="en-US" sz="2000" b="1"/>
              <a:t>Provide connectivity at watershed and landscape scales</a:t>
            </a:r>
          </a:p>
          <a:p>
            <a:pPr lvl="1">
              <a:lnSpc>
                <a:spcPct val="80000"/>
              </a:lnSpc>
              <a:spcAft>
                <a:spcPct val="10000"/>
              </a:spcAft>
              <a:buFont typeface="Wingdings" panose="05000000000000000000" pitchFamily="2" charset="2"/>
              <a:buNone/>
            </a:pPr>
            <a:endParaRPr lang="en-US" altLang="en-US" sz="2000" b="1"/>
          </a:p>
          <a:p>
            <a:pPr>
              <a:lnSpc>
                <a:spcPct val="80000"/>
              </a:lnSpc>
              <a:spcAft>
                <a:spcPct val="10000"/>
              </a:spcAft>
            </a:pPr>
            <a:r>
              <a:rPr lang="en-US" altLang="en-US" sz="2200" b="1"/>
              <a:t>Thinning strategies to promote diversity and the enhancement of riparian functions</a:t>
            </a:r>
          </a:p>
          <a:p>
            <a:pPr lvl="1">
              <a:lnSpc>
                <a:spcPct val="80000"/>
              </a:lnSpc>
              <a:spcAft>
                <a:spcPct val="10000"/>
              </a:spcAft>
            </a:pPr>
            <a:r>
              <a:rPr lang="en-US" altLang="en-US" sz="2000" b="1"/>
              <a:t>Modification of Overstory Canopy </a:t>
            </a:r>
          </a:p>
          <a:p>
            <a:pPr lvl="1">
              <a:lnSpc>
                <a:spcPct val="80000"/>
              </a:lnSpc>
              <a:spcAft>
                <a:spcPct val="10000"/>
              </a:spcAft>
            </a:pPr>
            <a:r>
              <a:rPr lang="en-US" altLang="en-US" sz="2000" b="1"/>
              <a:t>Altered Understory Environment</a:t>
            </a:r>
          </a:p>
          <a:p>
            <a:pPr lvl="1">
              <a:lnSpc>
                <a:spcPct val="80000"/>
              </a:lnSpc>
              <a:spcAft>
                <a:spcPct val="10000"/>
              </a:spcAft>
            </a:pPr>
            <a:r>
              <a:rPr lang="en-US" altLang="en-US" sz="2000" b="1"/>
              <a:t>Understory Vegetation and Structure Responses</a:t>
            </a:r>
          </a:p>
          <a:p>
            <a:pPr lvl="1">
              <a:lnSpc>
                <a:spcPct val="80000"/>
              </a:lnSpc>
              <a:spcAft>
                <a:spcPct val="10000"/>
              </a:spcAft>
            </a:pPr>
            <a:r>
              <a:rPr lang="en-US" altLang="en-US" sz="2000" b="1"/>
              <a:t>Enhanced Riparian Habitat and Function</a:t>
            </a:r>
          </a:p>
        </p:txBody>
      </p:sp>
      <p:grpSp>
        <p:nvGrpSpPr>
          <p:cNvPr id="266244" name="Group 4">
            <a:extLst>
              <a:ext uri="{FF2B5EF4-FFF2-40B4-BE49-F238E27FC236}">
                <a16:creationId xmlns:a16="http://schemas.microsoft.com/office/drawing/2014/main" id="{937F370A-7209-6FAD-DD17-6ADCB17EFF5E}"/>
              </a:ext>
            </a:extLst>
          </p:cNvPr>
          <p:cNvGrpSpPr>
            <a:grpSpLocks/>
          </p:cNvGrpSpPr>
          <p:nvPr/>
        </p:nvGrpSpPr>
        <p:grpSpPr bwMode="auto">
          <a:xfrm>
            <a:off x="5029200" y="1600200"/>
            <a:ext cx="3581400" cy="4572000"/>
            <a:chOff x="3168" y="1008"/>
            <a:chExt cx="2256" cy="2880"/>
          </a:xfrm>
        </p:grpSpPr>
        <p:pic>
          <p:nvPicPr>
            <p:cNvPr id="266245" name="Picture 5">
              <a:extLst>
                <a:ext uri="{FF2B5EF4-FFF2-40B4-BE49-F238E27FC236}">
                  <a16:creationId xmlns:a16="http://schemas.microsoft.com/office/drawing/2014/main" id="{9CB3A838-7E2C-F192-3173-8BF1CCFDDF6E}"/>
                </a:ext>
              </a:extLst>
            </p:cNvPr>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168" y="1008"/>
              <a:ext cx="2256" cy="28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46" name="Text Box 6">
              <a:extLst>
                <a:ext uri="{FF2B5EF4-FFF2-40B4-BE49-F238E27FC236}">
                  <a16:creationId xmlns:a16="http://schemas.microsoft.com/office/drawing/2014/main" id="{4D183825-7ADB-CC04-1DE4-F5E19DCAFF95}"/>
                </a:ext>
              </a:extLst>
            </p:cNvPr>
            <p:cNvSpPr txBox="1">
              <a:spLocks noChangeArrowheads="1"/>
            </p:cNvSpPr>
            <p:nvPr/>
          </p:nvSpPr>
          <p:spPr bwMode="auto">
            <a:xfrm>
              <a:off x="3382" y="3576"/>
              <a:ext cx="1850"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Times New Roman" panose="02020603050405020304" pitchFamily="18" charset="0"/>
                </a:rPr>
                <a:t>Intermittent headwater stream</a:t>
              </a:r>
            </a:p>
          </p:txBody>
        </p:sp>
        <p:sp>
          <p:nvSpPr>
            <p:cNvPr id="266247" name="Text Box 7">
              <a:extLst>
                <a:ext uri="{FF2B5EF4-FFF2-40B4-BE49-F238E27FC236}">
                  <a16:creationId xmlns:a16="http://schemas.microsoft.com/office/drawing/2014/main" id="{44893CF1-CE3C-9BA9-17A3-019B5E4F8836}"/>
                </a:ext>
              </a:extLst>
            </p:cNvPr>
            <p:cNvSpPr txBox="1">
              <a:spLocks noChangeArrowheads="1"/>
            </p:cNvSpPr>
            <p:nvPr/>
          </p:nvSpPr>
          <p:spPr bwMode="auto">
            <a:xfrm>
              <a:off x="4830" y="1248"/>
              <a:ext cx="498"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Times New Roman" panose="02020603050405020304" pitchFamily="18" charset="0"/>
                </a:rPr>
                <a:t>Buffer</a:t>
              </a:r>
            </a:p>
          </p:txBody>
        </p:sp>
        <p:sp>
          <p:nvSpPr>
            <p:cNvPr id="266248" name="Text Box 8">
              <a:extLst>
                <a:ext uri="{FF2B5EF4-FFF2-40B4-BE49-F238E27FC236}">
                  <a16:creationId xmlns:a16="http://schemas.microsoft.com/office/drawing/2014/main" id="{9AD9E6B8-A478-DEF5-E3F1-7364156B96D6}"/>
                </a:ext>
              </a:extLst>
            </p:cNvPr>
            <p:cNvSpPr txBox="1">
              <a:spLocks noChangeArrowheads="1"/>
            </p:cNvSpPr>
            <p:nvPr/>
          </p:nvSpPr>
          <p:spPr bwMode="auto">
            <a:xfrm>
              <a:off x="3334" y="1248"/>
              <a:ext cx="650"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Times New Roman" panose="02020603050405020304" pitchFamily="18" charset="0"/>
                </a:rPr>
                <a:t>Thinning</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8" name="Object 2">
            <a:extLst>
              <a:ext uri="{FF2B5EF4-FFF2-40B4-BE49-F238E27FC236}">
                <a16:creationId xmlns:a16="http://schemas.microsoft.com/office/drawing/2014/main" id="{956F7185-F4E8-C704-CA82-DEC117932AE5}"/>
              </a:ext>
            </a:extLst>
          </p:cNvPr>
          <p:cNvGraphicFramePr>
            <a:graphicFrameLocks noChangeAspect="1"/>
          </p:cNvGraphicFramePr>
          <p:nvPr/>
        </p:nvGraphicFramePr>
        <p:xfrm>
          <a:off x="261938" y="501650"/>
          <a:ext cx="8691562" cy="6518275"/>
        </p:xfrm>
        <a:graphic>
          <a:graphicData uri="http://schemas.openxmlformats.org/presentationml/2006/ole">
            <mc:AlternateContent xmlns:mc="http://schemas.openxmlformats.org/markup-compatibility/2006">
              <mc:Choice xmlns:v="urn:schemas-microsoft-com:vml" Requires="v">
                <p:oleObj name="Slide" r:id="rId3" imgW="9029880" imgH="6772320" progId="PowerPoint.Slide.8">
                  <p:embed/>
                </p:oleObj>
              </mc:Choice>
              <mc:Fallback>
                <p:oleObj name="Slide" r:id="rId3" imgW="9029880" imgH="677232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501650"/>
                        <a:ext cx="8691562" cy="65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5939" name="Text Box 3">
            <a:extLst>
              <a:ext uri="{FF2B5EF4-FFF2-40B4-BE49-F238E27FC236}">
                <a16:creationId xmlns:a16="http://schemas.microsoft.com/office/drawing/2014/main" id="{71A7E2DD-AA89-7F4E-1EC1-4931C4022995}"/>
              </a:ext>
            </a:extLst>
          </p:cNvPr>
          <p:cNvSpPr txBox="1">
            <a:spLocks noChangeArrowheads="1"/>
          </p:cNvSpPr>
          <p:nvPr/>
        </p:nvSpPr>
        <p:spPr bwMode="auto">
          <a:xfrm>
            <a:off x="4191000" y="4648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b="1">
                <a:latin typeface="Arial" panose="020B0604020202020204" pitchFamily="34" charset="0"/>
              </a:rPr>
              <a:t> </a:t>
            </a:r>
          </a:p>
        </p:txBody>
      </p:sp>
      <p:sp>
        <p:nvSpPr>
          <p:cNvPr id="295940" name="Rectangle 4">
            <a:extLst>
              <a:ext uri="{FF2B5EF4-FFF2-40B4-BE49-F238E27FC236}">
                <a16:creationId xmlns:a16="http://schemas.microsoft.com/office/drawing/2014/main" id="{657E3EEF-AFBF-992A-2EE3-CAB2BE2C53C7}"/>
              </a:ext>
            </a:extLst>
          </p:cNvPr>
          <p:cNvSpPr>
            <a:spLocks noChangeArrowheads="1"/>
          </p:cNvSpPr>
          <p:nvPr/>
        </p:nvSpPr>
        <p:spPr bwMode="auto">
          <a:xfrm>
            <a:off x="0" y="0"/>
            <a:ext cx="9144000" cy="811213"/>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eaLnBrk="1" hangingPunct="1"/>
            <a:r>
              <a:rPr lang="en-US" altLang="en-US" sz="3200" b="0">
                <a:solidFill>
                  <a:schemeClr val="folHlink"/>
                </a:solidFill>
              </a:rPr>
              <a:t>Characterizing Headwaters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986" name="Object 2">
            <a:extLst>
              <a:ext uri="{FF2B5EF4-FFF2-40B4-BE49-F238E27FC236}">
                <a16:creationId xmlns:a16="http://schemas.microsoft.com/office/drawing/2014/main" id="{D8605282-2D79-FF17-B64D-7987AE91D9AE}"/>
              </a:ext>
            </a:extLst>
          </p:cNvPr>
          <p:cNvGraphicFramePr>
            <a:graphicFrameLocks noChangeAspect="1"/>
          </p:cNvGraphicFramePr>
          <p:nvPr/>
        </p:nvGraphicFramePr>
        <p:xfrm>
          <a:off x="142875" y="981075"/>
          <a:ext cx="8448675" cy="5210175"/>
        </p:xfrm>
        <a:graphic>
          <a:graphicData uri="http://schemas.openxmlformats.org/presentationml/2006/ole">
            <mc:AlternateContent xmlns:mc="http://schemas.openxmlformats.org/markup-compatibility/2006">
              <mc:Choice xmlns:v="urn:schemas-microsoft-com:vml" Requires="v">
                <p:oleObj name="Chart" r:id="rId3" imgW="7791461" imgH="5457847" progId="Excel.Chart.8">
                  <p:embed/>
                </p:oleObj>
              </mc:Choice>
              <mc:Fallback>
                <p:oleObj name="Chart" r:id="rId3" imgW="7791461" imgH="5457847"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981075"/>
                        <a:ext cx="84486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987" name="Text Box 3">
            <a:extLst>
              <a:ext uri="{FF2B5EF4-FFF2-40B4-BE49-F238E27FC236}">
                <a16:creationId xmlns:a16="http://schemas.microsoft.com/office/drawing/2014/main" id="{158AD449-3BB9-A4DE-A3BB-13C3AB3EDFFC}"/>
              </a:ext>
            </a:extLst>
          </p:cNvPr>
          <p:cNvSpPr txBox="1">
            <a:spLocks noChangeArrowheads="1"/>
          </p:cNvSpPr>
          <p:nvPr/>
        </p:nvSpPr>
        <p:spPr bwMode="auto">
          <a:xfrm>
            <a:off x="388938" y="5815013"/>
            <a:ext cx="7853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chemeClr val="bg2"/>
                </a:solidFill>
                <a:latin typeface="Arial" panose="020B0604020202020204" pitchFamily="34" charset="0"/>
              </a:rPr>
              <a:t>Type:      1	      2	           4		   5	        6  		7</a:t>
            </a:r>
          </a:p>
        </p:txBody>
      </p:sp>
      <p:sp>
        <p:nvSpPr>
          <p:cNvPr id="297988" name="Text Box 4">
            <a:extLst>
              <a:ext uri="{FF2B5EF4-FFF2-40B4-BE49-F238E27FC236}">
                <a16:creationId xmlns:a16="http://schemas.microsoft.com/office/drawing/2014/main" id="{45FAE3AC-A955-78A6-79DB-E084198BC4A1}"/>
              </a:ext>
            </a:extLst>
          </p:cNvPr>
          <p:cNvSpPr txBox="1">
            <a:spLocks noChangeArrowheads="1"/>
          </p:cNvSpPr>
          <p:nvPr/>
        </p:nvSpPr>
        <p:spPr bwMode="auto">
          <a:xfrm>
            <a:off x="982663" y="6089650"/>
            <a:ext cx="407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99"/>
                </a:solidFill>
                <a:latin typeface="Arial" panose="020B0604020202020204" pitchFamily="34" charset="0"/>
              </a:rPr>
              <a:t>Perennial     Summer     Intermittent</a:t>
            </a:r>
          </a:p>
        </p:txBody>
      </p:sp>
      <p:sp>
        <p:nvSpPr>
          <p:cNvPr id="297989" name="Text Box 5">
            <a:extLst>
              <a:ext uri="{FF2B5EF4-FFF2-40B4-BE49-F238E27FC236}">
                <a16:creationId xmlns:a16="http://schemas.microsoft.com/office/drawing/2014/main" id="{C17404E5-26CF-D131-AE21-649E8FE007AB}"/>
              </a:ext>
            </a:extLst>
          </p:cNvPr>
          <p:cNvSpPr txBox="1">
            <a:spLocks noChangeArrowheads="1"/>
          </p:cNvSpPr>
          <p:nvPr/>
        </p:nvSpPr>
        <p:spPr bwMode="auto">
          <a:xfrm>
            <a:off x="2132013" y="6335713"/>
            <a:ext cx="1487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99"/>
                </a:solidFill>
                <a:latin typeface="Arial" panose="020B0604020202020204" pitchFamily="34" charset="0"/>
              </a:rPr>
              <a:t>Intermittent</a:t>
            </a:r>
          </a:p>
        </p:txBody>
      </p:sp>
      <p:sp>
        <p:nvSpPr>
          <p:cNvPr id="297990" name="Rectangle 6">
            <a:extLst>
              <a:ext uri="{FF2B5EF4-FFF2-40B4-BE49-F238E27FC236}">
                <a16:creationId xmlns:a16="http://schemas.microsoft.com/office/drawing/2014/main" id="{9425B9B2-AF31-06CE-8B59-C54AB8E2FC0F}"/>
              </a:ext>
            </a:extLst>
          </p:cNvPr>
          <p:cNvSpPr>
            <a:spLocks noGrp="1" noRot="1" noChangeArrowheads="1"/>
          </p:cNvSpPr>
          <p:nvPr>
            <p:ph type="title"/>
          </p:nvPr>
        </p:nvSpPr>
        <p:spPr>
          <a:xfrm>
            <a:off x="457200" y="0"/>
            <a:ext cx="8229600" cy="1143000"/>
          </a:xfrm>
        </p:spPr>
        <p:txBody>
          <a:bodyPr/>
          <a:lstStyle/>
          <a:p>
            <a:r>
              <a:rPr lang="en-US" altLang="en-US" sz="3200">
                <a:solidFill>
                  <a:schemeClr val="folHlink"/>
                </a:solidFill>
              </a:rPr>
              <a:t>Spatially Intermittent Streams Frequent</a:t>
            </a:r>
          </a:p>
        </p:txBody>
      </p:sp>
      <p:sp>
        <p:nvSpPr>
          <p:cNvPr id="297991" name="Text Box 7">
            <a:extLst>
              <a:ext uri="{FF2B5EF4-FFF2-40B4-BE49-F238E27FC236}">
                <a16:creationId xmlns:a16="http://schemas.microsoft.com/office/drawing/2014/main" id="{053DD78D-A88C-E0BF-E9BD-28C5925F59E1}"/>
              </a:ext>
            </a:extLst>
          </p:cNvPr>
          <p:cNvSpPr txBox="1">
            <a:spLocks noChangeArrowheads="1"/>
          </p:cNvSpPr>
          <p:nvPr/>
        </p:nvSpPr>
        <p:spPr bwMode="auto">
          <a:xfrm>
            <a:off x="5745163" y="6316663"/>
            <a:ext cx="3192462"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Olson and Weaver (2007)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7909F42B-7152-975A-C939-DFDD48D2F1DE}"/>
              </a:ext>
            </a:extLst>
          </p:cNvPr>
          <p:cNvSpPr>
            <a:spLocks noGrp="1" noRot="1" noChangeArrowheads="1"/>
          </p:cNvSpPr>
          <p:nvPr>
            <p:ph type="title"/>
          </p:nvPr>
        </p:nvSpPr>
        <p:spPr>
          <a:xfrm>
            <a:off x="457200" y="149225"/>
            <a:ext cx="8229600" cy="454025"/>
          </a:xfrm>
        </p:spPr>
        <p:txBody>
          <a:bodyPr/>
          <a:lstStyle/>
          <a:p>
            <a:r>
              <a:rPr lang="en-US" altLang="en-US" sz="3200">
                <a:solidFill>
                  <a:schemeClr val="folHlink"/>
                </a:solidFill>
              </a:rPr>
              <a:t>Characterizing Headwaters: Fauna</a:t>
            </a:r>
          </a:p>
        </p:txBody>
      </p:sp>
      <p:sp>
        <p:nvSpPr>
          <p:cNvPr id="300035" name="Text Box 3">
            <a:extLst>
              <a:ext uri="{FF2B5EF4-FFF2-40B4-BE49-F238E27FC236}">
                <a16:creationId xmlns:a16="http://schemas.microsoft.com/office/drawing/2014/main" id="{F5AA82BB-EC4A-98B9-31C6-80E8A1C46D71}"/>
              </a:ext>
            </a:extLst>
          </p:cNvPr>
          <p:cNvSpPr txBox="1">
            <a:spLocks noChangeArrowheads="1"/>
          </p:cNvSpPr>
          <p:nvPr/>
        </p:nvSpPr>
        <p:spPr bwMode="auto">
          <a:xfrm>
            <a:off x="180975" y="4597400"/>
            <a:ext cx="3201988"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Olson and Weaver (2007)</a:t>
            </a:r>
          </a:p>
        </p:txBody>
      </p:sp>
      <p:sp>
        <p:nvSpPr>
          <p:cNvPr id="300036" name="Text Box 4">
            <a:extLst>
              <a:ext uri="{FF2B5EF4-FFF2-40B4-BE49-F238E27FC236}">
                <a16:creationId xmlns:a16="http://schemas.microsoft.com/office/drawing/2014/main" id="{5E906384-E93B-2484-5A30-4CF6F29AD590}"/>
              </a:ext>
            </a:extLst>
          </p:cNvPr>
          <p:cNvSpPr txBox="1">
            <a:spLocks noChangeArrowheads="1"/>
          </p:cNvSpPr>
          <p:nvPr/>
        </p:nvSpPr>
        <p:spPr bwMode="auto">
          <a:xfrm>
            <a:off x="123825" y="5010150"/>
            <a:ext cx="9020175"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Blip>
                <a:blip r:embed="rId3"/>
              </a:buBlip>
            </a:pPr>
            <a:r>
              <a:rPr lang="en-US" altLang="en-US" sz="2400">
                <a:solidFill>
                  <a:srgbClr val="FFFF99"/>
                </a:solidFill>
                <a:latin typeface="Arial" panose="020B0604020202020204" pitchFamily="34" charset="0"/>
              </a:rPr>
              <a:t>  Distinct assemblages associated with hydrology, gradient, down wood and stream size</a:t>
            </a:r>
          </a:p>
          <a:p>
            <a:pPr>
              <a:spcBef>
                <a:spcPct val="50000"/>
              </a:spcBef>
              <a:buFontTx/>
              <a:buBlip>
                <a:blip r:embed="rId3"/>
              </a:buBlip>
            </a:pPr>
            <a:r>
              <a:rPr lang="en-US" altLang="en-US" sz="2400">
                <a:solidFill>
                  <a:srgbClr val="FFFF99"/>
                </a:solidFill>
                <a:latin typeface="Arial" panose="020B0604020202020204" pitchFamily="34" charset="0"/>
              </a:rPr>
              <a:t>  Headwaters species to assess : sculpins, tailed frogs, torrents</a:t>
            </a:r>
            <a:r>
              <a:rPr lang="en-US" altLang="en-US" sz="2000">
                <a:solidFill>
                  <a:srgbClr val="FFFF99"/>
                </a:solidFill>
                <a:latin typeface="Arial" panose="020B0604020202020204" pitchFamily="34" charset="0"/>
              </a:rPr>
              <a:t> </a:t>
            </a:r>
          </a:p>
        </p:txBody>
      </p:sp>
      <p:sp>
        <p:nvSpPr>
          <p:cNvPr id="300037" name="Text Box 5">
            <a:extLst>
              <a:ext uri="{FF2B5EF4-FFF2-40B4-BE49-F238E27FC236}">
                <a16:creationId xmlns:a16="http://schemas.microsoft.com/office/drawing/2014/main" id="{CB977102-5B4D-5452-278D-7F880BD5FF68}"/>
              </a:ext>
            </a:extLst>
          </p:cNvPr>
          <p:cNvSpPr txBox="1">
            <a:spLocks noChangeArrowheads="1"/>
          </p:cNvSpPr>
          <p:nvPr/>
        </p:nvSpPr>
        <p:spPr bwMode="auto">
          <a:xfrm>
            <a:off x="217488" y="1858963"/>
            <a:ext cx="1565275" cy="650875"/>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Coastal giant salamanders</a:t>
            </a:r>
          </a:p>
        </p:txBody>
      </p:sp>
      <p:sp>
        <p:nvSpPr>
          <p:cNvPr id="300038" name="Line 6">
            <a:extLst>
              <a:ext uri="{FF2B5EF4-FFF2-40B4-BE49-F238E27FC236}">
                <a16:creationId xmlns:a16="http://schemas.microsoft.com/office/drawing/2014/main" id="{8D3C5177-9CFE-6080-0576-06F34186CC4A}"/>
              </a:ext>
            </a:extLst>
          </p:cNvPr>
          <p:cNvSpPr>
            <a:spLocks noChangeShapeType="1"/>
          </p:cNvSpPr>
          <p:nvPr/>
        </p:nvSpPr>
        <p:spPr bwMode="auto">
          <a:xfrm flipV="1">
            <a:off x="1922463" y="1704975"/>
            <a:ext cx="371475" cy="107950"/>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39" name="Text Box 7">
            <a:extLst>
              <a:ext uri="{FF2B5EF4-FFF2-40B4-BE49-F238E27FC236}">
                <a16:creationId xmlns:a16="http://schemas.microsoft.com/office/drawing/2014/main" id="{70886D12-1ABA-1EF0-E7BD-D3F7D8C9321A}"/>
              </a:ext>
            </a:extLst>
          </p:cNvPr>
          <p:cNvSpPr txBox="1">
            <a:spLocks noChangeArrowheads="1"/>
          </p:cNvSpPr>
          <p:nvPr/>
        </p:nvSpPr>
        <p:spPr bwMode="auto">
          <a:xfrm>
            <a:off x="258763" y="3330575"/>
            <a:ext cx="1535112" cy="650875"/>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Dunn’s salamanders</a:t>
            </a:r>
          </a:p>
        </p:txBody>
      </p:sp>
      <p:sp>
        <p:nvSpPr>
          <p:cNvPr id="300040" name="Line 8">
            <a:extLst>
              <a:ext uri="{FF2B5EF4-FFF2-40B4-BE49-F238E27FC236}">
                <a16:creationId xmlns:a16="http://schemas.microsoft.com/office/drawing/2014/main" id="{10B2733E-7C91-944D-700F-78084096FDBD}"/>
              </a:ext>
            </a:extLst>
          </p:cNvPr>
          <p:cNvSpPr>
            <a:spLocks noChangeShapeType="1"/>
          </p:cNvSpPr>
          <p:nvPr/>
        </p:nvSpPr>
        <p:spPr bwMode="auto">
          <a:xfrm flipH="1">
            <a:off x="6323013" y="2974975"/>
            <a:ext cx="776287" cy="15875"/>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1" name="Line 9">
            <a:extLst>
              <a:ext uri="{FF2B5EF4-FFF2-40B4-BE49-F238E27FC236}">
                <a16:creationId xmlns:a16="http://schemas.microsoft.com/office/drawing/2014/main" id="{B96071EC-1D1E-6B98-F255-D16249F28E1E}"/>
              </a:ext>
            </a:extLst>
          </p:cNvPr>
          <p:cNvSpPr>
            <a:spLocks noChangeShapeType="1"/>
          </p:cNvSpPr>
          <p:nvPr/>
        </p:nvSpPr>
        <p:spPr bwMode="auto">
          <a:xfrm flipH="1" flipV="1">
            <a:off x="5811838" y="3579813"/>
            <a:ext cx="852487" cy="217487"/>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2" name="Text Box 10">
            <a:extLst>
              <a:ext uri="{FF2B5EF4-FFF2-40B4-BE49-F238E27FC236}">
                <a16:creationId xmlns:a16="http://schemas.microsoft.com/office/drawing/2014/main" id="{4DB66BE8-5885-FD4D-8CF8-8E055ED118E4}"/>
              </a:ext>
            </a:extLst>
          </p:cNvPr>
          <p:cNvSpPr txBox="1">
            <a:spLocks noChangeArrowheads="1"/>
          </p:cNvSpPr>
          <p:nvPr/>
        </p:nvSpPr>
        <p:spPr bwMode="auto">
          <a:xfrm>
            <a:off x="288925" y="1050925"/>
            <a:ext cx="1503363" cy="650875"/>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Torrent salamanders</a:t>
            </a:r>
          </a:p>
        </p:txBody>
      </p:sp>
      <p:sp>
        <p:nvSpPr>
          <p:cNvPr id="300043" name="Line 11">
            <a:extLst>
              <a:ext uri="{FF2B5EF4-FFF2-40B4-BE49-F238E27FC236}">
                <a16:creationId xmlns:a16="http://schemas.microsoft.com/office/drawing/2014/main" id="{7371E296-8CC1-0143-E810-EB52972B4825}"/>
              </a:ext>
            </a:extLst>
          </p:cNvPr>
          <p:cNvSpPr>
            <a:spLocks noChangeShapeType="1"/>
          </p:cNvSpPr>
          <p:nvPr/>
        </p:nvSpPr>
        <p:spPr bwMode="auto">
          <a:xfrm flipV="1">
            <a:off x="1922463" y="946150"/>
            <a:ext cx="696912" cy="14288"/>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4" name="Line 12">
            <a:extLst>
              <a:ext uri="{FF2B5EF4-FFF2-40B4-BE49-F238E27FC236}">
                <a16:creationId xmlns:a16="http://schemas.microsoft.com/office/drawing/2014/main" id="{1BF46639-40A3-15CB-3600-B4A0B5470D61}"/>
              </a:ext>
            </a:extLst>
          </p:cNvPr>
          <p:cNvSpPr>
            <a:spLocks noChangeShapeType="1"/>
          </p:cNvSpPr>
          <p:nvPr/>
        </p:nvSpPr>
        <p:spPr bwMode="auto">
          <a:xfrm flipH="1">
            <a:off x="3146425" y="1006475"/>
            <a:ext cx="123825" cy="123825"/>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5" name="Line 13">
            <a:extLst>
              <a:ext uri="{FF2B5EF4-FFF2-40B4-BE49-F238E27FC236}">
                <a16:creationId xmlns:a16="http://schemas.microsoft.com/office/drawing/2014/main" id="{E0AA2665-2FFF-1AF4-6C1B-C51756E99E75}"/>
              </a:ext>
            </a:extLst>
          </p:cNvPr>
          <p:cNvSpPr>
            <a:spLocks noChangeShapeType="1"/>
          </p:cNvSpPr>
          <p:nvPr/>
        </p:nvSpPr>
        <p:spPr bwMode="auto">
          <a:xfrm flipH="1">
            <a:off x="3332163" y="1008063"/>
            <a:ext cx="31750" cy="339725"/>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0046" name="Picture 14">
            <a:extLst>
              <a:ext uri="{FF2B5EF4-FFF2-40B4-BE49-F238E27FC236}">
                <a16:creationId xmlns:a16="http://schemas.microsoft.com/office/drawing/2014/main" id="{35C867A8-3EB3-D440-648E-0EDB39C4A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788" y="762000"/>
            <a:ext cx="53054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0047" name="Text Box 15">
            <a:extLst>
              <a:ext uri="{FF2B5EF4-FFF2-40B4-BE49-F238E27FC236}">
                <a16:creationId xmlns:a16="http://schemas.microsoft.com/office/drawing/2014/main" id="{958EFFF4-39AF-94EC-3458-4B2C91CA785D}"/>
              </a:ext>
            </a:extLst>
          </p:cNvPr>
          <p:cNvSpPr txBox="1">
            <a:spLocks noChangeArrowheads="1"/>
          </p:cNvSpPr>
          <p:nvPr/>
        </p:nvSpPr>
        <p:spPr bwMode="auto">
          <a:xfrm>
            <a:off x="2989263" y="679450"/>
            <a:ext cx="712787" cy="376238"/>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Fish</a:t>
            </a:r>
          </a:p>
        </p:txBody>
      </p:sp>
      <p:sp>
        <p:nvSpPr>
          <p:cNvPr id="300048" name="Line 16">
            <a:extLst>
              <a:ext uri="{FF2B5EF4-FFF2-40B4-BE49-F238E27FC236}">
                <a16:creationId xmlns:a16="http://schemas.microsoft.com/office/drawing/2014/main" id="{B25ACA8D-C57C-1F16-244C-47639C4DA959}"/>
              </a:ext>
            </a:extLst>
          </p:cNvPr>
          <p:cNvSpPr>
            <a:spLocks noChangeShapeType="1"/>
          </p:cNvSpPr>
          <p:nvPr/>
        </p:nvSpPr>
        <p:spPr bwMode="auto">
          <a:xfrm>
            <a:off x="1747838" y="3530600"/>
            <a:ext cx="355600" cy="0"/>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9" name="Text Box 17">
            <a:extLst>
              <a:ext uri="{FF2B5EF4-FFF2-40B4-BE49-F238E27FC236}">
                <a16:creationId xmlns:a16="http://schemas.microsoft.com/office/drawing/2014/main" id="{777FC937-B71B-A640-A08D-9C70405B1D7D}"/>
              </a:ext>
            </a:extLst>
          </p:cNvPr>
          <p:cNvSpPr txBox="1">
            <a:spLocks noChangeArrowheads="1"/>
          </p:cNvSpPr>
          <p:nvPr/>
        </p:nvSpPr>
        <p:spPr bwMode="auto">
          <a:xfrm>
            <a:off x="6072188" y="4133850"/>
            <a:ext cx="2327275" cy="650875"/>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Western red-backed salamanders</a:t>
            </a:r>
          </a:p>
        </p:txBody>
      </p:sp>
      <p:sp>
        <p:nvSpPr>
          <p:cNvPr id="300050" name="Text Box 18">
            <a:extLst>
              <a:ext uri="{FF2B5EF4-FFF2-40B4-BE49-F238E27FC236}">
                <a16:creationId xmlns:a16="http://schemas.microsoft.com/office/drawing/2014/main" id="{7DAE860B-646B-CB02-A31F-ADAB6F5CFA58}"/>
              </a:ext>
            </a:extLst>
          </p:cNvPr>
          <p:cNvSpPr txBox="1">
            <a:spLocks noChangeArrowheads="1"/>
          </p:cNvSpPr>
          <p:nvPr/>
        </p:nvSpPr>
        <p:spPr bwMode="auto">
          <a:xfrm>
            <a:off x="6650038" y="3687763"/>
            <a:ext cx="1084262" cy="376237"/>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Ensatina</a:t>
            </a:r>
          </a:p>
        </p:txBody>
      </p:sp>
      <p:sp>
        <p:nvSpPr>
          <p:cNvPr id="300051" name="Line 19">
            <a:extLst>
              <a:ext uri="{FF2B5EF4-FFF2-40B4-BE49-F238E27FC236}">
                <a16:creationId xmlns:a16="http://schemas.microsoft.com/office/drawing/2014/main" id="{1951FC2D-A5D1-2427-DDBD-CE15E2E60BD8}"/>
              </a:ext>
            </a:extLst>
          </p:cNvPr>
          <p:cNvSpPr>
            <a:spLocks noChangeShapeType="1"/>
          </p:cNvSpPr>
          <p:nvPr/>
        </p:nvSpPr>
        <p:spPr bwMode="auto">
          <a:xfrm flipV="1">
            <a:off x="1733550" y="1922463"/>
            <a:ext cx="576263" cy="184150"/>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2" name="Line 20">
            <a:extLst>
              <a:ext uri="{FF2B5EF4-FFF2-40B4-BE49-F238E27FC236}">
                <a16:creationId xmlns:a16="http://schemas.microsoft.com/office/drawing/2014/main" id="{F4DC8619-5016-CD86-C7E4-388476C9D087}"/>
              </a:ext>
            </a:extLst>
          </p:cNvPr>
          <p:cNvSpPr>
            <a:spLocks noChangeShapeType="1"/>
          </p:cNvSpPr>
          <p:nvPr/>
        </p:nvSpPr>
        <p:spPr bwMode="auto">
          <a:xfrm flipV="1">
            <a:off x="1657350" y="1112838"/>
            <a:ext cx="798513" cy="117475"/>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3" name="Line 21">
            <a:extLst>
              <a:ext uri="{FF2B5EF4-FFF2-40B4-BE49-F238E27FC236}">
                <a16:creationId xmlns:a16="http://schemas.microsoft.com/office/drawing/2014/main" id="{6BE6AAA1-7B52-9048-67A5-ADD7A9BA1AB6}"/>
              </a:ext>
            </a:extLst>
          </p:cNvPr>
          <p:cNvSpPr>
            <a:spLocks noChangeShapeType="1"/>
          </p:cNvSpPr>
          <p:nvPr/>
        </p:nvSpPr>
        <p:spPr bwMode="auto">
          <a:xfrm flipH="1" flipV="1">
            <a:off x="6243638" y="3486150"/>
            <a:ext cx="481012" cy="233363"/>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4" name="Line 22">
            <a:extLst>
              <a:ext uri="{FF2B5EF4-FFF2-40B4-BE49-F238E27FC236}">
                <a16:creationId xmlns:a16="http://schemas.microsoft.com/office/drawing/2014/main" id="{B1F6B6C1-A6F3-4923-0CFF-417367D38ACF}"/>
              </a:ext>
            </a:extLst>
          </p:cNvPr>
          <p:cNvSpPr>
            <a:spLocks noChangeShapeType="1"/>
          </p:cNvSpPr>
          <p:nvPr/>
        </p:nvSpPr>
        <p:spPr bwMode="auto">
          <a:xfrm flipH="1" flipV="1">
            <a:off x="5827713" y="3921125"/>
            <a:ext cx="371475" cy="247650"/>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5" name="Line 23">
            <a:extLst>
              <a:ext uri="{FF2B5EF4-FFF2-40B4-BE49-F238E27FC236}">
                <a16:creationId xmlns:a16="http://schemas.microsoft.com/office/drawing/2014/main" id="{BA7BC4EA-F90C-678A-DB45-2AB03E4B537C}"/>
              </a:ext>
            </a:extLst>
          </p:cNvPr>
          <p:cNvSpPr>
            <a:spLocks noChangeShapeType="1"/>
          </p:cNvSpPr>
          <p:nvPr/>
        </p:nvSpPr>
        <p:spPr bwMode="auto">
          <a:xfrm flipH="1">
            <a:off x="3022600" y="1054100"/>
            <a:ext cx="263525" cy="185738"/>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6" name="Line 24">
            <a:extLst>
              <a:ext uri="{FF2B5EF4-FFF2-40B4-BE49-F238E27FC236}">
                <a16:creationId xmlns:a16="http://schemas.microsoft.com/office/drawing/2014/main" id="{9FB4346F-9D33-DB6D-FBCF-86BD883AD09B}"/>
              </a:ext>
            </a:extLst>
          </p:cNvPr>
          <p:cNvSpPr>
            <a:spLocks noChangeShapeType="1"/>
          </p:cNvSpPr>
          <p:nvPr/>
        </p:nvSpPr>
        <p:spPr bwMode="auto">
          <a:xfrm flipH="1">
            <a:off x="3208338" y="1039813"/>
            <a:ext cx="80962" cy="587375"/>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7" name="Text Box 25">
            <a:extLst>
              <a:ext uri="{FF2B5EF4-FFF2-40B4-BE49-F238E27FC236}">
                <a16:creationId xmlns:a16="http://schemas.microsoft.com/office/drawing/2014/main" id="{8D3BE7D3-D861-064C-8D71-E9E67CAE6A8D}"/>
              </a:ext>
            </a:extLst>
          </p:cNvPr>
          <p:cNvSpPr txBox="1">
            <a:spLocks noChangeArrowheads="1"/>
          </p:cNvSpPr>
          <p:nvPr/>
        </p:nvSpPr>
        <p:spPr bwMode="auto">
          <a:xfrm>
            <a:off x="6846888" y="2955925"/>
            <a:ext cx="1565275" cy="650875"/>
          </a:xfrm>
          <a:prstGeom prst="rect">
            <a:avLst/>
          </a:prstGeom>
          <a:solidFill>
            <a:schemeClr val="tx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latin typeface="Arial" panose="020B0604020202020204" pitchFamily="34" charset="0"/>
              </a:rPr>
              <a:t>OR slender salamanders</a:t>
            </a:r>
          </a:p>
        </p:txBody>
      </p:sp>
      <p:sp>
        <p:nvSpPr>
          <p:cNvPr id="300058" name="Line 26">
            <a:extLst>
              <a:ext uri="{FF2B5EF4-FFF2-40B4-BE49-F238E27FC236}">
                <a16:creationId xmlns:a16="http://schemas.microsoft.com/office/drawing/2014/main" id="{418C3C9D-4892-9C5D-7B73-DE6C701FD684}"/>
              </a:ext>
            </a:extLst>
          </p:cNvPr>
          <p:cNvSpPr>
            <a:spLocks noChangeShapeType="1"/>
          </p:cNvSpPr>
          <p:nvPr/>
        </p:nvSpPr>
        <p:spPr bwMode="auto">
          <a:xfrm flipH="1" flipV="1">
            <a:off x="5610225" y="2974975"/>
            <a:ext cx="1239838" cy="263525"/>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59" name="Line 27">
            <a:extLst>
              <a:ext uri="{FF2B5EF4-FFF2-40B4-BE49-F238E27FC236}">
                <a16:creationId xmlns:a16="http://schemas.microsoft.com/office/drawing/2014/main" id="{534D79BD-C8AC-DDF2-A963-B57BDB4A3C41}"/>
              </a:ext>
            </a:extLst>
          </p:cNvPr>
          <p:cNvSpPr>
            <a:spLocks noChangeShapeType="1"/>
          </p:cNvSpPr>
          <p:nvPr/>
        </p:nvSpPr>
        <p:spPr bwMode="auto">
          <a:xfrm>
            <a:off x="1651000" y="1225550"/>
            <a:ext cx="2051050" cy="577850"/>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60" name="Line 28">
            <a:extLst>
              <a:ext uri="{FF2B5EF4-FFF2-40B4-BE49-F238E27FC236}">
                <a16:creationId xmlns:a16="http://schemas.microsoft.com/office/drawing/2014/main" id="{760D9607-6641-7BF7-6BA7-7B8913141811}"/>
              </a:ext>
            </a:extLst>
          </p:cNvPr>
          <p:cNvSpPr>
            <a:spLocks noChangeShapeType="1"/>
          </p:cNvSpPr>
          <p:nvPr/>
        </p:nvSpPr>
        <p:spPr bwMode="auto">
          <a:xfrm flipH="1" flipV="1">
            <a:off x="4529138" y="3536950"/>
            <a:ext cx="1633537" cy="615950"/>
          </a:xfrm>
          <a:prstGeom prst="line">
            <a:avLst/>
          </a:prstGeom>
          <a:noFill/>
          <a:ln w="9525">
            <a:solidFill>
              <a:srgbClr val="0000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FA230D2B-A03C-9E02-F06D-0674C805AAA6}"/>
              </a:ext>
            </a:extLst>
          </p:cNvPr>
          <p:cNvSpPr>
            <a:spLocks noGrp="1" noRot="1" noChangeArrowheads="1"/>
          </p:cNvSpPr>
          <p:nvPr>
            <p:ph type="title"/>
          </p:nvPr>
        </p:nvSpPr>
        <p:spPr>
          <a:xfrm>
            <a:off x="457200" y="201613"/>
            <a:ext cx="8229600" cy="619125"/>
          </a:xfrm>
        </p:spPr>
        <p:txBody>
          <a:bodyPr/>
          <a:lstStyle/>
          <a:p>
            <a:r>
              <a:rPr lang="en-US" altLang="en-US" sz="4000" b="0">
                <a:solidFill>
                  <a:schemeClr val="folHlink"/>
                </a:solidFill>
              </a:rPr>
              <a:t>Treatment Effects</a:t>
            </a:r>
          </a:p>
        </p:txBody>
      </p:sp>
      <p:sp>
        <p:nvSpPr>
          <p:cNvPr id="302083" name="Rectangle 3">
            <a:extLst>
              <a:ext uri="{FF2B5EF4-FFF2-40B4-BE49-F238E27FC236}">
                <a16:creationId xmlns:a16="http://schemas.microsoft.com/office/drawing/2014/main" id="{7FA81CFB-311D-2FE1-D358-27CEA7D15024}"/>
              </a:ext>
            </a:extLst>
          </p:cNvPr>
          <p:cNvSpPr>
            <a:spLocks noChangeArrowheads="1"/>
          </p:cNvSpPr>
          <p:nvPr/>
        </p:nvSpPr>
        <p:spPr bwMode="auto">
          <a:xfrm>
            <a:off x="8588375" y="0"/>
            <a:ext cx="555625" cy="6450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084" name="Rectangle 4">
            <a:extLst>
              <a:ext uri="{FF2B5EF4-FFF2-40B4-BE49-F238E27FC236}">
                <a16:creationId xmlns:a16="http://schemas.microsoft.com/office/drawing/2014/main" id="{FEFACD00-7F4A-9B1F-F224-A9EADEB198C8}"/>
              </a:ext>
            </a:extLst>
          </p:cNvPr>
          <p:cNvSpPr>
            <a:spLocks noChangeArrowheads="1"/>
          </p:cNvSpPr>
          <p:nvPr/>
        </p:nvSpPr>
        <p:spPr bwMode="auto">
          <a:xfrm>
            <a:off x="0" y="407988"/>
            <a:ext cx="555625" cy="645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02085" name="Object 5">
            <a:extLst>
              <a:ext uri="{FF2B5EF4-FFF2-40B4-BE49-F238E27FC236}">
                <a16:creationId xmlns:a16="http://schemas.microsoft.com/office/drawing/2014/main" id="{65964A87-5509-2EDB-9253-2C49AC843E97}"/>
              </a:ext>
            </a:extLst>
          </p:cNvPr>
          <p:cNvGraphicFramePr>
            <a:graphicFrameLocks noChangeAspect="1"/>
          </p:cNvGraphicFramePr>
          <p:nvPr/>
        </p:nvGraphicFramePr>
        <p:xfrm>
          <a:off x="0" y="855663"/>
          <a:ext cx="5638800" cy="5586412"/>
        </p:xfrm>
        <a:graphic>
          <a:graphicData uri="http://schemas.openxmlformats.org/presentationml/2006/ole">
            <mc:AlternateContent xmlns:mc="http://schemas.openxmlformats.org/markup-compatibility/2006">
              <mc:Choice xmlns:v="urn:schemas-microsoft-com:vml" Requires="v">
                <p:oleObj name="Image Document" r:id="rId3" imgW="4114800" imgH="4076640" progId="WangImage.Document">
                  <p:embed/>
                </p:oleObj>
              </mc:Choice>
              <mc:Fallback>
                <p:oleObj name="Image Document" r:id="rId3" imgW="4114800" imgH="4076640" progId="WangImage.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5663"/>
                        <a:ext cx="5638800" cy="558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2086" name="Text Box 6">
            <a:extLst>
              <a:ext uri="{FF2B5EF4-FFF2-40B4-BE49-F238E27FC236}">
                <a16:creationId xmlns:a16="http://schemas.microsoft.com/office/drawing/2014/main" id="{2A22DD08-614B-1360-D238-1B4BF3275D39}"/>
              </a:ext>
            </a:extLst>
          </p:cNvPr>
          <p:cNvSpPr txBox="1">
            <a:spLocks noChangeArrowheads="1"/>
          </p:cNvSpPr>
          <p:nvPr/>
        </p:nvSpPr>
        <p:spPr bwMode="auto">
          <a:xfrm>
            <a:off x="5715000" y="1444625"/>
            <a:ext cx="34290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b="1">
                <a:solidFill>
                  <a:srgbClr val="FFFF99"/>
                </a:solidFill>
                <a:latin typeface="Arial" panose="020B0604020202020204" pitchFamily="34" charset="0"/>
              </a:rPr>
              <a:t>Riparian Buffers</a:t>
            </a:r>
          </a:p>
          <a:p>
            <a:pPr eaLnBrk="1" hangingPunct="1">
              <a:spcBef>
                <a:spcPct val="50000"/>
              </a:spcBef>
            </a:pPr>
            <a:r>
              <a:rPr lang="en-US" altLang="en-US" sz="2800" b="1">
                <a:solidFill>
                  <a:srgbClr val="FFFF99"/>
                </a:solidFill>
                <a:latin typeface="Arial" panose="020B0604020202020204" pitchFamily="34" charset="0"/>
              </a:rPr>
              <a:t>Leave Islands</a:t>
            </a:r>
          </a:p>
          <a:p>
            <a:pPr eaLnBrk="1" hangingPunct="1">
              <a:spcBef>
                <a:spcPct val="50000"/>
              </a:spcBef>
            </a:pPr>
            <a:r>
              <a:rPr lang="en-US" altLang="en-US" sz="2800" b="1">
                <a:solidFill>
                  <a:srgbClr val="FFFF99"/>
                </a:solidFill>
                <a:latin typeface="Arial" panose="020B0604020202020204" pitchFamily="34" charset="0"/>
              </a:rPr>
              <a:t>Forest Thinning</a:t>
            </a:r>
            <a:endParaRPr lang="en-US" altLang="en-US" sz="2800" b="1">
              <a:solidFill>
                <a:srgbClr val="FFFF99"/>
              </a:solidFill>
              <a:latin typeface="Times New Roman" panose="02020603050405020304" pitchFamily="18" charset="0"/>
            </a:endParaRPr>
          </a:p>
        </p:txBody>
      </p:sp>
      <p:sp>
        <p:nvSpPr>
          <p:cNvPr id="302087" name="Line 7">
            <a:extLst>
              <a:ext uri="{FF2B5EF4-FFF2-40B4-BE49-F238E27FC236}">
                <a16:creationId xmlns:a16="http://schemas.microsoft.com/office/drawing/2014/main" id="{33089943-D92D-B794-9190-CE22910F166F}"/>
              </a:ext>
            </a:extLst>
          </p:cNvPr>
          <p:cNvSpPr>
            <a:spLocks noChangeShapeType="1"/>
          </p:cNvSpPr>
          <p:nvPr/>
        </p:nvSpPr>
        <p:spPr bwMode="auto">
          <a:xfrm flipH="1">
            <a:off x="3887788" y="1755775"/>
            <a:ext cx="1874837" cy="119856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2088" name="Line 8">
            <a:extLst>
              <a:ext uri="{FF2B5EF4-FFF2-40B4-BE49-F238E27FC236}">
                <a16:creationId xmlns:a16="http://schemas.microsoft.com/office/drawing/2014/main" id="{A0840190-8C2E-EE31-731D-A83D44802750}"/>
              </a:ext>
            </a:extLst>
          </p:cNvPr>
          <p:cNvSpPr>
            <a:spLocks noChangeShapeType="1"/>
          </p:cNvSpPr>
          <p:nvPr/>
        </p:nvSpPr>
        <p:spPr bwMode="auto">
          <a:xfrm flipH="1">
            <a:off x="4121150" y="2992438"/>
            <a:ext cx="1625600" cy="96043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2089" name="Line 9">
            <a:extLst>
              <a:ext uri="{FF2B5EF4-FFF2-40B4-BE49-F238E27FC236}">
                <a16:creationId xmlns:a16="http://schemas.microsoft.com/office/drawing/2014/main" id="{37CBB3EC-8F0E-38BA-5DA3-7097721A18D9}"/>
              </a:ext>
            </a:extLst>
          </p:cNvPr>
          <p:cNvSpPr>
            <a:spLocks noChangeShapeType="1"/>
          </p:cNvSpPr>
          <p:nvPr/>
        </p:nvSpPr>
        <p:spPr bwMode="auto">
          <a:xfrm flipH="1">
            <a:off x="4252913" y="2389188"/>
            <a:ext cx="1447800" cy="8509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6BB91F81-63D8-C864-2F22-1235D742A914}"/>
              </a:ext>
            </a:extLst>
          </p:cNvPr>
          <p:cNvSpPr>
            <a:spLocks noGrp="1" noRot="1" noChangeArrowheads="1"/>
          </p:cNvSpPr>
          <p:nvPr>
            <p:ph type="title"/>
          </p:nvPr>
        </p:nvSpPr>
        <p:spPr>
          <a:xfrm>
            <a:off x="457200" y="201613"/>
            <a:ext cx="8229600" cy="619125"/>
          </a:xfrm>
        </p:spPr>
        <p:txBody>
          <a:bodyPr/>
          <a:lstStyle/>
          <a:p>
            <a:r>
              <a:rPr lang="en-US" altLang="en-US" sz="4000" b="0">
                <a:solidFill>
                  <a:schemeClr val="folHlink"/>
                </a:solidFill>
              </a:rPr>
              <a:t>Treatment Effects</a:t>
            </a:r>
          </a:p>
        </p:txBody>
      </p:sp>
      <p:sp>
        <p:nvSpPr>
          <p:cNvPr id="304131" name="Rectangle 3">
            <a:extLst>
              <a:ext uri="{FF2B5EF4-FFF2-40B4-BE49-F238E27FC236}">
                <a16:creationId xmlns:a16="http://schemas.microsoft.com/office/drawing/2014/main" id="{B336FE87-F4BA-6DC6-E319-32445E2AE50F}"/>
              </a:ext>
            </a:extLst>
          </p:cNvPr>
          <p:cNvSpPr>
            <a:spLocks noChangeArrowheads="1"/>
          </p:cNvSpPr>
          <p:nvPr/>
        </p:nvSpPr>
        <p:spPr bwMode="auto">
          <a:xfrm>
            <a:off x="8588375" y="0"/>
            <a:ext cx="555625" cy="6450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132" name="Rectangle 4">
            <a:extLst>
              <a:ext uri="{FF2B5EF4-FFF2-40B4-BE49-F238E27FC236}">
                <a16:creationId xmlns:a16="http://schemas.microsoft.com/office/drawing/2014/main" id="{E6A7CC09-A0FF-7122-0A98-A3D03280F060}"/>
              </a:ext>
            </a:extLst>
          </p:cNvPr>
          <p:cNvSpPr>
            <a:spLocks noChangeArrowheads="1"/>
          </p:cNvSpPr>
          <p:nvPr/>
        </p:nvSpPr>
        <p:spPr bwMode="auto">
          <a:xfrm>
            <a:off x="0" y="407988"/>
            <a:ext cx="555625" cy="645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04133" name="Object 5">
            <a:extLst>
              <a:ext uri="{FF2B5EF4-FFF2-40B4-BE49-F238E27FC236}">
                <a16:creationId xmlns:a16="http://schemas.microsoft.com/office/drawing/2014/main" id="{7A350088-B785-2199-7232-6AACCC4691D1}"/>
              </a:ext>
            </a:extLst>
          </p:cNvPr>
          <p:cNvGraphicFramePr>
            <a:graphicFrameLocks noChangeAspect="1"/>
          </p:cNvGraphicFramePr>
          <p:nvPr/>
        </p:nvGraphicFramePr>
        <p:xfrm>
          <a:off x="0" y="855663"/>
          <a:ext cx="5638800" cy="5586412"/>
        </p:xfrm>
        <a:graphic>
          <a:graphicData uri="http://schemas.openxmlformats.org/presentationml/2006/ole">
            <mc:AlternateContent xmlns:mc="http://schemas.openxmlformats.org/markup-compatibility/2006">
              <mc:Choice xmlns:v="urn:schemas-microsoft-com:vml" Requires="v">
                <p:oleObj name="Image Document" r:id="rId3" imgW="4114800" imgH="4076640" progId="WangImage.Document">
                  <p:embed/>
                </p:oleObj>
              </mc:Choice>
              <mc:Fallback>
                <p:oleObj name="Image Document" r:id="rId3" imgW="4114800" imgH="4076640" progId="WangImage.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5663"/>
                        <a:ext cx="5638800" cy="558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4134" name="Text Box 6">
            <a:extLst>
              <a:ext uri="{FF2B5EF4-FFF2-40B4-BE49-F238E27FC236}">
                <a16:creationId xmlns:a16="http://schemas.microsoft.com/office/drawing/2014/main" id="{2E58819D-CFCA-3292-8B2C-E2E61145BD87}"/>
              </a:ext>
            </a:extLst>
          </p:cNvPr>
          <p:cNvSpPr txBox="1">
            <a:spLocks noChangeArrowheads="1"/>
          </p:cNvSpPr>
          <p:nvPr/>
        </p:nvSpPr>
        <p:spPr bwMode="auto">
          <a:xfrm>
            <a:off x="5683250" y="1401763"/>
            <a:ext cx="3460750" cy="412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u="sng"/>
              <a:t>Year 1:</a:t>
            </a:r>
          </a:p>
          <a:p>
            <a:pPr>
              <a:spcBef>
                <a:spcPct val="50000"/>
              </a:spcBef>
            </a:pPr>
            <a:r>
              <a:rPr lang="en-US" altLang="en-US" sz="1600"/>
              <a:t>Stream Habitat</a:t>
            </a:r>
          </a:p>
          <a:p>
            <a:pPr>
              <a:spcBef>
                <a:spcPct val="50000"/>
              </a:spcBef>
            </a:pPr>
            <a:r>
              <a:rPr lang="en-US" altLang="en-US" sz="1600"/>
              <a:t>Stream and Bank Animals</a:t>
            </a:r>
          </a:p>
          <a:p>
            <a:pPr>
              <a:spcBef>
                <a:spcPct val="50000"/>
              </a:spcBef>
            </a:pPr>
            <a:r>
              <a:rPr lang="en-US" altLang="en-US" sz="1600"/>
              <a:t>Upland Salamanders</a:t>
            </a:r>
          </a:p>
          <a:p>
            <a:pPr>
              <a:spcBef>
                <a:spcPct val="50000"/>
              </a:spcBef>
            </a:pPr>
            <a:r>
              <a:rPr lang="en-US" altLang="en-US" b="1" u="sng"/>
              <a:t>Years 2-5:</a:t>
            </a:r>
            <a:r>
              <a:rPr lang="en-US" altLang="en-US"/>
              <a:t> </a:t>
            </a:r>
          </a:p>
          <a:p>
            <a:pPr>
              <a:spcBef>
                <a:spcPct val="50000"/>
              </a:spcBef>
            </a:pPr>
            <a:r>
              <a:rPr lang="en-US" altLang="en-US" sz="1600"/>
              <a:t>Upland Salamanders (+ other spp)</a:t>
            </a:r>
          </a:p>
          <a:p>
            <a:pPr>
              <a:spcBef>
                <a:spcPct val="50000"/>
              </a:spcBef>
            </a:pPr>
            <a:r>
              <a:rPr lang="en-US" altLang="en-US" sz="1600"/>
              <a:t>Leave Islands</a:t>
            </a:r>
          </a:p>
          <a:p>
            <a:pPr>
              <a:spcBef>
                <a:spcPct val="50000"/>
              </a:spcBef>
            </a:pPr>
            <a:r>
              <a:rPr lang="en-US" altLang="en-US" b="1" u="sng"/>
              <a:t>Years 5-6:</a:t>
            </a:r>
          </a:p>
          <a:p>
            <a:pPr>
              <a:spcBef>
                <a:spcPct val="50000"/>
              </a:spcBef>
            </a:pPr>
            <a:r>
              <a:rPr lang="en-US" altLang="en-US" sz="1600"/>
              <a:t>Stream and Bank Animals</a:t>
            </a:r>
          </a:p>
          <a:p>
            <a:pPr>
              <a:spcBef>
                <a:spcPct val="50000"/>
              </a:spcBef>
            </a:pPr>
            <a:r>
              <a:rPr lang="en-US" altLang="en-US" sz="1600"/>
              <a:t>Upland Salamanders</a:t>
            </a:r>
            <a:endParaRPr lang="en-US" altLang="en-US"/>
          </a:p>
          <a:p>
            <a:pPr>
              <a:spcBef>
                <a:spcPct val="50000"/>
              </a:spcBef>
            </a:pPr>
            <a:r>
              <a:rPr lang="en-US" altLang="en-US" sz="1600"/>
              <a:t>Down Wood Thermal Regimes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11FB8D0B-3A47-DED7-77D0-5429AE401475}"/>
              </a:ext>
            </a:extLst>
          </p:cNvPr>
          <p:cNvSpPr>
            <a:spLocks noGrp="1" noRot="1" noChangeArrowheads="1"/>
          </p:cNvSpPr>
          <p:nvPr>
            <p:ph type="title"/>
          </p:nvPr>
        </p:nvSpPr>
        <p:spPr>
          <a:xfrm>
            <a:off x="457200" y="201613"/>
            <a:ext cx="8229600" cy="619125"/>
          </a:xfrm>
        </p:spPr>
        <p:txBody>
          <a:bodyPr/>
          <a:lstStyle/>
          <a:p>
            <a:r>
              <a:rPr lang="en-US" altLang="en-US" sz="4000" b="0">
                <a:solidFill>
                  <a:schemeClr val="folHlink"/>
                </a:solidFill>
              </a:rPr>
              <a:t>Treatment Effects</a:t>
            </a:r>
          </a:p>
        </p:txBody>
      </p:sp>
      <p:sp>
        <p:nvSpPr>
          <p:cNvPr id="306179" name="Rectangle 3">
            <a:extLst>
              <a:ext uri="{FF2B5EF4-FFF2-40B4-BE49-F238E27FC236}">
                <a16:creationId xmlns:a16="http://schemas.microsoft.com/office/drawing/2014/main" id="{3B7213CA-B1B8-6607-3F15-7344C07170F6}"/>
              </a:ext>
            </a:extLst>
          </p:cNvPr>
          <p:cNvSpPr>
            <a:spLocks noChangeArrowheads="1"/>
          </p:cNvSpPr>
          <p:nvPr/>
        </p:nvSpPr>
        <p:spPr bwMode="auto">
          <a:xfrm>
            <a:off x="8588375" y="0"/>
            <a:ext cx="555625" cy="6450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180" name="Rectangle 4">
            <a:extLst>
              <a:ext uri="{FF2B5EF4-FFF2-40B4-BE49-F238E27FC236}">
                <a16:creationId xmlns:a16="http://schemas.microsoft.com/office/drawing/2014/main" id="{CC52336C-61A2-8AD7-72B9-25F0CBA8A882}"/>
              </a:ext>
            </a:extLst>
          </p:cNvPr>
          <p:cNvSpPr>
            <a:spLocks noChangeArrowheads="1"/>
          </p:cNvSpPr>
          <p:nvPr/>
        </p:nvSpPr>
        <p:spPr bwMode="auto">
          <a:xfrm>
            <a:off x="0" y="407988"/>
            <a:ext cx="555625" cy="645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181" name="Text Box 5">
            <a:extLst>
              <a:ext uri="{FF2B5EF4-FFF2-40B4-BE49-F238E27FC236}">
                <a16:creationId xmlns:a16="http://schemas.microsoft.com/office/drawing/2014/main" id="{C5B8CE50-204E-8197-B42B-AC963FB89050}"/>
              </a:ext>
            </a:extLst>
          </p:cNvPr>
          <p:cNvSpPr txBox="1">
            <a:spLocks noChangeArrowheads="1"/>
          </p:cNvSpPr>
          <p:nvPr/>
        </p:nvSpPr>
        <p:spPr bwMode="auto">
          <a:xfrm>
            <a:off x="3424238" y="1824038"/>
            <a:ext cx="3933825"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 Olson &amp; Rugger (2007): 11 sites</a:t>
            </a:r>
          </a:p>
        </p:txBody>
      </p:sp>
      <p:sp>
        <p:nvSpPr>
          <p:cNvPr id="306182" name="Text Box 6">
            <a:extLst>
              <a:ext uri="{FF2B5EF4-FFF2-40B4-BE49-F238E27FC236}">
                <a16:creationId xmlns:a16="http://schemas.microsoft.com/office/drawing/2014/main" id="{AB87032D-080F-67EC-037B-BD5E07421B88}"/>
              </a:ext>
            </a:extLst>
          </p:cNvPr>
          <p:cNvSpPr txBox="1">
            <a:spLocks noChangeArrowheads="1"/>
          </p:cNvSpPr>
          <p:nvPr/>
        </p:nvSpPr>
        <p:spPr bwMode="auto">
          <a:xfrm>
            <a:off x="404813" y="1317625"/>
            <a:ext cx="3021012"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u="sng"/>
              <a:t>Years 1-2:</a:t>
            </a:r>
          </a:p>
          <a:p>
            <a:pPr>
              <a:spcBef>
                <a:spcPct val="50000"/>
              </a:spcBef>
            </a:pPr>
            <a:r>
              <a:rPr lang="en-US" altLang="en-US" sz="1600"/>
              <a:t>Stream Habitat</a:t>
            </a:r>
          </a:p>
          <a:p>
            <a:pPr>
              <a:spcBef>
                <a:spcPct val="50000"/>
              </a:spcBef>
            </a:pPr>
            <a:r>
              <a:rPr lang="en-US" altLang="en-US" sz="1600"/>
              <a:t>Stream and Bank Animals</a:t>
            </a:r>
          </a:p>
          <a:p>
            <a:pPr>
              <a:spcBef>
                <a:spcPct val="50000"/>
              </a:spcBef>
            </a:pPr>
            <a:r>
              <a:rPr lang="en-US" altLang="en-US" sz="1600"/>
              <a:t>Upland Salamanders</a:t>
            </a:r>
          </a:p>
          <a:p>
            <a:pPr>
              <a:spcBef>
                <a:spcPct val="50000"/>
              </a:spcBef>
            </a:pPr>
            <a:r>
              <a:rPr lang="en-US" altLang="en-US" b="1" u="sng"/>
              <a:t>Years 1-5:</a:t>
            </a:r>
            <a:r>
              <a:rPr lang="en-US" altLang="en-US"/>
              <a:t> </a:t>
            </a:r>
          </a:p>
          <a:p>
            <a:pPr>
              <a:spcBef>
                <a:spcPct val="50000"/>
              </a:spcBef>
            </a:pPr>
            <a:r>
              <a:rPr lang="en-US" altLang="en-US" sz="1600"/>
              <a:t>Upland Biota</a:t>
            </a:r>
          </a:p>
          <a:p>
            <a:pPr>
              <a:spcBef>
                <a:spcPct val="50000"/>
              </a:spcBef>
            </a:pPr>
            <a:r>
              <a:rPr lang="en-US" altLang="en-US" sz="1600"/>
              <a:t>Leave Islands</a:t>
            </a:r>
          </a:p>
          <a:p>
            <a:pPr>
              <a:spcBef>
                <a:spcPct val="50000"/>
              </a:spcBef>
            </a:pPr>
            <a:r>
              <a:rPr lang="en-US" altLang="en-US" sz="1600"/>
              <a:t>Microclimates</a:t>
            </a:r>
          </a:p>
          <a:p>
            <a:pPr>
              <a:spcBef>
                <a:spcPct val="50000"/>
              </a:spcBef>
            </a:pPr>
            <a:r>
              <a:rPr lang="en-US" altLang="en-US" b="1" u="sng"/>
              <a:t>Years 5-6:</a:t>
            </a:r>
          </a:p>
          <a:p>
            <a:pPr>
              <a:spcBef>
                <a:spcPct val="50000"/>
              </a:spcBef>
            </a:pPr>
            <a:r>
              <a:rPr lang="en-US" altLang="en-US" sz="1600"/>
              <a:t>Stream and Bank Animals</a:t>
            </a:r>
          </a:p>
          <a:p>
            <a:pPr>
              <a:spcBef>
                <a:spcPct val="50000"/>
              </a:spcBef>
            </a:pPr>
            <a:r>
              <a:rPr lang="en-US" altLang="en-US" sz="1600"/>
              <a:t>Upland Salamanders</a:t>
            </a:r>
            <a:endParaRPr lang="en-US" altLang="en-US"/>
          </a:p>
          <a:p>
            <a:pPr>
              <a:spcBef>
                <a:spcPct val="50000"/>
              </a:spcBef>
            </a:pPr>
            <a:r>
              <a:rPr lang="en-US" altLang="en-US" sz="1600"/>
              <a:t>Down Wood Thermal Regimes</a:t>
            </a:r>
          </a:p>
        </p:txBody>
      </p:sp>
      <p:sp>
        <p:nvSpPr>
          <p:cNvPr id="306183" name="AutoShape 7">
            <a:extLst>
              <a:ext uri="{FF2B5EF4-FFF2-40B4-BE49-F238E27FC236}">
                <a16:creationId xmlns:a16="http://schemas.microsoft.com/office/drawing/2014/main" id="{92B1E95B-5915-A3E2-287A-A84D7BB2130A}"/>
              </a:ext>
            </a:extLst>
          </p:cNvPr>
          <p:cNvSpPr>
            <a:spLocks/>
          </p:cNvSpPr>
          <p:nvPr/>
        </p:nvSpPr>
        <p:spPr bwMode="auto">
          <a:xfrm>
            <a:off x="2998788" y="1768475"/>
            <a:ext cx="244475" cy="536575"/>
          </a:xfrm>
          <a:prstGeom prst="rightBrace">
            <a:avLst>
              <a:gd name="adj1" fmla="val 1829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latin typeface="Arial" panose="020B0604020202020204" pitchFamily="34" charset="0"/>
            </a:endParaRPr>
          </a:p>
        </p:txBody>
      </p:sp>
      <p:sp>
        <p:nvSpPr>
          <p:cNvPr id="306184" name="Text Box 8">
            <a:extLst>
              <a:ext uri="{FF2B5EF4-FFF2-40B4-BE49-F238E27FC236}">
                <a16:creationId xmlns:a16="http://schemas.microsoft.com/office/drawing/2014/main" id="{297F4832-4691-281B-7DE5-70DA415DCD8D}"/>
              </a:ext>
            </a:extLst>
          </p:cNvPr>
          <p:cNvSpPr txBox="1">
            <a:spLocks noChangeArrowheads="1"/>
          </p:cNvSpPr>
          <p:nvPr/>
        </p:nvSpPr>
        <p:spPr bwMode="auto">
          <a:xfrm>
            <a:off x="2357438" y="3530600"/>
            <a:ext cx="5219700"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 Wessell, Olson &amp; Schmitz (in prep.): 4 sites</a:t>
            </a:r>
          </a:p>
        </p:txBody>
      </p:sp>
      <p:sp>
        <p:nvSpPr>
          <p:cNvPr id="306185" name="Text Box 9">
            <a:extLst>
              <a:ext uri="{FF2B5EF4-FFF2-40B4-BE49-F238E27FC236}">
                <a16:creationId xmlns:a16="http://schemas.microsoft.com/office/drawing/2014/main" id="{70100395-CDD6-AAC4-D82F-C9AEF94DD7E0}"/>
              </a:ext>
            </a:extLst>
          </p:cNvPr>
          <p:cNvSpPr txBox="1">
            <a:spLocks noChangeArrowheads="1"/>
          </p:cNvSpPr>
          <p:nvPr/>
        </p:nvSpPr>
        <p:spPr bwMode="auto">
          <a:xfrm>
            <a:off x="3652838" y="4675188"/>
            <a:ext cx="5083175"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 Olson, Rugger &amp; Suzuki (in prep.): 11 sites</a:t>
            </a:r>
          </a:p>
        </p:txBody>
      </p:sp>
      <p:sp>
        <p:nvSpPr>
          <p:cNvPr id="306186" name="Text Box 10">
            <a:extLst>
              <a:ext uri="{FF2B5EF4-FFF2-40B4-BE49-F238E27FC236}">
                <a16:creationId xmlns:a16="http://schemas.microsoft.com/office/drawing/2014/main" id="{DAEA51DC-B514-B79D-F69A-B3663766B685}"/>
              </a:ext>
            </a:extLst>
          </p:cNvPr>
          <p:cNvSpPr txBox="1">
            <a:spLocks noChangeArrowheads="1"/>
          </p:cNvSpPr>
          <p:nvPr/>
        </p:nvSpPr>
        <p:spPr bwMode="auto">
          <a:xfrm>
            <a:off x="3643313" y="5330825"/>
            <a:ext cx="5500687"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 Kluber, Olson &amp; Puettmann (submitted): 3 (1)</a:t>
            </a:r>
          </a:p>
        </p:txBody>
      </p:sp>
      <p:sp>
        <p:nvSpPr>
          <p:cNvPr id="306187" name="AutoShape 11">
            <a:extLst>
              <a:ext uri="{FF2B5EF4-FFF2-40B4-BE49-F238E27FC236}">
                <a16:creationId xmlns:a16="http://schemas.microsoft.com/office/drawing/2014/main" id="{29B51A1D-C6E2-3C00-FDEB-5291508095A1}"/>
              </a:ext>
            </a:extLst>
          </p:cNvPr>
          <p:cNvSpPr>
            <a:spLocks/>
          </p:cNvSpPr>
          <p:nvPr/>
        </p:nvSpPr>
        <p:spPr bwMode="auto">
          <a:xfrm>
            <a:off x="3290888" y="5178425"/>
            <a:ext cx="244475" cy="536575"/>
          </a:xfrm>
          <a:prstGeom prst="rightBrace">
            <a:avLst>
              <a:gd name="adj1" fmla="val 1829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latin typeface="Arial" panose="020B0604020202020204" pitchFamily="34" charset="0"/>
            </a:endParaRPr>
          </a:p>
        </p:txBody>
      </p:sp>
      <p:sp>
        <p:nvSpPr>
          <p:cNvPr id="306188" name="AutoShape 12">
            <a:extLst>
              <a:ext uri="{FF2B5EF4-FFF2-40B4-BE49-F238E27FC236}">
                <a16:creationId xmlns:a16="http://schemas.microsoft.com/office/drawing/2014/main" id="{EDC50498-C14E-FC4B-E969-EF0EA6E3436D}"/>
              </a:ext>
            </a:extLst>
          </p:cNvPr>
          <p:cNvSpPr>
            <a:spLocks/>
          </p:cNvSpPr>
          <p:nvPr/>
        </p:nvSpPr>
        <p:spPr bwMode="auto">
          <a:xfrm>
            <a:off x="1968500" y="3322638"/>
            <a:ext cx="244475" cy="954087"/>
          </a:xfrm>
          <a:prstGeom prst="rightBrace">
            <a:avLst>
              <a:gd name="adj1" fmla="val 32522"/>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latin typeface="Arial" panose="020B0604020202020204" pitchFamily="34" charset="0"/>
            </a:endParaRPr>
          </a:p>
        </p:txBody>
      </p:sp>
      <p:sp>
        <p:nvSpPr>
          <p:cNvPr id="306189" name="Text Box 13">
            <a:extLst>
              <a:ext uri="{FF2B5EF4-FFF2-40B4-BE49-F238E27FC236}">
                <a16:creationId xmlns:a16="http://schemas.microsoft.com/office/drawing/2014/main" id="{BBF74C96-41EA-9BF6-A58F-32D86C2E57BA}"/>
              </a:ext>
            </a:extLst>
          </p:cNvPr>
          <p:cNvSpPr txBox="1">
            <a:spLocks noChangeArrowheads="1"/>
          </p:cNvSpPr>
          <p:nvPr/>
        </p:nvSpPr>
        <p:spPr bwMode="auto">
          <a:xfrm>
            <a:off x="3444875" y="2439988"/>
            <a:ext cx="3751263"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 Rundio &amp; Olson (2007): 2 sites</a:t>
            </a:r>
          </a:p>
        </p:txBody>
      </p:sp>
      <p:sp>
        <p:nvSpPr>
          <p:cNvPr id="306190" name="Line 14">
            <a:extLst>
              <a:ext uri="{FF2B5EF4-FFF2-40B4-BE49-F238E27FC236}">
                <a16:creationId xmlns:a16="http://schemas.microsoft.com/office/drawing/2014/main" id="{322AD2EE-4A75-6268-6F13-C738C695AF27}"/>
              </a:ext>
            </a:extLst>
          </p:cNvPr>
          <p:cNvSpPr>
            <a:spLocks noChangeShapeType="1"/>
          </p:cNvSpPr>
          <p:nvPr/>
        </p:nvSpPr>
        <p:spPr bwMode="auto">
          <a:xfrm flipV="1">
            <a:off x="2449513" y="2633663"/>
            <a:ext cx="708025" cy="1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191" name="Line 15">
            <a:extLst>
              <a:ext uri="{FF2B5EF4-FFF2-40B4-BE49-F238E27FC236}">
                <a16:creationId xmlns:a16="http://schemas.microsoft.com/office/drawing/2014/main" id="{97595828-A506-DAC3-7584-9BB5354D11E6}"/>
              </a:ext>
            </a:extLst>
          </p:cNvPr>
          <p:cNvSpPr>
            <a:spLocks noChangeShapeType="1"/>
          </p:cNvSpPr>
          <p:nvPr/>
        </p:nvSpPr>
        <p:spPr bwMode="auto">
          <a:xfrm flipV="1">
            <a:off x="2943225" y="4919663"/>
            <a:ext cx="573088" cy="1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0E655C28-3094-C581-0D19-43064A13B1AC}"/>
              </a:ext>
            </a:extLst>
          </p:cNvPr>
          <p:cNvSpPr>
            <a:spLocks noGrp="1" noRot="1" noChangeArrowheads="1"/>
          </p:cNvSpPr>
          <p:nvPr>
            <p:ph type="title"/>
          </p:nvPr>
        </p:nvSpPr>
        <p:spPr>
          <a:xfrm>
            <a:off x="457200" y="201613"/>
            <a:ext cx="8229600" cy="619125"/>
          </a:xfrm>
        </p:spPr>
        <p:txBody>
          <a:bodyPr/>
          <a:lstStyle/>
          <a:p>
            <a:r>
              <a:rPr lang="en-US" altLang="en-US" sz="4000" b="0">
                <a:solidFill>
                  <a:schemeClr val="folHlink"/>
                </a:solidFill>
              </a:rPr>
              <a:t>Treatment Effects</a:t>
            </a:r>
          </a:p>
        </p:txBody>
      </p:sp>
      <p:sp>
        <p:nvSpPr>
          <p:cNvPr id="308227" name="Rectangle 3">
            <a:extLst>
              <a:ext uri="{FF2B5EF4-FFF2-40B4-BE49-F238E27FC236}">
                <a16:creationId xmlns:a16="http://schemas.microsoft.com/office/drawing/2014/main" id="{8D5101E6-4778-09D2-7E88-23E6C04D2BB9}"/>
              </a:ext>
            </a:extLst>
          </p:cNvPr>
          <p:cNvSpPr>
            <a:spLocks noChangeArrowheads="1"/>
          </p:cNvSpPr>
          <p:nvPr/>
        </p:nvSpPr>
        <p:spPr bwMode="auto">
          <a:xfrm>
            <a:off x="8588375" y="0"/>
            <a:ext cx="555625" cy="6450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28" name="Rectangle 4">
            <a:extLst>
              <a:ext uri="{FF2B5EF4-FFF2-40B4-BE49-F238E27FC236}">
                <a16:creationId xmlns:a16="http://schemas.microsoft.com/office/drawing/2014/main" id="{E96921E1-A43B-4769-5B7A-5FEBBAA43BD5}"/>
              </a:ext>
            </a:extLst>
          </p:cNvPr>
          <p:cNvSpPr>
            <a:spLocks noChangeArrowheads="1"/>
          </p:cNvSpPr>
          <p:nvPr/>
        </p:nvSpPr>
        <p:spPr bwMode="auto">
          <a:xfrm>
            <a:off x="0" y="407988"/>
            <a:ext cx="555625" cy="645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29" name="Text Box 5">
            <a:extLst>
              <a:ext uri="{FF2B5EF4-FFF2-40B4-BE49-F238E27FC236}">
                <a16:creationId xmlns:a16="http://schemas.microsoft.com/office/drawing/2014/main" id="{1AF5ABD5-3C32-A923-E30C-793FE5FEE055}"/>
              </a:ext>
            </a:extLst>
          </p:cNvPr>
          <p:cNvSpPr txBox="1">
            <a:spLocks noChangeArrowheads="1"/>
          </p:cNvSpPr>
          <p:nvPr/>
        </p:nvSpPr>
        <p:spPr bwMode="auto">
          <a:xfrm>
            <a:off x="404813" y="1317625"/>
            <a:ext cx="3021012"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u="sng"/>
              <a:t>Years 1-2:</a:t>
            </a:r>
          </a:p>
          <a:p>
            <a:pPr>
              <a:spcBef>
                <a:spcPct val="50000"/>
              </a:spcBef>
            </a:pPr>
            <a:r>
              <a:rPr lang="en-US" altLang="en-US" sz="1600"/>
              <a:t>Stream Habitat</a:t>
            </a:r>
          </a:p>
          <a:p>
            <a:pPr>
              <a:spcBef>
                <a:spcPct val="50000"/>
              </a:spcBef>
            </a:pPr>
            <a:r>
              <a:rPr lang="en-US" altLang="en-US" sz="1600"/>
              <a:t>Stream and Bank Animals</a:t>
            </a:r>
          </a:p>
          <a:p>
            <a:pPr>
              <a:spcBef>
                <a:spcPct val="50000"/>
              </a:spcBef>
            </a:pPr>
            <a:r>
              <a:rPr lang="en-US" altLang="en-US" sz="1600"/>
              <a:t>Upland Salamanders</a:t>
            </a:r>
          </a:p>
          <a:p>
            <a:pPr>
              <a:spcBef>
                <a:spcPct val="50000"/>
              </a:spcBef>
            </a:pPr>
            <a:r>
              <a:rPr lang="en-US" altLang="en-US" b="1" u="sng"/>
              <a:t>Years 1-5:</a:t>
            </a:r>
            <a:r>
              <a:rPr lang="en-US" altLang="en-US"/>
              <a:t> </a:t>
            </a:r>
          </a:p>
          <a:p>
            <a:pPr>
              <a:spcBef>
                <a:spcPct val="50000"/>
              </a:spcBef>
            </a:pPr>
            <a:r>
              <a:rPr lang="en-US" altLang="en-US" sz="1600"/>
              <a:t>Upland Biota</a:t>
            </a:r>
          </a:p>
          <a:p>
            <a:pPr>
              <a:spcBef>
                <a:spcPct val="50000"/>
              </a:spcBef>
            </a:pPr>
            <a:r>
              <a:rPr lang="en-US" altLang="en-US" sz="1600"/>
              <a:t>Leave Islands</a:t>
            </a:r>
          </a:p>
          <a:p>
            <a:pPr>
              <a:spcBef>
                <a:spcPct val="50000"/>
              </a:spcBef>
            </a:pPr>
            <a:r>
              <a:rPr lang="en-US" altLang="en-US" sz="1600"/>
              <a:t>Microclimates</a:t>
            </a:r>
          </a:p>
          <a:p>
            <a:pPr>
              <a:spcBef>
                <a:spcPct val="50000"/>
              </a:spcBef>
            </a:pPr>
            <a:r>
              <a:rPr lang="en-US" altLang="en-US" b="1" u="sng"/>
              <a:t>Years 5-6:</a:t>
            </a:r>
          </a:p>
          <a:p>
            <a:pPr>
              <a:spcBef>
                <a:spcPct val="50000"/>
              </a:spcBef>
            </a:pPr>
            <a:r>
              <a:rPr lang="en-US" altLang="en-US" sz="1600"/>
              <a:t>Stream and Bank Animals</a:t>
            </a:r>
          </a:p>
          <a:p>
            <a:pPr>
              <a:spcBef>
                <a:spcPct val="50000"/>
              </a:spcBef>
            </a:pPr>
            <a:r>
              <a:rPr lang="en-US" altLang="en-US" sz="1600"/>
              <a:t>Upland Salamanders</a:t>
            </a:r>
            <a:endParaRPr lang="en-US" altLang="en-US"/>
          </a:p>
          <a:p>
            <a:pPr>
              <a:spcBef>
                <a:spcPct val="50000"/>
              </a:spcBef>
            </a:pPr>
            <a:r>
              <a:rPr lang="en-US" altLang="en-US" sz="1600"/>
              <a:t>Down Wood Thermal Regimes</a:t>
            </a:r>
          </a:p>
        </p:txBody>
      </p:sp>
      <p:sp>
        <p:nvSpPr>
          <p:cNvPr id="308230" name="AutoShape 6">
            <a:extLst>
              <a:ext uri="{FF2B5EF4-FFF2-40B4-BE49-F238E27FC236}">
                <a16:creationId xmlns:a16="http://schemas.microsoft.com/office/drawing/2014/main" id="{EBD34864-25C5-EAC9-1485-298EE4C367F5}"/>
              </a:ext>
            </a:extLst>
          </p:cNvPr>
          <p:cNvSpPr>
            <a:spLocks/>
          </p:cNvSpPr>
          <p:nvPr/>
        </p:nvSpPr>
        <p:spPr bwMode="auto">
          <a:xfrm>
            <a:off x="2922588" y="1768475"/>
            <a:ext cx="244475" cy="536575"/>
          </a:xfrm>
          <a:prstGeom prst="rightBrace">
            <a:avLst>
              <a:gd name="adj1" fmla="val 1829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latin typeface="Arial" panose="020B0604020202020204" pitchFamily="34" charset="0"/>
            </a:endParaRPr>
          </a:p>
        </p:txBody>
      </p:sp>
      <p:sp>
        <p:nvSpPr>
          <p:cNvPr id="308231" name="Text Box 7">
            <a:extLst>
              <a:ext uri="{FF2B5EF4-FFF2-40B4-BE49-F238E27FC236}">
                <a16:creationId xmlns:a16="http://schemas.microsoft.com/office/drawing/2014/main" id="{74698124-912A-37F0-87C5-E55688BEF8A0}"/>
              </a:ext>
            </a:extLst>
          </p:cNvPr>
          <p:cNvSpPr txBox="1">
            <a:spLocks noChangeArrowheads="1"/>
          </p:cNvSpPr>
          <p:nvPr/>
        </p:nvSpPr>
        <p:spPr bwMode="auto">
          <a:xfrm>
            <a:off x="3270250" y="1801813"/>
            <a:ext cx="3741738"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No Negative Treatment Effects</a:t>
            </a:r>
          </a:p>
        </p:txBody>
      </p:sp>
      <p:sp>
        <p:nvSpPr>
          <p:cNvPr id="308232" name="AutoShape 8">
            <a:extLst>
              <a:ext uri="{FF2B5EF4-FFF2-40B4-BE49-F238E27FC236}">
                <a16:creationId xmlns:a16="http://schemas.microsoft.com/office/drawing/2014/main" id="{C4510D97-516F-A9AB-411A-54FDBD019B8E}"/>
              </a:ext>
            </a:extLst>
          </p:cNvPr>
          <p:cNvSpPr>
            <a:spLocks/>
          </p:cNvSpPr>
          <p:nvPr/>
        </p:nvSpPr>
        <p:spPr bwMode="auto">
          <a:xfrm>
            <a:off x="3300413" y="5178425"/>
            <a:ext cx="244475" cy="536575"/>
          </a:xfrm>
          <a:prstGeom prst="rightBrace">
            <a:avLst>
              <a:gd name="adj1" fmla="val 1829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latin typeface="Arial" panose="020B0604020202020204" pitchFamily="34" charset="0"/>
            </a:endParaRPr>
          </a:p>
        </p:txBody>
      </p:sp>
      <p:sp>
        <p:nvSpPr>
          <p:cNvPr id="308233" name="AutoShape 9">
            <a:extLst>
              <a:ext uri="{FF2B5EF4-FFF2-40B4-BE49-F238E27FC236}">
                <a16:creationId xmlns:a16="http://schemas.microsoft.com/office/drawing/2014/main" id="{6A555866-3A09-FFF6-5C94-868245E2C026}"/>
              </a:ext>
            </a:extLst>
          </p:cNvPr>
          <p:cNvSpPr>
            <a:spLocks/>
          </p:cNvSpPr>
          <p:nvPr/>
        </p:nvSpPr>
        <p:spPr bwMode="auto">
          <a:xfrm>
            <a:off x="1968500" y="3322638"/>
            <a:ext cx="244475" cy="933450"/>
          </a:xfrm>
          <a:prstGeom prst="rightBrace">
            <a:avLst>
              <a:gd name="adj1" fmla="val 31818"/>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latin typeface="Arial" panose="020B0604020202020204" pitchFamily="34" charset="0"/>
            </a:endParaRPr>
          </a:p>
        </p:txBody>
      </p:sp>
      <p:sp>
        <p:nvSpPr>
          <p:cNvPr id="308234" name="Line 10">
            <a:extLst>
              <a:ext uri="{FF2B5EF4-FFF2-40B4-BE49-F238E27FC236}">
                <a16:creationId xmlns:a16="http://schemas.microsoft.com/office/drawing/2014/main" id="{1AE42FCC-3FE3-871F-CA9D-BAE968BD261B}"/>
              </a:ext>
            </a:extLst>
          </p:cNvPr>
          <p:cNvSpPr>
            <a:spLocks noChangeShapeType="1"/>
          </p:cNvSpPr>
          <p:nvPr/>
        </p:nvSpPr>
        <p:spPr bwMode="auto">
          <a:xfrm flipV="1">
            <a:off x="2449513" y="2633663"/>
            <a:ext cx="708025" cy="1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35" name="Line 11">
            <a:extLst>
              <a:ext uri="{FF2B5EF4-FFF2-40B4-BE49-F238E27FC236}">
                <a16:creationId xmlns:a16="http://schemas.microsoft.com/office/drawing/2014/main" id="{EC427CD3-AB48-06F5-CF08-8FFDDBC5CAE7}"/>
              </a:ext>
            </a:extLst>
          </p:cNvPr>
          <p:cNvSpPr>
            <a:spLocks noChangeShapeType="1"/>
          </p:cNvSpPr>
          <p:nvPr/>
        </p:nvSpPr>
        <p:spPr bwMode="auto">
          <a:xfrm flipV="1">
            <a:off x="2943225" y="4919663"/>
            <a:ext cx="573088" cy="1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36" name="Text Box 12">
            <a:extLst>
              <a:ext uri="{FF2B5EF4-FFF2-40B4-BE49-F238E27FC236}">
                <a16:creationId xmlns:a16="http://schemas.microsoft.com/office/drawing/2014/main" id="{4B90DD16-940D-C10C-0FDF-40F0073539D8}"/>
              </a:ext>
            </a:extLst>
          </p:cNvPr>
          <p:cNvSpPr txBox="1">
            <a:spLocks noChangeArrowheads="1"/>
          </p:cNvSpPr>
          <p:nvPr/>
        </p:nvSpPr>
        <p:spPr bwMode="auto">
          <a:xfrm>
            <a:off x="3276600" y="2343150"/>
            <a:ext cx="5381625"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 Mixed Treatment Effects: 1 site yes, 1 site no</a:t>
            </a:r>
          </a:p>
        </p:txBody>
      </p:sp>
      <p:sp>
        <p:nvSpPr>
          <p:cNvPr id="308237" name="Text Box 13">
            <a:extLst>
              <a:ext uri="{FF2B5EF4-FFF2-40B4-BE49-F238E27FC236}">
                <a16:creationId xmlns:a16="http://schemas.microsoft.com/office/drawing/2014/main" id="{45BC813B-7564-3B85-6CD5-25B9FDDCC649}"/>
              </a:ext>
            </a:extLst>
          </p:cNvPr>
          <p:cNvSpPr txBox="1">
            <a:spLocks noChangeArrowheads="1"/>
          </p:cNvSpPr>
          <p:nvPr/>
        </p:nvSpPr>
        <p:spPr bwMode="auto">
          <a:xfrm>
            <a:off x="2343150" y="2854325"/>
            <a:ext cx="6438900" cy="16256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Mixed Treatment Effects:  </a:t>
            </a:r>
          </a:p>
          <a:p>
            <a:pPr>
              <a:spcBef>
                <a:spcPct val="50000"/>
              </a:spcBef>
            </a:pPr>
            <a:r>
              <a:rPr lang="en-US" altLang="en-US" sz="2000">
                <a:solidFill>
                  <a:srgbClr val="FFFF99"/>
                </a:solidFill>
                <a:latin typeface="Arial" panose="020B0604020202020204" pitchFamily="34" charset="0"/>
              </a:rPr>
              <a:t>More amphibians in some leave islands and unthinned, More plants in thinned areas, LS plants in unthinned</a:t>
            </a:r>
          </a:p>
          <a:p>
            <a:pPr>
              <a:spcBef>
                <a:spcPct val="50000"/>
              </a:spcBef>
            </a:pPr>
            <a:r>
              <a:rPr lang="en-US" altLang="en-US" sz="2000">
                <a:solidFill>
                  <a:srgbClr val="FFFF99"/>
                </a:solidFill>
                <a:latin typeface="Arial" panose="020B0604020202020204" pitchFamily="34" charset="0"/>
              </a:rPr>
              <a:t>1-acre islands have “interior” microclimates</a:t>
            </a:r>
          </a:p>
        </p:txBody>
      </p:sp>
      <p:sp>
        <p:nvSpPr>
          <p:cNvPr id="308238" name="Text Box 14">
            <a:extLst>
              <a:ext uri="{FF2B5EF4-FFF2-40B4-BE49-F238E27FC236}">
                <a16:creationId xmlns:a16="http://schemas.microsoft.com/office/drawing/2014/main" id="{96A3CD41-DD9D-B968-C48E-50E17F7D8595}"/>
              </a:ext>
            </a:extLst>
          </p:cNvPr>
          <p:cNvSpPr txBox="1">
            <a:spLocks noChangeArrowheads="1"/>
          </p:cNvSpPr>
          <p:nvPr/>
        </p:nvSpPr>
        <p:spPr bwMode="auto">
          <a:xfrm>
            <a:off x="3621088" y="4594225"/>
            <a:ext cx="4913312" cy="4064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One Treatment Effect: Fewer bank PLVE</a:t>
            </a:r>
          </a:p>
        </p:txBody>
      </p:sp>
      <p:sp>
        <p:nvSpPr>
          <p:cNvPr id="308239" name="Text Box 15">
            <a:extLst>
              <a:ext uri="{FF2B5EF4-FFF2-40B4-BE49-F238E27FC236}">
                <a16:creationId xmlns:a16="http://schemas.microsoft.com/office/drawing/2014/main" id="{72353673-629D-6A7C-99EB-FF76119F4285}"/>
              </a:ext>
            </a:extLst>
          </p:cNvPr>
          <p:cNvSpPr txBox="1">
            <a:spLocks noChangeArrowheads="1"/>
          </p:cNvSpPr>
          <p:nvPr/>
        </p:nvSpPr>
        <p:spPr bwMode="auto">
          <a:xfrm>
            <a:off x="3622675" y="5099050"/>
            <a:ext cx="4918075" cy="1625600"/>
          </a:xfrm>
          <a:prstGeom prst="rect">
            <a:avLst/>
          </a:prstGeom>
          <a:solidFill>
            <a:srgbClr val="000062"/>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FF99"/>
                </a:solidFill>
                <a:latin typeface="Arial" panose="020B0604020202020204" pitchFamily="34" charset="0"/>
              </a:rPr>
              <a:t>No Treatment Effects</a:t>
            </a:r>
          </a:p>
          <a:p>
            <a:pPr>
              <a:spcBef>
                <a:spcPct val="50000"/>
              </a:spcBef>
            </a:pPr>
            <a:r>
              <a:rPr lang="en-US" altLang="en-US" sz="2000">
                <a:solidFill>
                  <a:srgbClr val="FFFF99"/>
                </a:solidFill>
                <a:latin typeface="Arial" panose="020B0604020202020204" pitchFamily="34" charset="0"/>
              </a:rPr>
              <a:t>Some Distance-from-Stream Effects</a:t>
            </a:r>
          </a:p>
          <a:p>
            <a:pPr>
              <a:spcBef>
                <a:spcPct val="50000"/>
              </a:spcBef>
            </a:pPr>
            <a:r>
              <a:rPr lang="en-US" altLang="en-US" sz="2000">
                <a:solidFill>
                  <a:srgbClr val="FFFF99"/>
                </a:solidFill>
                <a:latin typeface="Arial" panose="020B0604020202020204" pitchFamily="34" charset="0"/>
              </a:rPr>
              <a:t>Small and Large Diameter Wood and Substrates Retained Cool Temperatures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7BD53857-4384-BB03-EB0F-92E1AD3AAE4A}"/>
              </a:ext>
            </a:extLst>
          </p:cNvPr>
          <p:cNvSpPr>
            <a:spLocks noGrp="1" noRot="1" noChangeArrowheads="1"/>
          </p:cNvSpPr>
          <p:nvPr>
            <p:ph type="title"/>
          </p:nvPr>
        </p:nvSpPr>
        <p:spPr>
          <a:xfrm>
            <a:off x="311150" y="534988"/>
            <a:ext cx="8832850" cy="5848350"/>
          </a:xfrm>
        </p:spPr>
        <p:txBody>
          <a:bodyPr/>
          <a:lstStyle/>
          <a:p>
            <a:pPr algn="l"/>
            <a:r>
              <a:rPr lang="en-US" altLang="en-US" sz="4000" u="sng">
                <a:solidFill>
                  <a:schemeClr val="folHlink"/>
                </a:solidFill>
              </a:rPr>
              <a:t>Caveats</a:t>
            </a:r>
            <a:r>
              <a:rPr lang="en-US" altLang="en-US" sz="4000">
                <a:solidFill>
                  <a:schemeClr val="folHlink"/>
                </a:solidFill>
              </a:rPr>
              <a:t> </a:t>
            </a:r>
            <a:br>
              <a:rPr lang="en-US" altLang="en-US" sz="4000">
                <a:solidFill>
                  <a:schemeClr val="folHlink"/>
                </a:solidFill>
              </a:rPr>
            </a:br>
            <a:r>
              <a:rPr lang="en-US" altLang="en-US" sz="2800">
                <a:solidFill>
                  <a:schemeClr val="folHlink"/>
                </a:solidFill>
              </a:rPr>
              <a:t>Lack of consistent treatment effects may be due to…</a:t>
            </a:r>
            <a:br>
              <a:rPr lang="en-US" altLang="en-US" sz="2800">
                <a:solidFill>
                  <a:schemeClr val="folHlink"/>
                </a:solidFill>
              </a:rPr>
            </a:br>
            <a:br>
              <a:rPr lang="en-US" altLang="en-US" sz="3200"/>
            </a:br>
            <a:br>
              <a:rPr lang="en-US" altLang="en-US" sz="3200"/>
            </a:br>
            <a:br>
              <a:rPr lang="en-US" altLang="en-US" sz="3200"/>
            </a:br>
            <a:br>
              <a:rPr lang="en-US" altLang="en-US" sz="3200"/>
            </a:br>
            <a:br>
              <a:rPr lang="en-US" altLang="en-US" sz="3200"/>
            </a:br>
            <a:br>
              <a:rPr lang="en-US" altLang="en-US" sz="3200"/>
            </a:br>
            <a:r>
              <a:rPr lang="en-US" altLang="en-US" sz="2800">
                <a:solidFill>
                  <a:schemeClr val="folHlink"/>
                </a:solidFill>
              </a:rPr>
              <a:t>Inference of findings restricted to…</a:t>
            </a:r>
            <a:br>
              <a:rPr lang="en-US" altLang="en-US" sz="2800"/>
            </a:br>
            <a:br>
              <a:rPr lang="en-US" altLang="en-US" sz="3200"/>
            </a:br>
            <a:br>
              <a:rPr lang="en-US" altLang="en-US" sz="3200"/>
            </a:br>
            <a:endParaRPr lang="en-US" altLang="en-US" sz="3200"/>
          </a:p>
        </p:txBody>
      </p:sp>
      <p:sp>
        <p:nvSpPr>
          <p:cNvPr id="310275" name="Rectangle 3">
            <a:extLst>
              <a:ext uri="{FF2B5EF4-FFF2-40B4-BE49-F238E27FC236}">
                <a16:creationId xmlns:a16="http://schemas.microsoft.com/office/drawing/2014/main" id="{92F38E77-87AD-7155-C2D4-8D52D10FDF0C}"/>
              </a:ext>
            </a:extLst>
          </p:cNvPr>
          <p:cNvSpPr>
            <a:spLocks noGrp="1" noChangeArrowheads="1"/>
          </p:cNvSpPr>
          <p:nvPr>
            <p:ph type="body" idx="1"/>
          </p:nvPr>
        </p:nvSpPr>
        <p:spPr>
          <a:xfrm>
            <a:off x="2597150" y="2076450"/>
            <a:ext cx="3516313" cy="4292600"/>
          </a:xfrm>
        </p:spPr>
        <p:txBody>
          <a:bodyPr/>
          <a:lstStyle/>
          <a:p>
            <a:pPr>
              <a:lnSpc>
                <a:spcPct val="80000"/>
              </a:lnSpc>
            </a:pPr>
            <a:r>
              <a:rPr lang="en-US" altLang="en-US" sz="2400">
                <a:solidFill>
                  <a:srgbClr val="FFFF99"/>
                </a:solidFill>
              </a:rPr>
              <a:t>Detectability issues</a:t>
            </a:r>
          </a:p>
          <a:p>
            <a:pPr>
              <a:lnSpc>
                <a:spcPct val="80000"/>
              </a:lnSpc>
              <a:buFont typeface="Wingdings" panose="05000000000000000000" pitchFamily="2" charset="2"/>
              <a:buNone/>
            </a:pPr>
            <a:r>
              <a:rPr lang="en-US" altLang="en-US" sz="2400">
                <a:solidFill>
                  <a:srgbClr val="FFFF99"/>
                </a:solidFill>
              </a:rPr>
              <a:t>	</a:t>
            </a:r>
          </a:p>
          <a:p>
            <a:pPr>
              <a:lnSpc>
                <a:spcPct val="80000"/>
              </a:lnSpc>
            </a:pPr>
            <a:r>
              <a:rPr lang="en-US" altLang="en-US" sz="2400">
                <a:solidFill>
                  <a:srgbClr val="FFFF99"/>
                </a:solidFill>
              </a:rPr>
              <a:t>Power issues 		</a:t>
            </a:r>
          </a:p>
          <a:p>
            <a:pPr>
              <a:lnSpc>
                <a:spcPct val="80000"/>
              </a:lnSpc>
            </a:pPr>
            <a:r>
              <a:rPr lang="en-US" altLang="en-US" sz="2400">
                <a:solidFill>
                  <a:srgbClr val="FFFF99"/>
                </a:solidFill>
              </a:rPr>
              <a:t>Spatial scale issues </a:t>
            </a:r>
          </a:p>
          <a:p>
            <a:pPr>
              <a:lnSpc>
                <a:spcPct val="80000"/>
              </a:lnSpc>
            </a:pPr>
            <a:endParaRPr lang="en-US" altLang="en-US" sz="2400">
              <a:solidFill>
                <a:srgbClr val="FFFF99"/>
              </a:solidFill>
            </a:endParaRPr>
          </a:p>
          <a:p>
            <a:pPr>
              <a:lnSpc>
                <a:spcPct val="80000"/>
              </a:lnSpc>
            </a:pPr>
            <a:endParaRPr lang="en-US" altLang="en-US" sz="2400">
              <a:solidFill>
                <a:srgbClr val="FFFF99"/>
              </a:solidFill>
            </a:endParaRPr>
          </a:p>
          <a:p>
            <a:pPr>
              <a:lnSpc>
                <a:spcPct val="80000"/>
              </a:lnSpc>
              <a:buFont typeface="Wingdings" panose="05000000000000000000" pitchFamily="2" charset="2"/>
              <a:buNone/>
            </a:pPr>
            <a:endParaRPr lang="en-US" altLang="en-US" sz="2400">
              <a:solidFill>
                <a:srgbClr val="FFFF99"/>
              </a:solidFill>
            </a:endParaRPr>
          </a:p>
          <a:p>
            <a:pPr>
              <a:lnSpc>
                <a:spcPct val="80000"/>
              </a:lnSpc>
              <a:buFont typeface="Wingdings" panose="05000000000000000000" pitchFamily="2" charset="2"/>
              <a:buNone/>
            </a:pPr>
            <a:endParaRPr lang="en-US" altLang="en-US" sz="2400">
              <a:solidFill>
                <a:srgbClr val="FFFF99"/>
              </a:solidFill>
            </a:endParaRPr>
          </a:p>
          <a:p>
            <a:pPr>
              <a:lnSpc>
                <a:spcPct val="80000"/>
              </a:lnSpc>
            </a:pPr>
            <a:r>
              <a:rPr lang="en-US" altLang="en-US" sz="2400">
                <a:solidFill>
                  <a:srgbClr val="FFFF99"/>
                </a:solidFill>
              </a:rPr>
              <a:t>Study sites</a:t>
            </a:r>
          </a:p>
          <a:p>
            <a:pPr>
              <a:lnSpc>
                <a:spcPct val="80000"/>
              </a:lnSpc>
            </a:pPr>
            <a:endParaRPr lang="en-US" altLang="en-US" sz="2400">
              <a:solidFill>
                <a:srgbClr val="FFFF99"/>
              </a:solidFill>
            </a:endParaRPr>
          </a:p>
          <a:p>
            <a:pPr>
              <a:lnSpc>
                <a:spcPct val="80000"/>
              </a:lnSpc>
              <a:buFont typeface="Wingdings" panose="05000000000000000000" pitchFamily="2" charset="2"/>
              <a:buNone/>
            </a:pPr>
            <a:r>
              <a:rPr lang="en-US" altLang="en-US" sz="800">
                <a:solidFill>
                  <a:srgbClr val="FFFF99"/>
                </a:solidFill>
              </a:rPr>
              <a:t>			</a:t>
            </a:r>
          </a:p>
          <a:p>
            <a:pPr>
              <a:lnSpc>
                <a:spcPct val="80000"/>
              </a:lnSpc>
            </a:pPr>
            <a:endParaRPr lang="en-US" altLang="en-US" sz="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326B191A-BB9C-8647-6282-447B50B51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3862388"/>
            <a:ext cx="6153150" cy="282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1299" name="Text Box 3">
            <a:extLst>
              <a:ext uri="{FF2B5EF4-FFF2-40B4-BE49-F238E27FC236}">
                <a16:creationId xmlns:a16="http://schemas.microsoft.com/office/drawing/2014/main" id="{DD599A7C-E006-8F65-CB30-08E62F0CA6B9}"/>
              </a:ext>
            </a:extLst>
          </p:cNvPr>
          <p:cNvSpPr txBox="1">
            <a:spLocks noChangeArrowheads="1"/>
          </p:cNvSpPr>
          <p:nvPr/>
        </p:nvSpPr>
        <p:spPr bwMode="auto">
          <a:xfrm>
            <a:off x="1116013" y="4773613"/>
            <a:ext cx="670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b="1" u="sng">
                <a:solidFill>
                  <a:srgbClr val="FFFF00"/>
                </a:solidFill>
                <a:latin typeface="Arial" panose="020B0604020202020204" pitchFamily="34" charset="0"/>
              </a:rPr>
              <a:t> </a:t>
            </a:r>
            <a:endParaRPr lang="en-US" altLang="en-US" b="1">
              <a:solidFill>
                <a:srgbClr val="FFFF00"/>
              </a:solidFill>
              <a:latin typeface="Arial" panose="020B0604020202020204" pitchFamily="34" charset="0"/>
            </a:endParaRPr>
          </a:p>
        </p:txBody>
      </p:sp>
      <p:sp>
        <p:nvSpPr>
          <p:cNvPr id="311300" name="Text Box 4">
            <a:extLst>
              <a:ext uri="{FF2B5EF4-FFF2-40B4-BE49-F238E27FC236}">
                <a16:creationId xmlns:a16="http://schemas.microsoft.com/office/drawing/2014/main" id="{59C3F069-83ED-4EDF-2DEE-26CD82EB75E2}"/>
              </a:ext>
            </a:extLst>
          </p:cNvPr>
          <p:cNvSpPr txBox="1">
            <a:spLocks noChangeArrowheads="1"/>
          </p:cNvSpPr>
          <p:nvPr/>
        </p:nvSpPr>
        <p:spPr bwMode="auto">
          <a:xfrm>
            <a:off x="998538" y="376238"/>
            <a:ext cx="7678737"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folHlink"/>
                </a:solidFill>
                <a:latin typeface="Arial" panose="020B0604020202020204" pitchFamily="34" charset="0"/>
              </a:rPr>
              <a:t>Oregon BLM Density Management Studies</a:t>
            </a:r>
          </a:p>
          <a:p>
            <a:pPr algn="ctr">
              <a:spcBef>
                <a:spcPct val="50000"/>
              </a:spcBef>
            </a:pPr>
            <a:r>
              <a:rPr lang="en-US" altLang="en-US" sz="2800" b="1">
                <a:solidFill>
                  <a:schemeClr val="folHlink"/>
                </a:solidFill>
                <a:latin typeface="Arial" panose="020B0604020202020204" pitchFamily="34" charset="0"/>
              </a:rPr>
              <a:t>PHASE 2</a:t>
            </a:r>
          </a:p>
        </p:txBody>
      </p:sp>
      <p:pic>
        <p:nvPicPr>
          <p:cNvPr id="311301" name="Picture 5">
            <a:extLst>
              <a:ext uri="{FF2B5EF4-FFF2-40B4-BE49-F238E27FC236}">
                <a16:creationId xmlns:a16="http://schemas.microsoft.com/office/drawing/2014/main" id="{9399B229-B890-5EF0-FEA3-F518BAAAA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1595438"/>
            <a:ext cx="2795588"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11302" name="Picture 6">
            <a:extLst>
              <a:ext uri="{FF2B5EF4-FFF2-40B4-BE49-F238E27FC236}">
                <a16:creationId xmlns:a16="http://schemas.microsoft.com/office/drawing/2014/main" id="{1612BAD9-2B74-EE3B-A5FA-B86A77140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525" y="1600200"/>
            <a:ext cx="2744788" cy="1974850"/>
          </a:xfrm>
          <a:prstGeom prst="rect">
            <a:avLst/>
          </a:prstGeom>
          <a:noFill/>
          <a:extLst>
            <a:ext uri="{909E8E84-426E-40DD-AFC4-6F175D3DCCD1}">
              <a14:hiddenFill xmlns:a14="http://schemas.microsoft.com/office/drawing/2010/main">
                <a:solidFill>
                  <a:srgbClr val="FFFFFF"/>
                </a:solidFill>
              </a14:hiddenFill>
            </a:ext>
          </a:extLst>
        </p:spPr>
      </p:pic>
      <p:sp>
        <p:nvSpPr>
          <p:cNvPr id="311303" name="AutoShape 7">
            <a:extLst>
              <a:ext uri="{FF2B5EF4-FFF2-40B4-BE49-F238E27FC236}">
                <a16:creationId xmlns:a16="http://schemas.microsoft.com/office/drawing/2014/main" id="{8C11B6EC-76CB-F511-8E47-6EE73D8834E5}"/>
              </a:ext>
            </a:extLst>
          </p:cNvPr>
          <p:cNvSpPr>
            <a:spLocks noChangeArrowheads="1"/>
          </p:cNvSpPr>
          <p:nvPr/>
        </p:nvSpPr>
        <p:spPr bwMode="auto">
          <a:xfrm>
            <a:off x="2820988" y="2546350"/>
            <a:ext cx="869950" cy="420688"/>
          </a:xfrm>
          <a:prstGeom prst="rightArrow">
            <a:avLst>
              <a:gd name="adj1" fmla="val 50000"/>
              <a:gd name="adj2" fmla="val 51698"/>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FF99"/>
              </a:solidFill>
              <a:latin typeface="Arial" panose="020B0604020202020204" pitchFamily="34" charset="0"/>
            </a:endParaRPr>
          </a:p>
        </p:txBody>
      </p:sp>
      <p:sp>
        <p:nvSpPr>
          <p:cNvPr id="311304" name="Text Box 8">
            <a:extLst>
              <a:ext uri="{FF2B5EF4-FFF2-40B4-BE49-F238E27FC236}">
                <a16:creationId xmlns:a16="http://schemas.microsoft.com/office/drawing/2014/main" id="{044273DF-78E3-E27A-9E4C-998F0AFC0B21}"/>
              </a:ext>
            </a:extLst>
          </p:cNvPr>
          <p:cNvSpPr txBox="1">
            <a:spLocks noChangeArrowheads="1"/>
          </p:cNvSpPr>
          <p:nvPr/>
        </p:nvSpPr>
        <p:spPr bwMode="auto">
          <a:xfrm>
            <a:off x="3940175" y="3090863"/>
            <a:ext cx="1320800" cy="457200"/>
          </a:xfrm>
          <a:prstGeom prst="rect">
            <a:avLst/>
          </a:prstGeom>
          <a:gradFill rotWithShape="1">
            <a:gsLst>
              <a:gs pos="0">
                <a:srgbClr val="000000">
                  <a:alpha val="38000"/>
                </a:srgbClr>
              </a:gs>
              <a:gs pos="100000">
                <a:srgbClr val="0000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FF99"/>
                </a:solidFill>
                <a:latin typeface="Arial" panose="020B0604020202020204" pitchFamily="34" charset="0"/>
              </a:rPr>
              <a:t>80 TPA</a:t>
            </a:r>
          </a:p>
        </p:txBody>
      </p:sp>
      <p:sp>
        <p:nvSpPr>
          <p:cNvPr id="311305" name="Text Box 9">
            <a:extLst>
              <a:ext uri="{FF2B5EF4-FFF2-40B4-BE49-F238E27FC236}">
                <a16:creationId xmlns:a16="http://schemas.microsoft.com/office/drawing/2014/main" id="{5DFB8092-903B-CBAC-54D4-FCB75AE9AB9E}"/>
              </a:ext>
            </a:extLst>
          </p:cNvPr>
          <p:cNvSpPr txBox="1">
            <a:spLocks noChangeArrowheads="1"/>
          </p:cNvSpPr>
          <p:nvPr/>
        </p:nvSpPr>
        <p:spPr bwMode="auto">
          <a:xfrm>
            <a:off x="958850" y="3157538"/>
            <a:ext cx="1636713" cy="4572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FF99"/>
                </a:solidFill>
                <a:latin typeface="Arial" panose="020B0604020202020204" pitchFamily="34" charset="0"/>
              </a:rPr>
              <a:t>~240 TPA</a:t>
            </a:r>
          </a:p>
        </p:txBody>
      </p:sp>
      <p:sp>
        <p:nvSpPr>
          <p:cNvPr id="311306" name="AutoShape 10">
            <a:extLst>
              <a:ext uri="{FF2B5EF4-FFF2-40B4-BE49-F238E27FC236}">
                <a16:creationId xmlns:a16="http://schemas.microsoft.com/office/drawing/2014/main" id="{F1F7FA44-F3D9-BCEB-ADE1-050970FB5EDB}"/>
              </a:ext>
            </a:extLst>
          </p:cNvPr>
          <p:cNvSpPr>
            <a:spLocks/>
          </p:cNvSpPr>
          <p:nvPr/>
        </p:nvSpPr>
        <p:spPr bwMode="auto">
          <a:xfrm rot="5400000">
            <a:off x="4890294" y="2340769"/>
            <a:ext cx="377825" cy="4005263"/>
          </a:xfrm>
          <a:prstGeom prst="leftBrace">
            <a:avLst>
              <a:gd name="adj1" fmla="val 88340"/>
              <a:gd name="adj2" fmla="val 50000"/>
            </a:avLst>
          </a:prstGeom>
          <a:noFill/>
          <a:ln w="571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7" name="Text Box 11">
            <a:extLst>
              <a:ext uri="{FF2B5EF4-FFF2-40B4-BE49-F238E27FC236}">
                <a16:creationId xmlns:a16="http://schemas.microsoft.com/office/drawing/2014/main" id="{179B60A1-91C2-399D-27C4-21399A4BCB34}"/>
              </a:ext>
            </a:extLst>
          </p:cNvPr>
          <p:cNvSpPr txBox="1">
            <a:spLocks noChangeArrowheads="1"/>
          </p:cNvSpPr>
          <p:nvPr/>
        </p:nvSpPr>
        <p:spPr bwMode="auto">
          <a:xfrm>
            <a:off x="3852863" y="3786188"/>
            <a:ext cx="2662237" cy="457200"/>
          </a:xfrm>
          <a:prstGeom prst="rect">
            <a:avLst/>
          </a:prstGeom>
          <a:noFill/>
          <a:ln>
            <a:noFill/>
          </a:ln>
          <a:effectLst/>
          <a:extLst>
            <a:ext uri="{909E8E84-426E-40DD-AFC4-6F175D3DCCD1}">
              <a14:hiddenFill xmlns:a14="http://schemas.microsoft.com/office/drawing/2010/main">
                <a:solidFill>
                  <a:srgbClr val="00CC00">
                    <a:alpha val="38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0000"/>
                </a:solidFill>
                <a:latin typeface="Arial" panose="020B0604020202020204" pitchFamily="34" charset="0"/>
              </a:rPr>
              <a:t>Retained Buffers</a:t>
            </a:r>
          </a:p>
        </p:txBody>
      </p:sp>
      <p:sp>
        <p:nvSpPr>
          <p:cNvPr id="311308" name="AutoShape 12">
            <a:extLst>
              <a:ext uri="{FF2B5EF4-FFF2-40B4-BE49-F238E27FC236}">
                <a16:creationId xmlns:a16="http://schemas.microsoft.com/office/drawing/2014/main" id="{02036547-83D1-C357-46E5-DEE40435C1E0}"/>
              </a:ext>
            </a:extLst>
          </p:cNvPr>
          <p:cNvSpPr>
            <a:spLocks noChangeArrowheads="1"/>
          </p:cNvSpPr>
          <p:nvPr/>
        </p:nvSpPr>
        <p:spPr bwMode="auto">
          <a:xfrm>
            <a:off x="2093913" y="4168775"/>
            <a:ext cx="223837" cy="1062038"/>
          </a:xfrm>
          <a:prstGeom prst="downArrow">
            <a:avLst>
              <a:gd name="adj1" fmla="val 50000"/>
              <a:gd name="adj2" fmla="val 118617"/>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9" name="Text Box 13">
            <a:extLst>
              <a:ext uri="{FF2B5EF4-FFF2-40B4-BE49-F238E27FC236}">
                <a16:creationId xmlns:a16="http://schemas.microsoft.com/office/drawing/2014/main" id="{BA1E615D-9714-ED44-0B6A-6396D23EB584}"/>
              </a:ext>
            </a:extLst>
          </p:cNvPr>
          <p:cNvSpPr txBox="1">
            <a:spLocks noChangeArrowheads="1"/>
          </p:cNvSpPr>
          <p:nvPr/>
        </p:nvSpPr>
        <p:spPr bwMode="auto">
          <a:xfrm>
            <a:off x="1511300" y="5238750"/>
            <a:ext cx="1466850" cy="1187450"/>
          </a:xfrm>
          <a:prstGeom prst="rect">
            <a:avLst/>
          </a:prstGeom>
          <a:noFill/>
          <a:ln>
            <a:noFill/>
          </a:ln>
          <a:effectLst/>
          <a:extLst>
            <a:ext uri="{909E8E84-426E-40DD-AFC4-6F175D3DCCD1}">
              <a14:hiddenFill xmlns:a14="http://schemas.microsoft.com/office/drawing/2010/main">
                <a:solidFill>
                  <a:srgbClr val="00CC00">
                    <a:alpha val="38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00"/>
                </a:solidFill>
                <a:latin typeface="Arial" panose="020B0604020202020204" pitchFamily="34" charset="0"/>
              </a:rPr>
              <a:t>Thin-throughBuffer</a:t>
            </a:r>
          </a:p>
        </p:txBody>
      </p:sp>
      <p:sp>
        <p:nvSpPr>
          <p:cNvPr id="311310" name="Text Box 14">
            <a:extLst>
              <a:ext uri="{FF2B5EF4-FFF2-40B4-BE49-F238E27FC236}">
                <a16:creationId xmlns:a16="http://schemas.microsoft.com/office/drawing/2014/main" id="{080A412A-0FE5-54D9-E8E0-DCFA2E7AE88B}"/>
              </a:ext>
            </a:extLst>
          </p:cNvPr>
          <p:cNvSpPr txBox="1">
            <a:spLocks noChangeArrowheads="1"/>
          </p:cNvSpPr>
          <p:nvPr/>
        </p:nvSpPr>
        <p:spPr bwMode="auto">
          <a:xfrm>
            <a:off x="652463" y="5668963"/>
            <a:ext cx="992187" cy="822325"/>
          </a:xfrm>
          <a:prstGeom prst="rect">
            <a:avLst/>
          </a:prstGeom>
          <a:noFill/>
          <a:ln>
            <a:noFill/>
          </a:ln>
          <a:effectLst/>
          <a:extLst>
            <a:ext uri="{909E8E84-426E-40DD-AFC4-6F175D3DCCD1}">
              <a14:hiddenFill xmlns:a14="http://schemas.microsoft.com/office/drawing/2010/main">
                <a:solidFill>
                  <a:srgbClr val="FFFFCC">
                    <a:alpha val="38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FF99"/>
                </a:solidFill>
                <a:latin typeface="Arial" panose="020B0604020202020204" pitchFamily="34" charset="0"/>
              </a:rPr>
              <a:t>N = 2 Sites</a:t>
            </a:r>
          </a:p>
        </p:txBody>
      </p:sp>
      <p:sp>
        <p:nvSpPr>
          <p:cNvPr id="311311" name="Text Box 15">
            <a:extLst>
              <a:ext uri="{FF2B5EF4-FFF2-40B4-BE49-F238E27FC236}">
                <a16:creationId xmlns:a16="http://schemas.microsoft.com/office/drawing/2014/main" id="{067C8C4F-28D9-6EDF-62E1-DC13FA128CD2}"/>
              </a:ext>
            </a:extLst>
          </p:cNvPr>
          <p:cNvSpPr txBox="1">
            <a:spLocks noChangeArrowheads="1"/>
          </p:cNvSpPr>
          <p:nvPr/>
        </p:nvSpPr>
        <p:spPr bwMode="auto">
          <a:xfrm>
            <a:off x="7742238" y="4187825"/>
            <a:ext cx="992187" cy="822325"/>
          </a:xfrm>
          <a:prstGeom prst="rect">
            <a:avLst/>
          </a:prstGeom>
          <a:noFill/>
          <a:ln>
            <a:noFill/>
          </a:ln>
          <a:effectLst/>
          <a:extLst>
            <a:ext uri="{909E8E84-426E-40DD-AFC4-6F175D3DCCD1}">
              <a14:hiddenFill xmlns:a14="http://schemas.microsoft.com/office/drawing/2010/main">
                <a:solidFill>
                  <a:srgbClr val="FFFFCC">
                    <a:alpha val="38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FF99"/>
                </a:solidFill>
                <a:latin typeface="Arial" panose="020B0604020202020204" pitchFamily="34" charset="0"/>
              </a:rPr>
              <a:t>N = 8 Sites</a:t>
            </a:r>
          </a:p>
        </p:txBody>
      </p:sp>
      <p:pic>
        <p:nvPicPr>
          <p:cNvPr id="311312" name="Picture 16">
            <a:extLst>
              <a:ext uri="{FF2B5EF4-FFF2-40B4-BE49-F238E27FC236}">
                <a16:creationId xmlns:a16="http://schemas.microsoft.com/office/drawing/2014/main" id="{F42FEEBB-EA4F-2CD2-8A5F-4A0618F55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4238" y="1622425"/>
            <a:ext cx="2601912" cy="1952625"/>
          </a:xfrm>
          <a:prstGeom prst="rect">
            <a:avLst/>
          </a:prstGeom>
          <a:noFill/>
          <a:extLst>
            <a:ext uri="{909E8E84-426E-40DD-AFC4-6F175D3DCCD1}">
              <a14:hiddenFill xmlns:a14="http://schemas.microsoft.com/office/drawing/2010/main">
                <a:solidFill>
                  <a:srgbClr val="FFFFFF"/>
                </a:solidFill>
              </a14:hiddenFill>
            </a:ext>
          </a:extLst>
        </p:spPr>
      </p:pic>
      <p:sp>
        <p:nvSpPr>
          <p:cNvPr id="311313" name="Text Box 17">
            <a:extLst>
              <a:ext uri="{FF2B5EF4-FFF2-40B4-BE49-F238E27FC236}">
                <a16:creationId xmlns:a16="http://schemas.microsoft.com/office/drawing/2014/main" id="{76C31227-E199-E377-2773-AFA1473E895D}"/>
              </a:ext>
            </a:extLst>
          </p:cNvPr>
          <p:cNvSpPr txBox="1">
            <a:spLocks noChangeArrowheads="1"/>
          </p:cNvSpPr>
          <p:nvPr/>
        </p:nvSpPr>
        <p:spPr bwMode="auto">
          <a:xfrm>
            <a:off x="6757988" y="3140075"/>
            <a:ext cx="1320800" cy="457200"/>
          </a:xfrm>
          <a:prstGeom prst="rect">
            <a:avLst/>
          </a:prstGeom>
          <a:gradFill rotWithShape="1">
            <a:gsLst>
              <a:gs pos="0">
                <a:srgbClr val="000000">
                  <a:alpha val="38000"/>
                </a:srgbClr>
              </a:gs>
              <a:gs pos="100000">
                <a:srgbClr val="0000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FF99"/>
                </a:solidFill>
                <a:latin typeface="Arial" panose="020B0604020202020204" pitchFamily="34" charset="0"/>
              </a:rPr>
              <a:t>~30TPA</a:t>
            </a:r>
          </a:p>
        </p:txBody>
      </p:sp>
      <p:sp>
        <p:nvSpPr>
          <p:cNvPr id="311314" name="AutoShape 18">
            <a:extLst>
              <a:ext uri="{FF2B5EF4-FFF2-40B4-BE49-F238E27FC236}">
                <a16:creationId xmlns:a16="http://schemas.microsoft.com/office/drawing/2014/main" id="{86771F39-6BA7-ACEC-3DB2-20BB4B70E896}"/>
              </a:ext>
            </a:extLst>
          </p:cNvPr>
          <p:cNvSpPr>
            <a:spLocks noChangeArrowheads="1"/>
          </p:cNvSpPr>
          <p:nvPr/>
        </p:nvSpPr>
        <p:spPr bwMode="auto">
          <a:xfrm>
            <a:off x="5613400" y="2532063"/>
            <a:ext cx="869950" cy="420687"/>
          </a:xfrm>
          <a:prstGeom prst="rightArrow">
            <a:avLst>
              <a:gd name="adj1" fmla="val 50000"/>
              <a:gd name="adj2" fmla="val 51698"/>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FF99"/>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a:extLst>
              <a:ext uri="{FF2B5EF4-FFF2-40B4-BE49-F238E27FC236}">
                <a16:creationId xmlns:a16="http://schemas.microsoft.com/office/drawing/2014/main" id="{30E8FA10-5B72-387F-89F3-C148AB44A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0"/>
            <a:ext cx="4598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3347" name="Picture 3">
            <a:extLst>
              <a:ext uri="{FF2B5EF4-FFF2-40B4-BE49-F238E27FC236}">
                <a16:creationId xmlns:a16="http://schemas.microsoft.com/office/drawing/2014/main" id="{D722214C-1A91-A0E4-C916-AE4119650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68275"/>
            <a:ext cx="1668463"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348" name="Rectangle 4">
            <a:extLst>
              <a:ext uri="{FF2B5EF4-FFF2-40B4-BE49-F238E27FC236}">
                <a16:creationId xmlns:a16="http://schemas.microsoft.com/office/drawing/2014/main" id="{0B9F4E96-9222-3927-EC5B-09A3F75B0AD3}"/>
              </a:ext>
            </a:extLst>
          </p:cNvPr>
          <p:cNvSpPr>
            <a:spLocks noGrp="1" noRot="1" noChangeArrowheads="1"/>
          </p:cNvSpPr>
          <p:nvPr>
            <p:ph type="title"/>
          </p:nvPr>
        </p:nvSpPr>
        <p:spPr>
          <a:xfrm>
            <a:off x="1619250" y="314325"/>
            <a:ext cx="3240088" cy="990600"/>
          </a:xfrm>
        </p:spPr>
        <p:txBody>
          <a:bodyPr/>
          <a:lstStyle/>
          <a:p>
            <a:r>
              <a:rPr lang="en-US" altLang="en-US" sz="4000" b="0">
                <a:solidFill>
                  <a:srgbClr val="CCECFF"/>
                </a:solidFill>
              </a:rPr>
              <a:t>Overall Summary</a:t>
            </a:r>
          </a:p>
        </p:txBody>
      </p:sp>
      <p:sp>
        <p:nvSpPr>
          <p:cNvPr id="313349" name="Rectangle 5">
            <a:extLst>
              <a:ext uri="{FF2B5EF4-FFF2-40B4-BE49-F238E27FC236}">
                <a16:creationId xmlns:a16="http://schemas.microsoft.com/office/drawing/2014/main" id="{44321C07-7554-C2C4-A9BA-296B32E8B0A7}"/>
              </a:ext>
            </a:extLst>
          </p:cNvPr>
          <p:cNvSpPr>
            <a:spLocks noGrp="1" noChangeArrowheads="1"/>
          </p:cNvSpPr>
          <p:nvPr>
            <p:ph type="body" idx="1"/>
          </p:nvPr>
        </p:nvSpPr>
        <p:spPr>
          <a:xfrm>
            <a:off x="0" y="2146300"/>
            <a:ext cx="4621213" cy="4294188"/>
          </a:xfrm>
        </p:spPr>
        <p:txBody>
          <a:bodyPr/>
          <a:lstStyle/>
          <a:p>
            <a:pPr>
              <a:lnSpc>
                <a:spcPct val="90000"/>
              </a:lnSpc>
              <a:buFont typeface="Wingdings" panose="05000000000000000000" pitchFamily="2" charset="2"/>
              <a:buNone/>
            </a:pPr>
            <a:endParaRPr lang="en-US" altLang="en-US" sz="900" b="1">
              <a:solidFill>
                <a:srgbClr val="FFFF99"/>
              </a:solidFill>
            </a:endParaRPr>
          </a:p>
          <a:p>
            <a:pPr>
              <a:lnSpc>
                <a:spcPct val="90000"/>
              </a:lnSpc>
            </a:pPr>
            <a:r>
              <a:rPr lang="en-US" altLang="en-US" sz="2400" b="1">
                <a:solidFill>
                  <a:schemeClr val="folHlink"/>
                </a:solidFill>
              </a:rPr>
              <a:t>Multiple headwater vertebrate assemblages</a:t>
            </a:r>
          </a:p>
          <a:p>
            <a:pPr>
              <a:lnSpc>
                <a:spcPct val="90000"/>
              </a:lnSpc>
            </a:pPr>
            <a:endParaRPr lang="en-US" altLang="en-US" sz="2400" b="1">
              <a:solidFill>
                <a:schemeClr val="folHlink"/>
              </a:solidFill>
            </a:endParaRPr>
          </a:p>
          <a:p>
            <a:pPr>
              <a:lnSpc>
                <a:spcPct val="90000"/>
              </a:lnSpc>
            </a:pPr>
            <a:r>
              <a:rPr lang="en-US" altLang="en-US" sz="2400" b="1">
                <a:solidFill>
                  <a:schemeClr val="folHlink"/>
                </a:solidFill>
              </a:rPr>
              <a:t>No dramatic thinning/ buffer  effect, so far</a:t>
            </a:r>
          </a:p>
          <a:p>
            <a:pPr>
              <a:lnSpc>
                <a:spcPct val="90000"/>
              </a:lnSpc>
            </a:pPr>
            <a:endParaRPr lang="en-US" altLang="en-US" sz="2400" b="1">
              <a:solidFill>
                <a:schemeClr val="folHlink"/>
              </a:solidFill>
            </a:endParaRPr>
          </a:p>
          <a:p>
            <a:pPr>
              <a:lnSpc>
                <a:spcPct val="90000"/>
              </a:lnSpc>
            </a:pPr>
            <a:r>
              <a:rPr lang="en-US" altLang="en-US" sz="2400" b="1">
                <a:solidFill>
                  <a:schemeClr val="folHlink"/>
                </a:solidFill>
              </a:rPr>
              <a:t>Some patterns  with bank/upland salamanders</a:t>
            </a:r>
          </a:p>
          <a:p>
            <a:pPr>
              <a:lnSpc>
                <a:spcPct val="90000"/>
              </a:lnSpc>
            </a:pPr>
            <a:endParaRPr lang="en-US" altLang="en-US" sz="2400" b="1">
              <a:solidFill>
                <a:schemeClr val="folHlink"/>
              </a:solidFill>
            </a:endParaRPr>
          </a:p>
          <a:p>
            <a:pPr>
              <a:lnSpc>
                <a:spcPct val="90000"/>
              </a:lnSpc>
            </a:pPr>
            <a:r>
              <a:rPr lang="en-US" altLang="en-US" sz="2400" b="1">
                <a:solidFill>
                  <a:schemeClr val="folHlink"/>
                </a:solidFill>
              </a:rPr>
              <a:t>Phase 2 beginning</a:t>
            </a:r>
          </a:p>
          <a:p>
            <a:pPr>
              <a:lnSpc>
                <a:spcPct val="90000"/>
              </a:lnSpc>
              <a:buFont typeface="Wingdings" panose="05000000000000000000" pitchFamily="2" charset="2"/>
              <a:buNone/>
            </a:pPr>
            <a:endParaRPr lang="en-US" altLang="en-US" sz="2400" b="1">
              <a:solidFill>
                <a:schemeClr val="folHlink"/>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52C742C5-BD66-322B-6CFA-5B1BBC0052E3}"/>
              </a:ext>
            </a:extLst>
          </p:cNvPr>
          <p:cNvSpPr>
            <a:spLocks noGrp="1" noRot="1" noChangeArrowheads="1"/>
          </p:cNvSpPr>
          <p:nvPr>
            <p:ph type="title"/>
          </p:nvPr>
        </p:nvSpPr>
        <p:spPr/>
        <p:txBody>
          <a:bodyPr/>
          <a:lstStyle/>
          <a:p>
            <a:r>
              <a:rPr lang="en-US" altLang="en-US" sz="3200"/>
              <a:t>DMS Research Objectives</a:t>
            </a:r>
          </a:p>
        </p:txBody>
      </p:sp>
      <p:sp>
        <p:nvSpPr>
          <p:cNvPr id="264195" name="Rectangle 3">
            <a:extLst>
              <a:ext uri="{FF2B5EF4-FFF2-40B4-BE49-F238E27FC236}">
                <a16:creationId xmlns:a16="http://schemas.microsoft.com/office/drawing/2014/main" id="{94A563A9-4CD6-810D-6C4B-0810F8937348}"/>
              </a:ext>
            </a:extLst>
          </p:cNvPr>
          <p:cNvSpPr>
            <a:spLocks noGrp="1" noChangeArrowheads="1"/>
          </p:cNvSpPr>
          <p:nvPr>
            <p:ph type="body" idx="1"/>
          </p:nvPr>
        </p:nvSpPr>
        <p:spPr/>
        <p:txBody>
          <a:bodyPr/>
          <a:lstStyle/>
          <a:p>
            <a:pPr>
              <a:lnSpc>
                <a:spcPct val="80000"/>
              </a:lnSpc>
              <a:spcBef>
                <a:spcPct val="50000"/>
              </a:spcBef>
            </a:pPr>
            <a:r>
              <a:rPr lang="en-US" altLang="en-US" sz="2800" b="1"/>
              <a:t>Evaluate effects of alternative density management treatments on important forest stand and habitat attributes</a:t>
            </a:r>
          </a:p>
          <a:p>
            <a:pPr>
              <a:lnSpc>
                <a:spcPct val="80000"/>
              </a:lnSpc>
              <a:spcBef>
                <a:spcPct val="50000"/>
              </a:spcBef>
            </a:pPr>
            <a:r>
              <a:rPr lang="en-US" altLang="en-US" sz="2800" b="1"/>
              <a:t>Determine treatment effects on selected plant and animal taxa (amphibians, arthropods, mollusks, nonvascular plants, and fungi)</a:t>
            </a:r>
          </a:p>
          <a:p>
            <a:pPr>
              <a:lnSpc>
                <a:spcPct val="80000"/>
              </a:lnSpc>
              <a:spcBef>
                <a:spcPct val="50000"/>
              </a:spcBef>
            </a:pPr>
            <a:r>
              <a:rPr lang="en-US" altLang="en-US" sz="2800" b="1">
                <a:solidFill>
                  <a:srgbClr val="FFFF00"/>
                </a:solidFill>
              </a:rPr>
              <a:t>Assess the combined effects of density management and alternative riparian buffer widths on aquatic and riparian ecosystems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38155EFF-BD5B-829C-DDF7-48AA7D3C157E}"/>
              </a:ext>
            </a:extLst>
          </p:cNvPr>
          <p:cNvSpPr>
            <a:spLocks noGrp="1" noRot="1" noChangeArrowheads="1"/>
          </p:cNvSpPr>
          <p:nvPr>
            <p:ph type="title"/>
          </p:nvPr>
        </p:nvSpPr>
        <p:spPr>
          <a:xfrm>
            <a:off x="309563" y="311150"/>
            <a:ext cx="7534275" cy="1214438"/>
          </a:xfrm>
        </p:spPr>
        <p:txBody>
          <a:bodyPr/>
          <a:lstStyle/>
          <a:p>
            <a:r>
              <a:rPr lang="en-US" altLang="en-US" sz="2400" u="sng">
                <a:solidFill>
                  <a:srgbClr val="FFFF99"/>
                </a:solidFill>
              </a:rPr>
              <a:t>Reflection</a:t>
            </a:r>
            <a:r>
              <a:rPr lang="en-US" altLang="en-US" sz="2400">
                <a:solidFill>
                  <a:srgbClr val="FFFF99"/>
                </a:solidFill>
              </a:rPr>
              <a:t>: While some taxa are protected at landscape scales as broad species distributions intersect protected lands …</a:t>
            </a:r>
          </a:p>
        </p:txBody>
      </p:sp>
      <p:sp>
        <p:nvSpPr>
          <p:cNvPr id="315395" name="Rectangle 3">
            <a:extLst>
              <a:ext uri="{FF2B5EF4-FFF2-40B4-BE49-F238E27FC236}">
                <a16:creationId xmlns:a16="http://schemas.microsoft.com/office/drawing/2014/main" id="{A410CC1E-6349-DEC1-E213-01C7415E72A5}"/>
              </a:ext>
            </a:extLst>
          </p:cNvPr>
          <p:cNvSpPr>
            <a:spLocks noGrp="1" noChangeArrowheads="1"/>
          </p:cNvSpPr>
          <p:nvPr>
            <p:ph type="body" sz="half" idx="1"/>
          </p:nvPr>
        </p:nvSpPr>
        <p:spPr>
          <a:xfrm>
            <a:off x="957263" y="5486400"/>
            <a:ext cx="6130925" cy="1079500"/>
          </a:xfrm>
        </p:spPr>
        <p:txBody>
          <a:bodyPr/>
          <a:lstStyle/>
          <a:p>
            <a:pPr>
              <a:lnSpc>
                <a:spcPct val="90000"/>
              </a:lnSpc>
              <a:buFont typeface="Wingdings" panose="05000000000000000000" pitchFamily="2" charset="2"/>
              <a:buNone/>
            </a:pPr>
            <a:r>
              <a:rPr lang="en-US" altLang="en-US" sz="2400" b="1">
                <a:solidFill>
                  <a:srgbClr val="FFFF99"/>
                </a:solidFill>
              </a:rPr>
              <a:t>…</a:t>
            </a:r>
            <a:r>
              <a:rPr lang="en-US" altLang="en-US" sz="2400">
                <a:solidFill>
                  <a:srgbClr val="FFFF99"/>
                </a:solidFill>
              </a:rPr>
              <a:t>species persistence at smaller spatial scales is important for maintaining intact ecological systems.</a:t>
            </a:r>
          </a:p>
        </p:txBody>
      </p:sp>
      <p:pic>
        <p:nvPicPr>
          <p:cNvPr id="315396" name="Picture 4">
            <a:extLst>
              <a:ext uri="{FF2B5EF4-FFF2-40B4-BE49-F238E27FC236}">
                <a16:creationId xmlns:a16="http://schemas.microsoft.com/office/drawing/2014/main" id="{552E445E-5C81-535D-15F2-4AD251670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 t="1192"/>
          <a:stretch>
            <a:fillRect/>
          </a:stretch>
        </p:blipFill>
        <p:spPr bwMode="auto">
          <a:xfrm>
            <a:off x="855663" y="1533525"/>
            <a:ext cx="2790825" cy="1843088"/>
          </a:xfrm>
          <a:prstGeom prst="rect">
            <a:avLst/>
          </a:prstGeom>
          <a:noFill/>
          <a:extLst>
            <a:ext uri="{909E8E84-426E-40DD-AFC4-6F175D3DCCD1}">
              <a14:hiddenFill xmlns:a14="http://schemas.microsoft.com/office/drawing/2010/main">
                <a:solidFill>
                  <a:srgbClr val="FFFFFF"/>
                </a:solidFill>
              </a14:hiddenFill>
            </a:ext>
          </a:extLst>
        </p:spPr>
      </p:pic>
      <p:pic>
        <p:nvPicPr>
          <p:cNvPr id="315397" name="Picture 5">
            <a:extLst>
              <a:ext uri="{FF2B5EF4-FFF2-40B4-BE49-F238E27FC236}">
                <a16:creationId xmlns:a16="http://schemas.microsoft.com/office/drawing/2014/main" id="{C88821E3-2659-4FDD-12B8-65433AAA4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 y="3471863"/>
            <a:ext cx="2798763" cy="1870075"/>
          </a:xfrm>
          <a:prstGeom prst="rect">
            <a:avLst/>
          </a:prstGeom>
          <a:noFill/>
          <a:extLst>
            <a:ext uri="{909E8E84-426E-40DD-AFC4-6F175D3DCCD1}">
              <a14:hiddenFill xmlns:a14="http://schemas.microsoft.com/office/drawing/2010/main">
                <a:solidFill>
                  <a:srgbClr val="FFFFFF"/>
                </a:solidFill>
              </a14:hiddenFill>
            </a:ext>
          </a:extLst>
        </p:spPr>
      </p:pic>
      <p:pic>
        <p:nvPicPr>
          <p:cNvPr id="315398" name="Picture 6">
            <a:extLst>
              <a:ext uri="{FF2B5EF4-FFF2-40B4-BE49-F238E27FC236}">
                <a16:creationId xmlns:a16="http://schemas.microsoft.com/office/drawing/2014/main" id="{88598396-3674-797C-CD84-E3522ED07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2213" y="3484563"/>
            <a:ext cx="2782887"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15399" name="Picture 7">
            <a:extLst>
              <a:ext uri="{FF2B5EF4-FFF2-40B4-BE49-F238E27FC236}">
                <a16:creationId xmlns:a16="http://schemas.microsoft.com/office/drawing/2014/main" id="{329EF7F5-41CA-DFDC-637C-862F980747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213" y="1536700"/>
            <a:ext cx="2784475" cy="1839913"/>
          </a:xfrm>
          <a:prstGeom prst="rect">
            <a:avLst/>
          </a:prstGeom>
          <a:noFill/>
          <a:extLst>
            <a:ext uri="{909E8E84-426E-40DD-AFC4-6F175D3DCCD1}">
              <a14:hiddenFill xmlns:a14="http://schemas.microsoft.com/office/drawing/2010/main">
                <a:solidFill>
                  <a:srgbClr val="FFFFFF"/>
                </a:solidFill>
              </a14:hiddenFill>
            </a:ext>
          </a:extLst>
        </p:spPr>
      </p:pic>
      <p:pic>
        <p:nvPicPr>
          <p:cNvPr id="315400" name="Picture 8">
            <a:extLst>
              <a:ext uri="{FF2B5EF4-FFF2-40B4-BE49-F238E27FC236}">
                <a16:creationId xmlns:a16="http://schemas.microsoft.com/office/drawing/2014/main" id="{016EB08E-7FC0-B8DE-8D81-292644CD7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2313" y="1062038"/>
            <a:ext cx="1631950" cy="5300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a:extLst>
              <a:ext uri="{FF2B5EF4-FFF2-40B4-BE49-F238E27FC236}">
                <a16:creationId xmlns:a16="http://schemas.microsoft.com/office/drawing/2014/main" id="{B794D03A-4D9A-F79E-F009-889C3FD20212}"/>
              </a:ext>
            </a:extLst>
          </p:cNvPr>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572000" y="228600"/>
            <a:ext cx="4343400" cy="632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17443" name="Group 3">
            <a:extLst>
              <a:ext uri="{FF2B5EF4-FFF2-40B4-BE49-F238E27FC236}">
                <a16:creationId xmlns:a16="http://schemas.microsoft.com/office/drawing/2014/main" id="{0F9DEF8E-0A18-0F6F-B9B5-FBF7324E0F4F}"/>
              </a:ext>
            </a:extLst>
          </p:cNvPr>
          <p:cNvGrpSpPr>
            <a:grpSpLocks/>
          </p:cNvGrpSpPr>
          <p:nvPr/>
        </p:nvGrpSpPr>
        <p:grpSpPr bwMode="auto">
          <a:xfrm>
            <a:off x="765175" y="1946275"/>
            <a:ext cx="2932113" cy="4275138"/>
            <a:chOff x="4054" y="602"/>
            <a:chExt cx="1427" cy="2117"/>
          </a:xfrm>
        </p:grpSpPr>
        <p:pic>
          <p:nvPicPr>
            <p:cNvPr id="317444" name="Picture 4">
              <a:extLst>
                <a:ext uri="{FF2B5EF4-FFF2-40B4-BE49-F238E27FC236}">
                  <a16:creationId xmlns:a16="http://schemas.microsoft.com/office/drawing/2014/main" id="{3B50263E-2977-4311-D620-EA1E99F1E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663"/>
            <a:stretch>
              <a:fillRect/>
            </a:stretch>
          </p:blipFill>
          <p:spPr bwMode="auto">
            <a:xfrm>
              <a:off x="4358" y="602"/>
              <a:ext cx="1123" cy="996"/>
            </a:xfrm>
            <a:prstGeom prst="rect">
              <a:avLst/>
            </a:prstGeom>
            <a:noFill/>
            <a:ln w="571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317445" name="Picture 5">
              <a:extLst>
                <a:ext uri="{FF2B5EF4-FFF2-40B4-BE49-F238E27FC236}">
                  <a16:creationId xmlns:a16="http://schemas.microsoft.com/office/drawing/2014/main" id="{B44430BF-B278-BD9E-E111-F1E122ECF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750" r="7500"/>
            <a:stretch>
              <a:fillRect/>
            </a:stretch>
          </p:blipFill>
          <p:spPr bwMode="auto">
            <a:xfrm>
              <a:off x="4054" y="1688"/>
              <a:ext cx="1282" cy="1031"/>
            </a:xfrm>
            <a:prstGeom prst="rect">
              <a:avLst/>
            </a:prstGeom>
            <a:noFill/>
            <a:ln w="57150">
              <a:solidFill>
                <a:srgbClr val="9900CC"/>
              </a:solidFill>
              <a:miter lim="800000"/>
              <a:headEnd/>
              <a:tailEnd/>
            </a:ln>
            <a:extLst>
              <a:ext uri="{909E8E84-426E-40DD-AFC4-6F175D3DCCD1}">
                <a14:hiddenFill xmlns:a14="http://schemas.microsoft.com/office/drawing/2010/main">
                  <a:solidFill>
                    <a:srgbClr val="FFFFFF"/>
                  </a:solidFill>
                </a14:hiddenFill>
              </a:ext>
            </a:extLst>
          </p:spPr>
        </p:pic>
      </p:grpSp>
      <p:sp>
        <p:nvSpPr>
          <p:cNvPr id="317446" name="Text Box 6">
            <a:extLst>
              <a:ext uri="{FF2B5EF4-FFF2-40B4-BE49-F238E27FC236}">
                <a16:creationId xmlns:a16="http://schemas.microsoft.com/office/drawing/2014/main" id="{ECAD3D64-5B3E-45B2-4FAF-FEA81A09D9EB}"/>
              </a:ext>
            </a:extLst>
          </p:cNvPr>
          <p:cNvSpPr txBox="1">
            <a:spLocks noChangeArrowheads="1"/>
          </p:cNvSpPr>
          <p:nvPr/>
        </p:nvSpPr>
        <p:spPr bwMode="auto">
          <a:xfrm>
            <a:off x="192088" y="203200"/>
            <a:ext cx="4460875" cy="1838325"/>
          </a:xfrm>
          <a:prstGeom prst="rect">
            <a:avLst/>
          </a:prstGeom>
          <a:solidFill>
            <a:srgbClr val="FFFF99"/>
          </a:solidFill>
          <a:ln w="381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99"/>
                </a:solidFill>
                <a:latin typeface="Arial" panose="020B0604020202020204" pitchFamily="34" charset="0"/>
              </a:rPr>
              <a:t>Rarer headwater-dependent species may require stand scale management</a:t>
            </a:r>
            <a:r>
              <a:rPr lang="en-US" altLang="en-US" sz="2400" b="1">
                <a:solidFill>
                  <a:srgbClr val="FFFF00"/>
                </a:solidFill>
                <a:latin typeface="Arial" panose="020B0604020202020204" pitchFamily="34" charset="0"/>
              </a:rPr>
              <a:t> </a:t>
            </a:r>
          </a:p>
        </p:txBody>
      </p:sp>
      <p:sp>
        <p:nvSpPr>
          <p:cNvPr id="317447" name="Text Box 7">
            <a:extLst>
              <a:ext uri="{FF2B5EF4-FFF2-40B4-BE49-F238E27FC236}">
                <a16:creationId xmlns:a16="http://schemas.microsoft.com/office/drawing/2014/main" id="{3A336344-0245-09AF-4373-BDD5B0679C01}"/>
              </a:ext>
            </a:extLst>
          </p:cNvPr>
          <p:cNvSpPr txBox="1">
            <a:spLocks noChangeArrowheads="1"/>
          </p:cNvSpPr>
          <p:nvPr/>
        </p:nvSpPr>
        <p:spPr bwMode="auto">
          <a:xfrm>
            <a:off x="239713" y="3822700"/>
            <a:ext cx="3379787" cy="404813"/>
          </a:xfrm>
          <a:prstGeom prst="rect">
            <a:avLst/>
          </a:prstGeom>
          <a:solidFill>
            <a:srgbClr val="FFFF99"/>
          </a:solidFill>
          <a:ln w="381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Arial" panose="020B0604020202020204" pitchFamily="34" charset="0"/>
              </a:rPr>
              <a:t>  PATCHY DISTRIBUTIONS</a:t>
            </a:r>
          </a:p>
        </p:txBody>
      </p:sp>
      <p:pic>
        <p:nvPicPr>
          <p:cNvPr id="317448" name="Picture 8">
            <a:extLst>
              <a:ext uri="{FF2B5EF4-FFF2-40B4-BE49-F238E27FC236}">
                <a16:creationId xmlns:a16="http://schemas.microsoft.com/office/drawing/2014/main" id="{103F3FC7-DD21-B3FA-7328-252A578C6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313" y="5399088"/>
            <a:ext cx="2713037" cy="1296987"/>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317449" name="Text Box 9">
            <a:extLst>
              <a:ext uri="{FF2B5EF4-FFF2-40B4-BE49-F238E27FC236}">
                <a16:creationId xmlns:a16="http://schemas.microsoft.com/office/drawing/2014/main" id="{64DDCA68-7EA8-880B-4A0F-32AA4E08B143}"/>
              </a:ext>
            </a:extLst>
          </p:cNvPr>
          <p:cNvSpPr txBox="1">
            <a:spLocks noChangeArrowheads="1"/>
          </p:cNvSpPr>
          <p:nvPr/>
        </p:nvSpPr>
        <p:spPr bwMode="auto">
          <a:xfrm>
            <a:off x="3262313" y="4903788"/>
            <a:ext cx="3678237" cy="679450"/>
          </a:xfrm>
          <a:prstGeom prst="rect">
            <a:avLst/>
          </a:prstGeom>
          <a:solidFill>
            <a:srgbClr val="FFFF99"/>
          </a:solidFill>
          <a:ln w="381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Arial" panose="020B0604020202020204" pitchFamily="34" charset="0"/>
              </a:rPr>
              <a:t>DISPERSAL LIMITATIONS and RESTRICTED HABITAT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a:extLst>
              <a:ext uri="{FF2B5EF4-FFF2-40B4-BE49-F238E27FC236}">
                <a16:creationId xmlns:a16="http://schemas.microsoft.com/office/drawing/2014/main" id="{81597C43-5F05-4D78-4E1B-D224866998CE}"/>
              </a:ext>
            </a:extLst>
          </p:cNvPr>
          <p:cNvSpPr txBox="1">
            <a:spLocks noChangeArrowheads="1"/>
          </p:cNvSpPr>
          <p:nvPr/>
        </p:nvSpPr>
        <p:spPr bwMode="auto">
          <a:xfrm>
            <a:off x="1289050" y="0"/>
            <a:ext cx="6545263" cy="495300"/>
          </a:xfrm>
          <a:prstGeom prst="rect">
            <a:avLst/>
          </a:prstGeom>
          <a:solidFill>
            <a:srgbClr val="FFFF99"/>
          </a:solidFill>
          <a:ln w="381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chemeClr val="bg1"/>
                </a:solidFill>
                <a:latin typeface="Arial" panose="020B0604020202020204" pitchFamily="34" charset="0"/>
              </a:rPr>
              <a:t>Distances Detected from Streams</a:t>
            </a:r>
          </a:p>
        </p:txBody>
      </p:sp>
      <p:graphicFrame>
        <p:nvGraphicFramePr>
          <p:cNvPr id="319491" name="Group 3">
            <a:extLst>
              <a:ext uri="{FF2B5EF4-FFF2-40B4-BE49-F238E27FC236}">
                <a16:creationId xmlns:a16="http://schemas.microsoft.com/office/drawing/2014/main" id="{902FA79D-1FE4-1684-73E9-1452BD734B9D}"/>
              </a:ext>
            </a:extLst>
          </p:cNvPr>
          <p:cNvGraphicFramePr>
            <a:graphicFrameLocks noGrp="1"/>
          </p:cNvGraphicFramePr>
          <p:nvPr/>
        </p:nvGraphicFramePr>
        <p:xfrm>
          <a:off x="695325" y="649288"/>
          <a:ext cx="7862888" cy="6170612"/>
        </p:xfrm>
        <a:graphic>
          <a:graphicData uri="http://schemas.openxmlformats.org/drawingml/2006/table">
            <a:tbl>
              <a:tblPr/>
              <a:tblGrid>
                <a:gridCol w="3559175">
                  <a:extLst>
                    <a:ext uri="{9D8B030D-6E8A-4147-A177-3AD203B41FA5}">
                      <a16:colId xmlns:a16="http://schemas.microsoft.com/office/drawing/2014/main" val="2086660086"/>
                    </a:ext>
                  </a:extLst>
                </a:gridCol>
                <a:gridCol w="1828800">
                  <a:extLst>
                    <a:ext uri="{9D8B030D-6E8A-4147-A177-3AD203B41FA5}">
                      <a16:colId xmlns:a16="http://schemas.microsoft.com/office/drawing/2014/main" val="2873836009"/>
                    </a:ext>
                  </a:extLst>
                </a:gridCol>
                <a:gridCol w="2474913">
                  <a:extLst>
                    <a:ext uri="{9D8B030D-6E8A-4147-A177-3AD203B41FA5}">
                      <a16:colId xmlns:a16="http://schemas.microsoft.com/office/drawing/2014/main" val="148392496"/>
                    </a:ext>
                  </a:extLst>
                </a:gridCol>
              </a:tblGrid>
              <a:tr h="5810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Species</a:t>
                      </a:r>
                    </a:p>
                  </a:txBody>
                  <a:tcP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Distance (m)</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Reference</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9268445"/>
                  </a:ext>
                </a:extLst>
              </a:tr>
              <a:tr h="5810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DITE</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a:t>
                      </a: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ASTR, </a:t>
                      </a:r>
                      <a:r>
                        <a:rPr kumimoji="0" lang="en-US" altLang="en-US" sz="2800" b="0" i="0" u="none" strike="noStrike" cap="none" normalizeH="0" baseline="0">
                          <a:ln>
                            <a:noFill/>
                          </a:ln>
                          <a:solidFill>
                            <a:srgbClr val="99CCFF"/>
                          </a:solidFill>
                          <a:effectLst>
                            <a:outerShdw blurRad="38100" dist="38100" dir="2700000" algn="tl">
                              <a:srgbClr val="000000"/>
                            </a:outerShdw>
                          </a:effectLst>
                          <a:latin typeface="Garamond" panose="02020404030301010803" pitchFamily="18" charset="0"/>
                        </a:rPr>
                        <a:t>PLDU,</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PLVE, ENES, ANFE, </a:t>
                      </a: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TAGR, RAAU</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400</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McComb et al. 1993a</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986709824"/>
                  </a:ext>
                </a:extLst>
              </a:tr>
              <a:tr h="5810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ASTR, DITE</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a:t>
                      </a: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RHsp, </a:t>
                      </a:r>
                      <a:r>
                        <a:rPr kumimoji="0" lang="en-US" altLang="en-US" sz="2800" b="0" i="0" u="none" strike="noStrike" cap="none" normalizeH="0" baseline="0">
                          <a:ln>
                            <a:noFill/>
                          </a:ln>
                          <a:solidFill>
                            <a:srgbClr val="99CCFF"/>
                          </a:solidFill>
                          <a:effectLst>
                            <a:outerShdw blurRad="38100" dist="38100" dir="2700000" algn="tl">
                              <a:srgbClr val="000000"/>
                            </a:outerShdw>
                          </a:effectLst>
                          <a:latin typeface="Garamond" panose="02020404030301010803" pitchFamily="18" charset="0"/>
                        </a:rPr>
                        <a:t>PLDU,</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BAWR, PLVE, </a:t>
                      </a: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RAAU, TAGR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200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endParaRP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Gomez and Anthony 1996</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775284360"/>
                  </a:ext>
                </a:extLst>
              </a:tr>
              <a:tr h="5810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DITE, ASTR,     </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PLVE, ENES,    </a:t>
                      </a: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TAGR,</a:t>
                      </a: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a:t>
                      </a:r>
                      <a:r>
                        <a:rPr kumimoji="0" lang="en-US" altLang="en-US" sz="2800" b="0" i="0" u="none" strike="noStrike" cap="none" normalizeH="0" baseline="0">
                          <a:ln>
                            <a:noFill/>
                          </a:ln>
                          <a:solidFill>
                            <a:schemeClr val="folHlink"/>
                          </a:solidFill>
                          <a:effectLst>
                            <a:outerShdw blurRad="38100" dist="38100" dir="2700000" algn="tl">
                              <a:srgbClr val="000000"/>
                            </a:outerShdw>
                          </a:effectLst>
                          <a:latin typeface="Garamond" panose="02020404030301010803" pitchFamily="18" charset="0"/>
                        </a:rPr>
                        <a:t>AMGR, RAAU </a:t>
                      </a:r>
                    </a:p>
                  </a:txBody>
                  <a:tcP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~135</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McComb et al. 1993a</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endParaRP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71971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a:extLst>
              <a:ext uri="{FF2B5EF4-FFF2-40B4-BE49-F238E27FC236}">
                <a16:creationId xmlns:a16="http://schemas.microsoft.com/office/drawing/2014/main" id="{FB51C9A2-8ACB-520D-5237-2C526A23CCD3}"/>
              </a:ext>
            </a:extLst>
          </p:cNvPr>
          <p:cNvSpPr txBox="1">
            <a:spLocks noChangeArrowheads="1"/>
          </p:cNvSpPr>
          <p:nvPr/>
        </p:nvSpPr>
        <p:spPr bwMode="auto">
          <a:xfrm>
            <a:off x="369888" y="203200"/>
            <a:ext cx="8264525" cy="9461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folHlink"/>
                </a:solidFill>
                <a:latin typeface="Arial" panose="020B0604020202020204" pitchFamily="34" charset="0"/>
              </a:rPr>
              <a:t>Designs to Integrate Stream and Upland Forest Management for Amphibians</a:t>
            </a:r>
          </a:p>
        </p:txBody>
      </p:sp>
      <p:pic>
        <p:nvPicPr>
          <p:cNvPr id="321539" name="Picture 3">
            <a:extLst>
              <a:ext uri="{FF2B5EF4-FFF2-40B4-BE49-F238E27FC236}">
                <a16:creationId xmlns:a16="http://schemas.microsoft.com/office/drawing/2014/main" id="{023FBE5D-E419-2D85-1D94-FB9E9C02E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1117600"/>
            <a:ext cx="4376738" cy="5037138"/>
          </a:xfrm>
          <a:prstGeom prst="rect">
            <a:avLst/>
          </a:prstGeom>
          <a:noFill/>
          <a:extLst>
            <a:ext uri="{909E8E84-426E-40DD-AFC4-6F175D3DCCD1}">
              <a14:hiddenFill xmlns:a14="http://schemas.microsoft.com/office/drawing/2010/main">
                <a:solidFill>
                  <a:srgbClr val="FFFFFF"/>
                </a:solidFill>
              </a14:hiddenFill>
            </a:ext>
          </a:extLst>
        </p:spPr>
      </p:pic>
      <p:sp>
        <p:nvSpPr>
          <p:cNvPr id="321540" name="Text Box 4">
            <a:extLst>
              <a:ext uri="{FF2B5EF4-FFF2-40B4-BE49-F238E27FC236}">
                <a16:creationId xmlns:a16="http://schemas.microsoft.com/office/drawing/2014/main" id="{E8E6B9C6-0B89-CC5D-A8DD-01F74CC821B3}"/>
              </a:ext>
            </a:extLst>
          </p:cNvPr>
          <p:cNvSpPr txBox="1">
            <a:spLocks noChangeArrowheads="1"/>
          </p:cNvSpPr>
          <p:nvPr/>
        </p:nvSpPr>
        <p:spPr bwMode="auto">
          <a:xfrm>
            <a:off x="1801813" y="6219825"/>
            <a:ext cx="5145087" cy="495300"/>
          </a:xfrm>
          <a:prstGeom prst="rect">
            <a:avLst/>
          </a:prstGeom>
          <a:solidFill>
            <a:schemeClr val="bg2"/>
          </a:solidFill>
          <a:ln w="3810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chemeClr val="folHlink"/>
                </a:solidFill>
                <a:latin typeface="Arial" panose="020B0604020202020204" pitchFamily="34" charset="0"/>
              </a:rPr>
              <a:t>Olson, Anderson et al. 2007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E20145A8-913A-8A94-6608-5A64A9B9BF7D}"/>
              </a:ext>
            </a:extLst>
          </p:cNvPr>
          <p:cNvSpPr>
            <a:spLocks noGrp="1" noRot="1" noChangeArrowheads="1"/>
          </p:cNvSpPr>
          <p:nvPr>
            <p:ph type="title"/>
          </p:nvPr>
        </p:nvSpPr>
        <p:spPr>
          <a:xfrm>
            <a:off x="457200" y="76200"/>
            <a:ext cx="8229600" cy="687388"/>
          </a:xfrm>
        </p:spPr>
        <p:txBody>
          <a:bodyPr/>
          <a:lstStyle/>
          <a:p>
            <a:r>
              <a:rPr lang="en-US" altLang="en-US" sz="2800"/>
              <a:t>DMS Desired Future Conditions</a:t>
            </a:r>
          </a:p>
        </p:txBody>
      </p:sp>
      <p:sp>
        <p:nvSpPr>
          <p:cNvPr id="268291" name="Rectangle 3">
            <a:extLst>
              <a:ext uri="{FF2B5EF4-FFF2-40B4-BE49-F238E27FC236}">
                <a16:creationId xmlns:a16="http://schemas.microsoft.com/office/drawing/2014/main" id="{79327BB8-4BA2-55D7-A558-276E59B0AC7D}"/>
              </a:ext>
            </a:extLst>
          </p:cNvPr>
          <p:cNvSpPr>
            <a:spLocks noGrp="1" noChangeArrowheads="1"/>
          </p:cNvSpPr>
          <p:nvPr>
            <p:ph type="body" idx="1"/>
          </p:nvPr>
        </p:nvSpPr>
        <p:spPr>
          <a:xfrm>
            <a:off x="685800" y="685800"/>
            <a:ext cx="7696200" cy="5715000"/>
          </a:xfrm>
        </p:spPr>
        <p:txBody>
          <a:bodyPr/>
          <a:lstStyle/>
          <a:p>
            <a:r>
              <a:rPr lang="en-US" altLang="en-US" sz="2400" b="1"/>
              <a:t>When treated stands reach 120-150 years of age:</a:t>
            </a:r>
          </a:p>
          <a:p>
            <a:pPr lvl="1"/>
            <a:r>
              <a:rPr lang="en-US" altLang="en-US" sz="2000" b="1" u="sng"/>
              <a:t>Large green conifer trees</a:t>
            </a:r>
            <a:r>
              <a:rPr lang="en-US" altLang="en-US" sz="2000"/>
              <a:t> </a:t>
            </a:r>
            <a:endParaRPr lang="en-US" altLang="en-US" sz="2000">
              <a:hlinkClick r:id="" action="ppaction://noaction"/>
              <a:hlinkMouseOver r:id="rId3" action="ppaction://hlinkfile"/>
            </a:endParaRPr>
          </a:p>
          <a:p>
            <a:pPr lvl="2"/>
            <a:r>
              <a:rPr lang="en-US" altLang="en-US" sz="1600"/>
              <a:t>&gt;8 Douglas-fir per acre &gt;30 inches” </a:t>
            </a:r>
          </a:p>
          <a:p>
            <a:pPr lvl="2"/>
            <a:r>
              <a:rPr lang="en-US" altLang="en-US" sz="1600"/>
              <a:t>2-6 TPA, diameter &gt; 50 in.</a:t>
            </a:r>
          </a:p>
          <a:p>
            <a:pPr lvl="2"/>
            <a:r>
              <a:rPr lang="en-US" altLang="en-US" sz="1600"/>
              <a:t>1 TPA, diameter &gt; 50 in. with a broken top </a:t>
            </a:r>
          </a:p>
          <a:p>
            <a:pPr lvl="1"/>
            <a:r>
              <a:rPr lang="en-US" altLang="en-US" sz="2000" b="1" u="sng"/>
              <a:t>Enhanced species and structural diversity</a:t>
            </a:r>
            <a:r>
              <a:rPr lang="en-US" altLang="en-US" sz="2000"/>
              <a:t> </a:t>
            </a:r>
          </a:p>
          <a:p>
            <a:pPr lvl="2"/>
            <a:r>
              <a:rPr lang="en-US" altLang="en-US" sz="1600"/>
              <a:t>25-35 TPA, diameter 15-30 in., hardwoods and conifers </a:t>
            </a:r>
          </a:p>
          <a:p>
            <a:pPr lvl="2"/>
            <a:r>
              <a:rPr lang="en-US" altLang="en-US" sz="1600"/>
              <a:t>100-200 TPA, diameter &lt; 15 in., hardwoods and conifers </a:t>
            </a:r>
          </a:p>
          <a:p>
            <a:pPr lvl="2"/>
            <a:r>
              <a:rPr lang="en-US" altLang="en-US" sz="1600"/>
              <a:t>Two or more species to include at least one shade tolerant species, and two or more age cohorts</a:t>
            </a:r>
          </a:p>
          <a:p>
            <a:pPr lvl="1"/>
            <a:r>
              <a:rPr lang="en-US" altLang="en-US" sz="2000" b="1" u="sng"/>
              <a:t>Snags</a:t>
            </a:r>
            <a:r>
              <a:rPr lang="en-US" altLang="en-US" sz="1600" b="1"/>
              <a:t> </a:t>
            </a:r>
          </a:p>
          <a:p>
            <a:pPr lvl="2"/>
            <a:r>
              <a:rPr lang="en-US" altLang="en-US" sz="1600"/>
              <a:t>8-12 snags/acre, 50% diameter 10-25 in., 50% diameter &gt; 25 in.</a:t>
            </a:r>
          </a:p>
          <a:p>
            <a:pPr lvl="2"/>
            <a:r>
              <a:rPr lang="en-US" altLang="en-US" sz="1600"/>
              <a:t>All decay classes present </a:t>
            </a:r>
          </a:p>
          <a:p>
            <a:pPr lvl="1"/>
            <a:r>
              <a:rPr lang="en-US" altLang="en-US" sz="2000" b="1" u="sng"/>
              <a:t>Downed logs</a:t>
            </a:r>
            <a:r>
              <a:rPr lang="en-US" altLang="en-US" sz="1600"/>
              <a:t> </a:t>
            </a:r>
          </a:p>
          <a:p>
            <a:pPr lvl="2"/>
            <a:r>
              <a:rPr lang="en-US" altLang="en-US" sz="1600"/>
              <a:t>900 linear feet/acre of well-dispersed logs </a:t>
            </a:r>
          </a:p>
          <a:p>
            <a:pPr lvl="2"/>
            <a:r>
              <a:rPr lang="en-US" altLang="en-US" sz="1600"/>
              <a:t>1/3 of logs &gt; 24 in. diameter </a:t>
            </a:r>
          </a:p>
          <a:p>
            <a:pPr lvl="2"/>
            <a:r>
              <a:rPr lang="en-US" altLang="en-US" sz="1600"/>
              <a:t>2/3 of logs 10-24 in. diameter </a:t>
            </a:r>
          </a:p>
          <a:p>
            <a:pPr lvl="2"/>
            <a:r>
              <a:rPr lang="en-US" altLang="en-US" sz="1600"/>
              <a:t>All decay classes present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59C9ABAE-E54B-BA49-F1DB-07A083C972D8}"/>
              </a:ext>
            </a:extLst>
          </p:cNvPr>
          <p:cNvSpPr>
            <a:spLocks noGrp="1" noRot="1" noChangeArrowheads="1"/>
          </p:cNvSpPr>
          <p:nvPr>
            <p:ph type="title"/>
          </p:nvPr>
        </p:nvSpPr>
        <p:spPr/>
        <p:txBody>
          <a:bodyPr/>
          <a:lstStyle/>
          <a:p>
            <a:r>
              <a:rPr lang="en-US" altLang="en-US" sz="3200"/>
              <a:t>Density Management Treatments</a:t>
            </a:r>
          </a:p>
        </p:txBody>
      </p:sp>
      <p:sp>
        <p:nvSpPr>
          <p:cNvPr id="269315" name="Rectangle 3">
            <a:extLst>
              <a:ext uri="{FF2B5EF4-FFF2-40B4-BE49-F238E27FC236}">
                <a16:creationId xmlns:a16="http://schemas.microsoft.com/office/drawing/2014/main" id="{736FF812-D10B-F517-B904-7BEA62DA24BC}"/>
              </a:ext>
            </a:extLst>
          </p:cNvPr>
          <p:cNvSpPr>
            <a:spLocks noGrp="1" noChangeArrowheads="1"/>
          </p:cNvSpPr>
          <p:nvPr>
            <p:ph type="body" idx="1"/>
          </p:nvPr>
        </p:nvSpPr>
        <p:spPr/>
        <p:txBody>
          <a:bodyPr/>
          <a:lstStyle/>
          <a:p>
            <a:pPr>
              <a:lnSpc>
                <a:spcPct val="90000"/>
              </a:lnSpc>
            </a:pPr>
            <a:r>
              <a:rPr lang="en-US" altLang="en-US" sz="2400" b="1"/>
              <a:t>Initial Thinning in 40-60 year-old Douglas-fir Stands</a:t>
            </a:r>
          </a:p>
          <a:p>
            <a:pPr>
              <a:lnSpc>
                <a:spcPct val="90000"/>
              </a:lnSpc>
            </a:pPr>
            <a:r>
              <a:rPr lang="en-US" altLang="en-US" sz="2400" b="1"/>
              <a:t>Treatment Units 30 – 60 ac</a:t>
            </a:r>
          </a:p>
          <a:p>
            <a:pPr lvl="1">
              <a:lnSpc>
                <a:spcPct val="90000"/>
              </a:lnSpc>
            </a:pPr>
            <a:r>
              <a:rPr lang="en-US" altLang="en-US" sz="2000" b="1"/>
              <a:t>Unthinned Control – 200-300 tpa</a:t>
            </a:r>
          </a:p>
          <a:p>
            <a:pPr lvl="1">
              <a:lnSpc>
                <a:spcPct val="90000"/>
              </a:lnSpc>
            </a:pPr>
            <a:r>
              <a:rPr lang="en-US" altLang="en-US" sz="2000" b="1"/>
              <a:t>High Density Retention – 120 tpa</a:t>
            </a:r>
          </a:p>
          <a:p>
            <a:pPr lvl="1">
              <a:lnSpc>
                <a:spcPct val="90000"/>
              </a:lnSpc>
            </a:pPr>
            <a:r>
              <a:rPr lang="en-US" altLang="en-US" sz="2000" b="1"/>
              <a:t>Moderate Density Retention – 80 tpa</a:t>
            </a:r>
          </a:p>
          <a:p>
            <a:pPr lvl="1">
              <a:lnSpc>
                <a:spcPct val="90000"/>
              </a:lnSpc>
            </a:pPr>
            <a:r>
              <a:rPr lang="en-US" altLang="en-US" sz="2000" b="1"/>
              <a:t>Variable Density Retention – 40 to 120 tpa</a:t>
            </a:r>
          </a:p>
          <a:p>
            <a:pPr>
              <a:lnSpc>
                <a:spcPct val="90000"/>
              </a:lnSpc>
            </a:pPr>
            <a:r>
              <a:rPr lang="en-US" altLang="en-US" sz="2400" b="1"/>
              <a:t>Fine-scale features</a:t>
            </a:r>
          </a:p>
          <a:p>
            <a:pPr lvl="1">
              <a:lnSpc>
                <a:spcPct val="90000"/>
              </a:lnSpc>
            </a:pPr>
            <a:r>
              <a:rPr lang="en-US" altLang="en-US" sz="2000" b="1"/>
              <a:t>0.25 to 1 ac Leave Islands</a:t>
            </a:r>
          </a:p>
          <a:p>
            <a:pPr lvl="1">
              <a:lnSpc>
                <a:spcPct val="90000"/>
              </a:lnSpc>
            </a:pPr>
            <a:r>
              <a:rPr lang="en-US" altLang="en-US" sz="2000" b="1"/>
              <a:t>0.25 to 1 ac Patch Openings</a:t>
            </a:r>
          </a:p>
          <a:p>
            <a:pPr lvl="1">
              <a:lnSpc>
                <a:spcPct val="90000"/>
              </a:lnSpc>
            </a:pPr>
            <a:r>
              <a:rPr lang="en-US" altLang="en-US" sz="2000" b="1"/>
              <a:t>Mixed-species planting of patch openings</a:t>
            </a:r>
          </a:p>
          <a:p>
            <a:pPr lvl="1">
              <a:lnSpc>
                <a:spcPct val="90000"/>
              </a:lnSpc>
            </a:pPr>
            <a:r>
              <a:rPr lang="en-US" altLang="en-US" sz="2000" b="1"/>
              <a:t>Snag and downed wood creation as needed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5A908223-C562-62E4-0D34-37F234A0AED8}"/>
              </a:ext>
            </a:extLst>
          </p:cNvPr>
          <p:cNvSpPr>
            <a:spLocks noGrp="1" noRot="1" noChangeArrowheads="1"/>
          </p:cNvSpPr>
          <p:nvPr>
            <p:ph type="title"/>
          </p:nvPr>
        </p:nvSpPr>
        <p:spPr>
          <a:xfrm>
            <a:off x="161925" y="228600"/>
            <a:ext cx="8831263" cy="1339850"/>
          </a:xfrm>
        </p:spPr>
        <p:txBody>
          <a:bodyPr/>
          <a:lstStyle/>
          <a:p>
            <a:r>
              <a:rPr lang="en-US" altLang="en-US" sz="2800"/>
              <a:t>Typical Canopy and Stand Conditions</a:t>
            </a:r>
            <a:br>
              <a:rPr lang="en-US" altLang="en-US" sz="2800"/>
            </a:br>
            <a:r>
              <a:rPr lang="en-US" altLang="en-US" sz="2800"/>
              <a:t>Three Years After Implementation</a:t>
            </a:r>
          </a:p>
        </p:txBody>
      </p:sp>
      <p:sp>
        <p:nvSpPr>
          <p:cNvPr id="273411" name="Text Box 3">
            <a:extLst>
              <a:ext uri="{FF2B5EF4-FFF2-40B4-BE49-F238E27FC236}">
                <a16:creationId xmlns:a16="http://schemas.microsoft.com/office/drawing/2014/main" id="{6A15E945-F1A2-352B-ED04-B24853F1D2FA}"/>
              </a:ext>
            </a:extLst>
          </p:cNvPr>
          <p:cNvSpPr txBox="1">
            <a:spLocks noChangeArrowheads="1"/>
          </p:cNvSpPr>
          <p:nvPr/>
        </p:nvSpPr>
        <p:spPr bwMode="auto">
          <a:xfrm>
            <a:off x="371475" y="5738813"/>
            <a:ext cx="1744663"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200" b="1">
                <a:latin typeface="Times New Roman" panose="02020603050405020304" pitchFamily="18" charset="0"/>
              </a:rPr>
              <a:t>200-300 TPA</a:t>
            </a:r>
          </a:p>
          <a:p>
            <a:pPr algn="ctr" eaLnBrk="1" hangingPunct="1"/>
            <a:r>
              <a:rPr lang="en-US" altLang="en-US" sz="2000" b="1">
                <a:latin typeface="Times New Roman" panose="02020603050405020304" pitchFamily="18" charset="0"/>
              </a:rPr>
              <a:t>(Unthinned)</a:t>
            </a:r>
          </a:p>
        </p:txBody>
      </p:sp>
      <p:sp>
        <p:nvSpPr>
          <p:cNvPr id="273412" name="Text Box 4">
            <a:extLst>
              <a:ext uri="{FF2B5EF4-FFF2-40B4-BE49-F238E27FC236}">
                <a16:creationId xmlns:a16="http://schemas.microsoft.com/office/drawing/2014/main" id="{63309490-4EF2-4302-F170-2A985DB0D011}"/>
              </a:ext>
            </a:extLst>
          </p:cNvPr>
          <p:cNvSpPr txBox="1">
            <a:spLocks noChangeArrowheads="1"/>
          </p:cNvSpPr>
          <p:nvPr/>
        </p:nvSpPr>
        <p:spPr bwMode="auto">
          <a:xfrm>
            <a:off x="879475" y="3505200"/>
            <a:ext cx="773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400" b="1">
                <a:latin typeface="Times New Roman" panose="02020603050405020304" pitchFamily="18" charset="0"/>
              </a:rPr>
              <a:t>9%</a:t>
            </a:r>
          </a:p>
        </p:txBody>
      </p:sp>
      <p:pic>
        <p:nvPicPr>
          <p:cNvPr id="273413" name="Picture 5">
            <a:extLst>
              <a:ext uri="{FF2B5EF4-FFF2-40B4-BE49-F238E27FC236}">
                <a16:creationId xmlns:a16="http://schemas.microsoft.com/office/drawing/2014/main" id="{A8543418-A4F9-060E-4221-7766AD1CD1F7}"/>
              </a:ext>
            </a:extLst>
          </p:cNvPr>
          <p:cNvPicPr>
            <a:picLocks noChangeArrowheads="1"/>
          </p:cNvPicPr>
          <p:nvPr/>
        </p:nvPicPr>
        <p:blipFill>
          <a:blip r:embed="rId3">
            <a:extLst>
              <a:ext uri="{28A0092B-C50C-407E-A947-70E740481C1C}">
                <a14:useLocalDpi xmlns:a14="http://schemas.microsoft.com/office/drawing/2010/main" val="0"/>
              </a:ext>
            </a:extLst>
          </a:blip>
          <a:srcRect l="2863" r="8778" b="4568"/>
          <a:stretch>
            <a:fillRect/>
          </a:stretch>
        </p:blipFill>
        <p:spPr bwMode="auto">
          <a:xfrm>
            <a:off x="2436813" y="4005263"/>
            <a:ext cx="2100262" cy="1755775"/>
          </a:xfrm>
          <a:prstGeom prst="rect">
            <a:avLst/>
          </a:prstGeom>
          <a:noFill/>
          <a:extLst>
            <a:ext uri="{909E8E84-426E-40DD-AFC4-6F175D3DCCD1}">
              <a14:hiddenFill xmlns:a14="http://schemas.microsoft.com/office/drawing/2010/main">
                <a:solidFill>
                  <a:srgbClr val="FFFFFF"/>
                </a:solidFill>
              </a14:hiddenFill>
            </a:ext>
          </a:extLst>
        </p:spPr>
      </p:pic>
      <p:sp>
        <p:nvSpPr>
          <p:cNvPr id="273414" name="Text Box 6">
            <a:extLst>
              <a:ext uri="{FF2B5EF4-FFF2-40B4-BE49-F238E27FC236}">
                <a16:creationId xmlns:a16="http://schemas.microsoft.com/office/drawing/2014/main" id="{13C5C1AB-0319-1BDF-90B3-12F1090A5F35}"/>
              </a:ext>
            </a:extLst>
          </p:cNvPr>
          <p:cNvSpPr txBox="1">
            <a:spLocks noChangeArrowheads="1"/>
          </p:cNvSpPr>
          <p:nvPr/>
        </p:nvSpPr>
        <p:spPr bwMode="auto">
          <a:xfrm>
            <a:off x="2978150" y="5759450"/>
            <a:ext cx="1092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200" b="1">
                <a:latin typeface="Times New Roman" panose="02020603050405020304" pitchFamily="18" charset="0"/>
              </a:rPr>
              <a:t>80 TPA</a:t>
            </a:r>
          </a:p>
        </p:txBody>
      </p:sp>
      <p:sp>
        <p:nvSpPr>
          <p:cNvPr id="273415" name="Text Box 7">
            <a:extLst>
              <a:ext uri="{FF2B5EF4-FFF2-40B4-BE49-F238E27FC236}">
                <a16:creationId xmlns:a16="http://schemas.microsoft.com/office/drawing/2014/main" id="{77344688-A69E-BAD2-6A06-1B3FD4935FD3}"/>
              </a:ext>
            </a:extLst>
          </p:cNvPr>
          <p:cNvSpPr txBox="1">
            <a:spLocks noChangeArrowheads="1"/>
          </p:cNvSpPr>
          <p:nvPr/>
        </p:nvSpPr>
        <p:spPr bwMode="auto">
          <a:xfrm>
            <a:off x="5213350" y="5759450"/>
            <a:ext cx="1092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200" b="1">
                <a:latin typeface="Times New Roman" panose="02020603050405020304" pitchFamily="18" charset="0"/>
              </a:rPr>
              <a:t>40 TPA</a:t>
            </a:r>
          </a:p>
        </p:txBody>
      </p:sp>
      <p:pic>
        <p:nvPicPr>
          <p:cNvPr id="273416" name="Picture 8">
            <a:extLst>
              <a:ext uri="{FF2B5EF4-FFF2-40B4-BE49-F238E27FC236}">
                <a16:creationId xmlns:a16="http://schemas.microsoft.com/office/drawing/2014/main" id="{DDFA297C-74B2-A174-0479-2A7E505E6D3D}"/>
              </a:ext>
            </a:extLst>
          </p:cNvPr>
          <p:cNvPicPr>
            <a:picLocks noChangeArrowheads="1"/>
          </p:cNvPicPr>
          <p:nvPr/>
        </p:nvPicPr>
        <p:blipFill>
          <a:blip r:embed="rId4">
            <a:lum bright="6000"/>
            <a:extLst>
              <a:ext uri="{28A0092B-C50C-407E-A947-70E740481C1C}">
                <a14:useLocalDpi xmlns:a14="http://schemas.microsoft.com/office/drawing/2010/main" val="0"/>
              </a:ext>
            </a:extLst>
          </a:blip>
          <a:srcRect l="3818" r="3818" b="3897"/>
          <a:stretch>
            <a:fillRect/>
          </a:stretch>
        </p:blipFill>
        <p:spPr bwMode="auto">
          <a:xfrm>
            <a:off x="2436813" y="1752600"/>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7" name="Text Box 9">
            <a:extLst>
              <a:ext uri="{FF2B5EF4-FFF2-40B4-BE49-F238E27FC236}">
                <a16:creationId xmlns:a16="http://schemas.microsoft.com/office/drawing/2014/main" id="{7376DFDB-F402-A047-364F-ED8904EE6556}"/>
              </a:ext>
            </a:extLst>
          </p:cNvPr>
          <p:cNvSpPr txBox="1">
            <a:spLocks noChangeArrowheads="1"/>
          </p:cNvSpPr>
          <p:nvPr/>
        </p:nvSpPr>
        <p:spPr bwMode="auto">
          <a:xfrm>
            <a:off x="3114675" y="3505200"/>
            <a:ext cx="704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1">
                <a:latin typeface="Times New Roman" panose="02020603050405020304" pitchFamily="18" charset="0"/>
              </a:rPr>
              <a:t>28%</a:t>
            </a:r>
          </a:p>
        </p:txBody>
      </p:sp>
      <p:pic>
        <p:nvPicPr>
          <p:cNvPr id="273418" name="Picture 10">
            <a:extLst>
              <a:ext uri="{FF2B5EF4-FFF2-40B4-BE49-F238E27FC236}">
                <a16:creationId xmlns:a16="http://schemas.microsoft.com/office/drawing/2014/main" id="{C6D3FC8B-ED25-713A-9434-B096BAECC482}"/>
              </a:ext>
            </a:extLst>
          </p:cNvPr>
          <p:cNvPicPr>
            <a:picLocks noChangeArrowheads="1"/>
          </p:cNvPicPr>
          <p:nvPr/>
        </p:nvPicPr>
        <p:blipFill>
          <a:blip r:embed="rId5">
            <a:lum bright="6000"/>
            <a:extLst>
              <a:ext uri="{28A0092B-C50C-407E-A947-70E740481C1C}">
                <a14:useLocalDpi xmlns:a14="http://schemas.microsoft.com/office/drawing/2010/main" val="0"/>
              </a:ext>
            </a:extLst>
          </a:blip>
          <a:srcRect l="3818" r="3818" b="6754"/>
          <a:stretch>
            <a:fillRect/>
          </a:stretch>
        </p:blipFill>
        <p:spPr bwMode="auto">
          <a:xfrm>
            <a:off x="4672013" y="1752600"/>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9" name="Text Box 11">
            <a:extLst>
              <a:ext uri="{FF2B5EF4-FFF2-40B4-BE49-F238E27FC236}">
                <a16:creationId xmlns:a16="http://schemas.microsoft.com/office/drawing/2014/main" id="{D49EE135-0E9F-15F5-9EF3-231BA10379BB}"/>
              </a:ext>
            </a:extLst>
          </p:cNvPr>
          <p:cNvSpPr txBox="1">
            <a:spLocks noChangeArrowheads="1"/>
          </p:cNvSpPr>
          <p:nvPr/>
        </p:nvSpPr>
        <p:spPr bwMode="auto">
          <a:xfrm>
            <a:off x="5349875" y="3505200"/>
            <a:ext cx="704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1">
                <a:latin typeface="Times New Roman" panose="02020603050405020304" pitchFamily="18" charset="0"/>
              </a:rPr>
              <a:t>38%</a:t>
            </a:r>
          </a:p>
        </p:txBody>
      </p:sp>
      <p:pic>
        <p:nvPicPr>
          <p:cNvPr id="273420" name="Picture 12">
            <a:extLst>
              <a:ext uri="{FF2B5EF4-FFF2-40B4-BE49-F238E27FC236}">
                <a16:creationId xmlns:a16="http://schemas.microsoft.com/office/drawing/2014/main" id="{0F669AF1-09A1-50EC-75F6-13D62D682FF4}"/>
              </a:ext>
            </a:extLst>
          </p:cNvPr>
          <p:cNvPicPr>
            <a:picLocks noChangeArrowheads="1"/>
          </p:cNvPicPr>
          <p:nvPr/>
        </p:nvPicPr>
        <p:blipFill>
          <a:blip r:embed="rId6">
            <a:lum bright="6000"/>
            <a:extLst>
              <a:ext uri="{28A0092B-C50C-407E-A947-70E740481C1C}">
                <a14:useLocalDpi xmlns:a14="http://schemas.microsoft.com/office/drawing/2010/main" val="0"/>
              </a:ext>
            </a:extLst>
          </a:blip>
          <a:srcRect l="6436"/>
          <a:stretch>
            <a:fillRect/>
          </a:stretch>
        </p:blipFill>
        <p:spPr bwMode="auto">
          <a:xfrm>
            <a:off x="4675188" y="4005263"/>
            <a:ext cx="2097087" cy="1755775"/>
          </a:xfrm>
          <a:prstGeom prst="rect">
            <a:avLst/>
          </a:prstGeom>
          <a:noFill/>
          <a:extLst>
            <a:ext uri="{909E8E84-426E-40DD-AFC4-6F175D3DCCD1}">
              <a14:hiddenFill xmlns:a14="http://schemas.microsoft.com/office/drawing/2010/main">
                <a:solidFill>
                  <a:srgbClr val="FFFFFF"/>
                </a:solidFill>
              </a14:hiddenFill>
            </a:ext>
          </a:extLst>
        </p:spPr>
      </p:pic>
      <p:pic>
        <p:nvPicPr>
          <p:cNvPr id="273421" name="Picture 13">
            <a:extLst>
              <a:ext uri="{FF2B5EF4-FFF2-40B4-BE49-F238E27FC236}">
                <a16:creationId xmlns:a16="http://schemas.microsoft.com/office/drawing/2014/main" id="{7E88192C-903B-A844-AD8D-90CC646DCF08}"/>
              </a:ext>
            </a:extLst>
          </p:cNvPr>
          <p:cNvPicPr>
            <a:picLocks noChangeArrowheads="1"/>
          </p:cNvPicPr>
          <p:nvPr/>
        </p:nvPicPr>
        <p:blipFill>
          <a:blip r:embed="rId7">
            <a:lum bright="6000"/>
            <a:extLst>
              <a:ext uri="{28A0092B-C50C-407E-A947-70E740481C1C}">
                <a14:useLocalDpi xmlns:a14="http://schemas.microsoft.com/office/drawing/2010/main" val="0"/>
              </a:ext>
            </a:extLst>
          </a:blip>
          <a:srcRect l="1553" r="1166" b="2570"/>
          <a:stretch>
            <a:fillRect/>
          </a:stretch>
        </p:blipFill>
        <p:spPr bwMode="auto">
          <a:xfrm>
            <a:off x="6910388" y="4005263"/>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22" name="Text Box 14">
            <a:extLst>
              <a:ext uri="{FF2B5EF4-FFF2-40B4-BE49-F238E27FC236}">
                <a16:creationId xmlns:a16="http://schemas.microsoft.com/office/drawing/2014/main" id="{8EEEC4C9-379C-1D84-945A-1C9DD67E0658}"/>
              </a:ext>
            </a:extLst>
          </p:cNvPr>
          <p:cNvSpPr txBox="1">
            <a:spLocks noChangeArrowheads="1"/>
          </p:cNvSpPr>
          <p:nvPr/>
        </p:nvSpPr>
        <p:spPr bwMode="auto">
          <a:xfrm>
            <a:off x="7004050" y="5735638"/>
            <a:ext cx="19748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200" b="1">
                <a:latin typeface="Times New Roman" panose="02020603050405020304" pitchFamily="18" charset="0"/>
              </a:rPr>
              <a:t>1 Acre Patch</a:t>
            </a:r>
          </a:p>
        </p:txBody>
      </p:sp>
      <p:pic>
        <p:nvPicPr>
          <p:cNvPr id="273423" name="Picture 15">
            <a:extLst>
              <a:ext uri="{FF2B5EF4-FFF2-40B4-BE49-F238E27FC236}">
                <a16:creationId xmlns:a16="http://schemas.microsoft.com/office/drawing/2014/main" id="{A9859604-E674-1F24-D462-F97ADBEB12B1}"/>
              </a:ext>
            </a:extLst>
          </p:cNvPr>
          <p:cNvPicPr>
            <a:picLocks noChangeArrowheads="1"/>
          </p:cNvPicPr>
          <p:nvPr/>
        </p:nvPicPr>
        <p:blipFill>
          <a:blip r:embed="rId8">
            <a:lum bright="6000"/>
            <a:extLst>
              <a:ext uri="{28A0092B-C50C-407E-A947-70E740481C1C}">
                <a14:useLocalDpi xmlns:a14="http://schemas.microsoft.com/office/drawing/2010/main" val="0"/>
              </a:ext>
            </a:extLst>
          </a:blip>
          <a:srcRect l="3818" r="3818" b="3897"/>
          <a:stretch>
            <a:fillRect/>
          </a:stretch>
        </p:blipFill>
        <p:spPr bwMode="auto">
          <a:xfrm>
            <a:off x="6907213" y="1752600"/>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24" name="Text Box 16">
            <a:extLst>
              <a:ext uri="{FF2B5EF4-FFF2-40B4-BE49-F238E27FC236}">
                <a16:creationId xmlns:a16="http://schemas.microsoft.com/office/drawing/2014/main" id="{640C00BA-3298-E753-D1EA-7F890FF9B0F6}"/>
              </a:ext>
            </a:extLst>
          </p:cNvPr>
          <p:cNvSpPr txBox="1">
            <a:spLocks noChangeArrowheads="1"/>
          </p:cNvSpPr>
          <p:nvPr/>
        </p:nvSpPr>
        <p:spPr bwMode="auto">
          <a:xfrm>
            <a:off x="7585075" y="3505200"/>
            <a:ext cx="704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1">
                <a:latin typeface="Times New Roman" panose="02020603050405020304" pitchFamily="18" charset="0"/>
              </a:rPr>
              <a:t>61%</a:t>
            </a:r>
          </a:p>
        </p:txBody>
      </p:sp>
      <p:pic>
        <p:nvPicPr>
          <p:cNvPr id="273426" name="Picture 18">
            <a:extLst>
              <a:ext uri="{FF2B5EF4-FFF2-40B4-BE49-F238E27FC236}">
                <a16:creationId xmlns:a16="http://schemas.microsoft.com/office/drawing/2014/main" id="{7C954F8E-A356-9E7D-E42B-D3E8B4EB7556}"/>
              </a:ext>
            </a:extLst>
          </p:cNvPr>
          <p:cNvPicPr>
            <a:picLocks noChangeArrowheads="1"/>
          </p:cNvPicPr>
          <p:nvPr/>
        </p:nvPicPr>
        <p:blipFill>
          <a:blip r:embed="rId9">
            <a:lum bright="12000"/>
            <a:extLst>
              <a:ext uri="{28A0092B-C50C-407E-A947-70E740481C1C}">
                <a14:useLocalDpi xmlns:a14="http://schemas.microsoft.com/office/drawing/2010/main" val="0"/>
              </a:ext>
            </a:extLst>
          </a:blip>
          <a:srcRect r="3816"/>
          <a:stretch>
            <a:fillRect/>
          </a:stretch>
        </p:blipFill>
        <p:spPr bwMode="auto">
          <a:xfrm>
            <a:off x="203200" y="4005263"/>
            <a:ext cx="2097088" cy="1755775"/>
          </a:xfrm>
          <a:prstGeom prst="rect">
            <a:avLst/>
          </a:prstGeom>
          <a:noFill/>
          <a:extLst>
            <a:ext uri="{909E8E84-426E-40DD-AFC4-6F175D3DCCD1}">
              <a14:hiddenFill xmlns:a14="http://schemas.microsoft.com/office/drawing/2010/main">
                <a:solidFill>
                  <a:srgbClr val="FFFFFF"/>
                </a:solidFill>
              </a14:hiddenFill>
            </a:ext>
          </a:extLst>
        </p:spPr>
      </p:pic>
      <p:pic>
        <p:nvPicPr>
          <p:cNvPr id="273427" name="Picture 19">
            <a:extLst>
              <a:ext uri="{FF2B5EF4-FFF2-40B4-BE49-F238E27FC236}">
                <a16:creationId xmlns:a16="http://schemas.microsoft.com/office/drawing/2014/main" id="{C4CA2684-563D-E3D1-3553-AA48DFD633A3}"/>
              </a:ext>
            </a:extLst>
          </p:cNvPr>
          <p:cNvPicPr>
            <a:picLocks noChangeArrowheads="1"/>
          </p:cNvPicPr>
          <p:nvPr/>
        </p:nvPicPr>
        <p:blipFill>
          <a:blip r:embed="rId10">
            <a:extLst>
              <a:ext uri="{28A0092B-C50C-407E-A947-70E740481C1C}">
                <a14:useLocalDpi xmlns:a14="http://schemas.microsoft.com/office/drawing/2010/main" val="0"/>
              </a:ext>
            </a:extLst>
          </a:blip>
          <a:srcRect l="2364" r="3818" b="3897"/>
          <a:stretch>
            <a:fillRect/>
          </a:stretch>
        </p:blipFill>
        <p:spPr bwMode="auto">
          <a:xfrm>
            <a:off x="203200" y="1752600"/>
            <a:ext cx="2097088" cy="1755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75532E96-EFAA-E81C-28F9-46F6C6E438B0}"/>
              </a:ext>
            </a:extLst>
          </p:cNvPr>
          <p:cNvSpPr>
            <a:spLocks noGrp="1" noRot="1" noChangeArrowheads="1"/>
          </p:cNvSpPr>
          <p:nvPr>
            <p:ph type="title"/>
          </p:nvPr>
        </p:nvSpPr>
        <p:spPr/>
        <p:txBody>
          <a:bodyPr/>
          <a:lstStyle/>
          <a:p>
            <a:r>
              <a:rPr lang="en-US" altLang="en-US" sz="3200"/>
              <a:t>Riparian Buffer Treatments</a:t>
            </a:r>
          </a:p>
        </p:txBody>
      </p:sp>
      <p:sp>
        <p:nvSpPr>
          <p:cNvPr id="270339" name="Rectangle 3">
            <a:extLst>
              <a:ext uri="{FF2B5EF4-FFF2-40B4-BE49-F238E27FC236}">
                <a16:creationId xmlns:a16="http://schemas.microsoft.com/office/drawing/2014/main" id="{2979B3F3-C430-3BBC-CAED-614644C9B842}"/>
              </a:ext>
            </a:extLst>
          </p:cNvPr>
          <p:cNvSpPr>
            <a:spLocks noGrp="1" noChangeArrowheads="1"/>
          </p:cNvSpPr>
          <p:nvPr>
            <p:ph type="body" idx="1"/>
          </p:nvPr>
        </p:nvSpPr>
        <p:spPr>
          <a:xfrm>
            <a:off x="838200" y="1524000"/>
            <a:ext cx="7391400" cy="4953000"/>
          </a:xfrm>
        </p:spPr>
        <p:txBody>
          <a:bodyPr/>
          <a:lstStyle/>
          <a:p>
            <a:pPr>
              <a:spcBef>
                <a:spcPct val="35000"/>
              </a:spcBef>
            </a:pPr>
            <a:r>
              <a:rPr lang="en-US" altLang="en-US" sz="2200" b="1"/>
              <a:t>Streamside Retention (SR)</a:t>
            </a:r>
          </a:p>
          <a:p>
            <a:pPr lvl="1">
              <a:spcBef>
                <a:spcPct val="35000"/>
              </a:spcBef>
            </a:pPr>
            <a:r>
              <a:rPr lang="en-US" altLang="en-US" sz="2200" b="1"/>
              <a:t>Only Trees With Canopy Providing Direct Cover to Stream (~ 25 ft)</a:t>
            </a:r>
          </a:p>
          <a:p>
            <a:pPr>
              <a:spcBef>
                <a:spcPct val="35000"/>
              </a:spcBef>
            </a:pPr>
            <a:r>
              <a:rPr lang="en-US" altLang="en-US" sz="2200" b="1"/>
              <a:t>Variable Width (VB)</a:t>
            </a:r>
          </a:p>
          <a:p>
            <a:pPr lvl="1">
              <a:spcBef>
                <a:spcPct val="35000"/>
              </a:spcBef>
            </a:pPr>
            <a:r>
              <a:rPr lang="en-US" altLang="en-US" sz="2200" b="1"/>
              <a:t>Topographic or Vegetation Breaks (~ 70 ft)</a:t>
            </a:r>
          </a:p>
          <a:p>
            <a:pPr>
              <a:spcBef>
                <a:spcPct val="35000"/>
              </a:spcBef>
            </a:pPr>
            <a:r>
              <a:rPr lang="en-US" altLang="en-US" sz="2200" b="1"/>
              <a:t>One Site-Potential Tree Height (1SPTH)</a:t>
            </a:r>
          </a:p>
          <a:p>
            <a:pPr lvl="1">
              <a:spcBef>
                <a:spcPct val="35000"/>
              </a:spcBef>
            </a:pPr>
            <a:r>
              <a:rPr lang="en-US" altLang="en-US" sz="2200" b="1"/>
              <a:t>Distance Equal to Potential Height of Dominant Tree (~220 ft)</a:t>
            </a:r>
          </a:p>
          <a:p>
            <a:pPr>
              <a:spcBef>
                <a:spcPct val="35000"/>
              </a:spcBef>
            </a:pPr>
            <a:r>
              <a:rPr lang="en-US" altLang="en-US" sz="2200" b="1"/>
              <a:t>Two Site-Potential Tree Heights (2SPTH)</a:t>
            </a:r>
          </a:p>
          <a:p>
            <a:pPr lvl="1">
              <a:spcBef>
                <a:spcPct val="35000"/>
              </a:spcBef>
            </a:pPr>
            <a:r>
              <a:rPr lang="en-US" altLang="en-US" sz="2200" b="1"/>
              <a:t>Distance Equal to Twice the Potential Height of Dominant Tree (~220 ft)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7F43E71-E18A-6DA8-73EF-8587298D09AF}"/>
              </a:ext>
            </a:extLst>
          </p:cNvPr>
          <p:cNvSpPr>
            <a:spLocks noGrp="1" noRot="1" noChangeArrowheads="1"/>
          </p:cNvSpPr>
          <p:nvPr>
            <p:ph type="title"/>
          </p:nvPr>
        </p:nvSpPr>
        <p:spPr/>
        <p:txBody>
          <a:bodyPr/>
          <a:lstStyle/>
          <a:p>
            <a:r>
              <a:rPr lang="en-US" altLang="en-US" sz="3200">
                <a:latin typeface="Times New Roman" panose="02020603050405020304" pitchFamily="18" charset="0"/>
              </a:rPr>
              <a:t>Riparian Buffer Alternatives</a:t>
            </a:r>
          </a:p>
        </p:txBody>
      </p:sp>
      <p:pic>
        <p:nvPicPr>
          <p:cNvPr id="72707" name="Picture 3">
            <a:extLst>
              <a:ext uri="{FF2B5EF4-FFF2-40B4-BE49-F238E27FC236}">
                <a16:creationId xmlns:a16="http://schemas.microsoft.com/office/drawing/2014/main" id="{57C8F267-DB3A-F4E5-E519-5AAF998D7FC0}"/>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r="8690"/>
          <a:stretch>
            <a:fillRect/>
          </a:stretch>
        </p:blipFill>
        <p:spPr>
          <a:xfrm>
            <a:off x="1066800" y="1976438"/>
            <a:ext cx="6888163" cy="3773487"/>
          </a:xfrm>
          <a:noFill/>
          <a:ln/>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pic>
      <p:sp>
        <p:nvSpPr>
          <p:cNvPr id="72708" name="Text Box 4">
            <a:extLst>
              <a:ext uri="{FF2B5EF4-FFF2-40B4-BE49-F238E27FC236}">
                <a16:creationId xmlns:a16="http://schemas.microsoft.com/office/drawing/2014/main" id="{1ADA0F0B-F2ED-C171-EE4C-F7225D90D655}"/>
              </a:ext>
            </a:extLst>
          </p:cNvPr>
          <p:cNvSpPr txBox="1">
            <a:spLocks noChangeArrowheads="1"/>
          </p:cNvSpPr>
          <p:nvPr/>
        </p:nvSpPr>
        <p:spPr bwMode="auto">
          <a:xfrm>
            <a:off x="1574800" y="5791200"/>
            <a:ext cx="558800" cy="396875"/>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a:solidFill>
                  <a:srgbClr val="FFFF00"/>
                </a:solidFill>
                <a:effectLst>
                  <a:outerShdw blurRad="38100" dist="38100" dir="2700000" algn="tl">
                    <a:srgbClr val="C0C0C0"/>
                  </a:outerShdw>
                </a:effectLst>
                <a:latin typeface="Verdana" panose="020B0604030504040204" pitchFamily="34" charset="0"/>
              </a:rPr>
              <a:t>B2</a:t>
            </a:r>
          </a:p>
        </p:txBody>
      </p:sp>
      <p:sp>
        <p:nvSpPr>
          <p:cNvPr id="72709" name="Text Box 5">
            <a:extLst>
              <a:ext uri="{FF2B5EF4-FFF2-40B4-BE49-F238E27FC236}">
                <a16:creationId xmlns:a16="http://schemas.microsoft.com/office/drawing/2014/main" id="{F2596C8F-BB49-F13B-38D0-8AEA15379C40}"/>
              </a:ext>
            </a:extLst>
          </p:cNvPr>
          <p:cNvSpPr txBox="1">
            <a:spLocks noChangeArrowheads="1"/>
          </p:cNvSpPr>
          <p:nvPr/>
        </p:nvSpPr>
        <p:spPr bwMode="auto">
          <a:xfrm>
            <a:off x="3322638" y="5791200"/>
            <a:ext cx="558800" cy="396875"/>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a:solidFill>
                  <a:srgbClr val="FFFF00"/>
                </a:solidFill>
                <a:effectLst>
                  <a:outerShdw blurRad="38100" dist="38100" dir="2700000" algn="tl">
                    <a:srgbClr val="C0C0C0"/>
                  </a:outerShdw>
                </a:effectLst>
                <a:latin typeface="Verdana" panose="020B0604030504040204" pitchFamily="34" charset="0"/>
              </a:rPr>
              <a:t>B1</a:t>
            </a:r>
          </a:p>
        </p:txBody>
      </p:sp>
      <p:sp>
        <p:nvSpPr>
          <p:cNvPr id="72710" name="Text Box 6">
            <a:extLst>
              <a:ext uri="{FF2B5EF4-FFF2-40B4-BE49-F238E27FC236}">
                <a16:creationId xmlns:a16="http://schemas.microsoft.com/office/drawing/2014/main" id="{793EB703-0F7A-3C64-A46D-9FCE2DF7AAAA}"/>
              </a:ext>
            </a:extLst>
          </p:cNvPr>
          <p:cNvSpPr txBox="1">
            <a:spLocks noChangeArrowheads="1"/>
          </p:cNvSpPr>
          <p:nvPr/>
        </p:nvSpPr>
        <p:spPr bwMode="auto">
          <a:xfrm>
            <a:off x="4999038" y="5791200"/>
            <a:ext cx="571500" cy="396875"/>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a:solidFill>
                  <a:srgbClr val="FFFF00"/>
                </a:solidFill>
                <a:effectLst>
                  <a:outerShdw blurRad="38100" dist="38100" dir="2700000" algn="tl">
                    <a:srgbClr val="C0C0C0"/>
                  </a:outerShdw>
                </a:effectLst>
                <a:latin typeface="Verdana" panose="020B0604030504040204" pitchFamily="34" charset="0"/>
              </a:rPr>
              <a:t>VB</a:t>
            </a:r>
          </a:p>
        </p:txBody>
      </p:sp>
      <p:sp>
        <p:nvSpPr>
          <p:cNvPr id="72711" name="Text Box 7">
            <a:extLst>
              <a:ext uri="{FF2B5EF4-FFF2-40B4-BE49-F238E27FC236}">
                <a16:creationId xmlns:a16="http://schemas.microsoft.com/office/drawing/2014/main" id="{3B612CFA-FA88-14FA-7FC9-F00E33457B0E}"/>
              </a:ext>
            </a:extLst>
          </p:cNvPr>
          <p:cNvSpPr txBox="1">
            <a:spLocks noChangeArrowheads="1"/>
          </p:cNvSpPr>
          <p:nvPr/>
        </p:nvSpPr>
        <p:spPr bwMode="auto">
          <a:xfrm>
            <a:off x="6751638" y="5805488"/>
            <a:ext cx="563562" cy="396875"/>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a:solidFill>
                  <a:srgbClr val="FFFF00"/>
                </a:solidFill>
                <a:effectLst>
                  <a:outerShdw blurRad="38100" dist="38100" dir="2700000" algn="tl">
                    <a:srgbClr val="C0C0C0"/>
                  </a:outerShdw>
                </a:effectLst>
                <a:latin typeface="Verdana" panose="020B0604030504040204" pitchFamily="34" charset="0"/>
              </a:rPr>
              <a:t>SR</a:t>
            </a:r>
          </a:p>
        </p:txBody>
      </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Stream</Template>
  <TotalTime>2543</TotalTime>
  <Words>3848</Words>
  <Application>Microsoft Office PowerPoint</Application>
  <PresentationFormat>On-screen Show (4:3)</PresentationFormat>
  <Paragraphs>564</Paragraphs>
  <Slides>43</Slides>
  <Notes>30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6</vt:i4>
      </vt:variant>
      <vt:variant>
        <vt:lpstr>Slide Titles</vt:lpstr>
      </vt:variant>
      <vt:variant>
        <vt:i4>43</vt:i4>
      </vt:variant>
    </vt:vector>
  </HeadingPairs>
  <TitlesOfParts>
    <vt:vector size="57" baseType="lpstr">
      <vt:lpstr>Arial</vt:lpstr>
      <vt:lpstr>Garamond</vt:lpstr>
      <vt:lpstr>Times New Roman</vt:lpstr>
      <vt:lpstr>Wingdings</vt:lpstr>
      <vt:lpstr>Verdana</vt:lpstr>
      <vt:lpstr>Comic Sans MS</vt:lpstr>
      <vt:lpstr>Trebuchet MS</vt:lpstr>
      <vt:lpstr>Stream</vt:lpstr>
      <vt:lpstr>Microsoft Photo Editor 3.0 Photo</vt:lpstr>
      <vt:lpstr>SigmaPlot 7.0 Graph</vt:lpstr>
      <vt:lpstr>SigmaPlot 9.0 Graph</vt:lpstr>
      <vt:lpstr>Microsoft PowerPoint Slide</vt:lpstr>
      <vt:lpstr>Microsoft Excel Chart</vt:lpstr>
      <vt:lpstr>Image Document</vt:lpstr>
      <vt:lpstr>BLM Density Management Study: Enhancing Structural and Biotic Diversity Through Active Management</vt:lpstr>
      <vt:lpstr>Enhancing Stand Structure Development in Young Douglas-fir Forests</vt:lpstr>
      <vt:lpstr>Thinning as a Tool for Riparian Habitat Restoration and the Compatible Production of Wood</vt:lpstr>
      <vt:lpstr>DMS Research Objectives</vt:lpstr>
      <vt:lpstr>DMS Desired Future Conditions</vt:lpstr>
      <vt:lpstr>Density Management Treatments</vt:lpstr>
      <vt:lpstr>Typical Canopy and Stand Conditions Three Years After Implementation</vt:lpstr>
      <vt:lpstr>Riparian Buffer Treatments</vt:lpstr>
      <vt:lpstr>Riparian Buffer Alternatives</vt:lpstr>
      <vt:lpstr>Density Management Study Installation: Green Peak</vt:lpstr>
      <vt:lpstr>DMS Initial Thinning Study Sites</vt:lpstr>
      <vt:lpstr>PowerPoint Presentation</vt:lpstr>
      <vt:lpstr>Objectives of the Riparian Buffer Microclimate/Microsite Study</vt:lpstr>
      <vt:lpstr>PowerPoint Presentation</vt:lpstr>
      <vt:lpstr>Factors influencing the effectiveness of buffers as a source of shade</vt:lpstr>
      <vt:lpstr>Microclimate Gradients – Unthinned Stands Summer Daily Extreme</vt:lpstr>
      <vt:lpstr>Canopy Transmittance Along “Typical” Transect: A one-tree–height buffer into a moderate (80 tpa) thinning</vt:lpstr>
      <vt:lpstr>Light Transmittance in Relation to Basal Area: Observations Across Six DMS Sites</vt:lpstr>
      <vt:lpstr>Basal Area – Light Relationships: 30-60 yr-old Douglas Fir</vt:lpstr>
      <vt:lpstr>Mean Daily Maximum Air Temperature by Zone</vt:lpstr>
      <vt:lpstr>Mean Daily Minimum Relative Humidity by Zone</vt:lpstr>
      <vt:lpstr>Mean Daily Maximum Soil Temperature by Zone</vt:lpstr>
      <vt:lpstr>Microclimate Conclusions</vt:lpstr>
      <vt:lpstr>Channel Orientation and Side Slope: Correlation with Microclimate</vt:lpstr>
      <vt:lpstr>Canopy Density in the Shade Zones: Correlation with Microclimate</vt:lpstr>
      <vt:lpstr>Preliminary Conclusions: Shade Analysis for Headwater Streams</vt:lpstr>
      <vt:lpstr>PowerPoint Presentation</vt:lpstr>
      <vt:lpstr>Objectives</vt:lpstr>
      <vt:lpstr>PowerPoint Presentation</vt:lpstr>
      <vt:lpstr>PowerPoint Presentation</vt:lpstr>
      <vt:lpstr>Spatially Intermittent Streams Frequent</vt:lpstr>
      <vt:lpstr>Characterizing Headwaters: Fauna</vt:lpstr>
      <vt:lpstr>Treatment Effects</vt:lpstr>
      <vt:lpstr>Treatment Effects</vt:lpstr>
      <vt:lpstr>Treatment Effects</vt:lpstr>
      <vt:lpstr>Treatment Effects</vt:lpstr>
      <vt:lpstr>Caveats  Lack of consistent treatment effects may be due to…       Inference of findings restricted to…   </vt:lpstr>
      <vt:lpstr>PowerPoint Presentation</vt:lpstr>
      <vt:lpstr>Overall Summary</vt:lpstr>
      <vt:lpstr>Reflection: While some taxa are protected at landscape scales as broad species distributions intersect protected lands …</vt:lpstr>
      <vt:lpstr>PowerPoint Presentation</vt:lpstr>
      <vt:lpstr>PowerPoint Presentation</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FSDefaultUser</dc:creator>
  <cp:lastModifiedBy>Lum-Naihe, Christof Jurh duk - FS, AZ</cp:lastModifiedBy>
  <cp:revision>72</cp:revision>
  <dcterms:created xsi:type="dcterms:W3CDTF">2008-01-27T05:11:48Z</dcterms:created>
  <dcterms:modified xsi:type="dcterms:W3CDTF">2025-08-04T19:21:52Z</dcterms:modified>
</cp:coreProperties>
</file>