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handoutMasterIdLst>
    <p:handoutMasterId r:id="rId30"/>
  </p:handoutMasterIdLst>
  <p:sldIdLst>
    <p:sldId id="256" r:id="rId2"/>
    <p:sldId id="258" r:id="rId3"/>
    <p:sldId id="259" r:id="rId4"/>
    <p:sldId id="260" r:id="rId5"/>
    <p:sldId id="261" r:id="rId6"/>
    <p:sldId id="262" r:id="rId7"/>
    <p:sldId id="264" r:id="rId8"/>
    <p:sldId id="266" r:id="rId9"/>
    <p:sldId id="268" r:id="rId10"/>
    <p:sldId id="282" r:id="rId11"/>
    <p:sldId id="267" r:id="rId12"/>
    <p:sldId id="269" r:id="rId13"/>
    <p:sldId id="290" r:id="rId14"/>
    <p:sldId id="281" r:id="rId15"/>
    <p:sldId id="278" r:id="rId16"/>
    <p:sldId id="276" r:id="rId17"/>
    <p:sldId id="283" r:id="rId18"/>
    <p:sldId id="288" r:id="rId19"/>
    <p:sldId id="272" r:id="rId20"/>
    <p:sldId id="275" r:id="rId21"/>
    <p:sldId id="274" r:id="rId22"/>
    <p:sldId id="286" r:id="rId23"/>
    <p:sldId id="279" r:id="rId24"/>
    <p:sldId id="291" r:id="rId25"/>
    <p:sldId id="285" r:id="rId26"/>
    <p:sldId id="287" r:id="rId27"/>
    <p:sldId id="257" r:id="rId28"/>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EAFF"/>
    <a:srgbClr val="CDDDFB"/>
    <a:srgbClr val="3333FF"/>
    <a:srgbClr val="CC9900"/>
    <a:srgbClr val="EADF74"/>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92" autoAdjust="0"/>
    <p:restoredTop sz="90000" autoAdjust="0"/>
  </p:normalViewPr>
  <p:slideViewPr>
    <p:cSldViewPr>
      <p:cViewPr varScale="1">
        <p:scale>
          <a:sx n="65" d="100"/>
          <a:sy n="65" d="100"/>
        </p:scale>
        <p:origin x="1650" y="78"/>
      </p:cViewPr>
      <p:guideLst>
        <p:guide orient="horz" pos="2160"/>
        <p:guide pos="2880"/>
      </p:guideLst>
    </p:cSldViewPr>
  </p:slideViewPr>
  <p:notesTextViewPr>
    <p:cViewPr>
      <p:scale>
        <a:sx n="66" d="100"/>
        <a:sy n="66" d="100"/>
      </p:scale>
      <p:origin x="0" y="0"/>
    </p:cViewPr>
  </p:notesTextViewPr>
  <p:sorterViewPr>
    <p:cViewPr>
      <p:scale>
        <a:sx n="66" d="100"/>
        <a:sy n="66" d="100"/>
      </p:scale>
      <p:origin x="0" y="1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7EE165B8-C876-7349-ACF1-D4D1A4ACBC46}"/>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ltLang="en-US"/>
          </a:p>
        </p:txBody>
      </p:sp>
      <p:sp>
        <p:nvSpPr>
          <p:cNvPr id="120835" name="Rectangle 3">
            <a:extLst>
              <a:ext uri="{FF2B5EF4-FFF2-40B4-BE49-F238E27FC236}">
                <a16:creationId xmlns:a16="http://schemas.microsoft.com/office/drawing/2014/main" id="{D48F3E4B-6CCB-6414-6AFD-B1D599452B47}"/>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120836" name="Rectangle 4">
            <a:extLst>
              <a:ext uri="{FF2B5EF4-FFF2-40B4-BE49-F238E27FC236}">
                <a16:creationId xmlns:a16="http://schemas.microsoft.com/office/drawing/2014/main" id="{D9A24B55-1855-560E-BFA5-1E8EEA4336C6}"/>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ltLang="en-US"/>
          </a:p>
        </p:txBody>
      </p:sp>
      <p:sp>
        <p:nvSpPr>
          <p:cNvPr id="120837" name="Rectangle 5">
            <a:extLst>
              <a:ext uri="{FF2B5EF4-FFF2-40B4-BE49-F238E27FC236}">
                <a16:creationId xmlns:a16="http://schemas.microsoft.com/office/drawing/2014/main" id="{F69010BD-3897-B5DC-FB26-273F14CD6CFD}"/>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D4567CE-A7D3-468A-B930-1F6732813B1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78AE700-BCE1-7BC5-21C3-82C9AB9294B1}"/>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endParaRPr lang="en-US" altLang="en-US"/>
          </a:p>
        </p:txBody>
      </p:sp>
      <p:sp>
        <p:nvSpPr>
          <p:cNvPr id="75779" name="Rectangle 3">
            <a:extLst>
              <a:ext uri="{FF2B5EF4-FFF2-40B4-BE49-F238E27FC236}">
                <a16:creationId xmlns:a16="http://schemas.microsoft.com/office/drawing/2014/main" id="{82BD9CD1-52EE-0944-D133-23A21F406F3B}"/>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75780" name="Rectangle 4">
            <a:extLst>
              <a:ext uri="{FF2B5EF4-FFF2-40B4-BE49-F238E27FC236}">
                <a16:creationId xmlns:a16="http://schemas.microsoft.com/office/drawing/2014/main" id="{AA7FD053-5634-B5D7-38C2-D368D4037BA1}"/>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5">
            <a:extLst>
              <a:ext uri="{FF2B5EF4-FFF2-40B4-BE49-F238E27FC236}">
                <a16:creationId xmlns:a16="http://schemas.microsoft.com/office/drawing/2014/main" id="{73079DDB-7A52-894A-132E-0FCE5DEFBC48}"/>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5782" name="Rectangle 6">
            <a:extLst>
              <a:ext uri="{FF2B5EF4-FFF2-40B4-BE49-F238E27FC236}">
                <a16:creationId xmlns:a16="http://schemas.microsoft.com/office/drawing/2014/main" id="{B6455507-7CCC-8FCA-C87F-8B7D98C90674}"/>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endParaRPr lang="en-US" altLang="en-US"/>
          </a:p>
        </p:txBody>
      </p:sp>
      <p:sp>
        <p:nvSpPr>
          <p:cNvPr id="75783" name="Rectangle 7">
            <a:extLst>
              <a:ext uri="{FF2B5EF4-FFF2-40B4-BE49-F238E27FC236}">
                <a16:creationId xmlns:a16="http://schemas.microsoft.com/office/drawing/2014/main" id="{F3CBE996-0A7E-2291-8813-B9D36AB10FC3}"/>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2F5AF3C-0D62-4A71-B75B-0F47AE102A0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B6116F-CCB7-DFB7-812A-DD88F998EE15}"/>
              </a:ext>
            </a:extLst>
          </p:cNvPr>
          <p:cNvSpPr>
            <a:spLocks noGrp="1" noChangeArrowheads="1"/>
          </p:cNvSpPr>
          <p:nvPr>
            <p:ph type="sldNum" sz="quarter" idx="5"/>
          </p:nvPr>
        </p:nvSpPr>
        <p:spPr>
          <a:ln/>
        </p:spPr>
        <p:txBody>
          <a:bodyPr/>
          <a:lstStyle/>
          <a:p>
            <a:fld id="{3E13E2F2-593C-47AA-92E6-FF5D3B0F185B}" type="slidenum">
              <a:rPr lang="en-US" altLang="en-US"/>
              <a:pPr/>
              <a:t>1</a:t>
            </a:fld>
            <a:endParaRPr lang="en-US" altLang="en-US"/>
          </a:p>
        </p:txBody>
      </p:sp>
      <p:sp>
        <p:nvSpPr>
          <p:cNvPr id="124930" name="Rectangle 2">
            <a:extLst>
              <a:ext uri="{FF2B5EF4-FFF2-40B4-BE49-F238E27FC236}">
                <a16:creationId xmlns:a16="http://schemas.microsoft.com/office/drawing/2014/main" id="{D61CFE77-F225-4CAA-1457-A861A8FF3146}"/>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D113EAE1-FC36-3B69-E224-A96E154466F5}"/>
              </a:ext>
            </a:extLst>
          </p:cNvPr>
          <p:cNvSpPr>
            <a:spLocks noGrp="1" noChangeArrowheads="1"/>
          </p:cNvSpPr>
          <p:nvPr>
            <p:ph type="body" idx="1"/>
          </p:nvPr>
        </p:nvSpPr>
        <p:spPr/>
        <p:txBody>
          <a:bodyPr/>
          <a:lstStyle/>
          <a:p>
            <a:r>
              <a:rPr lang="en-US" altLang="en-US"/>
              <a:t>Introduction</a:t>
            </a:r>
          </a:p>
          <a:p>
            <a:endParaRPr lang="en-US" altLang="en-US"/>
          </a:p>
          <a:p>
            <a:r>
              <a:rPr lang="en-US" altLang="en-US"/>
              <a:t>Overview:  will answer Questions 1-11 of Workshop Questionnaire</a:t>
            </a:r>
          </a:p>
          <a:p>
            <a:endParaRPr lang="en-US" altLang="en-US"/>
          </a:p>
          <a:p>
            <a:r>
              <a:rPr lang="en-US" altLang="en-US"/>
              <a:t>Flow of presentation –Big picture to Unit Prescription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31B8B50-BDC8-5D68-265F-BE50351A0580}"/>
              </a:ext>
            </a:extLst>
          </p:cNvPr>
          <p:cNvSpPr>
            <a:spLocks noGrp="1" noChangeArrowheads="1"/>
          </p:cNvSpPr>
          <p:nvPr>
            <p:ph type="sldNum" sz="quarter" idx="5"/>
          </p:nvPr>
        </p:nvSpPr>
        <p:spPr>
          <a:ln/>
        </p:spPr>
        <p:txBody>
          <a:bodyPr/>
          <a:lstStyle/>
          <a:p>
            <a:fld id="{9B521C53-64C0-4CE9-86CD-65ADAB8DA274}" type="slidenum">
              <a:rPr lang="en-US" altLang="en-US"/>
              <a:pPr/>
              <a:t>10</a:t>
            </a:fld>
            <a:endParaRPr lang="en-US" altLang="en-US"/>
          </a:p>
        </p:txBody>
      </p:sp>
      <p:sp>
        <p:nvSpPr>
          <p:cNvPr id="141314" name="Rectangle 2">
            <a:extLst>
              <a:ext uri="{FF2B5EF4-FFF2-40B4-BE49-F238E27FC236}">
                <a16:creationId xmlns:a16="http://schemas.microsoft.com/office/drawing/2014/main" id="{36BABC76-9E33-B2EC-2065-6A429E985CB5}"/>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BD45F8C3-A6EE-8685-5AC2-8121C71CD2F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C746DAF-4BEB-04D3-5F50-42DE1F6F70EA}"/>
              </a:ext>
            </a:extLst>
          </p:cNvPr>
          <p:cNvSpPr>
            <a:spLocks noGrp="1" noChangeArrowheads="1"/>
          </p:cNvSpPr>
          <p:nvPr>
            <p:ph type="sldNum" sz="quarter" idx="5"/>
          </p:nvPr>
        </p:nvSpPr>
        <p:spPr>
          <a:ln/>
        </p:spPr>
        <p:txBody>
          <a:bodyPr/>
          <a:lstStyle/>
          <a:p>
            <a:fld id="{B20CD12B-ACA0-4017-9590-6907D00AD956}" type="slidenum">
              <a:rPr lang="en-US" altLang="en-US"/>
              <a:pPr/>
              <a:t>11</a:t>
            </a:fld>
            <a:endParaRPr lang="en-US" altLang="en-US"/>
          </a:p>
        </p:txBody>
      </p:sp>
      <p:sp>
        <p:nvSpPr>
          <p:cNvPr id="96258" name="Rectangle 2">
            <a:extLst>
              <a:ext uri="{FF2B5EF4-FFF2-40B4-BE49-F238E27FC236}">
                <a16:creationId xmlns:a16="http://schemas.microsoft.com/office/drawing/2014/main" id="{80565F4B-1C61-1B21-0E81-092A7BE1F3EB}"/>
              </a:ext>
            </a:extLst>
          </p:cNvPr>
          <p:cNvSpPr>
            <a:spLocks noRot="1" noChangeArrowheads="1" noTextEdit="1"/>
          </p:cNvSpPr>
          <p:nvPr>
            <p:ph type="sldImg"/>
          </p:nvPr>
        </p:nvSpPr>
        <p:spPr>
          <a:ln/>
        </p:spPr>
      </p:sp>
      <p:sp>
        <p:nvSpPr>
          <p:cNvPr id="96259" name="Rectangle 3">
            <a:extLst>
              <a:ext uri="{FF2B5EF4-FFF2-40B4-BE49-F238E27FC236}">
                <a16:creationId xmlns:a16="http://schemas.microsoft.com/office/drawing/2014/main" id="{13A42179-6A59-FF6A-D177-E841EA763406}"/>
              </a:ext>
            </a:extLst>
          </p:cNvPr>
          <p:cNvSpPr>
            <a:spLocks noGrp="1" noChangeArrowheads="1"/>
          </p:cNvSpPr>
          <p:nvPr>
            <p:ph type="body" idx="1"/>
          </p:nvPr>
        </p:nvSpPr>
        <p:spPr/>
        <p:txBody>
          <a:bodyPr/>
          <a:lstStyle/>
          <a:p>
            <a:r>
              <a:rPr lang="en-US" altLang="en-US"/>
              <a:t>Busy Slide – available handout</a:t>
            </a:r>
          </a:p>
          <a:p>
            <a:endParaRPr lang="en-US" altLang="en-US"/>
          </a:p>
          <a:p>
            <a:r>
              <a:rPr lang="en-US" altLang="en-US"/>
              <a:t>1)Forest Planning Team; </a:t>
            </a:r>
          </a:p>
          <a:p>
            <a:endParaRPr lang="en-US" altLang="en-US"/>
          </a:p>
          <a:p>
            <a:r>
              <a:rPr lang="en-US" altLang="en-US"/>
              <a:t>2)Broad landscape areas based on relationships between for.veg, climate &amp; physigraphy – slope, aspect – CJ falls into 3, GVB, GMS &amp; Steep landscapes; </a:t>
            </a:r>
          </a:p>
          <a:p>
            <a:endParaRPr lang="en-US" altLang="en-US"/>
          </a:p>
          <a:p>
            <a:r>
              <a:rPr lang="en-US" altLang="en-US"/>
              <a:t>3)modles differences in veg &amp; fire behavior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BCEF4C-4329-CDE8-BC6E-26DF4BB935B9}"/>
              </a:ext>
            </a:extLst>
          </p:cNvPr>
          <p:cNvSpPr>
            <a:spLocks noGrp="1" noChangeArrowheads="1"/>
          </p:cNvSpPr>
          <p:nvPr>
            <p:ph type="sldNum" sz="quarter" idx="5"/>
          </p:nvPr>
        </p:nvSpPr>
        <p:spPr>
          <a:ln/>
        </p:spPr>
        <p:txBody>
          <a:bodyPr/>
          <a:lstStyle/>
          <a:p>
            <a:fld id="{E818B2A5-39EC-481D-9518-7EBF6A179A1F}" type="slidenum">
              <a:rPr lang="en-US" altLang="en-US"/>
              <a:pPr/>
              <a:t>12</a:t>
            </a:fld>
            <a:endParaRPr lang="en-US" altLang="en-US"/>
          </a:p>
        </p:txBody>
      </p:sp>
      <p:sp>
        <p:nvSpPr>
          <p:cNvPr id="128002" name="Rectangle 2">
            <a:extLst>
              <a:ext uri="{FF2B5EF4-FFF2-40B4-BE49-F238E27FC236}">
                <a16:creationId xmlns:a16="http://schemas.microsoft.com/office/drawing/2014/main" id="{89C6B188-9B2D-93D9-A2B1-324754AA0119}"/>
              </a:ext>
            </a:extLst>
          </p:cNvPr>
          <p:cNvSpPr>
            <a:spLocks noRot="1" noChangeArrowheads="1" noTextEdit="1"/>
          </p:cNvSpPr>
          <p:nvPr>
            <p:ph type="sldImg"/>
          </p:nvPr>
        </p:nvSpPr>
        <p:spPr>
          <a:ln/>
        </p:spPr>
      </p:sp>
      <p:sp>
        <p:nvSpPr>
          <p:cNvPr id="128003" name="Rectangle 3">
            <a:extLst>
              <a:ext uri="{FF2B5EF4-FFF2-40B4-BE49-F238E27FC236}">
                <a16:creationId xmlns:a16="http://schemas.microsoft.com/office/drawing/2014/main" id="{20085267-15F4-69E8-B053-53A40D71C66E}"/>
              </a:ext>
            </a:extLst>
          </p:cNvPr>
          <p:cNvSpPr>
            <a:spLocks noGrp="1" noChangeArrowheads="1"/>
          </p:cNvSpPr>
          <p:nvPr>
            <p:ph type="body" idx="1"/>
          </p:nvPr>
        </p:nvSpPr>
        <p:spPr/>
        <p:txBody>
          <a:bodyPr/>
          <a:lstStyle/>
          <a:p>
            <a:r>
              <a:rPr lang="en-US" altLang="en-US"/>
              <a:t>Explain Legend</a:t>
            </a:r>
          </a:p>
          <a:p>
            <a:endParaRPr lang="en-US" altLang="en-US"/>
          </a:p>
          <a:p>
            <a:r>
              <a:rPr lang="en-US" altLang="en-US"/>
              <a:t>Envision mountain – Top, mid-slope; toe of Mtn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AA91B1-57BE-7BE1-3D12-A74385B40E85}"/>
              </a:ext>
            </a:extLst>
          </p:cNvPr>
          <p:cNvSpPr>
            <a:spLocks noGrp="1" noChangeArrowheads="1"/>
          </p:cNvSpPr>
          <p:nvPr>
            <p:ph type="sldNum" sz="quarter" idx="5"/>
          </p:nvPr>
        </p:nvSpPr>
        <p:spPr>
          <a:ln/>
        </p:spPr>
        <p:txBody>
          <a:bodyPr/>
          <a:lstStyle/>
          <a:p>
            <a:fld id="{DC45C5FC-461C-47C2-AC13-D281892279E3}" type="slidenum">
              <a:rPr lang="en-US" altLang="en-US"/>
              <a:pPr/>
              <a:t>13</a:t>
            </a:fld>
            <a:endParaRPr lang="en-US" altLang="en-US"/>
          </a:p>
        </p:txBody>
      </p:sp>
      <p:sp>
        <p:nvSpPr>
          <p:cNvPr id="129026" name="Rectangle 2">
            <a:extLst>
              <a:ext uri="{FF2B5EF4-FFF2-40B4-BE49-F238E27FC236}">
                <a16:creationId xmlns:a16="http://schemas.microsoft.com/office/drawing/2014/main" id="{837EE294-1148-28AF-EC20-AD67A7FDE64F}"/>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9B13C7C4-3FD9-7FC7-0670-ABA3EB27BEFE}"/>
              </a:ext>
            </a:extLst>
          </p:cNvPr>
          <p:cNvSpPr>
            <a:spLocks noGrp="1" noChangeArrowheads="1"/>
          </p:cNvSpPr>
          <p:nvPr>
            <p:ph type="body" idx="1"/>
          </p:nvPr>
        </p:nvSpPr>
        <p:spPr/>
        <p:txBody>
          <a:bodyPr/>
          <a:lstStyle/>
          <a:p>
            <a:r>
              <a:rPr lang="en-US" altLang="en-US"/>
              <a:t>Explain distruband and objective for each landscape area</a:t>
            </a:r>
          </a:p>
          <a:p>
            <a:endParaRPr lang="en-US" altLang="en-US"/>
          </a:p>
          <a:p>
            <a:r>
              <a:rPr lang="en-US" altLang="en-US"/>
              <a:t>Some units multiple landscapes </a:t>
            </a:r>
            <a:r>
              <a:rPr lang="en-US" altLang="en-US" u="sng"/>
              <a:t>Unit 15</a:t>
            </a:r>
            <a:r>
              <a:rPr lang="en-US" altLang="en-US"/>
              <a:t> and then further refine &amp; delineate based on field checked plant association and aspect</a:t>
            </a:r>
          </a:p>
          <a:p>
            <a:endParaRPr lang="en-US" altLang="en-US"/>
          </a:p>
          <a:p>
            <a:r>
              <a:rPr lang="en-US" altLang="en-US"/>
              <a:t>TSHE/BENE/ Swordfern– moist; TSHE/BENE/ salal -dry</a:t>
            </a:r>
          </a:p>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4188A62-7592-7FF0-C95C-E7A0EB2F8419}"/>
              </a:ext>
            </a:extLst>
          </p:cNvPr>
          <p:cNvSpPr>
            <a:spLocks noGrp="1" noChangeArrowheads="1"/>
          </p:cNvSpPr>
          <p:nvPr>
            <p:ph type="sldNum" sz="quarter" idx="5"/>
          </p:nvPr>
        </p:nvSpPr>
        <p:spPr>
          <a:ln/>
        </p:spPr>
        <p:txBody>
          <a:bodyPr/>
          <a:lstStyle/>
          <a:p>
            <a:fld id="{A0B289A1-302D-46EC-A9BC-1C6A5CC8E71A}" type="slidenum">
              <a:rPr lang="en-US" altLang="en-US"/>
              <a:pPr/>
              <a:t>14</a:t>
            </a:fld>
            <a:endParaRPr lang="en-US" altLang="en-US"/>
          </a:p>
        </p:txBody>
      </p:sp>
      <p:sp>
        <p:nvSpPr>
          <p:cNvPr id="130050" name="Rectangle 2">
            <a:extLst>
              <a:ext uri="{FF2B5EF4-FFF2-40B4-BE49-F238E27FC236}">
                <a16:creationId xmlns:a16="http://schemas.microsoft.com/office/drawing/2014/main" id="{30EA1396-DB5D-F10B-A4DA-6E198738E075}"/>
              </a:ext>
            </a:extLst>
          </p:cNvPr>
          <p:cNvSpPr>
            <a:spLocks noRot="1" noChangeArrowheads="1" noTextEdit="1"/>
          </p:cNvSpPr>
          <p:nvPr>
            <p:ph type="sldImg"/>
          </p:nvPr>
        </p:nvSpPr>
        <p:spPr>
          <a:ln/>
        </p:spPr>
      </p:sp>
      <p:sp>
        <p:nvSpPr>
          <p:cNvPr id="130051" name="Rectangle 3">
            <a:extLst>
              <a:ext uri="{FF2B5EF4-FFF2-40B4-BE49-F238E27FC236}">
                <a16:creationId xmlns:a16="http://schemas.microsoft.com/office/drawing/2014/main" id="{05C7A8E7-460B-F019-96FF-C303FBBF25BF}"/>
              </a:ext>
            </a:extLst>
          </p:cNvPr>
          <p:cNvSpPr>
            <a:spLocks noGrp="1" noChangeArrowheads="1"/>
          </p:cNvSpPr>
          <p:nvPr>
            <p:ph type="body" idx="1"/>
          </p:nvPr>
        </p:nvSpPr>
        <p:spPr/>
        <p:txBody>
          <a:bodyPr/>
          <a:lstStyle/>
          <a:p>
            <a:r>
              <a:rPr lang="en-US" altLang="en-US"/>
              <a:t>Go to Legend &amp; explain</a:t>
            </a:r>
          </a:p>
          <a:p>
            <a:endParaRPr lang="en-US" altLang="en-US"/>
          </a:p>
          <a:p>
            <a:r>
              <a:rPr lang="en-US" altLang="en-US"/>
              <a:t>Layng Creek 6</a:t>
            </a:r>
            <a:r>
              <a:rPr lang="en-US" altLang="en-US" baseline="30000"/>
              <a:t>th</a:t>
            </a:r>
            <a:r>
              <a:rPr lang="en-US" altLang="en-US"/>
              <a:t> field watershed, about 42,000 ac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681C1E0-CD07-5CDB-882B-DED52121216C}"/>
              </a:ext>
            </a:extLst>
          </p:cNvPr>
          <p:cNvSpPr>
            <a:spLocks noGrp="1" noChangeArrowheads="1"/>
          </p:cNvSpPr>
          <p:nvPr>
            <p:ph type="sldNum" sz="quarter" idx="5"/>
          </p:nvPr>
        </p:nvSpPr>
        <p:spPr>
          <a:ln/>
        </p:spPr>
        <p:txBody>
          <a:bodyPr/>
          <a:lstStyle/>
          <a:p>
            <a:fld id="{0D5CDDB9-31BA-4804-979C-1E06FF11AA99}" type="slidenum">
              <a:rPr lang="en-US" altLang="en-US"/>
              <a:pPr/>
              <a:t>15</a:t>
            </a:fld>
            <a:endParaRPr lang="en-US" altLang="en-US"/>
          </a:p>
        </p:txBody>
      </p:sp>
      <p:sp>
        <p:nvSpPr>
          <p:cNvPr id="79874" name="Rectangle 2">
            <a:extLst>
              <a:ext uri="{FF2B5EF4-FFF2-40B4-BE49-F238E27FC236}">
                <a16:creationId xmlns:a16="http://schemas.microsoft.com/office/drawing/2014/main" id="{3180DDDE-2E79-E1C4-BB8E-19A03346C2CA}"/>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3B0E43EC-E4AD-C57F-489E-444D1540A482}"/>
              </a:ext>
            </a:extLst>
          </p:cNvPr>
          <p:cNvSpPr>
            <a:spLocks noGrp="1" noChangeArrowheads="1"/>
          </p:cNvSpPr>
          <p:nvPr>
            <p:ph type="body" idx="1"/>
          </p:nvPr>
        </p:nvSpPr>
        <p:spPr/>
        <p:txBody>
          <a:bodyPr/>
          <a:lstStyle/>
          <a:p>
            <a:r>
              <a:rPr lang="en-US" altLang="en-US"/>
              <a:t>Herman Fire August 2006</a:t>
            </a:r>
          </a:p>
          <a:p>
            <a:endParaRPr lang="en-US" altLang="en-US"/>
          </a:p>
          <a:p>
            <a:r>
              <a:rPr lang="en-US" altLang="en-US"/>
              <a:t>Also stratified by: plant association Dry vs wet and North vs South facing orientation.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85CA21-2AC5-FAEE-CCC2-FCAE491466B1}"/>
              </a:ext>
            </a:extLst>
          </p:cNvPr>
          <p:cNvSpPr>
            <a:spLocks noGrp="1" noChangeArrowheads="1"/>
          </p:cNvSpPr>
          <p:nvPr>
            <p:ph type="sldNum" sz="quarter" idx="5"/>
          </p:nvPr>
        </p:nvSpPr>
        <p:spPr>
          <a:ln/>
        </p:spPr>
        <p:txBody>
          <a:bodyPr/>
          <a:lstStyle/>
          <a:p>
            <a:fld id="{308BCCB5-B635-46F8-9892-02A0F37BFC4F}" type="slidenum">
              <a:rPr lang="en-US" altLang="en-US"/>
              <a:pPr/>
              <a:t>16</a:t>
            </a:fld>
            <a:endParaRPr lang="en-US" altLang="en-US"/>
          </a:p>
        </p:txBody>
      </p:sp>
      <p:sp>
        <p:nvSpPr>
          <p:cNvPr id="76802" name="Rectangle 2">
            <a:extLst>
              <a:ext uri="{FF2B5EF4-FFF2-40B4-BE49-F238E27FC236}">
                <a16:creationId xmlns:a16="http://schemas.microsoft.com/office/drawing/2014/main" id="{EFEC1CFA-7D78-FE15-6AEB-1EF0D75A4983}"/>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69349D53-5D9C-028A-588A-7B32ABA5A1DB}"/>
              </a:ext>
            </a:extLst>
          </p:cNvPr>
          <p:cNvSpPr>
            <a:spLocks noGrp="1" noChangeArrowheads="1"/>
          </p:cNvSpPr>
          <p:nvPr>
            <p:ph type="body" idx="1"/>
          </p:nvPr>
        </p:nvSpPr>
        <p:spPr/>
        <p:txBody>
          <a:bodyPr/>
          <a:lstStyle/>
          <a:p>
            <a:r>
              <a:rPr lang="en-US" altLang="en-US"/>
              <a:t>Herman Fire wednt through recent commercial thin – objective was achieved</a:t>
            </a:r>
          </a:p>
          <a:p>
            <a:endParaRPr lang="en-US" altLang="en-US"/>
          </a:p>
          <a:p>
            <a:r>
              <a:rPr lang="en-US" altLang="en-US"/>
              <a:t>FRCC is the coarse scale measures of the degree of departure from the natural fire regime/reference conditions. At landscape scale</a:t>
            </a:r>
          </a:p>
          <a:p>
            <a:endParaRPr lang="en-US" altLang="en-US"/>
          </a:p>
          <a:p>
            <a:r>
              <a:rPr lang="en-US" altLang="en-US"/>
              <a:t>Steep and Gentle Mtn. Slopes in Condition Class 2 – moderate degrees of departure.  No high – FRCC 3.  Want – FRCC 1 – site specific scale.  </a:t>
            </a:r>
          </a:p>
          <a:p>
            <a:endParaRPr lang="en-US" altLang="en-US"/>
          </a:p>
          <a:p>
            <a:r>
              <a:rPr lang="en-US" altLang="en-US"/>
              <a:t>Will maintain FRCC at Gentle Valley Bottoms at landscape scale.  Herman Units directly adjacent to CJ planning area – fire burned trough untreated fuels vs. fire burning through treated fuels; 25% lower mortality in smaller trees, greater residual ground cover/CWD (CJ EA page 84).  </a:t>
            </a:r>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900908-2B84-91F9-C49F-370B75714E65}"/>
              </a:ext>
            </a:extLst>
          </p:cNvPr>
          <p:cNvSpPr>
            <a:spLocks noGrp="1" noChangeArrowheads="1"/>
          </p:cNvSpPr>
          <p:nvPr>
            <p:ph type="sldNum" sz="quarter" idx="5"/>
          </p:nvPr>
        </p:nvSpPr>
        <p:spPr>
          <a:ln/>
        </p:spPr>
        <p:txBody>
          <a:bodyPr/>
          <a:lstStyle/>
          <a:p>
            <a:fld id="{72B11704-9F8C-4AC3-9653-86BB8C472D04}" type="slidenum">
              <a:rPr lang="en-US" altLang="en-US"/>
              <a:pPr/>
              <a:t>17</a:t>
            </a:fld>
            <a:endParaRPr lang="en-US" altLang="en-US"/>
          </a:p>
        </p:txBody>
      </p:sp>
      <p:sp>
        <p:nvSpPr>
          <p:cNvPr id="142338" name="Rectangle 2">
            <a:extLst>
              <a:ext uri="{FF2B5EF4-FFF2-40B4-BE49-F238E27FC236}">
                <a16:creationId xmlns:a16="http://schemas.microsoft.com/office/drawing/2014/main" id="{1F19E10A-C89F-3754-0231-0A9C1A97E626}"/>
              </a:ext>
            </a:extLst>
          </p:cNvPr>
          <p:cNvSpPr>
            <a:spLocks noRot="1" noChangeArrowheads="1" noTextEdit="1"/>
          </p:cNvSpPr>
          <p:nvPr>
            <p:ph type="sldImg"/>
          </p:nvPr>
        </p:nvSpPr>
        <p:spPr>
          <a:ln/>
        </p:spPr>
      </p:sp>
      <p:sp>
        <p:nvSpPr>
          <p:cNvPr id="142339" name="Rectangle 3">
            <a:extLst>
              <a:ext uri="{FF2B5EF4-FFF2-40B4-BE49-F238E27FC236}">
                <a16:creationId xmlns:a16="http://schemas.microsoft.com/office/drawing/2014/main" id="{24AF426C-6B63-557A-93BD-652A7F4780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04353C-28D7-FA07-EE27-FD414F7A6727}"/>
              </a:ext>
            </a:extLst>
          </p:cNvPr>
          <p:cNvSpPr>
            <a:spLocks noGrp="1" noChangeArrowheads="1"/>
          </p:cNvSpPr>
          <p:nvPr>
            <p:ph type="sldNum" sz="quarter" idx="5"/>
          </p:nvPr>
        </p:nvSpPr>
        <p:spPr>
          <a:ln/>
        </p:spPr>
        <p:txBody>
          <a:bodyPr/>
          <a:lstStyle/>
          <a:p>
            <a:fld id="{1E3EAB31-F04B-4123-B831-A106C7D9405F}" type="slidenum">
              <a:rPr lang="en-US" altLang="en-US"/>
              <a:pPr/>
              <a:t>18</a:t>
            </a:fld>
            <a:endParaRPr lang="en-US" altLang="en-US"/>
          </a:p>
        </p:txBody>
      </p:sp>
      <p:sp>
        <p:nvSpPr>
          <p:cNvPr id="118786" name="Rectangle 2">
            <a:extLst>
              <a:ext uri="{FF2B5EF4-FFF2-40B4-BE49-F238E27FC236}">
                <a16:creationId xmlns:a16="http://schemas.microsoft.com/office/drawing/2014/main" id="{26C29E12-05FB-D6EC-06EA-56EBA9512F58}"/>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1E3C90AA-E70E-ADE2-BF5C-A7FB4017DF87}"/>
              </a:ext>
            </a:extLst>
          </p:cNvPr>
          <p:cNvSpPr>
            <a:spLocks noGrp="1" noChangeArrowheads="1"/>
          </p:cNvSpPr>
          <p:nvPr>
            <p:ph type="body" idx="1"/>
          </p:nvPr>
        </p:nvSpPr>
        <p:spPr/>
        <p:txBody>
          <a:bodyPr/>
          <a:lstStyle/>
          <a:p>
            <a:r>
              <a:rPr lang="en-US" altLang="en-US"/>
              <a:t>Meet P &amp; N;</a:t>
            </a:r>
          </a:p>
          <a:p>
            <a:endParaRPr lang="en-US" altLang="en-US"/>
          </a:p>
          <a:p>
            <a:r>
              <a:rPr lang="en-US" altLang="en-US"/>
              <a:t>4 RXs  mimics disturbance &amp; natural variation; </a:t>
            </a:r>
          </a:p>
          <a:p>
            <a:endParaRPr lang="en-US" altLang="en-US"/>
          </a:p>
          <a:p>
            <a:r>
              <a:rPr lang="en-US" altLang="en-US"/>
              <a:t>DTR; </a:t>
            </a:r>
          </a:p>
          <a:p>
            <a:endParaRPr lang="en-US" altLang="en-US"/>
          </a:p>
          <a:p>
            <a:r>
              <a:rPr lang="en-US" altLang="en-US"/>
              <a:t>integrated- ex. Unit 7 steep should be heavy but near OC so RX Moderate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BDCAE1-0CCA-694A-CE6B-9ED905C36F03}"/>
              </a:ext>
            </a:extLst>
          </p:cNvPr>
          <p:cNvSpPr>
            <a:spLocks noGrp="1" noChangeArrowheads="1"/>
          </p:cNvSpPr>
          <p:nvPr>
            <p:ph type="sldNum" sz="quarter" idx="5"/>
          </p:nvPr>
        </p:nvSpPr>
        <p:spPr>
          <a:ln/>
        </p:spPr>
        <p:txBody>
          <a:bodyPr/>
          <a:lstStyle/>
          <a:p>
            <a:fld id="{65C966C6-28A5-44A9-A6A9-6DE3BA91B592}" type="slidenum">
              <a:rPr lang="en-US" altLang="en-US"/>
              <a:pPr/>
              <a:t>19</a:t>
            </a:fld>
            <a:endParaRPr lang="en-US" altLang="en-US"/>
          </a:p>
        </p:txBody>
      </p:sp>
      <p:sp>
        <p:nvSpPr>
          <p:cNvPr id="119810" name="Rectangle 2">
            <a:extLst>
              <a:ext uri="{FF2B5EF4-FFF2-40B4-BE49-F238E27FC236}">
                <a16:creationId xmlns:a16="http://schemas.microsoft.com/office/drawing/2014/main" id="{D0925D7A-4317-F7E8-F7AF-E26B00762D03}"/>
              </a:ext>
            </a:extLst>
          </p:cNvPr>
          <p:cNvSpPr>
            <a:spLocks noRot="1" noChangeArrowheads="1" noTextEdit="1"/>
          </p:cNvSpPr>
          <p:nvPr>
            <p:ph type="sldImg"/>
          </p:nvPr>
        </p:nvSpPr>
        <p:spPr>
          <a:ln/>
        </p:spPr>
      </p:sp>
      <p:sp>
        <p:nvSpPr>
          <p:cNvPr id="119811" name="Rectangle 3">
            <a:extLst>
              <a:ext uri="{FF2B5EF4-FFF2-40B4-BE49-F238E27FC236}">
                <a16:creationId xmlns:a16="http://schemas.microsoft.com/office/drawing/2014/main" id="{0270DF03-E21D-792F-00C6-5AA77FBDB8DC}"/>
              </a:ext>
            </a:extLst>
          </p:cNvPr>
          <p:cNvSpPr>
            <a:spLocks noGrp="1" noChangeArrowheads="1"/>
          </p:cNvSpPr>
          <p:nvPr>
            <p:ph type="body" idx="1"/>
          </p:nvPr>
        </p:nvSpPr>
        <p:spPr/>
        <p:txBody>
          <a:bodyPr/>
          <a:lstStyle/>
          <a:p>
            <a:r>
              <a:rPr lang="en-US" altLang="en-US"/>
              <a:t>Unit 9 – GVB, moderate thin, but South facing and BGWR; Thin to 70 TPA w/ ½ gaps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D657EC4-448E-CFF3-1B5B-5E083D091FDF}"/>
              </a:ext>
            </a:extLst>
          </p:cNvPr>
          <p:cNvSpPr>
            <a:spLocks noGrp="1" noChangeArrowheads="1"/>
          </p:cNvSpPr>
          <p:nvPr>
            <p:ph type="sldNum" sz="quarter" idx="5"/>
          </p:nvPr>
        </p:nvSpPr>
        <p:spPr>
          <a:ln/>
        </p:spPr>
        <p:txBody>
          <a:bodyPr/>
          <a:lstStyle/>
          <a:p>
            <a:fld id="{5EFAAB95-F910-42E1-AD4F-42AC33D65CAF}" type="slidenum">
              <a:rPr lang="en-US" altLang="en-US"/>
              <a:pPr/>
              <a:t>2</a:t>
            </a:fld>
            <a:endParaRPr lang="en-US" altLang="en-US"/>
          </a:p>
        </p:txBody>
      </p:sp>
      <p:sp>
        <p:nvSpPr>
          <p:cNvPr id="135170" name="Rectangle 2">
            <a:extLst>
              <a:ext uri="{FF2B5EF4-FFF2-40B4-BE49-F238E27FC236}">
                <a16:creationId xmlns:a16="http://schemas.microsoft.com/office/drawing/2014/main" id="{623796D4-1939-D757-91C5-1E1728B08DCC}"/>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D8B11C08-D9AC-A04F-46DE-07D4BA5E816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B1EBC9F-9039-E45E-49A8-A791127D1009}"/>
              </a:ext>
            </a:extLst>
          </p:cNvPr>
          <p:cNvSpPr>
            <a:spLocks noGrp="1" noChangeArrowheads="1"/>
          </p:cNvSpPr>
          <p:nvPr>
            <p:ph type="sldNum" sz="quarter" idx="5"/>
          </p:nvPr>
        </p:nvSpPr>
        <p:spPr>
          <a:ln/>
        </p:spPr>
        <p:txBody>
          <a:bodyPr/>
          <a:lstStyle/>
          <a:p>
            <a:fld id="{7537A092-B4FB-4EDF-A309-E0CF77FADA1D}" type="slidenum">
              <a:rPr lang="en-US" altLang="en-US"/>
              <a:pPr/>
              <a:t>20</a:t>
            </a:fld>
            <a:endParaRPr lang="en-US" altLang="en-US"/>
          </a:p>
        </p:txBody>
      </p:sp>
      <p:sp>
        <p:nvSpPr>
          <p:cNvPr id="143362" name="Rectangle 2">
            <a:extLst>
              <a:ext uri="{FF2B5EF4-FFF2-40B4-BE49-F238E27FC236}">
                <a16:creationId xmlns:a16="http://schemas.microsoft.com/office/drawing/2014/main" id="{5FE5794D-9ED0-F3F6-D49E-79578D64C936}"/>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B9AB3503-7097-3F4F-2502-E3C354CC125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0D5904-EB37-8168-CEF0-6CA25B6D3081}"/>
              </a:ext>
            </a:extLst>
          </p:cNvPr>
          <p:cNvSpPr>
            <a:spLocks noGrp="1" noChangeArrowheads="1"/>
          </p:cNvSpPr>
          <p:nvPr>
            <p:ph type="sldNum" sz="quarter" idx="5"/>
          </p:nvPr>
        </p:nvSpPr>
        <p:spPr>
          <a:ln/>
        </p:spPr>
        <p:txBody>
          <a:bodyPr/>
          <a:lstStyle/>
          <a:p>
            <a:fld id="{7F571AEA-FA07-48DC-BE43-3D473DE6C0D0}" type="slidenum">
              <a:rPr lang="en-US" altLang="en-US"/>
              <a:pPr/>
              <a:t>21</a:t>
            </a:fld>
            <a:endParaRPr lang="en-US" altLang="en-US"/>
          </a:p>
        </p:txBody>
      </p:sp>
      <p:sp>
        <p:nvSpPr>
          <p:cNvPr id="131074" name="Rectangle 2">
            <a:extLst>
              <a:ext uri="{FF2B5EF4-FFF2-40B4-BE49-F238E27FC236}">
                <a16:creationId xmlns:a16="http://schemas.microsoft.com/office/drawing/2014/main" id="{B1913180-4AD0-2F69-88F6-387D173CF0B0}"/>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B1AD5788-13FC-0C34-CFBD-EF5079217E99}"/>
              </a:ext>
            </a:extLst>
          </p:cNvPr>
          <p:cNvSpPr>
            <a:spLocks noGrp="1" noChangeArrowheads="1"/>
          </p:cNvSpPr>
          <p:nvPr>
            <p:ph type="body" idx="1"/>
          </p:nvPr>
        </p:nvSpPr>
        <p:spPr/>
        <p:txBody>
          <a:bodyPr/>
          <a:lstStyle/>
          <a:p>
            <a:r>
              <a:rPr lang="en-US" altLang="en-US"/>
              <a:t>Thin RX is to 70-90 TPA </a:t>
            </a:r>
          </a:p>
          <a:p>
            <a:endParaRPr lang="en-US" altLang="en-US"/>
          </a:p>
          <a:p>
            <a:r>
              <a:rPr lang="en-US" altLang="en-US"/>
              <a:t>50 ac unit; 17 ac no thin  -  33 ac to thin to get variable thin go to 70 TPA RX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486CFE-AB05-9E7F-F3E2-C6AD25D6DD31}"/>
              </a:ext>
            </a:extLst>
          </p:cNvPr>
          <p:cNvSpPr>
            <a:spLocks noGrp="1" noChangeArrowheads="1"/>
          </p:cNvSpPr>
          <p:nvPr>
            <p:ph type="sldNum" sz="quarter" idx="5"/>
          </p:nvPr>
        </p:nvSpPr>
        <p:spPr>
          <a:ln/>
        </p:spPr>
        <p:txBody>
          <a:bodyPr/>
          <a:lstStyle/>
          <a:p>
            <a:fld id="{1B45731C-3F45-4740-911D-B4773F778384}" type="slidenum">
              <a:rPr lang="en-US" altLang="en-US"/>
              <a:pPr/>
              <a:t>22</a:t>
            </a:fld>
            <a:endParaRPr lang="en-US" altLang="en-US"/>
          </a:p>
        </p:txBody>
      </p:sp>
      <p:sp>
        <p:nvSpPr>
          <p:cNvPr id="132098" name="Rectangle 2">
            <a:extLst>
              <a:ext uri="{FF2B5EF4-FFF2-40B4-BE49-F238E27FC236}">
                <a16:creationId xmlns:a16="http://schemas.microsoft.com/office/drawing/2014/main" id="{387B4541-3708-0113-E012-CAA7790F1086}"/>
              </a:ext>
            </a:extLst>
          </p:cNvPr>
          <p:cNvSpPr>
            <a:spLocks noRot="1" noChangeArrowheads="1" noTextEdit="1"/>
          </p:cNvSpPr>
          <p:nvPr>
            <p:ph type="sldImg"/>
          </p:nvPr>
        </p:nvSpPr>
        <p:spPr>
          <a:ln/>
        </p:spPr>
      </p:sp>
      <p:sp>
        <p:nvSpPr>
          <p:cNvPr id="132099" name="Rectangle 3">
            <a:extLst>
              <a:ext uri="{FF2B5EF4-FFF2-40B4-BE49-F238E27FC236}">
                <a16:creationId xmlns:a16="http://schemas.microsoft.com/office/drawing/2014/main" id="{7D490CE1-6158-C804-5D0E-1801D0A6CE23}"/>
              </a:ext>
            </a:extLst>
          </p:cNvPr>
          <p:cNvSpPr>
            <a:spLocks noGrp="1" noChangeArrowheads="1"/>
          </p:cNvSpPr>
          <p:nvPr>
            <p:ph type="body" idx="1"/>
          </p:nvPr>
        </p:nvSpPr>
        <p:spPr/>
        <p:txBody>
          <a:bodyPr/>
          <a:lstStyle/>
          <a:p>
            <a:r>
              <a:rPr lang="en-US" altLang="en-US"/>
              <a:t>Review attributes</a:t>
            </a:r>
          </a:p>
          <a:p>
            <a:endParaRPr lang="en-US" altLang="en-US"/>
          </a:p>
          <a:p>
            <a:r>
              <a:rPr lang="en-US" altLang="en-US"/>
              <a:t>DXD is Designate by Description and go to next slide…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30A412-2D8D-49A3-F608-98911A60DB7F}"/>
              </a:ext>
            </a:extLst>
          </p:cNvPr>
          <p:cNvSpPr>
            <a:spLocks noGrp="1" noChangeArrowheads="1"/>
          </p:cNvSpPr>
          <p:nvPr>
            <p:ph type="sldNum" sz="quarter" idx="5"/>
          </p:nvPr>
        </p:nvSpPr>
        <p:spPr>
          <a:ln/>
        </p:spPr>
        <p:txBody>
          <a:bodyPr/>
          <a:lstStyle/>
          <a:p>
            <a:fld id="{3D4A7B6E-3E82-47BF-BF75-10567EF87162}" type="slidenum">
              <a:rPr lang="en-US" altLang="en-US"/>
              <a:pPr/>
              <a:t>23</a:t>
            </a:fld>
            <a:endParaRPr lang="en-US" altLang="en-US"/>
          </a:p>
        </p:txBody>
      </p:sp>
      <p:sp>
        <p:nvSpPr>
          <p:cNvPr id="133122" name="Rectangle 2">
            <a:extLst>
              <a:ext uri="{FF2B5EF4-FFF2-40B4-BE49-F238E27FC236}">
                <a16:creationId xmlns:a16="http://schemas.microsoft.com/office/drawing/2014/main" id="{7DB11AF8-F8A5-9F53-F8A2-3E5A66A4A5A7}"/>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8C409988-7C2B-2C74-CF5E-1ED19325C5F4}"/>
              </a:ext>
            </a:extLst>
          </p:cNvPr>
          <p:cNvSpPr>
            <a:spLocks noGrp="1" noChangeArrowheads="1"/>
          </p:cNvSpPr>
          <p:nvPr>
            <p:ph type="body" idx="1"/>
          </p:nvPr>
        </p:nvSpPr>
        <p:spPr/>
        <p:txBody>
          <a:bodyPr/>
          <a:lstStyle/>
          <a:p>
            <a:r>
              <a:rPr lang="en-US" altLang="en-US"/>
              <a:t>DxD is contractual method of marking guide to achieve RX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E8B021-A75E-B2BC-B220-F9821EE49728}"/>
              </a:ext>
            </a:extLst>
          </p:cNvPr>
          <p:cNvSpPr>
            <a:spLocks noGrp="1" noChangeArrowheads="1"/>
          </p:cNvSpPr>
          <p:nvPr>
            <p:ph type="sldNum" sz="quarter" idx="5"/>
          </p:nvPr>
        </p:nvSpPr>
        <p:spPr>
          <a:ln/>
        </p:spPr>
        <p:txBody>
          <a:bodyPr/>
          <a:lstStyle/>
          <a:p>
            <a:fld id="{A89CC910-AFC1-49E1-A420-5FE4BA24371F}" type="slidenum">
              <a:rPr lang="en-US" altLang="en-US"/>
              <a:pPr/>
              <a:t>24</a:t>
            </a:fld>
            <a:endParaRPr lang="en-US" altLang="en-US"/>
          </a:p>
        </p:txBody>
      </p:sp>
      <p:sp>
        <p:nvSpPr>
          <p:cNvPr id="134146" name="Rectangle 2">
            <a:extLst>
              <a:ext uri="{FF2B5EF4-FFF2-40B4-BE49-F238E27FC236}">
                <a16:creationId xmlns:a16="http://schemas.microsoft.com/office/drawing/2014/main" id="{FD12C919-AD30-C6CC-98A3-317C2FB40210}"/>
              </a:ext>
            </a:extLst>
          </p:cNvPr>
          <p:cNvSpPr>
            <a:spLocks noRot="1" noChangeArrowheads="1" noTextEdit="1"/>
          </p:cNvSpPr>
          <p:nvPr>
            <p:ph type="sldImg"/>
          </p:nvPr>
        </p:nvSpPr>
        <p:spPr>
          <a:ln/>
        </p:spPr>
      </p:sp>
      <p:sp>
        <p:nvSpPr>
          <p:cNvPr id="134147" name="Rectangle 3">
            <a:extLst>
              <a:ext uri="{FF2B5EF4-FFF2-40B4-BE49-F238E27FC236}">
                <a16:creationId xmlns:a16="http://schemas.microsoft.com/office/drawing/2014/main" id="{879F9CFB-1ED7-A5DA-5AA5-4CDBE95DC390}"/>
              </a:ext>
            </a:extLst>
          </p:cNvPr>
          <p:cNvSpPr>
            <a:spLocks noGrp="1" noChangeArrowheads="1"/>
          </p:cNvSpPr>
          <p:nvPr>
            <p:ph type="body" idx="1"/>
          </p:nvPr>
        </p:nvSpPr>
        <p:spPr/>
        <p:txBody>
          <a:bodyPr/>
          <a:lstStyle/>
          <a:p>
            <a:r>
              <a:rPr lang="en-US" altLang="en-US"/>
              <a:t>2006 DxD Top and right slide at Sweet Home RD Gordon thin to 90 TPA plus WL trees - DXD 13’</a:t>
            </a:r>
          </a:p>
          <a:p>
            <a:endParaRPr lang="en-US" altLang="en-US"/>
          </a:p>
          <a:p>
            <a:r>
              <a:rPr lang="en-US" altLang="en-US"/>
              <a:t>2006 Bottom left at Middle Fork RD thin to 40 TPA – DXD 18’</a:t>
            </a:r>
          </a:p>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A93B91-7868-6558-AEAE-5E452E1D0D1F}"/>
              </a:ext>
            </a:extLst>
          </p:cNvPr>
          <p:cNvSpPr>
            <a:spLocks noGrp="1" noChangeArrowheads="1"/>
          </p:cNvSpPr>
          <p:nvPr>
            <p:ph type="sldNum" sz="quarter" idx="5"/>
          </p:nvPr>
        </p:nvSpPr>
        <p:spPr>
          <a:ln/>
        </p:spPr>
        <p:txBody>
          <a:bodyPr/>
          <a:lstStyle/>
          <a:p>
            <a:fld id="{E1F1597C-B25E-4A6C-9AD8-9ACDE26FF154}" type="slidenum">
              <a:rPr lang="en-US" altLang="en-US"/>
              <a:pPr/>
              <a:t>25</a:t>
            </a:fld>
            <a:endParaRPr lang="en-US" altLang="en-US"/>
          </a:p>
        </p:txBody>
      </p:sp>
      <p:sp>
        <p:nvSpPr>
          <p:cNvPr id="144386" name="Rectangle 2">
            <a:extLst>
              <a:ext uri="{FF2B5EF4-FFF2-40B4-BE49-F238E27FC236}">
                <a16:creationId xmlns:a16="http://schemas.microsoft.com/office/drawing/2014/main" id="{AA5BFB03-1A78-5348-0C1D-F4ADE0628B63}"/>
              </a:ext>
            </a:extLst>
          </p:cNvPr>
          <p:cNvSpPr>
            <a:spLocks noRot="1" noChangeArrowheads="1" noTextEdit="1"/>
          </p:cNvSpPr>
          <p:nvPr>
            <p:ph type="sldImg"/>
          </p:nvPr>
        </p:nvSpPr>
        <p:spPr>
          <a:ln/>
        </p:spPr>
      </p:sp>
      <p:sp>
        <p:nvSpPr>
          <p:cNvPr id="144387" name="Rectangle 3">
            <a:extLst>
              <a:ext uri="{FF2B5EF4-FFF2-40B4-BE49-F238E27FC236}">
                <a16:creationId xmlns:a16="http://schemas.microsoft.com/office/drawing/2014/main" id="{7F2F1191-90C2-AEF8-C369-FDCD9A004B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5362E0-83D9-162D-1249-64A237110E3B}"/>
              </a:ext>
            </a:extLst>
          </p:cNvPr>
          <p:cNvSpPr>
            <a:spLocks noGrp="1" noChangeArrowheads="1"/>
          </p:cNvSpPr>
          <p:nvPr>
            <p:ph type="sldNum" sz="quarter" idx="5"/>
          </p:nvPr>
        </p:nvSpPr>
        <p:spPr>
          <a:ln/>
        </p:spPr>
        <p:txBody>
          <a:bodyPr/>
          <a:lstStyle/>
          <a:p>
            <a:fld id="{457D4A7E-E762-462B-A251-3A2924F2F385}" type="slidenum">
              <a:rPr lang="en-US" altLang="en-US"/>
              <a:pPr/>
              <a:t>26</a:t>
            </a:fld>
            <a:endParaRPr lang="en-US" altLang="en-US"/>
          </a:p>
        </p:txBody>
      </p:sp>
      <p:sp>
        <p:nvSpPr>
          <p:cNvPr id="145410" name="Rectangle 2">
            <a:extLst>
              <a:ext uri="{FF2B5EF4-FFF2-40B4-BE49-F238E27FC236}">
                <a16:creationId xmlns:a16="http://schemas.microsoft.com/office/drawing/2014/main" id="{11F92A13-2D1B-9AAF-D70C-FBC5FA03BCE0}"/>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4DA9896D-AFF2-CEC5-FF86-E4F61338258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9216CA-4B28-58F3-6066-AC6832D4A0B3}"/>
              </a:ext>
            </a:extLst>
          </p:cNvPr>
          <p:cNvSpPr>
            <a:spLocks noGrp="1" noChangeArrowheads="1"/>
          </p:cNvSpPr>
          <p:nvPr>
            <p:ph type="sldNum" sz="quarter" idx="5"/>
          </p:nvPr>
        </p:nvSpPr>
        <p:spPr>
          <a:ln/>
        </p:spPr>
        <p:txBody>
          <a:bodyPr/>
          <a:lstStyle/>
          <a:p>
            <a:fld id="{D435BB04-491C-4FCA-BB1C-5B08DC5AF5B6}" type="slidenum">
              <a:rPr lang="en-US" altLang="en-US"/>
              <a:pPr/>
              <a:t>3</a:t>
            </a:fld>
            <a:endParaRPr lang="en-US" altLang="en-US"/>
          </a:p>
        </p:txBody>
      </p:sp>
      <p:sp>
        <p:nvSpPr>
          <p:cNvPr id="125954" name="Rectangle 2">
            <a:extLst>
              <a:ext uri="{FF2B5EF4-FFF2-40B4-BE49-F238E27FC236}">
                <a16:creationId xmlns:a16="http://schemas.microsoft.com/office/drawing/2014/main" id="{FE58FCF0-F042-18AE-B81C-CAA9CC928400}"/>
              </a:ext>
            </a:extLst>
          </p:cNvPr>
          <p:cNvSpPr>
            <a:spLocks noRot="1" noChangeArrowheads="1" noTextEdit="1"/>
          </p:cNvSpPr>
          <p:nvPr>
            <p:ph type="sldImg"/>
          </p:nvPr>
        </p:nvSpPr>
        <p:spPr>
          <a:ln/>
        </p:spPr>
      </p:sp>
      <p:sp>
        <p:nvSpPr>
          <p:cNvPr id="125955" name="Rectangle 3">
            <a:extLst>
              <a:ext uri="{FF2B5EF4-FFF2-40B4-BE49-F238E27FC236}">
                <a16:creationId xmlns:a16="http://schemas.microsoft.com/office/drawing/2014/main" id="{8BE07404-F2FF-BFAD-EA08-46D117E4A189}"/>
              </a:ext>
            </a:extLst>
          </p:cNvPr>
          <p:cNvSpPr>
            <a:spLocks noGrp="1" noChangeArrowheads="1"/>
          </p:cNvSpPr>
          <p:nvPr>
            <p:ph type="body" idx="1"/>
          </p:nvPr>
        </p:nvSpPr>
        <p:spPr/>
        <p:txBody>
          <a:bodyPr/>
          <a:lstStyle/>
          <a:p>
            <a:r>
              <a:rPr lang="en-US" altLang="en-US"/>
              <a:t>Cover of EA, Umpqua web,… planning/ CG</a:t>
            </a:r>
          </a:p>
          <a:p>
            <a:endParaRPr lang="en-US" altLang="en-US"/>
          </a:p>
          <a:p>
            <a:r>
              <a:rPr lang="en-US" altLang="en-US"/>
              <a:t>7000 ac planning area</a:t>
            </a:r>
          </a:p>
          <a:p>
            <a:endParaRPr lang="en-US" altLang="en-US"/>
          </a:p>
          <a:p>
            <a:r>
              <a:rPr lang="en-US" altLang="en-US"/>
              <a:t>21 units totaling 1500 ac of 50 year old managed stands</a:t>
            </a:r>
          </a:p>
          <a:p>
            <a:endParaRPr lang="en-US" altLang="en-US"/>
          </a:p>
          <a:p>
            <a:r>
              <a:rPr lang="en-US" altLang="en-US"/>
              <a:t>½ section of cutover private land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FF14072-53D8-0CD8-617A-69164C032680}"/>
              </a:ext>
            </a:extLst>
          </p:cNvPr>
          <p:cNvSpPr>
            <a:spLocks noGrp="1" noChangeArrowheads="1"/>
          </p:cNvSpPr>
          <p:nvPr>
            <p:ph type="sldNum" sz="quarter" idx="5"/>
          </p:nvPr>
        </p:nvSpPr>
        <p:spPr>
          <a:ln/>
        </p:spPr>
        <p:txBody>
          <a:bodyPr/>
          <a:lstStyle/>
          <a:p>
            <a:fld id="{95FEC698-365D-4B4C-ACF2-5FD82CAC97E1}" type="slidenum">
              <a:rPr lang="en-US" altLang="en-US"/>
              <a:pPr/>
              <a:t>4</a:t>
            </a:fld>
            <a:endParaRPr lang="en-US" altLang="en-US"/>
          </a:p>
        </p:txBody>
      </p:sp>
      <p:sp>
        <p:nvSpPr>
          <p:cNvPr id="136194" name="Rectangle 2">
            <a:extLst>
              <a:ext uri="{FF2B5EF4-FFF2-40B4-BE49-F238E27FC236}">
                <a16:creationId xmlns:a16="http://schemas.microsoft.com/office/drawing/2014/main" id="{10CE49A6-6BBA-DD6D-881A-0D39AF1A210B}"/>
              </a:ext>
            </a:extLst>
          </p:cNvPr>
          <p:cNvSpPr>
            <a:spLocks noRot="1" noChangeArrowheads="1" noTextEdit="1"/>
          </p:cNvSpPr>
          <p:nvPr>
            <p:ph type="sldImg"/>
          </p:nvPr>
        </p:nvSpPr>
        <p:spPr>
          <a:ln/>
        </p:spPr>
      </p:sp>
      <p:sp>
        <p:nvSpPr>
          <p:cNvPr id="136195" name="Rectangle 3">
            <a:extLst>
              <a:ext uri="{FF2B5EF4-FFF2-40B4-BE49-F238E27FC236}">
                <a16:creationId xmlns:a16="http://schemas.microsoft.com/office/drawing/2014/main" id="{DB62D51E-DF91-9E6D-EF92-838A5794DA1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439DA4-AADA-3A14-E18C-D35B965A8D1A}"/>
              </a:ext>
            </a:extLst>
          </p:cNvPr>
          <p:cNvSpPr>
            <a:spLocks noGrp="1" noChangeArrowheads="1"/>
          </p:cNvSpPr>
          <p:nvPr>
            <p:ph type="sldNum" sz="quarter" idx="5"/>
          </p:nvPr>
        </p:nvSpPr>
        <p:spPr>
          <a:ln/>
        </p:spPr>
        <p:txBody>
          <a:bodyPr/>
          <a:lstStyle/>
          <a:p>
            <a:fld id="{43DD7961-91F4-474C-AC95-21236946F4C7}" type="slidenum">
              <a:rPr lang="en-US" altLang="en-US"/>
              <a:pPr/>
              <a:t>5</a:t>
            </a:fld>
            <a:endParaRPr lang="en-US" altLang="en-US"/>
          </a:p>
        </p:txBody>
      </p:sp>
      <p:sp>
        <p:nvSpPr>
          <p:cNvPr id="126978" name="Rectangle 2">
            <a:extLst>
              <a:ext uri="{FF2B5EF4-FFF2-40B4-BE49-F238E27FC236}">
                <a16:creationId xmlns:a16="http://schemas.microsoft.com/office/drawing/2014/main" id="{A698080E-1875-874C-58D6-895327ED88F5}"/>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4D48BFD5-1161-F581-108F-90E3ECBF6583}"/>
              </a:ext>
            </a:extLst>
          </p:cNvPr>
          <p:cNvSpPr>
            <a:spLocks noGrp="1" noChangeArrowheads="1"/>
          </p:cNvSpPr>
          <p:nvPr>
            <p:ph type="body" idx="1"/>
          </p:nvPr>
        </p:nvSpPr>
        <p:spPr/>
        <p:txBody>
          <a:bodyPr/>
          <a:lstStyle/>
          <a:p>
            <a:r>
              <a:rPr lang="en-US" altLang="en-US"/>
              <a:t>Photo of CJ landscape taken from PVT land clearcut</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EBD307F-7103-0478-8492-692EF207C2BC}"/>
              </a:ext>
            </a:extLst>
          </p:cNvPr>
          <p:cNvSpPr>
            <a:spLocks noGrp="1" noChangeArrowheads="1"/>
          </p:cNvSpPr>
          <p:nvPr>
            <p:ph type="sldNum" sz="quarter" idx="5"/>
          </p:nvPr>
        </p:nvSpPr>
        <p:spPr>
          <a:ln/>
        </p:spPr>
        <p:txBody>
          <a:bodyPr/>
          <a:lstStyle/>
          <a:p>
            <a:fld id="{78ACA963-2225-4F4C-BC63-198C4EB441B0}" type="slidenum">
              <a:rPr lang="en-US" altLang="en-US"/>
              <a:pPr/>
              <a:t>6</a:t>
            </a:fld>
            <a:endParaRPr lang="en-US" altLang="en-US"/>
          </a:p>
        </p:txBody>
      </p:sp>
      <p:sp>
        <p:nvSpPr>
          <p:cNvPr id="137218" name="Rectangle 2">
            <a:extLst>
              <a:ext uri="{FF2B5EF4-FFF2-40B4-BE49-F238E27FC236}">
                <a16:creationId xmlns:a16="http://schemas.microsoft.com/office/drawing/2014/main" id="{FA9BB41B-5086-C672-4D54-64B3E44986E5}"/>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AF4C3A62-ABBA-54DA-11D5-BC90FE5A65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9AF715-3CFE-1D55-A2E0-7D3F5961F25B}"/>
              </a:ext>
            </a:extLst>
          </p:cNvPr>
          <p:cNvSpPr>
            <a:spLocks noGrp="1" noChangeArrowheads="1"/>
          </p:cNvSpPr>
          <p:nvPr>
            <p:ph type="sldNum" sz="quarter" idx="5"/>
          </p:nvPr>
        </p:nvSpPr>
        <p:spPr>
          <a:ln/>
        </p:spPr>
        <p:txBody>
          <a:bodyPr/>
          <a:lstStyle/>
          <a:p>
            <a:fld id="{66249FCA-BA66-49B6-B98D-2829E466CFF7}" type="slidenum">
              <a:rPr lang="en-US" altLang="en-US"/>
              <a:pPr/>
              <a:t>7</a:t>
            </a:fld>
            <a:endParaRPr lang="en-US" altLang="en-US"/>
          </a:p>
        </p:txBody>
      </p:sp>
      <p:sp>
        <p:nvSpPr>
          <p:cNvPr id="138242" name="Rectangle 2">
            <a:extLst>
              <a:ext uri="{FF2B5EF4-FFF2-40B4-BE49-F238E27FC236}">
                <a16:creationId xmlns:a16="http://schemas.microsoft.com/office/drawing/2014/main" id="{267E29F0-99D8-722D-1CF3-33EEAB2EA8D0}"/>
              </a:ext>
            </a:extLst>
          </p:cNvPr>
          <p:cNvSpPr>
            <a:spLocks noRot="1" noChangeArrowheads="1" noTextEdit="1"/>
          </p:cNvSpPr>
          <p:nvPr>
            <p:ph type="sldImg"/>
          </p:nvPr>
        </p:nvSpPr>
        <p:spPr>
          <a:ln/>
        </p:spPr>
      </p:sp>
      <p:sp>
        <p:nvSpPr>
          <p:cNvPr id="138243" name="Rectangle 3">
            <a:extLst>
              <a:ext uri="{FF2B5EF4-FFF2-40B4-BE49-F238E27FC236}">
                <a16:creationId xmlns:a16="http://schemas.microsoft.com/office/drawing/2014/main" id="{4F66420C-9FAF-6D9B-736D-4B64E4051B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B8378C-FF84-668E-F27E-1549AD623C8A}"/>
              </a:ext>
            </a:extLst>
          </p:cNvPr>
          <p:cNvSpPr>
            <a:spLocks noGrp="1" noChangeArrowheads="1"/>
          </p:cNvSpPr>
          <p:nvPr>
            <p:ph type="sldNum" sz="quarter" idx="5"/>
          </p:nvPr>
        </p:nvSpPr>
        <p:spPr>
          <a:ln/>
        </p:spPr>
        <p:txBody>
          <a:bodyPr/>
          <a:lstStyle/>
          <a:p>
            <a:fld id="{2BDA5E59-71AE-4EA2-AF94-48926606D71B}" type="slidenum">
              <a:rPr lang="en-US" altLang="en-US"/>
              <a:pPr/>
              <a:t>8</a:t>
            </a:fld>
            <a:endParaRPr lang="en-US" altLang="en-US"/>
          </a:p>
        </p:txBody>
      </p:sp>
      <p:sp>
        <p:nvSpPr>
          <p:cNvPr id="139266" name="Rectangle 2">
            <a:extLst>
              <a:ext uri="{FF2B5EF4-FFF2-40B4-BE49-F238E27FC236}">
                <a16:creationId xmlns:a16="http://schemas.microsoft.com/office/drawing/2014/main" id="{291BEF79-28EB-29D3-B7E0-EF7FC1E14CE6}"/>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D038281A-E492-E613-EAF3-C3AEDE36A93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255B31D-459B-6097-F7FD-6C7C8BD8BA28}"/>
              </a:ext>
            </a:extLst>
          </p:cNvPr>
          <p:cNvSpPr>
            <a:spLocks noGrp="1" noChangeArrowheads="1"/>
          </p:cNvSpPr>
          <p:nvPr>
            <p:ph type="sldNum" sz="quarter" idx="5"/>
          </p:nvPr>
        </p:nvSpPr>
        <p:spPr>
          <a:ln/>
        </p:spPr>
        <p:txBody>
          <a:bodyPr/>
          <a:lstStyle/>
          <a:p>
            <a:fld id="{8BDABFA9-E516-4EB7-8765-D4421F26DB54}" type="slidenum">
              <a:rPr lang="en-US" altLang="en-US"/>
              <a:pPr/>
              <a:t>9</a:t>
            </a:fld>
            <a:endParaRPr lang="en-US" altLang="en-US"/>
          </a:p>
        </p:txBody>
      </p:sp>
      <p:sp>
        <p:nvSpPr>
          <p:cNvPr id="140290" name="Rectangle 2">
            <a:extLst>
              <a:ext uri="{FF2B5EF4-FFF2-40B4-BE49-F238E27FC236}">
                <a16:creationId xmlns:a16="http://schemas.microsoft.com/office/drawing/2014/main" id="{E868034E-F6C1-E273-4778-62A31C04FF79}"/>
              </a:ext>
            </a:extLst>
          </p:cNvPr>
          <p:cNvSpPr>
            <a:spLocks noRot="1" noChangeArrowheads="1" noTextEdit="1"/>
          </p:cNvSpPr>
          <p:nvPr>
            <p:ph type="sldImg"/>
          </p:nvPr>
        </p:nvSpPr>
        <p:spPr>
          <a:ln/>
        </p:spPr>
      </p:sp>
      <p:sp>
        <p:nvSpPr>
          <p:cNvPr id="140291" name="Rectangle 3">
            <a:extLst>
              <a:ext uri="{FF2B5EF4-FFF2-40B4-BE49-F238E27FC236}">
                <a16:creationId xmlns:a16="http://schemas.microsoft.com/office/drawing/2014/main" id="{BA60B5F4-7CC8-64FA-B9BD-EC99084114C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516498B-5CCC-11B2-3DB1-D7B19FDCD1BC}"/>
              </a:ext>
            </a:extLst>
          </p:cNvPr>
          <p:cNvSpPr>
            <a:spLocks noGrp="1" noChangeArrowheads="1"/>
          </p:cNvSpPr>
          <p:nvPr>
            <p:ph type="ctrTitle"/>
          </p:nvPr>
        </p:nvSpPr>
        <p:spPr>
          <a:xfrm>
            <a:off x="2133600" y="1371600"/>
            <a:ext cx="6477000" cy="1752600"/>
          </a:xfrm>
        </p:spPr>
        <p:txBody>
          <a:bodyPr/>
          <a:lstStyle>
            <a:lvl1pPr>
              <a:defRPr sz="5400"/>
            </a:lvl1pPr>
          </a:lstStyle>
          <a:p>
            <a:pPr lvl="0"/>
            <a:r>
              <a:rPr lang="en-US" altLang="en-US" noProof="0"/>
              <a:t>Click to edit Master title style</a:t>
            </a:r>
          </a:p>
        </p:txBody>
      </p:sp>
      <p:sp>
        <p:nvSpPr>
          <p:cNvPr id="13315" name="Rectangle 3">
            <a:extLst>
              <a:ext uri="{FF2B5EF4-FFF2-40B4-BE49-F238E27FC236}">
                <a16:creationId xmlns:a16="http://schemas.microsoft.com/office/drawing/2014/main" id="{3A3DF5B2-0616-2F28-2215-B7F89345B323}"/>
              </a:ext>
            </a:extLst>
          </p:cNvPr>
          <p:cNvSpPr>
            <a:spLocks noGrp="1" noChangeArrowheads="1"/>
          </p:cNvSpPr>
          <p:nvPr>
            <p:ph type="subTitle" idx="1"/>
          </p:nvPr>
        </p:nvSpPr>
        <p:spPr>
          <a:xfrm>
            <a:off x="2133600" y="3733800"/>
            <a:ext cx="6477000" cy="1981200"/>
          </a:xfrm>
        </p:spPr>
        <p:txBody>
          <a:bodyPr/>
          <a:lstStyle>
            <a:lvl1pPr marL="0" indent="0">
              <a:buFont typeface="Wingdings" panose="05000000000000000000" pitchFamily="2" charset="2"/>
              <a:buNone/>
              <a:defRPr/>
            </a:lvl1pPr>
          </a:lstStyle>
          <a:p>
            <a:pPr lvl="0"/>
            <a:r>
              <a:rPr lang="en-US" altLang="en-US" noProof="0"/>
              <a:t>Click to edit Master subtitle style</a:t>
            </a:r>
          </a:p>
        </p:txBody>
      </p:sp>
      <p:sp>
        <p:nvSpPr>
          <p:cNvPr id="13316" name="Rectangle 4">
            <a:extLst>
              <a:ext uri="{FF2B5EF4-FFF2-40B4-BE49-F238E27FC236}">
                <a16:creationId xmlns:a16="http://schemas.microsoft.com/office/drawing/2014/main" id="{66329F98-92FE-4D14-6881-50C2AC3223BA}"/>
              </a:ext>
            </a:extLst>
          </p:cNvPr>
          <p:cNvSpPr>
            <a:spLocks noGrp="1" noChangeArrowheads="1"/>
          </p:cNvSpPr>
          <p:nvPr>
            <p:ph type="dt" sz="half" idx="2"/>
          </p:nvPr>
        </p:nvSpPr>
        <p:spPr>
          <a:xfrm>
            <a:off x="7086600" y="6248400"/>
            <a:ext cx="1524000" cy="457200"/>
          </a:xfrm>
        </p:spPr>
        <p:txBody>
          <a:bodyPr/>
          <a:lstStyle>
            <a:lvl1pPr>
              <a:defRPr/>
            </a:lvl1pPr>
          </a:lstStyle>
          <a:p>
            <a:endParaRPr lang="en-US" altLang="en-US"/>
          </a:p>
        </p:txBody>
      </p:sp>
      <p:sp>
        <p:nvSpPr>
          <p:cNvPr id="13317" name="Rectangle 5">
            <a:extLst>
              <a:ext uri="{FF2B5EF4-FFF2-40B4-BE49-F238E27FC236}">
                <a16:creationId xmlns:a16="http://schemas.microsoft.com/office/drawing/2014/main" id="{2E54B383-AA10-DA2B-AF7A-58DBFA378109}"/>
              </a:ext>
            </a:extLst>
          </p:cNvPr>
          <p:cNvSpPr>
            <a:spLocks noGrp="1" noChangeArrowheads="1"/>
          </p:cNvSpPr>
          <p:nvPr>
            <p:ph type="ftr" sz="quarter" idx="3"/>
          </p:nvPr>
        </p:nvSpPr>
        <p:spPr>
          <a:xfrm>
            <a:off x="3810000" y="6248400"/>
            <a:ext cx="2895600" cy="457200"/>
          </a:xfrm>
        </p:spPr>
        <p:txBody>
          <a:bodyPr/>
          <a:lstStyle>
            <a:lvl1pPr>
              <a:defRPr/>
            </a:lvl1pPr>
          </a:lstStyle>
          <a:p>
            <a:endParaRPr lang="en-US" altLang="en-US"/>
          </a:p>
        </p:txBody>
      </p:sp>
      <p:sp>
        <p:nvSpPr>
          <p:cNvPr id="13318" name="Rectangle 6">
            <a:extLst>
              <a:ext uri="{FF2B5EF4-FFF2-40B4-BE49-F238E27FC236}">
                <a16:creationId xmlns:a16="http://schemas.microsoft.com/office/drawing/2014/main" id="{5DC8508C-5D12-44AC-FCA8-6BAF1EF914DF}"/>
              </a:ext>
            </a:extLst>
          </p:cNvPr>
          <p:cNvSpPr>
            <a:spLocks noGrp="1" noChangeArrowheads="1"/>
          </p:cNvSpPr>
          <p:nvPr>
            <p:ph type="sldNum" sz="quarter" idx="4"/>
          </p:nvPr>
        </p:nvSpPr>
        <p:spPr>
          <a:xfrm>
            <a:off x="2209800" y="6248400"/>
            <a:ext cx="1219200" cy="457200"/>
          </a:xfrm>
        </p:spPr>
        <p:txBody>
          <a:bodyPr/>
          <a:lstStyle>
            <a:lvl1pPr>
              <a:defRPr/>
            </a:lvl1pPr>
          </a:lstStyle>
          <a:p>
            <a:fld id="{E64D6BE0-ADD0-4791-AB4E-B3DF670683F8}" type="slidenum">
              <a:rPr lang="en-US" altLang="en-US"/>
              <a:pPr/>
              <a:t>‹#›</a:t>
            </a:fld>
            <a:endParaRPr lang="en-US" altLang="en-US"/>
          </a:p>
        </p:txBody>
      </p:sp>
      <p:sp>
        <p:nvSpPr>
          <p:cNvPr id="13319" name="Line 7">
            <a:extLst>
              <a:ext uri="{FF2B5EF4-FFF2-40B4-BE49-F238E27FC236}">
                <a16:creationId xmlns:a16="http://schemas.microsoft.com/office/drawing/2014/main" id="{6B18903D-837B-9499-D1EE-579645D58026}"/>
              </a:ext>
            </a:extLst>
          </p:cNvPr>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Oval 8">
            <a:extLst>
              <a:ext uri="{FF2B5EF4-FFF2-40B4-BE49-F238E27FC236}">
                <a16:creationId xmlns:a16="http://schemas.microsoft.com/office/drawing/2014/main" id="{A9DD5340-446F-6227-DF0A-DAF1170CA5E3}"/>
              </a:ext>
            </a:extLst>
          </p:cNvPr>
          <p:cNvSpPr>
            <a:spLocks noChangeArrowheads="1"/>
          </p:cNvSpPr>
          <p:nvPr/>
        </p:nvSpPr>
        <p:spPr bwMode="auto">
          <a:xfrm>
            <a:off x="163513" y="2103438"/>
            <a:ext cx="349250" cy="34766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13321" name="Oval 9">
            <a:extLst>
              <a:ext uri="{FF2B5EF4-FFF2-40B4-BE49-F238E27FC236}">
                <a16:creationId xmlns:a16="http://schemas.microsoft.com/office/drawing/2014/main" id="{3155977E-BA1D-A75C-9B3C-8BF44B211DE0}"/>
              </a:ext>
            </a:extLst>
          </p:cNvPr>
          <p:cNvSpPr>
            <a:spLocks noChangeArrowheads="1"/>
          </p:cNvSpPr>
          <p:nvPr/>
        </p:nvSpPr>
        <p:spPr bwMode="auto">
          <a:xfrm>
            <a:off x="741363" y="2105025"/>
            <a:ext cx="349250" cy="347663"/>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13322" name="Oval 10">
            <a:extLst>
              <a:ext uri="{FF2B5EF4-FFF2-40B4-BE49-F238E27FC236}">
                <a16:creationId xmlns:a16="http://schemas.microsoft.com/office/drawing/2014/main" id="{CAE2ADF5-F6F1-6BBB-5EC4-169B0D4B5D4A}"/>
              </a:ext>
            </a:extLst>
          </p:cNvPr>
          <p:cNvSpPr>
            <a:spLocks noChangeArrowheads="1"/>
          </p:cNvSpPr>
          <p:nvPr/>
        </p:nvSpPr>
        <p:spPr bwMode="auto">
          <a:xfrm>
            <a:off x="1319213" y="2105025"/>
            <a:ext cx="346075" cy="347663"/>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42AD8-AA99-7E17-11E7-64C93FAB0D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BF6A33-ABE8-D1D0-7426-40A7318771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1A997-B66C-7137-C8FB-8801079CCE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88EB3F-34C2-5689-DB64-6CDDEF5280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3A122C-77F4-54C8-76D5-1421181E3C94}"/>
              </a:ext>
            </a:extLst>
          </p:cNvPr>
          <p:cNvSpPr>
            <a:spLocks noGrp="1"/>
          </p:cNvSpPr>
          <p:nvPr>
            <p:ph type="sldNum" sz="quarter" idx="12"/>
          </p:nvPr>
        </p:nvSpPr>
        <p:spPr/>
        <p:txBody>
          <a:bodyPr/>
          <a:lstStyle>
            <a:lvl1pPr>
              <a:defRPr/>
            </a:lvl1pPr>
          </a:lstStyle>
          <a:p>
            <a:fld id="{52ADD02A-41DE-4DC8-94EC-D4F921730F17}" type="slidenum">
              <a:rPr lang="en-US" altLang="en-US"/>
              <a:pPr/>
              <a:t>‹#›</a:t>
            </a:fld>
            <a:endParaRPr lang="en-US" altLang="en-US"/>
          </a:p>
        </p:txBody>
      </p:sp>
    </p:spTree>
    <p:extLst>
      <p:ext uri="{BB962C8B-B14F-4D97-AF65-F5344CB8AC3E}">
        <p14:creationId xmlns:p14="http://schemas.microsoft.com/office/powerpoint/2010/main" val="226390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63ACEC-034C-B75F-160D-91134D49E9A9}"/>
              </a:ext>
            </a:extLst>
          </p:cNvPr>
          <p:cNvSpPr>
            <a:spLocks noGrp="1"/>
          </p:cNvSpPr>
          <p:nvPr>
            <p:ph type="title" orient="vert"/>
          </p:nvPr>
        </p:nvSpPr>
        <p:spPr>
          <a:xfrm>
            <a:off x="6781800" y="190500"/>
            <a:ext cx="1752600" cy="58293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AA21FD-637B-9179-DE38-BF8C4E21D7F9}"/>
              </a:ext>
            </a:extLst>
          </p:cNvPr>
          <p:cNvSpPr>
            <a:spLocks noGrp="1"/>
          </p:cNvSpPr>
          <p:nvPr>
            <p:ph type="body" orient="vert" idx="1"/>
          </p:nvPr>
        </p:nvSpPr>
        <p:spPr>
          <a:xfrm>
            <a:off x="1524000" y="190500"/>
            <a:ext cx="5105400"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0D03DE-B2C1-0AD8-D4FF-6BFDA6082D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49AB1A-8842-DB6E-7D7C-4D05ED793D1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D007448-D6E1-9B91-1896-B9C406558BB0}"/>
              </a:ext>
            </a:extLst>
          </p:cNvPr>
          <p:cNvSpPr>
            <a:spLocks noGrp="1"/>
          </p:cNvSpPr>
          <p:nvPr>
            <p:ph type="sldNum" sz="quarter" idx="12"/>
          </p:nvPr>
        </p:nvSpPr>
        <p:spPr/>
        <p:txBody>
          <a:bodyPr/>
          <a:lstStyle>
            <a:lvl1pPr>
              <a:defRPr/>
            </a:lvl1pPr>
          </a:lstStyle>
          <a:p>
            <a:fld id="{6A0A049E-B6FC-4340-A7A0-4B1F3F412E80}" type="slidenum">
              <a:rPr lang="en-US" altLang="en-US"/>
              <a:pPr/>
              <a:t>‹#›</a:t>
            </a:fld>
            <a:endParaRPr lang="en-US" altLang="en-US"/>
          </a:p>
        </p:txBody>
      </p:sp>
    </p:spTree>
    <p:extLst>
      <p:ext uri="{BB962C8B-B14F-4D97-AF65-F5344CB8AC3E}">
        <p14:creationId xmlns:p14="http://schemas.microsoft.com/office/powerpoint/2010/main" val="19280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997F-D1B4-B649-DEC2-8E1399ECA2B2}"/>
              </a:ext>
            </a:extLst>
          </p:cNvPr>
          <p:cNvSpPr>
            <a:spLocks noGrp="1"/>
          </p:cNvSpPr>
          <p:nvPr>
            <p:ph type="title"/>
          </p:nvPr>
        </p:nvSpPr>
        <p:spPr>
          <a:xfrm>
            <a:off x="1524000" y="190500"/>
            <a:ext cx="7010400" cy="15271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8D1579-0E12-4800-FE3A-E1F860F5AD76}"/>
              </a:ext>
            </a:extLst>
          </p:cNvPr>
          <p:cNvSpPr>
            <a:spLocks noGrp="1"/>
          </p:cNvSpPr>
          <p:nvPr>
            <p:ph type="body"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E7EB4D-4472-7D7D-FF51-92C11AA3E4AA}"/>
              </a:ext>
            </a:extLst>
          </p:cNvPr>
          <p:cNvSpPr>
            <a:spLocks noGrp="1"/>
          </p:cNvSpPr>
          <p:nvPr>
            <p:ph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218BB-5D22-4EDE-B77A-2C57F83066F8}"/>
              </a:ext>
            </a:extLst>
          </p:cNvPr>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5EC54C2-2A35-B6E7-091D-5B4E8DD53FC0}"/>
              </a:ext>
            </a:extLst>
          </p:cNvPr>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C3F6B6-93B4-8CF5-004A-B5F84E68AE75}"/>
              </a:ext>
            </a:extLst>
          </p:cNvPr>
          <p:cNvSpPr>
            <a:spLocks noGrp="1"/>
          </p:cNvSpPr>
          <p:nvPr>
            <p:ph type="sldNum" sz="quarter" idx="12"/>
          </p:nvPr>
        </p:nvSpPr>
        <p:spPr>
          <a:xfrm>
            <a:off x="1524000" y="6248400"/>
            <a:ext cx="1295400" cy="457200"/>
          </a:xfrm>
        </p:spPr>
        <p:txBody>
          <a:bodyPr/>
          <a:lstStyle>
            <a:lvl1pPr>
              <a:defRPr/>
            </a:lvl1pPr>
          </a:lstStyle>
          <a:p>
            <a:fld id="{5BC842B6-F720-43C2-9314-49DB02EA35CE}" type="slidenum">
              <a:rPr lang="en-US" altLang="en-US"/>
              <a:pPr/>
              <a:t>‹#›</a:t>
            </a:fld>
            <a:endParaRPr lang="en-US" altLang="en-US"/>
          </a:p>
        </p:txBody>
      </p:sp>
    </p:spTree>
    <p:extLst>
      <p:ext uri="{BB962C8B-B14F-4D97-AF65-F5344CB8AC3E}">
        <p14:creationId xmlns:p14="http://schemas.microsoft.com/office/powerpoint/2010/main" val="4124985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122430-41B7-E137-45C1-CFA3384E50EB}"/>
              </a:ext>
            </a:extLst>
          </p:cNvPr>
          <p:cNvSpPr>
            <a:spLocks noGrp="1"/>
          </p:cNvSpPr>
          <p:nvPr>
            <p:ph/>
          </p:nvPr>
        </p:nvSpPr>
        <p:spPr>
          <a:xfrm>
            <a:off x="1524000" y="190500"/>
            <a:ext cx="70104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DE8D8FF2-82AB-99CF-D415-07DF7E43709A}"/>
              </a:ext>
            </a:extLst>
          </p:cNvPr>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21C262F-51D0-603A-840A-6C19505E7830}"/>
              </a:ext>
            </a:extLst>
          </p:cNvPr>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1D207D9-425A-CF1D-175F-A786306CFB22}"/>
              </a:ext>
            </a:extLst>
          </p:cNvPr>
          <p:cNvSpPr>
            <a:spLocks noGrp="1"/>
          </p:cNvSpPr>
          <p:nvPr>
            <p:ph type="sldNum" sz="quarter" idx="12"/>
          </p:nvPr>
        </p:nvSpPr>
        <p:spPr>
          <a:xfrm>
            <a:off x="1524000" y="6248400"/>
            <a:ext cx="1295400" cy="457200"/>
          </a:xfrm>
        </p:spPr>
        <p:txBody>
          <a:bodyPr/>
          <a:lstStyle>
            <a:lvl1pPr>
              <a:defRPr/>
            </a:lvl1pPr>
          </a:lstStyle>
          <a:p>
            <a:fld id="{5CE5EB38-2780-4000-8432-37F8837896F3}" type="slidenum">
              <a:rPr lang="en-US" altLang="en-US"/>
              <a:pPr/>
              <a:t>‹#›</a:t>
            </a:fld>
            <a:endParaRPr lang="en-US" altLang="en-US"/>
          </a:p>
        </p:txBody>
      </p:sp>
    </p:spTree>
    <p:extLst>
      <p:ext uri="{BB962C8B-B14F-4D97-AF65-F5344CB8AC3E}">
        <p14:creationId xmlns:p14="http://schemas.microsoft.com/office/powerpoint/2010/main" val="26170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ADCA-9191-C58C-2C78-149D28C4AB36}"/>
              </a:ext>
            </a:extLst>
          </p:cNvPr>
          <p:cNvSpPr>
            <a:spLocks noGrp="1"/>
          </p:cNvSpPr>
          <p:nvPr>
            <p:ph type="title"/>
          </p:nvPr>
        </p:nvSpPr>
        <p:spPr>
          <a:xfrm>
            <a:off x="1524000" y="190500"/>
            <a:ext cx="7010400" cy="1527175"/>
          </a:xfrm>
        </p:spPr>
        <p:txBody>
          <a:bodyPr/>
          <a:lstStyle/>
          <a:p>
            <a:r>
              <a:rPr lang="en-US"/>
              <a:t>Click to edit Master title style</a:t>
            </a:r>
          </a:p>
        </p:txBody>
      </p:sp>
      <p:sp>
        <p:nvSpPr>
          <p:cNvPr id="3" name="Table Placeholder 2">
            <a:extLst>
              <a:ext uri="{FF2B5EF4-FFF2-40B4-BE49-F238E27FC236}">
                <a16:creationId xmlns:a16="http://schemas.microsoft.com/office/drawing/2014/main" id="{13383C02-1390-CB4B-8310-2474ADE6822F}"/>
              </a:ext>
            </a:extLst>
          </p:cNvPr>
          <p:cNvSpPr>
            <a:spLocks noGrp="1"/>
          </p:cNvSpPr>
          <p:nvPr>
            <p:ph type="tbl" idx="1"/>
          </p:nvPr>
        </p:nvSpPr>
        <p:spPr>
          <a:xfrm>
            <a:off x="1524000" y="1905000"/>
            <a:ext cx="7010400" cy="4114800"/>
          </a:xfrm>
        </p:spPr>
        <p:txBody>
          <a:bodyPr/>
          <a:lstStyle/>
          <a:p>
            <a:endParaRPr lang="en-US"/>
          </a:p>
        </p:txBody>
      </p:sp>
      <p:sp>
        <p:nvSpPr>
          <p:cNvPr id="4" name="Date Placeholder 3">
            <a:extLst>
              <a:ext uri="{FF2B5EF4-FFF2-40B4-BE49-F238E27FC236}">
                <a16:creationId xmlns:a16="http://schemas.microsoft.com/office/drawing/2014/main" id="{E2800A9F-2461-C8EE-430D-CA8C75418257}"/>
              </a:ext>
            </a:extLst>
          </p:cNvPr>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170CEE3-5091-F7E8-9D05-88B79CB31458}"/>
              </a:ext>
            </a:extLst>
          </p:cNvPr>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30C394-2A8F-A956-D339-D3B1B3F0CD3C}"/>
              </a:ext>
            </a:extLst>
          </p:cNvPr>
          <p:cNvSpPr>
            <a:spLocks noGrp="1"/>
          </p:cNvSpPr>
          <p:nvPr>
            <p:ph type="sldNum" sz="quarter" idx="12"/>
          </p:nvPr>
        </p:nvSpPr>
        <p:spPr>
          <a:xfrm>
            <a:off x="1524000" y="6248400"/>
            <a:ext cx="1295400" cy="457200"/>
          </a:xfrm>
        </p:spPr>
        <p:txBody>
          <a:bodyPr/>
          <a:lstStyle>
            <a:lvl1pPr>
              <a:defRPr/>
            </a:lvl1pPr>
          </a:lstStyle>
          <a:p>
            <a:fld id="{894F3182-C5F6-46FF-B0CA-01920621495C}" type="slidenum">
              <a:rPr lang="en-US" altLang="en-US"/>
              <a:pPr/>
              <a:t>‹#›</a:t>
            </a:fld>
            <a:endParaRPr lang="en-US" altLang="en-US"/>
          </a:p>
        </p:txBody>
      </p:sp>
    </p:spTree>
    <p:extLst>
      <p:ext uri="{BB962C8B-B14F-4D97-AF65-F5344CB8AC3E}">
        <p14:creationId xmlns:p14="http://schemas.microsoft.com/office/powerpoint/2010/main" val="374450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7FFA8-3ADB-A587-349F-B90BE0D363E4}"/>
              </a:ext>
            </a:extLst>
          </p:cNvPr>
          <p:cNvSpPr>
            <a:spLocks noGrp="1"/>
          </p:cNvSpPr>
          <p:nvPr>
            <p:ph type="title"/>
          </p:nvPr>
        </p:nvSpPr>
        <p:spPr>
          <a:xfrm>
            <a:off x="1524000" y="190500"/>
            <a:ext cx="7010400" cy="15271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365C5B3-E939-D53C-727F-CE66B2C45F12}"/>
              </a:ext>
            </a:extLst>
          </p:cNvPr>
          <p:cNvSpPr>
            <a:spLocks noGrp="1"/>
          </p:cNvSpPr>
          <p:nvPr>
            <p:ph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1451F3-3024-1642-4044-9F314A8EE736}"/>
              </a:ext>
            </a:extLst>
          </p:cNvPr>
          <p:cNvSpPr>
            <a:spLocks noGrp="1"/>
          </p:cNvSpPr>
          <p:nvPr>
            <p:ph type="body"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C6AD23-2362-4521-11DE-2A4890E797E9}"/>
              </a:ext>
            </a:extLst>
          </p:cNvPr>
          <p:cNvSpPr>
            <a:spLocks noGrp="1"/>
          </p:cNvSpPr>
          <p:nvPr>
            <p:ph type="dt" sz="half" idx="10"/>
          </p:nvPr>
        </p:nvSpPr>
        <p:spPr>
          <a:xfrm>
            <a:off x="6629400" y="6248400"/>
            <a:ext cx="1905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912765B-F2FA-0BAB-69ED-34BDE81E9370}"/>
              </a:ext>
            </a:extLst>
          </p:cNvPr>
          <p:cNvSpPr>
            <a:spLocks noGrp="1"/>
          </p:cNvSpPr>
          <p:nvPr>
            <p:ph type="ftr" sz="quarter" idx="11"/>
          </p:nvPr>
        </p:nvSpPr>
        <p:spPr>
          <a:xfrm>
            <a:off x="3276600" y="6248400"/>
            <a:ext cx="28956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9BD33C9-C735-ED71-2BEC-0E167318F8B4}"/>
              </a:ext>
            </a:extLst>
          </p:cNvPr>
          <p:cNvSpPr>
            <a:spLocks noGrp="1"/>
          </p:cNvSpPr>
          <p:nvPr>
            <p:ph type="sldNum" sz="quarter" idx="12"/>
          </p:nvPr>
        </p:nvSpPr>
        <p:spPr>
          <a:xfrm>
            <a:off x="1524000" y="6248400"/>
            <a:ext cx="1295400" cy="457200"/>
          </a:xfrm>
        </p:spPr>
        <p:txBody>
          <a:bodyPr/>
          <a:lstStyle>
            <a:lvl1pPr>
              <a:defRPr/>
            </a:lvl1pPr>
          </a:lstStyle>
          <a:p>
            <a:fld id="{11481925-E28D-4419-B661-1B640D3D9AE4}" type="slidenum">
              <a:rPr lang="en-US" altLang="en-US"/>
              <a:pPr/>
              <a:t>‹#›</a:t>
            </a:fld>
            <a:endParaRPr lang="en-US" altLang="en-US"/>
          </a:p>
        </p:txBody>
      </p:sp>
    </p:spTree>
    <p:extLst>
      <p:ext uri="{BB962C8B-B14F-4D97-AF65-F5344CB8AC3E}">
        <p14:creationId xmlns:p14="http://schemas.microsoft.com/office/powerpoint/2010/main" val="223814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541E-E9E2-DAE7-F115-1FF1FD1A6F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7679A-06FD-A75F-3146-D62F70215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FDC42-A7E0-94E7-AA65-356DD83609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9BD48C9-9C0B-FEF7-006B-E43D69DBA8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3C2D64-F68D-0EC1-61A2-5C2D38C3D663}"/>
              </a:ext>
            </a:extLst>
          </p:cNvPr>
          <p:cNvSpPr>
            <a:spLocks noGrp="1"/>
          </p:cNvSpPr>
          <p:nvPr>
            <p:ph type="sldNum" sz="quarter" idx="12"/>
          </p:nvPr>
        </p:nvSpPr>
        <p:spPr/>
        <p:txBody>
          <a:bodyPr/>
          <a:lstStyle>
            <a:lvl1pPr>
              <a:defRPr/>
            </a:lvl1pPr>
          </a:lstStyle>
          <a:p>
            <a:fld id="{E89293D8-C55B-40A7-9D7D-AA98B0927C3F}" type="slidenum">
              <a:rPr lang="en-US" altLang="en-US"/>
              <a:pPr/>
              <a:t>‹#›</a:t>
            </a:fld>
            <a:endParaRPr lang="en-US" altLang="en-US"/>
          </a:p>
        </p:txBody>
      </p:sp>
    </p:spTree>
    <p:extLst>
      <p:ext uri="{BB962C8B-B14F-4D97-AF65-F5344CB8AC3E}">
        <p14:creationId xmlns:p14="http://schemas.microsoft.com/office/powerpoint/2010/main" val="52909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35EA7-A15C-B1CA-9C00-C20D11AC787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F3F2ED-31EC-8C4A-3CD8-2DA0E1EDDC6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A74AD42-B2C3-9538-1E2D-7C1C8651FDE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B55348-9CFD-B7B4-5E87-EC1AE4CD3E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23E9AEE-1CED-5402-260C-E6FFB8AA8947}"/>
              </a:ext>
            </a:extLst>
          </p:cNvPr>
          <p:cNvSpPr>
            <a:spLocks noGrp="1"/>
          </p:cNvSpPr>
          <p:nvPr>
            <p:ph type="sldNum" sz="quarter" idx="12"/>
          </p:nvPr>
        </p:nvSpPr>
        <p:spPr/>
        <p:txBody>
          <a:bodyPr/>
          <a:lstStyle>
            <a:lvl1pPr>
              <a:defRPr/>
            </a:lvl1pPr>
          </a:lstStyle>
          <a:p>
            <a:fld id="{0C0492E5-C52D-4865-A1B7-A23F9E341068}" type="slidenum">
              <a:rPr lang="en-US" altLang="en-US"/>
              <a:pPr/>
              <a:t>‹#›</a:t>
            </a:fld>
            <a:endParaRPr lang="en-US" altLang="en-US"/>
          </a:p>
        </p:txBody>
      </p:sp>
    </p:spTree>
    <p:extLst>
      <p:ext uri="{BB962C8B-B14F-4D97-AF65-F5344CB8AC3E}">
        <p14:creationId xmlns:p14="http://schemas.microsoft.com/office/powerpoint/2010/main" val="354786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21A3-8317-D8B3-111B-6C9089A1B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D0746A-4178-CA2F-D599-C1D38693EA41}"/>
              </a:ext>
            </a:extLst>
          </p:cNvPr>
          <p:cNvSpPr>
            <a:spLocks noGrp="1"/>
          </p:cNvSpPr>
          <p:nvPr>
            <p:ph sz="half" idx="1"/>
          </p:nvPr>
        </p:nvSpPr>
        <p:spPr>
          <a:xfrm>
            <a:off x="15240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48011-9C29-74DA-E01E-105D681E556A}"/>
              </a:ext>
            </a:extLst>
          </p:cNvPr>
          <p:cNvSpPr>
            <a:spLocks noGrp="1"/>
          </p:cNvSpPr>
          <p:nvPr>
            <p:ph sz="half" idx="2"/>
          </p:nvPr>
        </p:nvSpPr>
        <p:spPr>
          <a:xfrm>
            <a:off x="5105400" y="19050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65D51-2B91-A893-1EF3-A31316C3CB0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5EF7FA3-084D-4629-5CF4-F91F3E62FED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2320DAE-F5FF-7792-01C4-811A11D8804D}"/>
              </a:ext>
            </a:extLst>
          </p:cNvPr>
          <p:cNvSpPr>
            <a:spLocks noGrp="1"/>
          </p:cNvSpPr>
          <p:nvPr>
            <p:ph type="sldNum" sz="quarter" idx="12"/>
          </p:nvPr>
        </p:nvSpPr>
        <p:spPr/>
        <p:txBody>
          <a:bodyPr/>
          <a:lstStyle>
            <a:lvl1pPr>
              <a:defRPr/>
            </a:lvl1pPr>
          </a:lstStyle>
          <a:p>
            <a:fld id="{F0482909-8147-4F9F-84F8-4C8BBE785A10}" type="slidenum">
              <a:rPr lang="en-US" altLang="en-US"/>
              <a:pPr/>
              <a:t>‹#›</a:t>
            </a:fld>
            <a:endParaRPr lang="en-US" altLang="en-US"/>
          </a:p>
        </p:txBody>
      </p:sp>
    </p:spTree>
    <p:extLst>
      <p:ext uri="{BB962C8B-B14F-4D97-AF65-F5344CB8AC3E}">
        <p14:creationId xmlns:p14="http://schemas.microsoft.com/office/powerpoint/2010/main" val="3612410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1DB7-01E7-2513-54E0-167CB405BEE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3955CE-A23A-662A-51F9-DB88407C9B0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F52E0-27E0-50D1-C6B4-38E23216E09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E5FB67-2806-349A-C7A1-999F1FC7677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08158E-B789-F9B2-FDA9-A52E92C6F3C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B2E10A-3C29-0CAA-4F69-33E8852C75F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84DFAFD-2BEE-B5D0-6FA1-F929209114C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36363DD-2BBA-9880-CFB3-8EEED3D6F3E5}"/>
              </a:ext>
            </a:extLst>
          </p:cNvPr>
          <p:cNvSpPr>
            <a:spLocks noGrp="1"/>
          </p:cNvSpPr>
          <p:nvPr>
            <p:ph type="sldNum" sz="quarter" idx="12"/>
          </p:nvPr>
        </p:nvSpPr>
        <p:spPr/>
        <p:txBody>
          <a:bodyPr/>
          <a:lstStyle>
            <a:lvl1pPr>
              <a:defRPr/>
            </a:lvl1pPr>
          </a:lstStyle>
          <a:p>
            <a:fld id="{1C9CE141-566C-411B-891C-E14AA4DD0545}" type="slidenum">
              <a:rPr lang="en-US" altLang="en-US"/>
              <a:pPr/>
              <a:t>‹#›</a:t>
            </a:fld>
            <a:endParaRPr lang="en-US" altLang="en-US"/>
          </a:p>
        </p:txBody>
      </p:sp>
    </p:spTree>
    <p:extLst>
      <p:ext uri="{BB962C8B-B14F-4D97-AF65-F5344CB8AC3E}">
        <p14:creationId xmlns:p14="http://schemas.microsoft.com/office/powerpoint/2010/main" val="278222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4760-FF46-AE5A-B776-BBD21047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8A457E-8CF9-8B4B-D7E7-35BBDC717F0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8F725CE-8D8E-3734-2EC8-F8802C52B9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6511104E-2D64-2F5F-95A8-67F87BAF4D4D}"/>
              </a:ext>
            </a:extLst>
          </p:cNvPr>
          <p:cNvSpPr>
            <a:spLocks noGrp="1"/>
          </p:cNvSpPr>
          <p:nvPr>
            <p:ph type="sldNum" sz="quarter" idx="12"/>
          </p:nvPr>
        </p:nvSpPr>
        <p:spPr/>
        <p:txBody>
          <a:bodyPr/>
          <a:lstStyle>
            <a:lvl1pPr>
              <a:defRPr/>
            </a:lvl1pPr>
          </a:lstStyle>
          <a:p>
            <a:fld id="{EED0E772-E84D-4B39-8F5E-BD8037460C44}" type="slidenum">
              <a:rPr lang="en-US" altLang="en-US"/>
              <a:pPr/>
              <a:t>‹#›</a:t>
            </a:fld>
            <a:endParaRPr lang="en-US" altLang="en-US"/>
          </a:p>
        </p:txBody>
      </p:sp>
    </p:spTree>
    <p:extLst>
      <p:ext uri="{BB962C8B-B14F-4D97-AF65-F5344CB8AC3E}">
        <p14:creationId xmlns:p14="http://schemas.microsoft.com/office/powerpoint/2010/main" val="954122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EA798F-A908-732E-B348-8EDF517146D5}"/>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569DB1D-75E2-F9F8-29E0-12B2A4C1A83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F7FDFE38-B0AB-A1AE-7119-3EF497EBC7BF}"/>
              </a:ext>
            </a:extLst>
          </p:cNvPr>
          <p:cNvSpPr>
            <a:spLocks noGrp="1"/>
          </p:cNvSpPr>
          <p:nvPr>
            <p:ph type="sldNum" sz="quarter" idx="12"/>
          </p:nvPr>
        </p:nvSpPr>
        <p:spPr/>
        <p:txBody>
          <a:bodyPr/>
          <a:lstStyle>
            <a:lvl1pPr>
              <a:defRPr/>
            </a:lvl1pPr>
          </a:lstStyle>
          <a:p>
            <a:fld id="{9CA7B716-94AC-47D1-958A-3D3C8C51724E}" type="slidenum">
              <a:rPr lang="en-US" altLang="en-US"/>
              <a:pPr/>
              <a:t>‹#›</a:t>
            </a:fld>
            <a:endParaRPr lang="en-US" altLang="en-US"/>
          </a:p>
        </p:txBody>
      </p:sp>
    </p:spTree>
    <p:extLst>
      <p:ext uri="{BB962C8B-B14F-4D97-AF65-F5344CB8AC3E}">
        <p14:creationId xmlns:p14="http://schemas.microsoft.com/office/powerpoint/2010/main" val="4140384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24A3-DCAC-5655-1D37-81118B5B84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12069-9E0F-A4C8-F755-138CBBFA34D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8289F-5481-B3EC-6434-850AFF1DEC2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B52E0-3E03-86A6-BB40-C5A23D47A8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CBC835A-DC67-D724-474E-14E103C4A1E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241A010-F153-8951-047E-ACEC5060D7EB}"/>
              </a:ext>
            </a:extLst>
          </p:cNvPr>
          <p:cNvSpPr>
            <a:spLocks noGrp="1"/>
          </p:cNvSpPr>
          <p:nvPr>
            <p:ph type="sldNum" sz="quarter" idx="12"/>
          </p:nvPr>
        </p:nvSpPr>
        <p:spPr/>
        <p:txBody>
          <a:bodyPr/>
          <a:lstStyle>
            <a:lvl1pPr>
              <a:defRPr/>
            </a:lvl1pPr>
          </a:lstStyle>
          <a:p>
            <a:fld id="{000DD938-48A1-41C9-8EAC-E5E8F3B9AEC0}" type="slidenum">
              <a:rPr lang="en-US" altLang="en-US"/>
              <a:pPr/>
              <a:t>‹#›</a:t>
            </a:fld>
            <a:endParaRPr lang="en-US" altLang="en-US"/>
          </a:p>
        </p:txBody>
      </p:sp>
    </p:spTree>
    <p:extLst>
      <p:ext uri="{BB962C8B-B14F-4D97-AF65-F5344CB8AC3E}">
        <p14:creationId xmlns:p14="http://schemas.microsoft.com/office/powerpoint/2010/main" val="13744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A10E0-BB34-7B08-E1D1-9BE2159DAFA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2D502-8FB2-52E0-4A0C-D7F7FB82B9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1BCC72-3D5B-C278-3099-3EE03F6360F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9CFD2-C071-3CD9-8E2A-19A0873BE0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179330F-8732-AB01-7355-CD27117F49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25E5B94-D0F3-6654-D011-12EC03EE6895}"/>
              </a:ext>
            </a:extLst>
          </p:cNvPr>
          <p:cNvSpPr>
            <a:spLocks noGrp="1"/>
          </p:cNvSpPr>
          <p:nvPr>
            <p:ph type="sldNum" sz="quarter" idx="12"/>
          </p:nvPr>
        </p:nvSpPr>
        <p:spPr/>
        <p:txBody>
          <a:bodyPr/>
          <a:lstStyle>
            <a:lvl1pPr>
              <a:defRPr/>
            </a:lvl1pPr>
          </a:lstStyle>
          <a:p>
            <a:fld id="{868DF94F-4296-4DCA-8B63-5264191EEABB}" type="slidenum">
              <a:rPr lang="en-US" altLang="en-US"/>
              <a:pPr/>
              <a:t>‹#›</a:t>
            </a:fld>
            <a:endParaRPr lang="en-US" altLang="en-US"/>
          </a:p>
        </p:txBody>
      </p:sp>
    </p:spTree>
    <p:extLst>
      <p:ext uri="{BB962C8B-B14F-4D97-AF65-F5344CB8AC3E}">
        <p14:creationId xmlns:p14="http://schemas.microsoft.com/office/powerpoint/2010/main" val="1651091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5EAFF"/>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7B9A59C-F9FD-46F2-31D4-72CA56A15542}"/>
              </a:ext>
            </a:extLst>
          </p:cNvPr>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98DF2F1C-F49F-0B39-D5CC-629F4F27FC14}"/>
              </a:ext>
            </a:extLst>
          </p:cNvPr>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Rectangle 4">
            <a:extLst>
              <a:ext uri="{FF2B5EF4-FFF2-40B4-BE49-F238E27FC236}">
                <a16:creationId xmlns:a16="http://schemas.microsoft.com/office/drawing/2014/main" id="{E2119B32-951D-D6B6-CBFF-6E14C37B690B}"/>
              </a:ext>
            </a:extLst>
          </p:cNvPr>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endParaRPr lang="en-US" altLang="en-US"/>
          </a:p>
        </p:txBody>
      </p:sp>
      <p:sp>
        <p:nvSpPr>
          <p:cNvPr id="12293" name="Rectangle 5">
            <a:extLst>
              <a:ext uri="{FF2B5EF4-FFF2-40B4-BE49-F238E27FC236}">
                <a16:creationId xmlns:a16="http://schemas.microsoft.com/office/drawing/2014/main" id="{D1CDB37E-5091-7832-2831-ECC13CA70CA7}"/>
              </a:ext>
            </a:extLst>
          </p:cNvPr>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2294" name="Rectangle 6">
            <a:extLst>
              <a:ext uri="{FF2B5EF4-FFF2-40B4-BE49-F238E27FC236}">
                <a16:creationId xmlns:a16="http://schemas.microsoft.com/office/drawing/2014/main" id="{6B0B176D-BD04-387C-243E-1AC3BFC4460F}"/>
              </a:ext>
            </a:extLst>
          </p:cNvPr>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fld id="{B0FAFABC-325C-457F-A5CA-52093A8275F7}" type="slidenum">
              <a:rPr lang="en-US" altLang="en-US"/>
              <a:pPr/>
              <a:t>‹#›</a:t>
            </a:fld>
            <a:endParaRPr lang="en-US" altLang="en-US"/>
          </a:p>
        </p:txBody>
      </p:sp>
      <p:sp>
        <p:nvSpPr>
          <p:cNvPr id="12295" name="Line 7">
            <a:extLst>
              <a:ext uri="{FF2B5EF4-FFF2-40B4-BE49-F238E27FC236}">
                <a16:creationId xmlns:a16="http://schemas.microsoft.com/office/drawing/2014/main" id="{C837769C-1434-F27B-C2AE-C821A7F31862}"/>
              </a:ext>
            </a:extLst>
          </p:cNvPr>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6" name="Oval 8">
            <a:extLst>
              <a:ext uri="{FF2B5EF4-FFF2-40B4-BE49-F238E27FC236}">
                <a16:creationId xmlns:a16="http://schemas.microsoft.com/office/drawing/2014/main" id="{4617BFB0-275D-06E8-D0DE-A975C384A092}"/>
              </a:ext>
            </a:extLst>
          </p:cNvPr>
          <p:cNvSpPr>
            <a:spLocks noChangeArrowheads="1"/>
          </p:cNvSpPr>
          <p:nvPr/>
        </p:nvSpPr>
        <p:spPr bwMode="auto">
          <a:xfrm>
            <a:off x="152400" y="838200"/>
            <a:ext cx="228600" cy="22860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12297" name="Oval 9">
            <a:extLst>
              <a:ext uri="{FF2B5EF4-FFF2-40B4-BE49-F238E27FC236}">
                <a16:creationId xmlns:a16="http://schemas.microsoft.com/office/drawing/2014/main" id="{7052E014-7C5E-EEA8-7D3C-7BD34B4AAABD}"/>
              </a:ext>
            </a:extLst>
          </p:cNvPr>
          <p:cNvSpPr>
            <a:spLocks noChangeArrowheads="1"/>
          </p:cNvSpPr>
          <p:nvPr/>
        </p:nvSpPr>
        <p:spPr bwMode="auto">
          <a:xfrm>
            <a:off x="539750" y="838200"/>
            <a:ext cx="228600" cy="22860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
        <p:nvSpPr>
          <p:cNvPr id="12298" name="Oval 10">
            <a:extLst>
              <a:ext uri="{FF2B5EF4-FFF2-40B4-BE49-F238E27FC236}">
                <a16:creationId xmlns:a16="http://schemas.microsoft.com/office/drawing/2014/main" id="{AC9C507F-B776-6865-959E-0DBEA4C14975}"/>
              </a:ext>
            </a:extLst>
          </p:cNvPr>
          <p:cNvSpPr>
            <a:spLocks noChangeArrowheads="1"/>
          </p:cNvSpPr>
          <p:nvPr/>
        </p:nvSpPr>
        <p:spPr bwMode="auto">
          <a:xfrm>
            <a:off x="927100" y="838200"/>
            <a:ext cx="228600" cy="22860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sz="240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Lst>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panose="020B0604020202020204" pitchFamily="34" charset="0"/>
        </a:defRPr>
      </a:lvl2pPr>
      <a:lvl3pPr algn="l" rtl="0" fontAlgn="base">
        <a:spcBef>
          <a:spcPct val="0"/>
        </a:spcBef>
        <a:spcAft>
          <a:spcPct val="0"/>
        </a:spcAft>
        <a:defRPr sz="4200">
          <a:solidFill>
            <a:schemeClr val="tx2"/>
          </a:solidFill>
          <a:latin typeface="Arial" panose="020B0604020202020204" pitchFamily="34" charset="0"/>
        </a:defRPr>
      </a:lvl3pPr>
      <a:lvl4pPr algn="l" rtl="0" fontAlgn="base">
        <a:spcBef>
          <a:spcPct val="0"/>
        </a:spcBef>
        <a:spcAft>
          <a:spcPct val="0"/>
        </a:spcAft>
        <a:defRPr sz="4200">
          <a:solidFill>
            <a:schemeClr val="tx2"/>
          </a:solidFill>
          <a:latin typeface="Arial" panose="020B0604020202020204" pitchFamily="34" charset="0"/>
        </a:defRPr>
      </a:lvl4pPr>
      <a:lvl5pPr algn="l" rtl="0" fontAlgn="base">
        <a:spcBef>
          <a:spcPct val="0"/>
        </a:spcBef>
        <a:spcAft>
          <a:spcPct val="0"/>
        </a:spcAft>
        <a:defRPr sz="4200">
          <a:solidFill>
            <a:schemeClr val="tx2"/>
          </a:solidFill>
          <a:latin typeface="Arial" panose="020B0604020202020204" pitchFamily="34" charset="0"/>
        </a:defRPr>
      </a:lvl5pPr>
      <a:lvl6pPr marL="457200" algn="l" rtl="0" fontAlgn="base">
        <a:spcBef>
          <a:spcPct val="0"/>
        </a:spcBef>
        <a:spcAft>
          <a:spcPct val="0"/>
        </a:spcAft>
        <a:defRPr sz="4200">
          <a:solidFill>
            <a:schemeClr val="tx2"/>
          </a:solidFill>
          <a:latin typeface="Arial" panose="020B0604020202020204" pitchFamily="34" charset="0"/>
        </a:defRPr>
      </a:lvl6pPr>
      <a:lvl7pPr marL="914400" algn="l" rtl="0" fontAlgn="base">
        <a:spcBef>
          <a:spcPct val="0"/>
        </a:spcBef>
        <a:spcAft>
          <a:spcPct val="0"/>
        </a:spcAft>
        <a:defRPr sz="4200">
          <a:solidFill>
            <a:schemeClr val="tx2"/>
          </a:solidFill>
          <a:latin typeface="Arial" panose="020B0604020202020204" pitchFamily="34" charset="0"/>
        </a:defRPr>
      </a:lvl7pPr>
      <a:lvl8pPr marL="1371600" algn="l" rtl="0" fontAlgn="base">
        <a:spcBef>
          <a:spcPct val="0"/>
        </a:spcBef>
        <a:spcAft>
          <a:spcPct val="0"/>
        </a:spcAft>
        <a:defRPr sz="4200">
          <a:solidFill>
            <a:schemeClr val="tx2"/>
          </a:solidFill>
          <a:latin typeface="Arial" panose="020B0604020202020204" pitchFamily="34" charset="0"/>
        </a:defRPr>
      </a:lvl8pPr>
      <a:lvl9pPr marL="1828800" algn="l" rtl="0" fontAlgn="base">
        <a:spcBef>
          <a:spcPct val="0"/>
        </a:spcBef>
        <a:spcAft>
          <a:spcPct val="0"/>
        </a:spcAft>
        <a:defRPr sz="42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tx1"/>
        </a:buClr>
        <a:buSzPct val="70000"/>
        <a:buFont typeface="Wingdings" panose="05000000000000000000" pitchFamily="2" charset="2"/>
        <a:buChar char="¢"/>
        <a:defRPr sz="30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anose="05000000000000000000" pitchFamily="2" charset="2"/>
        <a:buChar char="l"/>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2"/>
        </a:buClr>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tx1"/>
        </a:buClr>
        <a:buChar char="•"/>
        <a:defRPr sz="2000" kern="1200">
          <a:solidFill>
            <a:schemeClr val="tx2"/>
          </a:solidFill>
          <a:latin typeface="+mn-lt"/>
          <a:ea typeface="+mn-ea"/>
          <a:cs typeface="+mn-cs"/>
        </a:defRPr>
      </a:lvl4pPr>
      <a:lvl5pPr marL="2057400" indent="-228600" algn="l" rtl="0" fontAlgn="base">
        <a:spcBef>
          <a:spcPct val="20000"/>
        </a:spcBef>
        <a:spcAft>
          <a:spcPct val="0"/>
        </a:spcAft>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chindler@fs.fed.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3739448-FF0B-F2E4-2279-45AF70036BB6}"/>
              </a:ext>
            </a:extLst>
          </p:cNvPr>
          <p:cNvSpPr>
            <a:spLocks noGrp="1" noChangeArrowheads="1"/>
          </p:cNvSpPr>
          <p:nvPr>
            <p:ph type="ctrTitle"/>
          </p:nvPr>
        </p:nvSpPr>
        <p:spPr/>
        <p:txBody>
          <a:bodyPr/>
          <a:lstStyle/>
          <a:p>
            <a:r>
              <a:rPr lang="en-US" altLang="en-US"/>
              <a:t>Curran Junetta Thin</a:t>
            </a:r>
          </a:p>
        </p:txBody>
      </p:sp>
      <p:sp>
        <p:nvSpPr>
          <p:cNvPr id="30723" name="Rectangle 3">
            <a:extLst>
              <a:ext uri="{FF2B5EF4-FFF2-40B4-BE49-F238E27FC236}">
                <a16:creationId xmlns:a16="http://schemas.microsoft.com/office/drawing/2014/main" id="{7005DCC5-8D71-AEF5-3DC3-CB13C1FE3890}"/>
              </a:ext>
            </a:extLst>
          </p:cNvPr>
          <p:cNvSpPr>
            <a:spLocks noGrp="1" noChangeArrowheads="1"/>
          </p:cNvSpPr>
          <p:nvPr>
            <p:ph type="subTitle" idx="1"/>
          </p:nvPr>
        </p:nvSpPr>
        <p:spPr>
          <a:xfrm>
            <a:off x="1143000" y="3200400"/>
            <a:ext cx="7696200" cy="2667000"/>
          </a:xfrm>
        </p:spPr>
        <p:txBody>
          <a:bodyPr/>
          <a:lstStyle/>
          <a:p>
            <a:r>
              <a:rPr lang="en-US" altLang="en-US" sz="2000"/>
              <a:t>Suzanne Schindler, Project Team Leader/Silviculturist</a:t>
            </a:r>
          </a:p>
          <a:p>
            <a:r>
              <a:rPr lang="en-US" altLang="en-US" sz="2000"/>
              <a:t>Cottage Grove RD, Umpqua NF</a:t>
            </a:r>
          </a:p>
          <a:p>
            <a:r>
              <a:rPr lang="en-US" altLang="en-US" sz="2000"/>
              <a:t>(541)767-5040, </a:t>
            </a:r>
            <a:r>
              <a:rPr lang="en-US" altLang="en-US" sz="2000">
                <a:hlinkClick r:id="rId3"/>
              </a:rPr>
              <a:t>sschindler@fs.fed.us</a:t>
            </a:r>
            <a:endParaRPr lang="en-US" altLang="en-US" sz="2000"/>
          </a:p>
          <a:p>
            <a:endParaRPr lang="en-US" altLang="en-US" sz="2000"/>
          </a:p>
          <a:p>
            <a:r>
              <a:rPr lang="en-US" altLang="en-US" sz="2000"/>
              <a:t>Leslie Elliott, Silviculturist</a:t>
            </a:r>
          </a:p>
          <a:p>
            <a:r>
              <a:rPr lang="en-US" altLang="en-US" sz="2000"/>
              <a:t>Detroit and Sweet Home RD, Willamette NF</a:t>
            </a:r>
          </a:p>
          <a:p>
            <a:r>
              <a:rPr lang="en-US" altLang="en-US" sz="2000"/>
              <a:t>(541) 367-3961,  ljelliott@fs.fed.us</a:t>
            </a:r>
          </a:p>
          <a:p>
            <a:endParaRPr lang="en-US" altLang="en-US" sz="2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351BA97B-577B-25CC-25C4-B1D98175B175}"/>
              </a:ext>
            </a:extLst>
          </p:cNvPr>
          <p:cNvSpPr>
            <a:spLocks noGrp="1" noChangeArrowheads="1"/>
          </p:cNvSpPr>
          <p:nvPr>
            <p:ph type="title"/>
          </p:nvPr>
        </p:nvSpPr>
        <p:spPr>
          <a:xfrm>
            <a:off x="1524000" y="190500"/>
            <a:ext cx="7010400" cy="1333500"/>
          </a:xfrm>
        </p:spPr>
        <p:txBody>
          <a:bodyPr/>
          <a:lstStyle/>
          <a:p>
            <a:r>
              <a:rPr lang="en-US" altLang="en-US" sz="3200" b="1"/>
              <a:t>Question 6: Post Treatment Overview - Silvicultural Prescription Considerations</a:t>
            </a:r>
          </a:p>
        </p:txBody>
      </p:sp>
      <p:sp>
        <p:nvSpPr>
          <p:cNvPr id="88067" name="Rectangle 3">
            <a:extLst>
              <a:ext uri="{FF2B5EF4-FFF2-40B4-BE49-F238E27FC236}">
                <a16:creationId xmlns:a16="http://schemas.microsoft.com/office/drawing/2014/main" id="{137302E3-2C29-D511-C2D4-976DC446DCD7}"/>
              </a:ext>
            </a:extLst>
          </p:cNvPr>
          <p:cNvSpPr>
            <a:spLocks noGrp="1" noChangeArrowheads="1"/>
          </p:cNvSpPr>
          <p:nvPr>
            <p:ph type="body" idx="1"/>
          </p:nvPr>
        </p:nvSpPr>
        <p:spPr>
          <a:xfrm>
            <a:off x="1676400" y="1828800"/>
            <a:ext cx="7010400" cy="4800600"/>
          </a:xfrm>
        </p:spPr>
        <p:txBody>
          <a:bodyPr/>
          <a:lstStyle/>
          <a:p>
            <a:pPr>
              <a:lnSpc>
                <a:spcPct val="80000"/>
              </a:lnSpc>
            </a:pPr>
            <a:r>
              <a:rPr lang="en-US" altLang="en-US" sz="2600" b="1"/>
              <a:t>Landscape Areas</a:t>
            </a:r>
          </a:p>
          <a:p>
            <a:pPr>
              <a:lnSpc>
                <a:spcPct val="80000"/>
              </a:lnSpc>
              <a:buFont typeface="Wingdings" panose="05000000000000000000" pitchFamily="2" charset="2"/>
              <a:buNone/>
            </a:pPr>
            <a:endParaRPr lang="en-US" altLang="en-US" sz="2600" b="1"/>
          </a:p>
          <a:p>
            <a:pPr>
              <a:lnSpc>
                <a:spcPct val="80000"/>
              </a:lnSpc>
            </a:pPr>
            <a:r>
              <a:rPr lang="en-US" altLang="en-US" sz="2600" b="1"/>
              <a:t>Disturbance Patterns</a:t>
            </a:r>
          </a:p>
          <a:p>
            <a:pPr>
              <a:lnSpc>
                <a:spcPct val="80000"/>
              </a:lnSpc>
              <a:buFont typeface="Wingdings" panose="05000000000000000000" pitchFamily="2" charset="2"/>
              <a:buNone/>
            </a:pPr>
            <a:endParaRPr lang="en-US" altLang="en-US" sz="2600" b="1"/>
          </a:p>
          <a:p>
            <a:pPr>
              <a:lnSpc>
                <a:spcPct val="80000"/>
              </a:lnSpc>
            </a:pPr>
            <a:r>
              <a:rPr lang="en-US" altLang="en-US" sz="2600" b="1"/>
              <a:t>Aspect/Plant Associations</a:t>
            </a:r>
          </a:p>
          <a:p>
            <a:pPr>
              <a:lnSpc>
                <a:spcPct val="80000"/>
              </a:lnSpc>
              <a:buFont typeface="Wingdings" panose="05000000000000000000" pitchFamily="2" charset="2"/>
              <a:buNone/>
            </a:pPr>
            <a:endParaRPr lang="en-US" altLang="en-US" sz="2600" b="1"/>
          </a:p>
          <a:p>
            <a:pPr>
              <a:lnSpc>
                <a:spcPct val="80000"/>
              </a:lnSpc>
            </a:pPr>
            <a:r>
              <a:rPr lang="en-US" altLang="en-US" sz="2600" b="1"/>
              <a:t>Desired Stand Conditions</a:t>
            </a:r>
          </a:p>
          <a:p>
            <a:pPr>
              <a:lnSpc>
                <a:spcPct val="80000"/>
              </a:lnSpc>
              <a:buFont typeface="Wingdings" panose="05000000000000000000" pitchFamily="2" charset="2"/>
              <a:buNone/>
            </a:pPr>
            <a:endParaRPr lang="en-US" altLang="en-US" sz="2600" b="1"/>
          </a:p>
          <a:p>
            <a:pPr>
              <a:lnSpc>
                <a:spcPct val="80000"/>
              </a:lnSpc>
            </a:pPr>
            <a:r>
              <a:rPr lang="en-US" altLang="en-US" sz="2600" b="1"/>
              <a:t>Wildlife Considerations</a:t>
            </a:r>
          </a:p>
          <a:p>
            <a:pPr>
              <a:lnSpc>
                <a:spcPct val="80000"/>
              </a:lnSpc>
              <a:buFont typeface="Wingdings" panose="05000000000000000000" pitchFamily="2" charset="2"/>
              <a:buNone/>
            </a:pPr>
            <a:endParaRPr lang="en-US" altLang="en-US" sz="2600" b="1"/>
          </a:p>
          <a:p>
            <a:pPr>
              <a:lnSpc>
                <a:spcPct val="80000"/>
              </a:lnSpc>
            </a:pPr>
            <a:r>
              <a:rPr lang="en-US" altLang="en-US" sz="2600" b="1"/>
              <a:t>Other Considerations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9" name="Picture 11">
            <a:extLst>
              <a:ext uri="{FF2B5EF4-FFF2-40B4-BE49-F238E27FC236}">
                <a16:creationId xmlns:a16="http://schemas.microsoft.com/office/drawing/2014/main" id="{7D22584D-75A7-2943-B90A-6219B69F9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0"/>
            <a:ext cx="53022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a:extLst>
              <a:ext uri="{FF2B5EF4-FFF2-40B4-BE49-F238E27FC236}">
                <a16:creationId xmlns:a16="http://schemas.microsoft.com/office/drawing/2014/main" id="{9936F22E-0EEA-B903-C186-3F2FBC634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832475" cy="716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706" name="Group 114">
            <a:extLst>
              <a:ext uri="{FF2B5EF4-FFF2-40B4-BE49-F238E27FC236}">
                <a16:creationId xmlns:a16="http://schemas.microsoft.com/office/drawing/2014/main" id="{777D0114-EE5D-9578-AB5C-C4641638BBE0}"/>
              </a:ext>
            </a:extLst>
          </p:cNvPr>
          <p:cNvGraphicFramePr>
            <a:graphicFrameLocks noGrp="1"/>
          </p:cNvGraphicFramePr>
          <p:nvPr>
            <p:ph type="tbl" idx="1"/>
          </p:nvPr>
        </p:nvGraphicFramePr>
        <p:xfrm>
          <a:off x="152400" y="228600"/>
          <a:ext cx="8610600" cy="5935663"/>
        </p:xfrm>
        <a:graphic>
          <a:graphicData uri="http://schemas.openxmlformats.org/drawingml/2006/table">
            <a:tbl>
              <a:tblPr/>
              <a:tblGrid>
                <a:gridCol w="1447800">
                  <a:extLst>
                    <a:ext uri="{9D8B030D-6E8A-4147-A177-3AD203B41FA5}">
                      <a16:colId xmlns:a16="http://schemas.microsoft.com/office/drawing/2014/main" val="329136973"/>
                    </a:ext>
                  </a:extLst>
                </a:gridCol>
                <a:gridCol w="2286000">
                  <a:extLst>
                    <a:ext uri="{9D8B030D-6E8A-4147-A177-3AD203B41FA5}">
                      <a16:colId xmlns:a16="http://schemas.microsoft.com/office/drawing/2014/main" val="2655685549"/>
                    </a:ext>
                  </a:extLst>
                </a:gridCol>
                <a:gridCol w="4876800">
                  <a:extLst>
                    <a:ext uri="{9D8B030D-6E8A-4147-A177-3AD203B41FA5}">
                      <a16:colId xmlns:a16="http://schemas.microsoft.com/office/drawing/2014/main" val="1133784657"/>
                    </a:ext>
                  </a:extLst>
                </a:gridCol>
              </a:tblGrid>
              <a:tr h="674688">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Landscape Area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Aspect/Plant Association</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Disturbance/Objective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826940447"/>
                  </a:ext>
                </a:extLst>
              </a:tr>
              <a:tr h="1382713">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Gentle Valley Bottom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North-facing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(Units: 19, 20)</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South-facing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(Units: 2, 3, 4, 9, 17,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-Refuge from fire, generally surface fires; disturbance from root rot pockets/snowdown</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6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-Accelerate stand development, restore species and structural diversity, by thinning and small gap creation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extLst>
                  <a:ext uri="{0D108BD9-81ED-4DB2-BD59-A6C34878D82A}">
                    <a16:rowId xmlns:a16="http://schemas.microsoft.com/office/drawing/2014/main" val="2753530117"/>
                  </a:ext>
                </a:extLst>
              </a:tr>
              <a:tr h="1655763">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Gentle Mountain Slope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North-facing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(Units: 5,11,12,13,14, 15, 16)</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South-facing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(Units:1,18)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-Dryer, fewer barriers to fire, larger patches of stand replacement</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6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-Apply thinning and canopy gap creation and underburning to restore structural &amp; species diversity; larger gaps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DFB"/>
                    </a:solidFill>
                  </a:tcPr>
                </a:tc>
                <a:extLst>
                  <a:ext uri="{0D108BD9-81ED-4DB2-BD59-A6C34878D82A}">
                    <a16:rowId xmlns:a16="http://schemas.microsoft.com/office/drawing/2014/main" val="2646867157"/>
                  </a:ext>
                </a:extLst>
              </a:tr>
              <a:tr h="1654175">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Steep Terrain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North-facing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 7)</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South-facing Slopes*</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(Units:  6, 8,10)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DFB"/>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-Steep slopes fire intensity greater &amp; stand replacement fires more frequent</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600" b="1" i="0" u="none" strike="noStrike" cap="none" normalizeH="0" baseline="0">
                        <a:ln>
                          <a:noFill/>
                        </a:ln>
                        <a:solidFill>
                          <a:schemeClr val="tx2"/>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600" b="1" i="0" u="none" strike="noStrike" cap="none" normalizeH="0" baseline="0">
                          <a:ln>
                            <a:noFill/>
                          </a:ln>
                          <a:solidFill>
                            <a:schemeClr val="tx2"/>
                          </a:solidFill>
                          <a:effectLst/>
                          <a:latin typeface="Arial" panose="020B0604020202020204" pitchFamily="34" charset="0"/>
                        </a:rPr>
                        <a:t>-Improve resilience to fire, open canopies, even-aged management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DDDFB"/>
                    </a:solidFill>
                  </a:tcPr>
                </a:tc>
                <a:extLst>
                  <a:ext uri="{0D108BD9-81ED-4DB2-BD59-A6C34878D82A}">
                    <a16:rowId xmlns:a16="http://schemas.microsoft.com/office/drawing/2014/main" val="2229202395"/>
                  </a:ext>
                </a:extLst>
              </a:tr>
            </a:tbl>
          </a:graphicData>
        </a:graphic>
      </p:graphicFrame>
      <p:sp>
        <p:nvSpPr>
          <p:cNvPr id="110695" name="Text Box 103">
            <a:extLst>
              <a:ext uri="{FF2B5EF4-FFF2-40B4-BE49-F238E27FC236}">
                <a16:creationId xmlns:a16="http://schemas.microsoft.com/office/drawing/2014/main" id="{3E3C5E39-F489-B6D4-54A8-544D3CF550C1}"/>
              </a:ext>
            </a:extLst>
          </p:cNvPr>
          <p:cNvSpPr txBox="1">
            <a:spLocks noChangeArrowheads="1"/>
          </p:cNvSpPr>
          <p:nvPr/>
        </p:nvSpPr>
        <p:spPr bwMode="auto">
          <a:xfrm>
            <a:off x="0" y="6096000"/>
            <a:ext cx="876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chemeClr val="tx2"/>
                </a:solidFill>
              </a:rPr>
              <a:t>*South facing slopes; tended to focus on heavy thin to promote fire resiliency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8" name="Rectangle 8">
            <a:extLst>
              <a:ext uri="{FF2B5EF4-FFF2-40B4-BE49-F238E27FC236}">
                <a16:creationId xmlns:a16="http://schemas.microsoft.com/office/drawing/2014/main" id="{C908DC3D-392F-E1D8-679B-8F9F26D5645E}"/>
              </a:ext>
            </a:extLst>
          </p:cNvPr>
          <p:cNvSpPr>
            <a:spLocks noGrp="1" noChangeArrowheads="1"/>
          </p:cNvSpPr>
          <p:nvPr>
            <p:ph type="title"/>
          </p:nvPr>
        </p:nvSpPr>
        <p:spPr>
          <a:xfrm>
            <a:off x="1524000" y="190500"/>
            <a:ext cx="7010400" cy="1409700"/>
          </a:xfrm>
        </p:spPr>
        <p:txBody>
          <a:bodyPr/>
          <a:lstStyle/>
          <a:p>
            <a:r>
              <a:rPr lang="en-US" altLang="en-US" b="1"/>
              <a:t>Desired Stand Conditions</a:t>
            </a:r>
          </a:p>
        </p:txBody>
      </p:sp>
      <p:sp>
        <p:nvSpPr>
          <p:cNvPr id="87049" name="Rectangle 9">
            <a:extLst>
              <a:ext uri="{FF2B5EF4-FFF2-40B4-BE49-F238E27FC236}">
                <a16:creationId xmlns:a16="http://schemas.microsoft.com/office/drawing/2014/main" id="{8F2958A7-BA49-D9B9-C275-57BE3FEAB2E2}"/>
              </a:ext>
            </a:extLst>
          </p:cNvPr>
          <p:cNvSpPr>
            <a:spLocks noGrp="1" noChangeArrowheads="1"/>
          </p:cNvSpPr>
          <p:nvPr>
            <p:ph type="body" sz="half" idx="1"/>
          </p:nvPr>
        </p:nvSpPr>
        <p:spPr>
          <a:xfrm>
            <a:off x="381000" y="1905000"/>
            <a:ext cx="4572000" cy="4114800"/>
          </a:xfrm>
        </p:spPr>
        <p:txBody>
          <a:bodyPr/>
          <a:lstStyle/>
          <a:p>
            <a:pPr>
              <a:lnSpc>
                <a:spcPct val="80000"/>
              </a:lnSpc>
            </a:pPr>
            <a:r>
              <a:rPr lang="en-US" altLang="en-US" sz="2000" b="1"/>
              <a:t>The desired landscape condition would have larger patches in the different forest structure conditions compared to today’s pattern. </a:t>
            </a:r>
          </a:p>
          <a:p>
            <a:pPr>
              <a:lnSpc>
                <a:spcPct val="80000"/>
              </a:lnSpc>
              <a:buFont typeface="Wingdings" panose="05000000000000000000" pitchFamily="2" charset="2"/>
              <a:buNone/>
            </a:pPr>
            <a:r>
              <a:rPr lang="en-US" altLang="en-US" sz="2000" b="1"/>
              <a:t> </a:t>
            </a:r>
          </a:p>
          <a:p>
            <a:pPr>
              <a:lnSpc>
                <a:spcPct val="80000"/>
              </a:lnSpc>
            </a:pPr>
            <a:r>
              <a:rPr lang="en-US" altLang="en-US" sz="2000" b="1"/>
              <a:t>Desired patch sizes would approximate the infrequent historic fire events that covered thousands of acres. </a:t>
            </a:r>
          </a:p>
          <a:p>
            <a:pPr>
              <a:lnSpc>
                <a:spcPct val="80000"/>
              </a:lnSpc>
              <a:buFont typeface="Wingdings" panose="05000000000000000000" pitchFamily="2" charset="2"/>
              <a:buNone/>
            </a:pPr>
            <a:endParaRPr lang="en-US" altLang="en-US" sz="2000" b="1"/>
          </a:p>
          <a:p>
            <a:pPr>
              <a:lnSpc>
                <a:spcPct val="80000"/>
              </a:lnSpc>
            </a:pPr>
            <a:r>
              <a:rPr lang="en-US" altLang="en-US" sz="2000" b="1"/>
              <a:t>The desired pattern of vegetation patches would be less fragmented, as was produced by moderate severity fire effects. </a:t>
            </a:r>
          </a:p>
        </p:txBody>
      </p:sp>
      <p:pic>
        <p:nvPicPr>
          <p:cNvPr id="87051" name="Picture 11">
            <a:extLst>
              <a:ext uri="{FF2B5EF4-FFF2-40B4-BE49-F238E27FC236}">
                <a16:creationId xmlns:a16="http://schemas.microsoft.com/office/drawing/2014/main" id="{C7F29E31-55E9-8D25-1DA0-2AD5CF6D0D01}"/>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05400" y="1447800"/>
            <a:ext cx="349250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1" name="Picture 7">
            <a:extLst>
              <a:ext uri="{FF2B5EF4-FFF2-40B4-BE49-F238E27FC236}">
                <a16:creationId xmlns:a16="http://schemas.microsoft.com/office/drawing/2014/main" id="{81B294F1-DEF4-27B4-B98A-F7054274B2BC}"/>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76400" y="762000"/>
            <a:ext cx="7010400" cy="5256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a:extLst>
              <a:ext uri="{FF2B5EF4-FFF2-40B4-BE49-F238E27FC236}">
                <a16:creationId xmlns:a16="http://schemas.microsoft.com/office/drawing/2014/main" id="{EB557AE6-7669-0378-6E4E-7C95EA438B94}"/>
              </a:ext>
            </a:extLst>
          </p:cNvPr>
          <p:cNvSpPr>
            <a:spLocks noGrp="1" noChangeArrowheads="1"/>
          </p:cNvSpPr>
          <p:nvPr>
            <p:ph type="title"/>
          </p:nvPr>
        </p:nvSpPr>
        <p:spPr/>
        <p:txBody>
          <a:bodyPr/>
          <a:lstStyle/>
          <a:p>
            <a:r>
              <a:rPr lang="en-US" altLang="en-US"/>
              <a:t>Fire Regime Condition Class</a:t>
            </a:r>
          </a:p>
        </p:txBody>
      </p:sp>
      <p:pic>
        <p:nvPicPr>
          <p:cNvPr id="71687" name="Picture 7">
            <a:extLst>
              <a:ext uri="{FF2B5EF4-FFF2-40B4-BE49-F238E27FC236}">
                <a16:creationId xmlns:a16="http://schemas.microsoft.com/office/drawing/2014/main" id="{F14582B5-CF69-C815-4093-34FA8FC692A0}"/>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76400" y="1905000"/>
            <a:ext cx="3081338" cy="4108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688" name="Picture 8">
            <a:extLst>
              <a:ext uri="{FF2B5EF4-FFF2-40B4-BE49-F238E27FC236}">
                <a16:creationId xmlns:a16="http://schemas.microsoft.com/office/drawing/2014/main" id="{5917F5C2-BD22-C683-D4A8-04462D097C27}"/>
              </a:ext>
            </a:extLst>
          </p:cNvPr>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76850" y="1905000"/>
            <a:ext cx="30861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1D583497-78AA-4194-22F6-9A71A9F91901}"/>
              </a:ext>
            </a:extLst>
          </p:cNvPr>
          <p:cNvSpPr>
            <a:spLocks noGrp="1" noChangeArrowheads="1"/>
          </p:cNvSpPr>
          <p:nvPr>
            <p:ph type="title"/>
          </p:nvPr>
        </p:nvSpPr>
        <p:spPr>
          <a:xfrm>
            <a:off x="1524000" y="190500"/>
            <a:ext cx="7010400" cy="1257300"/>
          </a:xfrm>
        </p:spPr>
        <p:txBody>
          <a:bodyPr/>
          <a:lstStyle/>
          <a:p>
            <a:r>
              <a:rPr lang="en-US" altLang="en-US"/>
              <a:t>Integrated Prescriptions</a:t>
            </a:r>
          </a:p>
        </p:txBody>
      </p:sp>
      <p:sp>
        <p:nvSpPr>
          <p:cNvPr id="91139" name="Rectangle 3">
            <a:extLst>
              <a:ext uri="{FF2B5EF4-FFF2-40B4-BE49-F238E27FC236}">
                <a16:creationId xmlns:a16="http://schemas.microsoft.com/office/drawing/2014/main" id="{6895D878-12C0-C634-C94A-7FD6004C1FF0}"/>
              </a:ext>
            </a:extLst>
          </p:cNvPr>
          <p:cNvSpPr>
            <a:spLocks noGrp="1" noChangeArrowheads="1"/>
          </p:cNvSpPr>
          <p:nvPr>
            <p:ph type="body" idx="1"/>
          </p:nvPr>
        </p:nvSpPr>
        <p:spPr>
          <a:xfrm>
            <a:off x="1447800" y="1600200"/>
            <a:ext cx="7010400" cy="4800600"/>
          </a:xfrm>
        </p:spPr>
        <p:txBody>
          <a:bodyPr/>
          <a:lstStyle/>
          <a:p>
            <a:pPr>
              <a:lnSpc>
                <a:spcPct val="90000"/>
              </a:lnSpc>
              <a:buFont typeface="Wingdings" panose="05000000000000000000" pitchFamily="2" charset="2"/>
              <a:buNone/>
            </a:pPr>
            <a:r>
              <a:rPr lang="en-US" altLang="en-US" b="1"/>
              <a:t>Wildlife Considerations</a:t>
            </a:r>
          </a:p>
          <a:p>
            <a:pPr lvl="1">
              <a:lnSpc>
                <a:spcPct val="90000"/>
              </a:lnSpc>
            </a:pPr>
            <a:r>
              <a:rPr lang="en-US" altLang="en-US" b="1"/>
              <a:t>CHUs</a:t>
            </a:r>
          </a:p>
          <a:p>
            <a:pPr lvl="1">
              <a:lnSpc>
                <a:spcPct val="90000"/>
              </a:lnSpc>
            </a:pPr>
            <a:r>
              <a:rPr lang="en-US" altLang="en-US" b="1"/>
              <a:t>Big game winter range</a:t>
            </a:r>
          </a:p>
          <a:p>
            <a:pPr lvl="1">
              <a:lnSpc>
                <a:spcPct val="90000"/>
              </a:lnSpc>
            </a:pPr>
            <a:r>
              <a:rPr lang="en-US" altLang="en-US" b="1"/>
              <a:t>Owl Cores</a:t>
            </a:r>
          </a:p>
          <a:p>
            <a:pPr>
              <a:lnSpc>
                <a:spcPct val="90000"/>
              </a:lnSpc>
              <a:buFont typeface="Wingdings" panose="05000000000000000000" pitchFamily="2" charset="2"/>
              <a:buNone/>
            </a:pPr>
            <a:r>
              <a:rPr lang="en-US" altLang="en-US" b="1"/>
              <a:t>Riparian</a:t>
            </a:r>
          </a:p>
          <a:p>
            <a:pPr lvl="1">
              <a:lnSpc>
                <a:spcPct val="90000"/>
              </a:lnSpc>
            </a:pPr>
            <a:r>
              <a:rPr lang="en-US" altLang="en-US" b="1"/>
              <a:t>Protect primary shade zone on perennial Streams – 50’/60’ buffer</a:t>
            </a:r>
          </a:p>
          <a:p>
            <a:pPr lvl="1">
              <a:lnSpc>
                <a:spcPct val="90000"/>
              </a:lnSpc>
            </a:pPr>
            <a:r>
              <a:rPr lang="en-US" altLang="en-US" b="1"/>
              <a:t>Protect unstable intermittent streams; Thin stable intermittents  </a:t>
            </a:r>
          </a:p>
          <a:p>
            <a:pPr>
              <a:lnSpc>
                <a:spcPct val="90000"/>
              </a:lnSpc>
              <a:buFont typeface="Wingdings" panose="05000000000000000000" pitchFamily="2" charset="2"/>
              <a:buNone/>
            </a:pPr>
            <a:r>
              <a:rPr lang="en-US" altLang="en-US" b="1"/>
              <a:t>Noxious Weeds</a:t>
            </a:r>
          </a:p>
          <a:p>
            <a:pPr>
              <a:lnSpc>
                <a:spcPct val="90000"/>
              </a:lnSpc>
              <a:buFont typeface="Wingdings" panose="05000000000000000000" pitchFamily="2" charset="2"/>
              <a:buNone/>
            </a:pPr>
            <a:endParaRPr lang="en-US" altLang="en-US" b="1"/>
          </a:p>
          <a:p>
            <a:pPr lvl="1">
              <a:lnSpc>
                <a:spcPct val="90000"/>
              </a:lnSpc>
              <a:buFont typeface="Wingdings" panose="05000000000000000000" pitchFamily="2" charset="2"/>
              <a:buNone/>
            </a:pPr>
            <a:endParaRPr lang="en-US" altLang="en-US"/>
          </a:p>
          <a:p>
            <a:pPr lvl="1">
              <a:lnSpc>
                <a:spcPct val="90000"/>
              </a:lnSpc>
            </a:pPr>
            <a:endParaRPr lang="en-US" altLang="en-US"/>
          </a:p>
          <a:p>
            <a:pPr lvl="1">
              <a:lnSpc>
                <a:spcPct val="90000"/>
              </a:lnSpc>
            </a:pPr>
            <a:endParaRPr lang="en-US" altLang="en-US"/>
          </a:p>
          <a:p>
            <a:pPr lvl="1">
              <a:lnSpc>
                <a:spcPct val="90000"/>
              </a:lnSpc>
              <a:buFont typeface="Wingdings" panose="05000000000000000000" pitchFamily="2" charset="2"/>
              <a:buNone/>
            </a:pPr>
            <a:endParaRPr lang="en-US" altLang="en-US"/>
          </a:p>
          <a:p>
            <a:pPr lvl="1">
              <a:lnSpc>
                <a:spcPct val="90000"/>
              </a:lnSpc>
            </a:pPr>
            <a:endParaRPr lang="en-US" altLang="en-US"/>
          </a:p>
          <a:p>
            <a:pPr lvl="1">
              <a:lnSpc>
                <a:spcPct val="90000"/>
              </a:lnSpc>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a:extLst>
              <a:ext uri="{FF2B5EF4-FFF2-40B4-BE49-F238E27FC236}">
                <a16:creationId xmlns:a16="http://schemas.microsoft.com/office/drawing/2014/main" id="{3DAC4D63-87CC-1E2F-15A9-D171667F34E6}"/>
              </a:ext>
            </a:extLst>
          </p:cNvPr>
          <p:cNvSpPr>
            <a:spLocks noGrp="1" noChangeArrowheads="1"/>
          </p:cNvSpPr>
          <p:nvPr>
            <p:ph type="title"/>
          </p:nvPr>
        </p:nvSpPr>
        <p:spPr>
          <a:xfrm>
            <a:off x="1524000" y="190500"/>
            <a:ext cx="7010400" cy="1181100"/>
          </a:xfrm>
        </p:spPr>
        <p:txBody>
          <a:bodyPr/>
          <a:lstStyle/>
          <a:p>
            <a:r>
              <a:rPr lang="en-US" altLang="en-US" b="1"/>
              <a:t>Integrated Prescriptions</a:t>
            </a:r>
            <a:r>
              <a:rPr lang="en-US" altLang="en-US"/>
              <a:t> </a:t>
            </a:r>
          </a:p>
        </p:txBody>
      </p:sp>
      <p:graphicFrame>
        <p:nvGraphicFramePr>
          <p:cNvPr id="105524" name="Group 52">
            <a:extLst>
              <a:ext uri="{FF2B5EF4-FFF2-40B4-BE49-F238E27FC236}">
                <a16:creationId xmlns:a16="http://schemas.microsoft.com/office/drawing/2014/main" id="{3368B266-F9E7-0AF8-78B2-227598F8D361}"/>
              </a:ext>
            </a:extLst>
          </p:cNvPr>
          <p:cNvGraphicFramePr>
            <a:graphicFrameLocks noGrp="1"/>
          </p:cNvGraphicFramePr>
          <p:nvPr>
            <p:ph type="tbl" idx="1"/>
          </p:nvPr>
        </p:nvGraphicFramePr>
        <p:xfrm>
          <a:off x="990600" y="1752600"/>
          <a:ext cx="7543800" cy="4835525"/>
        </p:xfrm>
        <a:graphic>
          <a:graphicData uri="http://schemas.openxmlformats.org/drawingml/2006/table">
            <a:tbl>
              <a:tblPr/>
              <a:tblGrid>
                <a:gridCol w="2514600">
                  <a:extLst>
                    <a:ext uri="{9D8B030D-6E8A-4147-A177-3AD203B41FA5}">
                      <a16:colId xmlns:a16="http://schemas.microsoft.com/office/drawing/2014/main" val="1923597931"/>
                    </a:ext>
                  </a:extLst>
                </a:gridCol>
                <a:gridCol w="2514600">
                  <a:extLst>
                    <a:ext uri="{9D8B030D-6E8A-4147-A177-3AD203B41FA5}">
                      <a16:colId xmlns:a16="http://schemas.microsoft.com/office/drawing/2014/main" val="1807731094"/>
                    </a:ext>
                  </a:extLst>
                </a:gridCol>
                <a:gridCol w="2514600">
                  <a:extLst>
                    <a:ext uri="{9D8B030D-6E8A-4147-A177-3AD203B41FA5}">
                      <a16:colId xmlns:a16="http://schemas.microsoft.com/office/drawing/2014/main" val="60515298"/>
                    </a:ext>
                  </a:extLst>
                </a:gridCol>
              </a:tblGrid>
              <a:tr h="530225">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1" i="0" u="none" strike="noStrike" cap="none" normalizeH="0" baseline="0">
                          <a:ln>
                            <a:noFill/>
                          </a:ln>
                          <a:solidFill>
                            <a:schemeClr val="tx2"/>
                          </a:solidFill>
                          <a:effectLst/>
                          <a:latin typeface="Arial" panose="020B0604020202020204" pitchFamily="34" charset="0"/>
                        </a:rPr>
                        <a:t>Prescriptions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1" i="0" u="none" strike="noStrike" cap="none" normalizeH="0" baseline="0">
                          <a:ln>
                            <a:noFill/>
                          </a:ln>
                          <a:solidFill>
                            <a:schemeClr val="tx2"/>
                          </a:solidFill>
                          <a:effectLst/>
                          <a:latin typeface="Arial" panose="020B0604020202020204" pitchFamily="34"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1" i="0" u="none" strike="noStrike" cap="none" normalizeH="0" baseline="0">
                          <a:ln>
                            <a:noFill/>
                          </a:ln>
                          <a:solidFill>
                            <a:schemeClr val="tx2"/>
                          </a:solidFill>
                          <a:effectLst/>
                          <a:latin typeface="Arial" panose="020B0604020202020204" pitchFamily="34" charset="0"/>
                        </a:rPr>
                        <a:t>Acres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4669599"/>
                  </a:ext>
                </a:extLst>
              </a:tr>
              <a:tr h="6858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40-60 TPA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no gaps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000" b="0" i="0" u="none" strike="noStrike" cap="none" normalizeH="0" baseline="0">
                          <a:ln>
                            <a:noFill/>
                          </a:ln>
                          <a:solidFill>
                            <a:schemeClr val="tx2"/>
                          </a:solidFill>
                          <a:effectLst/>
                          <a:latin typeface="Arial" panose="020B0604020202020204" pitchFamily="34" charset="0"/>
                        </a:rPr>
                        <a:t>13s,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8328471"/>
                  </a:ext>
                </a:extLst>
              </a:tr>
              <a:tr h="6858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40-60 TPA –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10 to 20% gaps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000" b="0" i="0" u="none" strike="noStrike" cap="none" normalizeH="0" baseline="0">
                          <a:ln>
                            <a:noFill/>
                          </a:ln>
                          <a:solidFill>
                            <a:schemeClr val="tx2"/>
                          </a:solidFill>
                          <a:effectLst/>
                          <a:latin typeface="Arial" panose="020B0604020202020204" pitchFamily="34" charset="0"/>
                        </a:rPr>
                        <a:t>1, 2, 4,6, 8, 13s,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6555510"/>
                  </a:ext>
                </a:extLst>
              </a:tr>
              <a:tr h="6858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70-90 TPA –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no gaps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000" b="0" i="0" u="none" strike="noStrike" cap="none" normalizeH="0" baseline="0">
                          <a:ln>
                            <a:noFill/>
                          </a:ln>
                          <a:solidFill>
                            <a:schemeClr val="tx2"/>
                          </a:solidFill>
                          <a:effectLst/>
                          <a:latin typeface="Arial" panose="020B0604020202020204" pitchFamily="34" charset="0"/>
                        </a:rPr>
                        <a:t>3, 5, </a:t>
                      </a:r>
                      <a:r>
                        <a:rPr kumimoji="0" lang="en-US" altLang="en-US" sz="2000" b="1" i="0" u="none" strike="noStrike" cap="none" normalizeH="0" baseline="0">
                          <a:ln>
                            <a:noFill/>
                          </a:ln>
                          <a:solidFill>
                            <a:schemeClr val="tx2"/>
                          </a:solidFill>
                          <a:effectLst/>
                          <a:latin typeface="Arial" panose="020B0604020202020204" pitchFamily="34" charset="0"/>
                        </a:rPr>
                        <a:t>7*,</a:t>
                      </a:r>
                      <a:r>
                        <a:rPr kumimoji="0" lang="en-US" altLang="en-US" sz="2000" b="0" i="0" u="none" strike="noStrike" cap="none" normalizeH="0" baseline="0">
                          <a:ln>
                            <a:noFill/>
                          </a:ln>
                          <a:solidFill>
                            <a:schemeClr val="tx2"/>
                          </a:solidFill>
                          <a:effectLst/>
                          <a:latin typeface="Arial" panose="020B0604020202020204" pitchFamily="34" charset="0"/>
                        </a:rPr>
                        <a:t> 13n, 15,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215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12305447"/>
                  </a:ext>
                </a:extLst>
              </a:tr>
              <a:tr h="6858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70-90 TPA – 10% gaps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000" b="0" i="0" u="none" strike="noStrike" cap="none" normalizeH="0" baseline="0">
                          <a:ln>
                            <a:noFill/>
                          </a:ln>
                          <a:solidFill>
                            <a:schemeClr val="tx2"/>
                          </a:solidFill>
                          <a:effectLst/>
                          <a:latin typeface="Arial" panose="020B0604020202020204" pitchFamily="34" charset="0"/>
                        </a:rPr>
                        <a:t>9, 10, 12, 14, 16, 17, 19, 20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0" i="0" u="none" strike="noStrike" cap="none" normalizeH="0" baseline="0">
                          <a:ln>
                            <a:noFill/>
                          </a:ln>
                          <a:solidFill>
                            <a:schemeClr val="tx2"/>
                          </a:solidFill>
                          <a:effectLst/>
                          <a:latin typeface="Arial" panose="020B0604020202020204" pitchFamily="34" charset="0"/>
                        </a:rPr>
                        <a:t>547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4949447"/>
                  </a:ext>
                </a:extLst>
              </a:tr>
              <a:tr h="530225">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2600" b="0" i="0" u="none" strike="noStrike" cap="none" normalizeH="0" baseline="0">
                        <a:ln>
                          <a:noFill/>
                        </a:ln>
                        <a:solidFill>
                          <a:schemeClr val="tx2"/>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1" i="0" u="none" strike="noStrike" cap="none" normalizeH="0" baseline="0">
                          <a:ln>
                            <a:noFill/>
                          </a:ln>
                          <a:solidFill>
                            <a:schemeClr val="tx2"/>
                          </a:solidFill>
                          <a:effectLst/>
                          <a:latin typeface="Arial" panose="020B0604020202020204" pitchFamily="34" charset="0"/>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2600" b="1" i="0" u="none" strike="noStrike" cap="none" normalizeH="0" baseline="0">
                          <a:ln>
                            <a:noFill/>
                          </a:ln>
                          <a:solidFill>
                            <a:schemeClr val="tx2"/>
                          </a:solidFill>
                          <a:effectLst/>
                          <a:latin typeface="Arial" panose="020B0604020202020204" pitchFamily="34" charset="0"/>
                        </a:rPr>
                        <a:t>1,236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70288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a:extLst>
              <a:ext uri="{FF2B5EF4-FFF2-40B4-BE49-F238E27FC236}">
                <a16:creationId xmlns:a16="http://schemas.microsoft.com/office/drawing/2014/main" id="{40CC5216-EAB7-A62F-DD40-3061A4FD900C}"/>
              </a:ext>
            </a:extLst>
          </p:cNvP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990600" y="2286000"/>
            <a:ext cx="3179763" cy="28575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1" name="Picture 3">
            <a:extLst>
              <a:ext uri="{FF2B5EF4-FFF2-40B4-BE49-F238E27FC236}">
                <a16:creationId xmlns:a16="http://schemas.microsoft.com/office/drawing/2014/main" id="{20202C62-414F-D948-4B46-86C3FCE24C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61963"/>
            <a:ext cx="3276600" cy="2509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492" name="Picture 4">
            <a:extLst>
              <a:ext uri="{FF2B5EF4-FFF2-40B4-BE49-F238E27FC236}">
                <a16:creationId xmlns:a16="http://schemas.microsoft.com/office/drawing/2014/main" id="{6FF89992-CD49-C7D4-6295-46F81493A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3962400"/>
            <a:ext cx="3200400" cy="2505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3493" name="Text Box 5">
            <a:extLst>
              <a:ext uri="{FF2B5EF4-FFF2-40B4-BE49-F238E27FC236}">
                <a16:creationId xmlns:a16="http://schemas.microsoft.com/office/drawing/2014/main" id="{F785AD3B-00E5-DB2A-C1E3-7554ED20A5B6}"/>
              </a:ext>
            </a:extLst>
          </p:cNvPr>
          <p:cNvSpPr txBox="1">
            <a:spLocks noChangeArrowheads="1"/>
          </p:cNvSpPr>
          <p:nvPr/>
        </p:nvSpPr>
        <p:spPr bwMode="auto">
          <a:xfrm>
            <a:off x="5638800" y="3886200"/>
            <a:ext cx="32004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Thin to 70-90 tpa</a:t>
            </a:r>
          </a:p>
        </p:txBody>
      </p:sp>
      <p:sp>
        <p:nvSpPr>
          <p:cNvPr id="63494" name="Text Box 6">
            <a:extLst>
              <a:ext uri="{FF2B5EF4-FFF2-40B4-BE49-F238E27FC236}">
                <a16:creationId xmlns:a16="http://schemas.microsoft.com/office/drawing/2014/main" id="{64D5192D-4719-3BFC-66BE-AE9955468D3B}"/>
              </a:ext>
            </a:extLst>
          </p:cNvPr>
          <p:cNvSpPr txBox="1">
            <a:spLocks noChangeArrowheads="1"/>
          </p:cNvSpPr>
          <p:nvPr/>
        </p:nvSpPr>
        <p:spPr bwMode="auto">
          <a:xfrm>
            <a:off x="5638800" y="228600"/>
            <a:ext cx="32766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Thin to 40-60 tpa</a:t>
            </a:r>
          </a:p>
        </p:txBody>
      </p:sp>
      <p:sp>
        <p:nvSpPr>
          <p:cNvPr id="63495" name="Text Box 7">
            <a:extLst>
              <a:ext uri="{FF2B5EF4-FFF2-40B4-BE49-F238E27FC236}">
                <a16:creationId xmlns:a16="http://schemas.microsoft.com/office/drawing/2014/main" id="{85DACF76-3F60-392A-2A60-FEB7986B6345}"/>
              </a:ext>
            </a:extLst>
          </p:cNvPr>
          <p:cNvSpPr txBox="1">
            <a:spLocks noChangeArrowheads="1"/>
          </p:cNvSpPr>
          <p:nvPr/>
        </p:nvSpPr>
        <p:spPr bwMode="auto">
          <a:xfrm>
            <a:off x="685800" y="1752600"/>
            <a:ext cx="3733800" cy="366713"/>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a:t>Pre-treatment</a:t>
            </a:r>
          </a:p>
        </p:txBody>
      </p:sp>
      <p:sp>
        <p:nvSpPr>
          <p:cNvPr id="63496" name="Line 8">
            <a:extLst>
              <a:ext uri="{FF2B5EF4-FFF2-40B4-BE49-F238E27FC236}">
                <a16:creationId xmlns:a16="http://schemas.microsoft.com/office/drawing/2014/main" id="{5D1E9098-F0AB-BEBF-7580-27BC88B6ECDB}"/>
              </a:ext>
            </a:extLst>
          </p:cNvPr>
          <p:cNvSpPr>
            <a:spLocks noChangeShapeType="1"/>
          </p:cNvSpPr>
          <p:nvPr/>
        </p:nvSpPr>
        <p:spPr bwMode="auto">
          <a:xfrm flipV="1">
            <a:off x="4495800" y="1371600"/>
            <a:ext cx="990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7" name="Line 9">
            <a:extLst>
              <a:ext uri="{FF2B5EF4-FFF2-40B4-BE49-F238E27FC236}">
                <a16:creationId xmlns:a16="http://schemas.microsoft.com/office/drawing/2014/main" id="{00D082D6-EB13-C7C8-99DE-1A48A1B691A3}"/>
              </a:ext>
            </a:extLst>
          </p:cNvPr>
          <p:cNvSpPr>
            <a:spLocks noChangeShapeType="1"/>
          </p:cNvSpPr>
          <p:nvPr/>
        </p:nvSpPr>
        <p:spPr bwMode="auto">
          <a:xfrm>
            <a:off x="4495800" y="5105400"/>
            <a:ext cx="1066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a:extLst>
              <a:ext uri="{FF2B5EF4-FFF2-40B4-BE49-F238E27FC236}">
                <a16:creationId xmlns:a16="http://schemas.microsoft.com/office/drawing/2014/main" id="{527ACDE4-B68D-BD31-5D16-D2F0698CB6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
            <a:ext cx="5006975"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F42347F8-DC60-FF14-4DFE-EEE62ACD985D}"/>
              </a:ext>
            </a:extLst>
          </p:cNvPr>
          <p:cNvSpPr>
            <a:spLocks noGrp="1" noChangeArrowheads="1"/>
          </p:cNvSpPr>
          <p:nvPr>
            <p:ph type="title"/>
          </p:nvPr>
        </p:nvSpPr>
        <p:spPr/>
        <p:txBody>
          <a:bodyPr/>
          <a:lstStyle/>
          <a:p>
            <a:r>
              <a:rPr lang="en-US" altLang="en-US" b="1"/>
              <a:t>Unit 9</a:t>
            </a:r>
          </a:p>
        </p:txBody>
      </p:sp>
      <p:pic>
        <p:nvPicPr>
          <p:cNvPr id="68613" name="Picture 5">
            <a:extLst>
              <a:ext uri="{FF2B5EF4-FFF2-40B4-BE49-F238E27FC236}">
                <a16:creationId xmlns:a16="http://schemas.microsoft.com/office/drawing/2014/main" id="{8072E453-510D-BD1E-AE5E-25159199F707}"/>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0400" y="1371600"/>
            <a:ext cx="5530850" cy="5160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5" name="Text Box 7">
            <a:extLst>
              <a:ext uri="{FF2B5EF4-FFF2-40B4-BE49-F238E27FC236}">
                <a16:creationId xmlns:a16="http://schemas.microsoft.com/office/drawing/2014/main" id="{8A8E1A20-4DC1-4A32-C0AC-F3F2CF653F98}"/>
              </a:ext>
            </a:extLst>
          </p:cNvPr>
          <p:cNvSpPr txBox="1">
            <a:spLocks noChangeArrowheads="1"/>
          </p:cNvSpPr>
          <p:nvPr/>
        </p:nvSpPr>
        <p:spPr bwMode="auto">
          <a:xfrm>
            <a:off x="0" y="1905000"/>
            <a:ext cx="3124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ltLang="en-US" sz="2000" b="1"/>
              <a:t>Gentle Valley Bottom</a:t>
            </a:r>
          </a:p>
          <a:p>
            <a:pPr algn="l">
              <a:spcBef>
                <a:spcPct val="50000"/>
              </a:spcBef>
              <a:buFontTx/>
              <a:buChar char="•"/>
            </a:pPr>
            <a:r>
              <a:rPr lang="en-US" altLang="en-US" sz="2000" b="1"/>
              <a:t>South/East Aspect</a:t>
            </a:r>
          </a:p>
          <a:p>
            <a:pPr algn="l">
              <a:spcBef>
                <a:spcPct val="50000"/>
              </a:spcBef>
              <a:buFontTx/>
              <a:buChar char="•"/>
            </a:pPr>
            <a:r>
              <a:rPr lang="en-US" altLang="en-US" sz="2000" b="1"/>
              <a:t>TSHE/BENE/GASH</a:t>
            </a:r>
          </a:p>
          <a:p>
            <a:pPr algn="l">
              <a:spcBef>
                <a:spcPct val="50000"/>
              </a:spcBef>
              <a:buFontTx/>
              <a:buChar char="•"/>
            </a:pPr>
            <a:r>
              <a:rPr lang="en-US" altLang="en-US" sz="2000" b="1"/>
              <a:t>Thin to 70 TPA w/gaps</a:t>
            </a:r>
          </a:p>
          <a:p>
            <a:pPr>
              <a:spcBef>
                <a:spcPct val="50000"/>
              </a:spcBef>
            </a:pPr>
            <a:endParaRPr lang="en-US" altLang="en-US" sz="20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a:extLst>
              <a:ext uri="{FF2B5EF4-FFF2-40B4-BE49-F238E27FC236}">
                <a16:creationId xmlns:a16="http://schemas.microsoft.com/office/drawing/2014/main" id="{CDBAF828-5B2C-16B4-3E15-5F8A3073903B}"/>
              </a:ext>
            </a:extLst>
          </p:cNvPr>
          <p:cNvSpPr>
            <a:spLocks noGrp="1" noChangeArrowheads="1"/>
          </p:cNvSpPr>
          <p:nvPr>
            <p:ph type="title"/>
          </p:nvPr>
        </p:nvSpPr>
        <p:spPr/>
        <p:txBody>
          <a:bodyPr/>
          <a:lstStyle/>
          <a:p>
            <a:r>
              <a:rPr lang="en-US" altLang="en-US" b="1"/>
              <a:t>Unit 9 – Post Treatment Model</a:t>
            </a:r>
          </a:p>
        </p:txBody>
      </p:sp>
      <p:sp>
        <p:nvSpPr>
          <p:cNvPr id="65544" name="Rectangle 8">
            <a:extLst>
              <a:ext uri="{FF2B5EF4-FFF2-40B4-BE49-F238E27FC236}">
                <a16:creationId xmlns:a16="http://schemas.microsoft.com/office/drawing/2014/main" id="{F2D0DBE7-DDFD-068D-05A8-B061C0406617}"/>
              </a:ext>
            </a:extLst>
          </p:cNvPr>
          <p:cNvSpPr>
            <a:spLocks noGrp="1" noChangeArrowheads="1"/>
          </p:cNvSpPr>
          <p:nvPr>
            <p:ph type="body" sz="half" idx="1"/>
          </p:nvPr>
        </p:nvSpPr>
        <p:spPr>
          <a:xfrm>
            <a:off x="5715000" y="1828800"/>
            <a:ext cx="3200400" cy="3048000"/>
          </a:xfrm>
        </p:spPr>
        <p:txBody>
          <a:bodyPr/>
          <a:lstStyle/>
          <a:p>
            <a:r>
              <a:rPr lang="en-US" altLang="en-US" sz="2600" b="1"/>
              <a:t>Stand Ave. 88 TPA</a:t>
            </a:r>
          </a:p>
          <a:p>
            <a:pPr>
              <a:buFont typeface="Wingdings" panose="05000000000000000000" pitchFamily="2" charset="2"/>
              <a:buNone/>
            </a:pPr>
            <a:endParaRPr lang="en-US" altLang="en-US" sz="2600" b="1"/>
          </a:p>
          <a:p>
            <a:r>
              <a:rPr lang="en-US" altLang="en-US" sz="2600" b="1"/>
              <a:t>Overall 44% CC including  gaps &amp; no thin buffers</a:t>
            </a:r>
          </a:p>
        </p:txBody>
      </p:sp>
      <p:pic>
        <p:nvPicPr>
          <p:cNvPr id="65541" name="Picture 5">
            <a:extLst>
              <a:ext uri="{FF2B5EF4-FFF2-40B4-BE49-F238E27FC236}">
                <a16:creationId xmlns:a16="http://schemas.microsoft.com/office/drawing/2014/main" id="{18EF4491-B0D9-DC9D-9A02-E35FD3F7F224}"/>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 y="1676400"/>
            <a:ext cx="5538788" cy="4278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a:extLst>
              <a:ext uri="{FF2B5EF4-FFF2-40B4-BE49-F238E27FC236}">
                <a16:creationId xmlns:a16="http://schemas.microsoft.com/office/drawing/2014/main" id="{1DE751AB-A15E-2C23-835F-F4635EF00988}"/>
              </a:ext>
            </a:extLst>
          </p:cNvPr>
          <p:cNvSpPr>
            <a:spLocks noGrp="1" noChangeArrowheads="1"/>
          </p:cNvSpPr>
          <p:nvPr>
            <p:ph type="title"/>
          </p:nvPr>
        </p:nvSpPr>
        <p:spPr/>
        <p:txBody>
          <a:bodyPr/>
          <a:lstStyle/>
          <a:p>
            <a:r>
              <a:rPr lang="en-US" altLang="en-US" sz="3800" b="1"/>
              <a:t>Unit 9 – Pre &amp; Post Treatment Stand Attributes</a:t>
            </a:r>
          </a:p>
        </p:txBody>
      </p:sp>
      <p:graphicFrame>
        <p:nvGraphicFramePr>
          <p:cNvPr id="98384" name="Group 80">
            <a:extLst>
              <a:ext uri="{FF2B5EF4-FFF2-40B4-BE49-F238E27FC236}">
                <a16:creationId xmlns:a16="http://schemas.microsoft.com/office/drawing/2014/main" id="{F7333193-CD26-87D9-D3F6-E76B2CF7FBA3}"/>
              </a:ext>
            </a:extLst>
          </p:cNvPr>
          <p:cNvGraphicFramePr>
            <a:graphicFrameLocks noGrp="1"/>
          </p:cNvGraphicFramePr>
          <p:nvPr>
            <p:ph idx="1"/>
          </p:nvPr>
        </p:nvGraphicFramePr>
        <p:xfrm>
          <a:off x="990600" y="2133600"/>
          <a:ext cx="7772400" cy="3708400"/>
        </p:xfrm>
        <a:graphic>
          <a:graphicData uri="http://schemas.openxmlformats.org/drawingml/2006/table">
            <a:tbl>
              <a:tblPr/>
              <a:tblGrid>
                <a:gridCol w="1395413">
                  <a:extLst>
                    <a:ext uri="{9D8B030D-6E8A-4147-A177-3AD203B41FA5}">
                      <a16:colId xmlns:a16="http://schemas.microsoft.com/office/drawing/2014/main" val="3081963486"/>
                    </a:ext>
                  </a:extLst>
                </a:gridCol>
                <a:gridCol w="728662">
                  <a:extLst>
                    <a:ext uri="{9D8B030D-6E8A-4147-A177-3AD203B41FA5}">
                      <a16:colId xmlns:a16="http://schemas.microsoft.com/office/drawing/2014/main" val="1257481009"/>
                    </a:ext>
                  </a:extLst>
                </a:gridCol>
                <a:gridCol w="695325">
                  <a:extLst>
                    <a:ext uri="{9D8B030D-6E8A-4147-A177-3AD203B41FA5}">
                      <a16:colId xmlns:a16="http://schemas.microsoft.com/office/drawing/2014/main" val="2808413347"/>
                    </a:ext>
                  </a:extLst>
                </a:gridCol>
                <a:gridCol w="1108075">
                  <a:extLst>
                    <a:ext uri="{9D8B030D-6E8A-4147-A177-3AD203B41FA5}">
                      <a16:colId xmlns:a16="http://schemas.microsoft.com/office/drawing/2014/main" val="1519627738"/>
                    </a:ext>
                  </a:extLst>
                </a:gridCol>
                <a:gridCol w="690563">
                  <a:extLst>
                    <a:ext uri="{9D8B030D-6E8A-4147-A177-3AD203B41FA5}">
                      <a16:colId xmlns:a16="http://schemas.microsoft.com/office/drawing/2014/main" val="3311219083"/>
                    </a:ext>
                  </a:extLst>
                </a:gridCol>
                <a:gridCol w="1020762">
                  <a:extLst>
                    <a:ext uri="{9D8B030D-6E8A-4147-A177-3AD203B41FA5}">
                      <a16:colId xmlns:a16="http://schemas.microsoft.com/office/drawing/2014/main" val="2642017430"/>
                    </a:ext>
                  </a:extLst>
                </a:gridCol>
                <a:gridCol w="1219200">
                  <a:extLst>
                    <a:ext uri="{9D8B030D-6E8A-4147-A177-3AD203B41FA5}">
                      <a16:colId xmlns:a16="http://schemas.microsoft.com/office/drawing/2014/main" val="2855157588"/>
                    </a:ext>
                  </a:extLst>
                </a:gridCol>
                <a:gridCol w="914400">
                  <a:extLst>
                    <a:ext uri="{9D8B030D-6E8A-4147-A177-3AD203B41FA5}">
                      <a16:colId xmlns:a16="http://schemas.microsoft.com/office/drawing/2014/main" val="510774260"/>
                    </a:ext>
                  </a:extLst>
                </a:gridCol>
              </a:tblGrid>
              <a:tr h="12192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Unit 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DBH</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&gt;7”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Canopy Closure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BA/ AC</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&gt;7”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Curtis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BF/AC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DxD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3002703171"/>
                  </a:ext>
                </a:extLst>
              </a:tr>
              <a:tr h="9144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Existing</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171 TPA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31,438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800" b="1" i="0" u="none" strike="noStrike" cap="none" normalizeH="0" baseline="0">
                        <a:ln>
                          <a:noFill/>
                        </a:ln>
                        <a:solidFill>
                          <a:schemeClr val="tx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1197783"/>
                  </a:ext>
                </a:extLst>
              </a:tr>
              <a:tr h="976313">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Thin to </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70 TPA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800" b="1" i="0" u="none" strike="noStrike" cap="none" normalizeH="0" baseline="0">
                        <a:ln>
                          <a:noFill/>
                        </a:ln>
                        <a:solidFill>
                          <a:schemeClr val="tx2"/>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Removed</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13,169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(Thin &amp; 3 ac of gaps)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856752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a:extLst>
              <a:ext uri="{FF2B5EF4-FFF2-40B4-BE49-F238E27FC236}">
                <a16:creationId xmlns:a16="http://schemas.microsoft.com/office/drawing/2014/main" id="{40B03EF9-DB38-6FC1-F918-F602DE571E7E}"/>
              </a:ext>
            </a:extLst>
          </p:cNvPr>
          <p:cNvSpPr>
            <a:spLocks noGrp="1" noChangeArrowheads="1"/>
          </p:cNvSpPr>
          <p:nvPr>
            <p:ph type="title"/>
          </p:nvPr>
        </p:nvSpPr>
        <p:spPr/>
        <p:txBody>
          <a:bodyPr/>
          <a:lstStyle/>
          <a:p>
            <a:r>
              <a:rPr lang="en-US" altLang="en-US" b="1"/>
              <a:t>Designate by Description</a:t>
            </a:r>
          </a:p>
        </p:txBody>
      </p:sp>
      <p:pic>
        <p:nvPicPr>
          <p:cNvPr id="80908" name="Picture 12">
            <a:extLst>
              <a:ext uri="{FF2B5EF4-FFF2-40B4-BE49-F238E27FC236}">
                <a16:creationId xmlns:a16="http://schemas.microsoft.com/office/drawing/2014/main" id="{AF4C7F4D-7A27-097C-4007-A3D30125E84B}"/>
              </a:ext>
            </a:extLst>
          </p:cNvP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55775" y="1905000"/>
            <a:ext cx="29654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12" name="Rectangle 16">
            <a:extLst>
              <a:ext uri="{FF2B5EF4-FFF2-40B4-BE49-F238E27FC236}">
                <a16:creationId xmlns:a16="http://schemas.microsoft.com/office/drawing/2014/main" id="{C5C214AD-AC45-509A-CE1E-DD21E913AB3D}"/>
              </a:ext>
            </a:extLst>
          </p:cNvPr>
          <p:cNvSpPr>
            <a:spLocks noGrp="1" noChangeArrowheads="1"/>
          </p:cNvSpPr>
          <p:nvPr>
            <p:ph type="body" sz="half" idx="2"/>
          </p:nvPr>
        </p:nvSpPr>
        <p:spPr/>
        <p:txBody>
          <a:bodyPr/>
          <a:lstStyle/>
          <a:p>
            <a:pPr>
              <a:lnSpc>
                <a:spcPct val="80000"/>
              </a:lnSpc>
            </a:pPr>
            <a:r>
              <a:rPr lang="en-US" altLang="en-US" sz="2000"/>
              <a:t>C2.35# (Option 1) – Individual Tree Designation </a:t>
            </a:r>
          </a:p>
          <a:p>
            <a:pPr>
              <a:lnSpc>
                <a:spcPct val="80000"/>
              </a:lnSpc>
              <a:buFont typeface="Wingdings" panose="05000000000000000000" pitchFamily="2" charset="2"/>
              <a:buNone/>
            </a:pPr>
            <a:endParaRPr lang="en-US" altLang="en-US" sz="2000"/>
          </a:p>
          <a:p>
            <a:pPr>
              <a:lnSpc>
                <a:spcPct val="80000"/>
              </a:lnSpc>
            </a:pPr>
            <a:r>
              <a:rPr lang="en-US" altLang="en-US" sz="2000" b="1"/>
              <a:t>Description of Included Timber:</a:t>
            </a:r>
            <a:r>
              <a:rPr lang="en-US" altLang="en-US" sz="2000"/>
              <a:t> </a:t>
            </a:r>
          </a:p>
          <a:p>
            <a:pPr>
              <a:lnSpc>
                <a:spcPct val="80000"/>
              </a:lnSpc>
              <a:buFont typeface="Wingdings" panose="05000000000000000000" pitchFamily="2" charset="2"/>
              <a:buNone/>
            </a:pPr>
            <a:r>
              <a:rPr lang="en-US" altLang="en-US" sz="2000"/>
              <a:t>	</a:t>
            </a:r>
          </a:p>
          <a:p>
            <a:pPr>
              <a:lnSpc>
                <a:spcPct val="80000"/>
              </a:lnSpc>
              <a:buFont typeface="Wingdings" panose="05000000000000000000" pitchFamily="2" charset="2"/>
              <a:buNone/>
            </a:pPr>
            <a:r>
              <a:rPr lang="en-US" altLang="en-US" sz="2000"/>
              <a:t>	Douglas-fir, Western hemlock, if within 15 feet of a live conifer tree with a larger D x D Diameter.  All live trees with a larger D x D Diameter will remain standing after logging is complete.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a:extLst>
              <a:ext uri="{FF2B5EF4-FFF2-40B4-BE49-F238E27FC236}">
                <a16:creationId xmlns:a16="http://schemas.microsoft.com/office/drawing/2014/main" id="{789E02C4-C3E4-5C5F-52B0-83724CB44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5">
            <a:extLst>
              <a:ext uri="{FF2B5EF4-FFF2-40B4-BE49-F238E27FC236}">
                <a16:creationId xmlns:a16="http://schemas.microsoft.com/office/drawing/2014/main" id="{D1B05E4D-3021-F512-14D3-720A9B9B2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43434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6">
            <a:extLst>
              <a:ext uri="{FF2B5EF4-FFF2-40B4-BE49-F238E27FC236}">
                <a16:creationId xmlns:a16="http://schemas.microsoft.com/office/drawing/2014/main" id="{F7F05E48-3E8F-E9D3-8F6C-926F02ADB8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819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ectangle 7">
            <a:extLst>
              <a:ext uri="{FF2B5EF4-FFF2-40B4-BE49-F238E27FC236}">
                <a16:creationId xmlns:a16="http://schemas.microsoft.com/office/drawing/2014/main" id="{F0840EA2-7C44-DB35-882F-563E25FEB7EB}"/>
              </a:ext>
            </a:extLst>
          </p:cNvPr>
          <p:cNvSpPr>
            <a:spLocks noGrp="1" noChangeArrowheads="1"/>
          </p:cNvSpPr>
          <p:nvPr>
            <p:ph type="title"/>
          </p:nvPr>
        </p:nvSpPr>
        <p:spPr/>
        <p:txBody>
          <a:bodyPr/>
          <a:lstStyle/>
          <a:p>
            <a:r>
              <a:rPr lang="en-US" altLang="en-US"/>
              <a:t>DxD Examples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607F1AE-E56B-915A-C23E-491E240FAD62}"/>
              </a:ext>
            </a:extLst>
          </p:cNvPr>
          <p:cNvSpPr>
            <a:spLocks noGrp="1" noChangeArrowheads="1"/>
          </p:cNvSpPr>
          <p:nvPr>
            <p:ph type="title"/>
          </p:nvPr>
        </p:nvSpPr>
        <p:spPr/>
        <p:txBody>
          <a:bodyPr/>
          <a:lstStyle/>
          <a:p>
            <a:r>
              <a:rPr lang="en-US" altLang="en-US"/>
              <a:t>Questions 7-8:</a:t>
            </a:r>
          </a:p>
        </p:txBody>
      </p:sp>
      <p:sp>
        <p:nvSpPr>
          <p:cNvPr id="95235" name="Rectangle 3">
            <a:extLst>
              <a:ext uri="{FF2B5EF4-FFF2-40B4-BE49-F238E27FC236}">
                <a16:creationId xmlns:a16="http://schemas.microsoft.com/office/drawing/2014/main" id="{2DEDF397-1F71-67C8-2124-7F798A021898}"/>
              </a:ext>
            </a:extLst>
          </p:cNvPr>
          <p:cNvSpPr>
            <a:spLocks noGrp="1" noChangeArrowheads="1"/>
          </p:cNvSpPr>
          <p:nvPr>
            <p:ph type="body" idx="1"/>
          </p:nvPr>
        </p:nvSpPr>
        <p:spPr>
          <a:xfrm>
            <a:off x="1524000" y="1447800"/>
            <a:ext cx="7010400" cy="4876800"/>
          </a:xfrm>
        </p:spPr>
        <p:txBody>
          <a:bodyPr/>
          <a:lstStyle/>
          <a:p>
            <a:pPr>
              <a:lnSpc>
                <a:spcPct val="80000"/>
              </a:lnSpc>
              <a:buFont typeface="Wingdings" panose="05000000000000000000" pitchFamily="2" charset="2"/>
              <a:buNone/>
            </a:pPr>
            <a:r>
              <a:rPr lang="en-US" altLang="en-US" sz="1700" b="1" u="sng"/>
              <a:t>QUESTION 7:</a:t>
            </a:r>
          </a:p>
          <a:p>
            <a:pPr>
              <a:lnSpc>
                <a:spcPct val="80000"/>
              </a:lnSpc>
            </a:pPr>
            <a:r>
              <a:rPr lang="en-US" altLang="en-US" sz="1700" b="1"/>
              <a:t>What tools and/or resources aided you in designing and implementing this project (e.g., growth models, contractual options, research or other publications)?</a:t>
            </a:r>
          </a:p>
          <a:p>
            <a:pPr>
              <a:lnSpc>
                <a:spcPct val="80000"/>
              </a:lnSpc>
              <a:buFont typeface="Wingdings" panose="05000000000000000000" pitchFamily="2" charset="2"/>
              <a:buNone/>
            </a:pPr>
            <a:endParaRPr lang="en-US" altLang="en-US" sz="1700" b="1"/>
          </a:p>
          <a:p>
            <a:pPr>
              <a:lnSpc>
                <a:spcPct val="80000"/>
              </a:lnSpc>
              <a:buFont typeface="Wingdings" panose="05000000000000000000" pitchFamily="2" charset="2"/>
              <a:buNone/>
            </a:pPr>
            <a:r>
              <a:rPr lang="en-US" altLang="en-US" sz="1700" b="1"/>
              <a:t>	Chan S. et al. 2006; Zenner E.K. 2005; Franklin J.F. et al 1986; FVS, See Curran Junetta Thin EA references cited</a:t>
            </a:r>
          </a:p>
          <a:p>
            <a:pPr>
              <a:lnSpc>
                <a:spcPct val="80000"/>
              </a:lnSpc>
              <a:buFont typeface="Wingdings" panose="05000000000000000000" pitchFamily="2" charset="2"/>
              <a:buNone/>
            </a:pPr>
            <a:endParaRPr lang="en-US" altLang="en-US" sz="1700" b="1"/>
          </a:p>
          <a:p>
            <a:pPr>
              <a:lnSpc>
                <a:spcPct val="80000"/>
              </a:lnSpc>
              <a:buFont typeface="Wingdings" panose="05000000000000000000" pitchFamily="2" charset="2"/>
              <a:buNone/>
            </a:pPr>
            <a:r>
              <a:rPr lang="en-US" altLang="en-US" sz="1700" b="1" u="sng"/>
              <a:t>QUESTION 8:</a:t>
            </a:r>
          </a:p>
          <a:p>
            <a:pPr>
              <a:lnSpc>
                <a:spcPct val="80000"/>
              </a:lnSpc>
            </a:pPr>
            <a:r>
              <a:rPr lang="en-US" altLang="en-US" sz="1700" b="1"/>
              <a:t>Were there any barriers that caused you to change your RX from what you preferred to do?  i.e. contractual, legal, regulatory, etc.</a:t>
            </a:r>
          </a:p>
          <a:p>
            <a:pPr>
              <a:lnSpc>
                <a:spcPct val="80000"/>
              </a:lnSpc>
              <a:buFont typeface="Wingdings" panose="05000000000000000000" pitchFamily="2" charset="2"/>
              <a:buNone/>
            </a:pPr>
            <a:endParaRPr lang="en-US" altLang="en-US" sz="1700" b="1"/>
          </a:p>
          <a:p>
            <a:pPr>
              <a:lnSpc>
                <a:spcPct val="80000"/>
              </a:lnSpc>
              <a:buFont typeface="Wingdings" panose="05000000000000000000" pitchFamily="2" charset="2"/>
              <a:buNone/>
            </a:pPr>
            <a:r>
              <a:rPr lang="en-US" altLang="en-US" sz="1700" b="1"/>
              <a:t>	To implement DxD need to keep prescriptions implementable.  Geneally, one thinning RX per unit and if have gaps – only have one size/unit.  Meet variable thinning objective across landscape.  See spreadsheet for other considerations- Units 7 &amp; 10 thinning lighter to retain &gt; Canopy Closure for NS Owl cores.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anim calcmode="lin" valueType="num">
                                      <p:cBhvr additive="base">
                                        <p:cTn id="11"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52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5235">
                                            <p:txEl>
                                              <p:pRg st="3" end="3"/>
                                            </p:txEl>
                                          </p:spTgt>
                                        </p:tgtEl>
                                        <p:attrNameLst>
                                          <p:attrName>style.visibility</p:attrName>
                                        </p:attrNameLst>
                                      </p:cBhvr>
                                      <p:to>
                                        <p:strVal val="visible"/>
                                      </p:to>
                                    </p:set>
                                    <p:anim calcmode="lin" valueType="num">
                                      <p:cBhvr additive="base">
                                        <p:cTn id="15"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95235">
                                            <p:txEl>
                                              <p:pRg st="5" end="5"/>
                                            </p:txEl>
                                          </p:spTgt>
                                        </p:tgtEl>
                                        <p:attrNameLst>
                                          <p:attrName>style.visibility</p:attrName>
                                        </p:attrNameLst>
                                      </p:cBhvr>
                                      <p:to>
                                        <p:strVal val="visible"/>
                                      </p:to>
                                    </p:set>
                                    <p:anim calcmode="lin" valueType="num">
                                      <p:cBhvr additive="base">
                                        <p:cTn id="21" dur="500" fill="hold"/>
                                        <p:tgtEl>
                                          <p:spTgt spid="9523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523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5235">
                                            <p:txEl>
                                              <p:pRg st="6" end="6"/>
                                            </p:txEl>
                                          </p:spTgt>
                                        </p:tgtEl>
                                        <p:attrNameLst>
                                          <p:attrName>style.visibility</p:attrName>
                                        </p:attrNameLst>
                                      </p:cBhvr>
                                      <p:to>
                                        <p:strVal val="visible"/>
                                      </p:to>
                                    </p:set>
                                    <p:anim calcmode="lin" valueType="num">
                                      <p:cBhvr additive="base">
                                        <p:cTn id="25" dur="500" fill="hold"/>
                                        <p:tgtEl>
                                          <p:spTgt spid="952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523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5235">
                                            <p:txEl>
                                              <p:pRg st="8" end="8"/>
                                            </p:txEl>
                                          </p:spTgt>
                                        </p:tgtEl>
                                        <p:attrNameLst>
                                          <p:attrName>style.visibility</p:attrName>
                                        </p:attrNameLst>
                                      </p:cBhvr>
                                      <p:to>
                                        <p:strVal val="visible"/>
                                      </p:to>
                                    </p:set>
                                    <p:anim calcmode="lin" valueType="num">
                                      <p:cBhvr additive="base">
                                        <p:cTn id="29" dur="500" fill="hold"/>
                                        <p:tgtEl>
                                          <p:spTgt spid="9523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52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B5584B10-3720-021C-3B7A-485405443F3E}"/>
              </a:ext>
            </a:extLst>
          </p:cNvPr>
          <p:cNvSpPr>
            <a:spLocks noGrp="1" noChangeArrowheads="1"/>
          </p:cNvSpPr>
          <p:nvPr>
            <p:ph type="title"/>
          </p:nvPr>
        </p:nvSpPr>
        <p:spPr/>
        <p:txBody>
          <a:bodyPr/>
          <a:lstStyle/>
          <a:p>
            <a:r>
              <a:rPr lang="en-US" altLang="en-US"/>
              <a:t>Questions 9-11:</a:t>
            </a:r>
          </a:p>
        </p:txBody>
      </p:sp>
      <p:sp>
        <p:nvSpPr>
          <p:cNvPr id="101379" name="Rectangle 3">
            <a:extLst>
              <a:ext uri="{FF2B5EF4-FFF2-40B4-BE49-F238E27FC236}">
                <a16:creationId xmlns:a16="http://schemas.microsoft.com/office/drawing/2014/main" id="{9FD4DF23-E004-62AA-BB13-1CB2631E3182}"/>
              </a:ext>
            </a:extLst>
          </p:cNvPr>
          <p:cNvSpPr>
            <a:spLocks noGrp="1" noChangeArrowheads="1"/>
          </p:cNvSpPr>
          <p:nvPr>
            <p:ph type="body" idx="1"/>
          </p:nvPr>
        </p:nvSpPr>
        <p:spPr>
          <a:xfrm>
            <a:off x="1524000" y="1371600"/>
            <a:ext cx="7010400" cy="4648200"/>
          </a:xfrm>
        </p:spPr>
        <p:txBody>
          <a:bodyPr/>
          <a:lstStyle/>
          <a:p>
            <a:pPr>
              <a:lnSpc>
                <a:spcPct val="80000"/>
              </a:lnSpc>
              <a:buFont typeface="Wingdings" panose="05000000000000000000" pitchFamily="2" charset="2"/>
              <a:buNone/>
            </a:pPr>
            <a:r>
              <a:rPr lang="en-US" altLang="en-US" sz="1600" b="1" u="sng"/>
              <a:t>QUESTION 9:</a:t>
            </a:r>
          </a:p>
          <a:p>
            <a:pPr>
              <a:lnSpc>
                <a:spcPct val="80000"/>
              </a:lnSpc>
            </a:pPr>
            <a:r>
              <a:rPr lang="en-US" altLang="en-US" sz="1600" b="1"/>
              <a:t>What assumptions did you use to guide this prescription and what were the bases for making these assumptions -professional experience, scientific literature, simulation models, etc.?</a:t>
            </a:r>
          </a:p>
          <a:p>
            <a:pPr>
              <a:lnSpc>
                <a:spcPct val="80000"/>
              </a:lnSpc>
            </a:pPr>
            <a:endParaRPr lang="en-US" altLang="en-US" sz="1600" b="1"/>
          </a:p>
          <a:p>
            <a:pPr>
              <a:lnSpc>
                <a:spcPct val="80000"/>
              </a:lnSpc>
              <a:buFont typeface="Wingdings" panose="05000000000000000000" pitchFamily="2" charset="2"/>
              <a:buNone/>
            </a:pPr>
            <a:r>
              <a:rPr lang="en-US" altLang="en-US" sz="1600" b="1"/>
              <a:t>	All of the above</a:t>
            </a:r>
          </a:p>
          <a:p>
            <a:pPr>
              <a:lnSpc>
                <a:spcPct val="80000"/>
              </a:lnSpc>
              <a:buFont typeface="Wingdings" panose="05000000000000000000" pitchFamily="2" charset="2"/>
              <a:buNone/>
            </a:pPr>
            <a:endParaRPr lang="en-US" altLang="en-US" sz="1600" b="1"/>
          </a:p>
          <a:p>
            <a:pPr>
              <a:lnSpc>
                <a:spcPct val="80000"/>
              </a:lnSpc>
              <a:buFont typeface="Wingdings" panose="05000000000000000000" pitchFamily="2" charset="2"/>
              <a:buNone/>
            </a:pPr>
            <a:r>
              <a:rPr lang="en-US" altLang="en-US" sz="1600" b="1" u="sng"/>
              <a:t>QUESTION 10:</a:t>
            </a:r>
            <a:r>
              <a:rPr lang="en-US" altLang="en-US" sz="1600" b="1"/>
              <a:t>  </a:t>
            </a:r>
          </a:p>
          <a:p>
            <a:pPr>
              <a:lnSpc>
                <a:spcPct val="80000"/>
              </a:lnSpc>
            </a:pPr>
            <a:r>
              <a:rPr lang="en-US" altLang="en-US" sz="1600" b="1"/>
              <a:t>What were the scientific uncertainties in this project?</a:t>
            </a:r>
          </a:p>
          <a:p>
            <a:pPr>
              <a:lnSpc>
                <a:spcPct val="80000"/>
              </a:lnSpc>
            </a:pPr>
            <a:endParaRPr lang="en-US" altLang="en-US" sz="1600" b="1"/>
          </a:p>
          <a:p>
            <a:pPr>
              <a:lnSpc>
                <a:spcPct val="80000"/>
              </a:lnSpc>
              <a:buFont typeface="Wingdings" panose="05000000000000000000" pitchFamily="2" charset="2"/>
              <a:buNone/>
            </a:pPr>
            <a:r>
              <a:rPr lang="en-US" altLang="en-US" sz="1600" b="1"/>
              <a:t>	Snag creation was estimated to be  5-10% mortality created by underburning if all goes right; from district FMO experience.</a:t>
            </a:r>
          </a:p>
          <a:p>
            <a:pPr>
              <a:lnSpc>
                <a:spcPct val="80000"/>
              </a:lnSpc>
            </a:pPr>
            <a:endParaRPr lang="en-US" altLang="en-US" sz="1600" b="1" u="sng"/>
          </a:p>
          <a:p>
            <a:pPr>
              <a:lnSpc>
                <a:spcPct val="80000"/>
              </a:lnSpc>
              <a:buFont typeface="Wingdings" panose="05000000000000000000" pitchFamily="2" charset="2"/>
              <a:buNone/>
            </a:pPr>
            <a:r>
              <a:rPr lang="en-US" altLang="en-US" sz="1600" b="1" u="sng"/>
              <a:t>QUESTION 11:</a:t>
            </a:r>
          </a:p>
          <a:p>
            <a:pPr>
              <a:lnSpc>
                <a:spcPct val="80000"/>
              </a:lnSpc>
            </a:pPr>
            <a:r>
              <a:rPr lang="en-US" altLang="en-US" sz="1600" b="1"/>
              <a:t>In the context of your forest, would this project represent widely accepted current practices, or newly developed, novel practices?</a:t>
            </a:r>
          </a:p>
          <a:p>
            <a:pPr>
              <a:lnSpc>
                <a:spcPct val="80000"/>
              </a:lnSpc>
              <a:buFont typeface="Wingdings" panose="05000000000000000000" pitchFamily="2" charset="2"/>
              <a:buNone/>
            </a:pPr>
            <a:endParaRPr lang="en-US" altLang="en-US" sz="1600" b="1"/>
          </a:p>
          <a:p>
            <a:pPr>
              <a:lnSpc>
                <a:spcPct val="80000"/>
              </a:lnSpc>
              <a:buFont typeface="Wingdings" panose="05000000000000000000" pitchFamily="2" charset="2"/>
              <a:buNone/>
            </a:pPr>
            <a:r>
              <a:rPr lang="en-US" altLang="en-US" sz="1600" b="1"/>
              <a:t>	Landscape stratification and  design prescriptions to use of DxD. Propose ¼ acre dominant tree release and ½ ac gaps.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additive="base">
                                        <p:cTn id="7" dur="500" fill="hold"/>
                                        <p:tgtEl>
                                          <p:spTgt spid="101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379">
                                            <p:txEl>
                                              <p:pRg st="1" end="1"/>
                                            </p:txEl>
                                          </p:spTgt>
                                        </p:tgtEl>
                                        <p:attrNameLst>
                                          <p:attrName>style.visibility</p:attrName>
                                        </p:attrNameLst>
                                      </p:cBhvr>
                                      <p:to>
                                        <p:strVal val="visible"/>
                                      </p:to>
                                    </p:set>
                                    <p:anim calcmode="lin" valueType="num">
                                      <p:cBhvr additive="base">
                                        <p:cTn id="11" dur="500" fill="hold"/>
                                        <p:tgtEl>
                                          <p:spTgt spid="1013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13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1379">
                                            <p:txEl>
                                              <p:pRg st="3" end="3"/>
                                            </p:txEl>
                                          </p:spTgt>
                                        </p:tgtEl>
                                        <p:attrNameLst>
                                          <p:attrName>style.visibility</p:attrName>
                                        </p:attrNameLst>
                                      </p:cBhvr>
                                      <p:to>
                                        <p:strVal val="visible"/>
                                      </p:to>
                                    </p:set>
                                    <p:anim calcmode="lin" valueType="num">
                                      <p:cBhvr additive="base">
                                        <p:cTn id="15"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anim calcmode="lin" valueType="num">
                                      <p:cBhvr additive="base">
                                        <p:cTn id="21" dur="500" fill="hold"/>
                                        <p:tgtEl>
                                          <p:spTgt spid="10137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137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1379">
                                            <p:txEl>
                                              <p:pRg st="6" end="6"/>
                                            </p:txEl>
                                          </p:spTgt>
                                        </p:tgtEl>
                                        <p:attrNameLst>
                                          <p:attrName>style.visibility</p:attrName>
                                        </p:attrNameLst>
                                      </p:cBhvr>
                                      <p:to>
                                        <p:strVal val="visible"/>
                                      </p:to>
                                    </p:set>
                                    <p:anim calcmode="lin" valueType="num">
                                      <p:cBhvr additive="base">
                                        <p:cTn id="25" dur="500" fill="hold"/>
                                        <p:tgtEl>
                                          <p:spTgt spid="1013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137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1379">
                                            <p:txEl>
                                              <p:pRg st="8" end="8"/>
                                            </p:txEl>
                                          </p:spTgt>
                                        </p:tgtEl>
                                        <p:attrNameLst>
                                          <p:attrName>style.visibility</p:attrName>
                                        </p:attrNameLst>
                                      </p:cBhvr>
                                      <p:to>
                                        <p:strVal val="visible"/>
                                      </p:to>
                                    </p:set>
                                    <p:anim calcmode="lin" valueType="num">
                                      <p:cBhvr additive="base">
                                        <p:cTn id="29" dur="500" fill="hold"/>
                                        <p:tgtEl>
                                          <p:spTgt spid="10137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137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01379">
                                            <p:txEl>
                                              <p:pRg st="10" end="10"/>
                                            </p:txEl>
                                          </p:spTgt>
                                        </p:tgtEl>
                                        <p:attrNameLst>
                                          <p:attrName>style.visibility</p:attrName>
                                        </p:attrNameLst>
                                      </p:cBhvr>
                                      <p:to>
                                        <p:strVal val="visible"/>
                                      </p:to>
                                    </p:set>
                                    <p:anim calcmode="lin" valueType="num">
                                      <p:cBhvr additive="base">
                                        <p:cTn id="35" dur="500" fill="hold"/>
                                        <p:tgtEl>
                                          <p:spTgt spid="10137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379">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1379">
                                            <p:txEl>
                                              <p:pRg st="11" end="11"/>
                                            </p:txEl>
                                          </p:spTgt>
                                        </p:tgtEl>
                                        <p:attrNameLst>
                                          <p:attrName>style.visibility</p:attrName>
                                        </p:attrNameLst>
                                      </p:cBhvr>
                                      <p:to>
                                        <p:strVal val="visible"/>
                                      </p:to>
                                    </p:set>
                                    <p:anim calcmode="lin" valueType="num">
                                      <p:cBhvr additive="base">
                                        <p:cTn id="39" dur="500" fill="hold"/>
                                        <p:tgtEl>
                                          <p:spTgt spid="101379">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1379">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1379">
                                            <p:txEl>
                                              <p:pRg st="13" end="13"/>
                                            </p:txEl>
                                          </p:spTgt>
                                        </p:tgtEl>
                                        <p:attrNameLst>
                                          <p:attrName>style.visibility</p:attrName>
                                        </p:attrNameLst>
                                      </p:cBhvr>
                                      <p:to>
                                        <p:strVal val="visible"/>
                                      </p:to>
                                    </p:set>
                                    <p:anim calcmode="lin" valueType="num">
                                      <p:cBhvr additive="base">
                                        <p:cTn id="43" dur="500" fill="hold"/>
                                        <p:tgtEl>
                                          <p:spTgt spid="101379">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37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EDA9478C-CE61-327D-AB27-D73ECD6D3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29175"/>
          </a:xfrm>
          <a:prstGeom prst="rect">
            <a:avLst/>
          </a:prstGeom>
          <a:noFill/>
          <a:extLst>
            <a:ext uri="{909E8E84-426E-40DD-AFC4-6F175D3DCCD1}">
              <a14:hiddenFill xmlns:a14="http://schemas.microsoft.com/office/drawing/2010/main">
                <a:solidFill>
                  <a:srgbClr val="FFFFFF"/>
                </a:solidFill>
              </a14:hiddenFill>
            </a:ext>
          </a:extLst>
        </p:spPr>
      </p:pic>
      <p:sp>
        <p:nvSpPr>
          <p:cNvPr id="31749" name="Text Box 5">
            <a:extLst>
              <a:ext uri="{FF2B5EF4-FFF2-40B4-BE49-F238E27FC236}">
                <a16:creationId xmlns:a16="http://schemas.microsoft.com/office/drawing/2014/main" id="{BF1B69F4-483D-0D50-770A-549395E956A6}"/>
              </a:ext>
            </a:extLst>
          </p:cNvPr>
          <p:cNvSpPr txBox="1">
            <a:spLocks noChangeArrowheads="1"/>
          </p:cNvSpPr>
          <p:nvPr/>
        </p:nvSpPr>
        <p:spPr bwMode="auto">
          <a:xfrm>
            <a:off x="6765925" y="2551113"/>
            <a:ext cx="3292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a:p>
        </p:txBody>
      </p:sp>
      <p:sp>
        <p:nvSpPr>
          <p:cNvPr id="31750" name="Text Box 6">
            <a:extLst>
              <a:ext uri="{FF2B5EF4-FFF2-40B4-BE49-F238E27FC236}">
                <a16:creationId xmlns:a16="http://schemas.microsoft.com/office/drawing/2014/main" id="{FC0E89ED-C7BC-976A-AF6A-8829D5F45C6A}"/>
              </a:ext>
            </a:extLst>
          </p:cNvPr>
          <p:cNvSpPr txBox="1">
            <a:spLocks noChangeArrowheads="1"/>
          </p:cNvSpPr>
          <p:nvPr/>
        </p:nvSpPr>
        <p:spPr bwMode="auto">
          <a:xfrm>
            <a:off x="1295400" y="5257800"/>
            <a:ext cx="6400800" cy="1190625"/>
          </a:xfrm>
          <a:prstGeom prst="rect">
            <a:avLst/>
          </a:prstGeom>
          <a:solidFill>
            <a:srgbClr val="339966">
              <a:alpha val="50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a:solidFill>
                  <a:schemeClr val="bg1"/>
                </a:solidFill>
              </a:rPr>
              <a:t>Thanks to all those involved!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a:extLst>
              <a:ext uri="{FF2B5EF4-FFF2-40B4-BE49-F238E27FC236}">
                <a16:creationId xmlns:a16="http://schemas.microsoft.com/office/drawing/2014/main" id="{5C53FB85-AE33-1C9D-7A33-EEFBEA8C7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0"/>
            <a:ext cx="5054600" cy="6542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4F4683A-F879-BC3D-89EF-D5160061F3B2}"/>
              </a:ext>
            </a:extLst>
          </p:cNvPr>
          <p:cNvSpPr>
            <a:spLocks noGrp="1" noChangeArrowheads="1"/>
          </p:cNvSpPr>
          <p:nvPr>
            <p:ph type="title"/>
          </p:nvPr>
        </p:nvSpPr>
        <p:spPr>
          <a:xfrm>
            <a:off x="1600200" y="457200"/>
            <a:ext cx="7010400" cy="1527175"/>
          </a:xfrm>
        </p:spPr>
        <p:txBody>
          <a:bodyPr/>
          <a:lstStyle/>
          <a:p>
            <a:pPr algn="ctr"/>
            <a:r>
              <a:rPr lang="en-US" altLang="en-US" sz="2000"/>
              <a:t>Question 3: Objectives</a:t>
            </a:r>
            <a:br>
              <a:rPr lang="en-US" altLang="en-US" sz="2000"/>
            </a:br>
            <a:r>
              <a:rPr lang="en-US" altLang="en-US" sz="2000"/>
              <a:t>The purpose of the project is to reduce tree density in second growth timber (stem exclusion stands) in order to restore species and structural diversity and improve condition class in the municipal watershed by improving stand fire resiliency, while providing wood products to the local community.</a:t>
            </a:r>
          </a:p>
        </p:txBody>
      </p:sp>
      <p:pic>
        <p:nvPicPr>
          <p:cNvPr id="35844" name="Picture 4">
            <a:extLst>
              <a:ext uri="{FF2B5EF4-FFF2-40B4-BE49-F238E27FC236}">
                <a16:creationId xmlns:a16="http://schemas.microsoft.com/office/drawing/2014/main" id="{8DD66C37-B026-391B-85B6-EBBDD81C02F5}"/>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33600" y="2438400"/>
            <a:ext cx="5772150" cy="3824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a:extLst>
              <a:ext uri="{FF2B5EF4-FFF2-40B4-BE49-F238E27FC236}">
                <a16:creationId xmlns:a16="http://schemas.microsoft.com/office/drawing/2014/main" id="{0A93B6F2-20AF-18A0-709A-F4BDD0B23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250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8EE3106-18EF-EA98-F3B8-9B93AD00037A}"/>
              </a:ext>
            </a:extLst>
          </p:cNvPr>
          <p:cNvSpPr>
            <a:spLocks noGrp="1" noChangeArrowheads="1"/>
          </p:cNvSpPr>
          <p:nvPr>
            <p:ph type="title"/>
          </p:nvPr>
        </p:nvSpPr>
        <p:spPr/>
        <p:txBody>
          <a:bodyPr/>
          <a:lstStyle/>
          <a:p>
            <a:r>
              <a:rPr lang="en-US" altLang="en-US" sz="2000" b="1"/>
              <a:t>Question 4:</a:t>
            </a:r>
            <a:br>
              <a:rPr lang="en-US" altLang="en-US" sz="2000" b="1"/>
            </a:br>
            <a:r>
              <a:rPr lang="en-US" altLang="en-US" sz="2000" b="1"/>
              <a:t>What district, forest or regional goals or directives were underlying the project?</a:t>
            </a:r>
          </a:p>
        </p:txBody>
      </p:sp>
      <p:sp>
        <p:nvSpPr>
          <p:cNvPr id="38915" name="Rectangle 3">
            <a:extLst>
              <a:ext uri="{FF2B5EF4-FFF2-40B4-BE49-F238E27FC236}">
                <a16:creationId xmlns:a16="http://schemas.microsoft.com/office/drawing/2014/main" id="{70109499-0DE3-9E82-6972-D2A8620E8C7F}"/>
              </a:ext>
            </a:extLst>
          </p:cNvPr>
          <p:cNvSpPr>
            <a:spLocks noGrp="1" noChangeArrowheads="1"/>
          </p:cNvSpPr>
          <p:nvPr>
            <p:ph type="body" idx="1"/>
          </p:nvPr>
        </p:nvSpPr>
        <p:spPr/>
        <p:txBody>
          <a:bodyPr/>
          <a:lstStyle/>
          <a:p>
            <a:pPr>
              <a:lnSpc>
                <a:spcPct val="90000"/>
              </a:lnSpc>
            </a:pPr>
            <a:r>
              <a:rPr lang="en-US" altLang="en-US" sz="2100" b="1"/>
              <a:t>Landscape variable thinning</a:t>
            </a:r>
          </a:p>
          <a:p>
            <a:pPr>
              <a:lnSpc>
                <a:spcPct val="90000"/>
              </a:lnSpc>
              <a:buFont typeface="Wingdings" panose="05000000000000000000" pitchFamily="2" charset="2"/>
              <a:buNone/>
            </a:pPr>
            <a:endParaRPr lang="en-US" altLang="en-US" sz="2100" b="1"/>
          </a:p>
          <a:p>
            <a:pPr>
              <a:lnSpc>
                <a:spcPct val="90000"/>
              </a:lnSpc>
            </a:pPr>
            <a:r>
              <a:rPr lang="en-US" altLang="en-US" sz="2100" b="1"/>
              <a:t>Desired stand conditions would have lower, more variable densities that mimic the natural stand development processes of a moderate severity fire regime.  </a:t>
            </a:r>
          </a:p>
          <a:p>
            <a:pPr>
              <a:lnSpc>
                <a:spcPct val="90000"/>
              </a:lnSpc>
              <a:buFont typeface="Wingdings" panose="05000000000000000000" pitchFamily="2" charset="2"/>
              <a:buNone/>
            </a:pPr>
            <a:endParaRPr lang="en-US" altLang="en-US" sz="2100" b="1"/>
          </a:p>
          <a:p>
            <a:pPr>
              <a:lnSpc>
                <a:spcPct val="90000"/>
              </a:lnSpc>
            </a:pPr>
            <a:r>
              <a:rPr lang="en-US" altLang="en-US" sz="2100" b="1"/>
              <a:t>In the absence of wildfire, setting a course for stand development that leads to more the uneven structure characteristics of the historic late successional forest in Layng Creek would require thinning and gap creation.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14984513-1140-73AD-2215-8A1EE4F84FB0}"/>
              </a:ext>
            </a:extLst>
          </p:cNvPr>
          <p:cNvSpPr>
            <a:spLocks noGrp="1" noChangeArrowheads="1"/>
          </p:cNvSpPr>
          <p:nvPr>
            <p:ph type="title"/>
          </p:nvPr>
        </p:nvSpPr>
        <p:spPr>
          <a:xfrm>
            <a:off x="1524000" y="533400"/>
            <a:ext cx="2971800" cy="762000"/>
          </a:xfrm>
        </p:spPr>
        <p:txBody>
          <a:bodyPr/>
          <a:lstStyle/>
          <a:p>
            <a:r>
              <a:rPr lang="en-US" altLang="en-US" sz="2400" b="1"/>
              <a:t>Question 4 cont.</a:t>
            </a:r>
          </a:p>
        </p:txBody>
      </p:sp>
      <p:sp>
        <p:nvSpPr>
          <p:cNvPr id="43013" name="Rectangle 5">
            <a:extLst>
              <a:ext uri="{FF2B5EF4-FFF2-40B4-BE49-F238E27FC236}">
                <a16:creationId xmlns:a16="http://schemas.microsoft.com/office/drawing/2014/main" id="{F428655C-4B52-C032-47F7-A1A34970F7BF}"/>
              </a:ext>
            </a:extLst>
          </p:cNvPr>
          <p:cNvSpPr>
            <a:spLocks noGrp="1" noChangeArrowheads="1"/>
          </p:cNvSpPr>
          <p:nvPr>
            <p:ph type="body" sz="half" idx="1"/>
          </p:nvPr>
        </p:nvSpPr>
        <p:spPr>
          <a:xfrm>
            <a:off x="762000" y="1828800"/>
            <a:ext cx="3429000" cy="4114800"/>
          </a:xfrm>
        </p:spPr>
        <p:txBody>
          <a:bodyPr/>
          <a:lstStyle/>
          <a:p>
            <a:r>
              <a:rPr lang="en-US" altLang="en-US" sz="2200" b="1"/>
              <a:t>NW Forest Plan: Matrix, RR,</a:t>
            </a:r>
          </a:p>
          <a:p>
            <a:pPr>
              <a:buFont typeface="Wingdings" panose="05000000000000000000" pitchFamily="2" charset="2"/>
              <a:buNone/>
            </a:pPr>
            <a:endParaRPr lang="en-US" altLang="en-US" sz="2200" b="1"/>
          </a:p>
          <a:p>
            <a:r>
              <a:rPr lang="en-US" altLang="en-US" sz="2200" b="1"/>
              <a:t>NSO direction/CHU</a:t>
            </a:r>
          </a:p>
          <a:p>
            <a:pPr>
              <a:buFont typeface="Wingdings" panose="05000000000000000000" pitchFamily="2" charset="2"/>
              <a:buNone/>
            </a:pPr>
            <a:endParaRPr lang="en-US" altLang="en-US" sz="2200" b="1"/>
          </a:p>
          <a:p>
            <a:r>
              <a:rPr lang="en-US" altLang="en-US" sz="2200" b="1"/>
              <a:t>Big Game Winter Range</a:t>
            </a:r>
          </a:p>
          <a:p>
            <a:pPr>
              <a:buFont typeface="Wingdings" panose="05000000000000000000" pitchFamily="2" charset="2"/>
              <a:buNone/>
            </a:pPr>
            <a:endParaRPr lang="en-US" altLang="en-US" sz="2200" b="1"/>
          </a:p>
          <a:p>
            <a:r>
              <a:rPr lang="en-US" altLang="en-US" sz="2200" b="1"/>
              <a:t>Fire Resilient Stands</a:t>
            </a:r>
          </a:p>
          <a:p>
            <a:pPr>
              <a:buFont typeface="Wingdings" panose="05000000000000000000" pitchFamily="2" charset="2"/>
              <a:buNone/>
            </a:pPr>
            <a:endParaRPr lang="en-US" altLang="en-US" sz="2200" b="1"/>
          </a:p>
          <a:p>
            <a:endParaRPr lang="en-US" altLang="en-US" sz="2200"/>
          </a:p>
        </p:txBody>
      </p:sp>
      <p:pic>
        <p:nvPicPr>
          <p:cNvPr id="43015" name="Picture 7">
            <a:extLst>
              <a:ext uri="{FF2B5EF4-FFF2-40B4-BE49-F238E27FC236}">
                <a16:creationId xmlns:a16="http://schemas.microsoft.com/office/drawing/2014/main" id="{9E310BBA-0F2D-845C-EF0A-4DCF1AD30E33}"/>
              </a:ext>
            </a:extLst>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533400"/>
            <a:ext cx="4652963"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4" name="Rectangle 10">
            <a:extLst>
              <a:ext uri="{FF2B5EF4-FFF2-40B4-BE49-F238E27FC236}">
                <a16:creationId xmlns:a16="http://schemas.microsoft.com/office/drawing/2014/main" id="{99DD239B-B6B7-B8C2-1CF3-A41C6923CE89}"/>
              </a:ext>
            </a:extLst>
          </p:cNvPr>
          <p:cNvSpPr>
            <a:spLocks noGrp="1" noChangeArrowheads="1"/>
          </p:cNvSpPr>
          <p:nvPr>
            <p:ph type="title"/>
          </p:nvPr>
        </p:nvSpPr>
        <p:spPr>
          <a:xfrm>
            <a:off x="1524000" y="190500"/>
            <a:ext cx="7010400" cy="1333500"/>
          </a:xfrm>
        </p:spPr>
        <p:txBody>
          <a:bodyPr/>
          <a:lstStyle/>
          <a:p>
            <a:r>
              <a:rPr lang="en-US" altLang="en-US" sz="2000" b="1"/>
              <a:t>QUESTION 5:</a:t>
            </a:r>
            <a:br>
              <a:rPr lang="en-US" altLang="en-US" sz="2000" b="1"/>
            </a:br>
            <a:r>
              <a:rPr lang="en-US" altLang="en-US" sz="2000" b="1"/>
              <a:t>What was the condition of the forest stand pre-treatment? (DBH, TPA, Age, Etc)</a:t>
            </a:r>
            <a:br>
              <a:rPr lang="en-US" altLang="en-US" sz="2000" b="1"/>
            </a:br>
            <a:endParaRPr lang="en-US" altLang="en-US" sz="2000" b="1"/>
          </a:p>
        </p:txBody>
      </p:sp>
      <p:graphicFrame>
        <p:nvGraphicFramePr>
          <p:cNvPr id="47237" name="Group 133">
            <a:extLst>
              <a:ext uri="{FF2B5EF4-FFF2-40B4-BE49-F238E27FC236}">
                <a16:creationId xmlns:a16="http://schemas.microsoft.com/office/drawing/2014/main" id="{68738CBB-0645-3E14-0EEF-D9450FD2FF76}"/>
              </a:ext>
            </a:extLst>
          </p:cNvPr>
          <p:cNvGraphicFramePr>
            <a:graphicFrameLocks noGrp="1"/>
          </p:cNvGraphicFramePr>
          <p:nvPr>
            <p:ph idx="1"/>
          </p:nvPr>
        </p:nvGraphicFramePr>
        <p:xfrm>
          <a:off x="228600" y="1905000"/>
          <a:ext cx="8763000" cy="3579813"/>
        </p:xfrm>
        <a:graphic>
          <a:graphicData uri="http://schemas.openxmlformats.org/drawingml/2006/table">
            <a:tbl>
              <a:tblPr/>
              <a:tblGrid>
                <a:gridCol w="914400">
                  <a:extLst>
                    <a:ext uri="{9D8B030D-6E8A-4147-A177-3AD203B41FA5}">
                      <a16:colId xmlns:a16="http://schemas.microsoft.com/office/drawing/2014/main" val="772252041"/>
                    </a:ext>
                  </a:extLst>
                </a:gridCol>
                <a:gridCol w="685800">
                  <a:extLst>
                    <a:ext uri="{9D8B030D-6E8A-4147-A177-3AD203B41FA5}">
                      <a16:colId xmlns:a16="http://schemas.microsoft.com/office/drawing/2014/main" val="439595628"/>
                    </a:ext>
                  </a:extLst>
                </a:gridCol>
                <a:gridCol w="1066800">
                  <a:extLst>
                    <a:ext uri="{9D8B030D-6E8A-4147-A177-3AD203B41FA5}">
                      <a16:colId xmlns:a16="http://schemas.microsoft.com/office/drawing/2014/main" val="582222616"/>
                    </a:ext>
                  </a:extLst>
                </a:gridCol>
                <a:gridCol w="914400">
                  <a:extLst>
                    <a:ext uri="{9D8B030D-6E8A-4147-A177-3AD203B41FA5}">
                      <a16:colId xmlns:a16="http://schemas.microsoft.com/office/drawing/2014/main" val="3513551383"/>
                    </a:ext>
                  </a:extLst>
                </a:gridCol>
                <a:gridCol w="762000">
                  <a:extLst>
                    <a:ext uri="{9D8B030D-6E8A-4147-A177-3AD203B41FA5}">
                      <a16:colId xmlns:a16="http://schemas.microsoft.com/office/drawing/2014/main" val="24556661"/>
                    </a:ext>
                  </a:extLst>
                </a:gridCol>
                <a:gridCol w="762000">
                  <a:extLst>
                    <a:ext uri="{9D8B030D-6E8A-4147-A177-3AD203B41FA5}">
                      <a16:colId xmlns:a16="http://schemas.microsoft.com/office/drawing/2014/main" val="1941490423"/>
                    </a:ext>
                  </a:extLst>
                </a:gridCol>
                <a:gridCol w="685800">
                  <a:extLst>
                    <a:ext uri="{9D8B030D-6E8A-4147-A177-3AD203B41FA5}">
                      <a16:colId xmlns:a16="http://schemas.microsoft.com/office/drawing/2014/main" val="3475967744"/>
                    </a:ext>
                  </a:extLst>
                </a:gridCol>
                <a:gridCol w="914400">
                  <a:extLst>
                    <a:ext uri="{9D8B030D-6E8A-4147-A177-3AD203B41FA5}">
                      <a16:colId xmlns:a16="http://schemas.microsoft.com/office/drawing/2014/main" val="2455433918"/>
                    </a:ext>
                  </a:extLst>
                </a:gridCol>
                <a:gridCol w="990600">
                  <a:extLst>
                    <a:ext uri="{9D8B030D-6E8A-4147-A177-3AD203B41FA5}">
                      <a16:colId xmlns:a16="http://schemas.microsoft.com/office/drawing/2014/main" val="970475037"/>
                    </a:ext>
                  </a:extLst>
                </a:gridCol>
                <a:gridCol w="1066800">
                  <a:extLst>
                    <a:ext uri="{9D8B030D-6E8A-4147-A177-3AD203B41FA5}">
                      <a16:colId xmlns:a16="http://schemas.microsoft.com/office/drawing/2014/main" val="3274827705"/>
                    </a:ext>
                  </a:extLst>
                </a:gridCol>
              </a:tblGrid>
              <a:tr h="12954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endParaRPr kumimoji="0" lang="en-US" altLang="en-US" sz="1800" b="1" i="0" u="none" strike="noStrike" cap="none" normalizeH="0" baseline="0">
                        <a:ln>
                          <a:noFill/>
                        </a:ln>
                        <a:solidFill>
                          <a:schemeClr val="tx2"/>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DBH</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(inches)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Height (feet)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TPA (≥7” dbh)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Total TPA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BA/ 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Curtis </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BF/AC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Total canopy closure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716738237"/>
                  </a:ext>
                </a:extLst>
              </a:tr>
              <a:tr h="914400">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28,577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3842060"/>
                  </a:ext>
                </a:extLst>
              </a:tr>
              <a:tr h="1370013">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41-59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50-106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120-299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155-505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156-305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42-73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21,253-</a:t>
                      </a:r>
                    </a:p>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52,090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1"/>
                        </a:buClr>
                        <a:buSzPct val="70000"/>
                        <a:buFont typeface="Wingdings" panose="05000000000000000000" pitchFamily="2" charset="2"/>
                        <a:defRPr sz="2600">
                          <a:solidFill>
                            <a:schemeClr val="tx2"/>
                          </a:solidFill>
                          <a:latin typeface="Arial" panose="020B0604020202020204" pitchFamily="34" charset="0"/>
                        </a:defRPr>
                      </a:lvl1pPr>
                      <a:lvl2pPr algn="l">
                        <a:spcBef>
                          <a:spcPct val="20000"/>
                        </a:spcBef>
                        <a:buClr>
                          <a:schemeClr val="accent1"/>
                        </a:buClr>
                        <a:buSzPct val="75000"/>
                        <a:buFont typeface="Wingdings" panose="05000000000000000000" pitchFamily="2" charset="2"/>
                        <a:defRPr sz="2400">
                          <a:solidFill>
                            <a:schemeClr val="tx2"/>
                          </a:solidFill>
                          <a:latin typeface="Arial" panose="020B0604020202020204" pitchFamily="34" charset="0"/>
                        </a:defRPr>
                      </a:lvl2pPr>
                      <a:lvl3pPr algn="l">
                        <a:spcBef>
                          <a:spcPct val="20000"/>
                        </a:spcBef>
                        <a:buClr>
                          <a:schemeClr val="accent2"/>
                        </a:buClr>
                        <a:defRPr sz="2000">
                          <a:solidFill>
                            <a:schemeClr val="tx2"/>
                          </a:solidFill>
                          <a:latin typeface="Arial" panose="020B0604020202020204" pitchFamily="34" charset="0"/>
                        </a:defRPr>
                      </a:lvl3pPr>
                      <a:lvl4pPr algn="l">
                        <a:spcBef>
                          <a:spcPct val="20000"/>
                        </a:spcBef>
                        <a:buClr>
                          <a:schemeClr val="tx1"/>
                        </a:buClr>
                        <a:defRPr>
                          <a:solidFill>
                            <a:schemeClr val="tx2"/>
                          </a:solidFill>
                          <a:latin typeface="Arial" panose="020B0604020202020204" pitchFamily="34" charset="0"/>
                        </a:defRPr>
                      </a:lvl4pPr>
                      <a:lvl5pPr algn="l">
                        <a:spcBef>
                          <a:spcPct val="20000"/>
                        </a:spcBef>
                        <a:defRPr>
                          <a:solidFill>
                            <a:schemeClr val="tx2"/>
                          </a:solidFill>
                          <a:latin typeface="Arial" panose="020B0604020202020204" pitchFamily="34" charset="0"/>
                        </a:defRPr>
                      </a:lvl5pPr>
                      <a:lvl6pPr fontAlgn="base">
                        <a:spcBef>
                          <a:spcPct val="20000"/>
                        </a:spcBef>
                        <a:spcAft>
                          <a:spcPct val="0"/>
                        </a:spcAft>
                        <a:defRPr>
                          <a:solidFill>
                            <a:schemeClr val="tx2"/>
                          </a:solidFill>
                          <a:latin typeface="Arial" panose="020B0604020202020204" pitchFamily="34" charset="0"/>
                        </a:defRPr>
                      </a:lvl6pPr>
                      <a:lvl7pPr fontAlgn="base">
                        <a:spcBef>
                          <a:spcPct val="20000"/>
                        </a:spcBef>
                        <a:spcAft>
                          <a:spcPct val="0"/>
                        </a:spcAft>
                        <a:defRPr>
                          <a:solidFill>
                            <a:schemeClr val="tx2"/>
                          </a:solidFill>
                          <a:latin typeface="Arial" panose="020B0604020202020204" pitchFamily="34" charset="0"/>
                        </a:defRPr>
                      </a:lvl7pPr>
                      <a:lvl8pPr fontAlgn="base">
                        <a:spcBef>
                          <a:spcPct val="20000"/>
                        </a:spcBef>
                        <a:spcAft>
                          <a:spcPct val="0"/>
                        </a:spcAft>
                        <a:defRPr>
                          <a:solidFill>
                            <a:schemeClr val="tx2"/>
                          </a:solidFill>
                          <a:latin typeface="Arial" panose="020B0604020202020204" pitchFamily="34" charset="0"/>
                        </a:defRPr>
                      </a:lvl8pPr>
                      <a:lvl9pPr fontAlgn="base">
                        <a:spcBef>
                          <a:spcPct val="20000"/>
                        </a:spcBef>
                        <a:spcAft>
                          <a:spcPct val="0"/>
                        </a:spcAft>
                        <a:defRPr>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tx1"/>
                        </a:buClr>
                        <a:buSzPct val="70000"/>
                        <a:buFont typeface="Wingdings" panose="05000000000000000000" pitchFamily="2" charset="2"/>
                        <a:buNone/>
                        <a:tabLst/>
                      </a:pPr>
                      <a:r>
                        <a:rPr kumimoji="0" lang="en-US" altLang="en-US" sz="1800" b="1" i="0" u="none" strike="noStrike" cap="none" normalizeH="0" baseline="0">
                          <a:ln>
                            <a:noFill/>
                          </a:ln>
                          <a:solidFill>
                            <a:schemeClr val="tx2"/>
                          </a:solidFill>
                          <a:effectLst/>
                          <a:latin typeface="Arial" panose="020B0604020202020204" pitchFamily="34" charset="0"/>
                        </a:rPr>
                        <a:t>54-74%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54983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a:extLst>
              <a:ext uri="{FF2B5EF4-FFF2-40B4-BE49-F238E27FC236}">
                <a16:creationId xmlns:a16="http://schemas.microsoft.com/office/drawing/2014/main" id="{4A750FCB-8466-F474-2426-A193C88DD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12192000" cy="807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2148</TotalTime>
  <Words>1616</Words>
  <Application>Microsoft Office PowerPoint</Application>
  <PresentationFormat>On-screen Show (4:3)</PresentationFormat>
  <Paragraphs>299</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Times New Roman</vt:lpstr>
      <vt:lpstr>Wingdings</vt:lpstr>
      <vt:lpstr>Echo</vt:lpstr>
      <vt:lpstr>Curran Junetta Thin</vt:lpstr>
      <vt:lpstr>PowerPoint Presentation</vt:lpstr>
      <vt:lpstr>PowerPoint Presentation</vt:lpstr>
      <vt:lpstr>Question 3: Objectives The purpose of the project is to reduce tree density in second growth timber (stem exclusion stands) in order to restore species and structural diversity and improve condition class in the municipal watershed by improving stand fire resiliency, while providing wood products to the local community.</vt:lpstr>
      <vt:lpstr>PowerPoint Presentation</vt:lpstr>
      <vt:lpstr>Question 4: What district, forest or regional goals or directives were underlying the project?</vt:lpstr>
      <vt:lpstr>Question 4 cont.</vt:lpstr>
      <vt:lpstr>QUESTION 5: What was the condition of the forest stand pre-treatment? (DBH, TPA, Age, Etc) </vt:lpstr>
      <vt:lpstr>PowerPoint Presentation</vt:lpstr>
      <vt:lpstr>Question 6: Post Treatment Overview - Silvicultural Prescription Considerations</vt:lpstr>
      <vt:lpstr>PowerPoint Presentation</vt:lpstr>
      <vt:lpstr>PowerPoint Presentation</vt:lpstr>
      <vt:lpstr>PowerPoint Presentation</vt:lpstr>
      <vt:lpstr>Desired Stand Conditions</vt:lpstr>
      <vt:lpstr>PowerPoint Presentation</vt:lpstr>
      <vt:lpstr>Fire Regime Condition Class</vt:lpstr>
      <vt:lpstr>Integrated Prescriptions</vt:lpstr>
      <vt:lpstr>Integrated Prescriptions </vt:lpstr>
      <vt:lpstr>PowerPoint Presentation</vt:lpstr>
      <vt:lpstr>Unit 9</vt:lpstr>
      <vt:lpstr>Unit 9 – Post Treatment Model</vt:lpstr>
      <vt:lpstr>Unit 9 – Pre &amp; Post Treatment Stand Attributes</vt:lpstr>
      <vt:lpstr>Designate by Description</vt:lpstr>
      <vt:lpstr>DxD Examples</vt:lpstr>
      <vt:lpstr>Questions 7-8:</vt:lpstr>
      <vt:lpstr>Questions 9-11:</vt:lpstr>
      <vt:lpstr>PowerPoint Presentation</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Curran Junetta Thin</dc:title>
  <dc:creator>FSDefaultUser</dc:creator>
  <cp:lastModifiedBy>Lum-Naihe, Christof Jurh duk - FS, AZ</cp:lastModifiedBy>
  <cp:revision>83</cp:revision>
  <cp:lastPrinted>1601-01-01T00:00:00Z</cp:lastPrinted>
  <dcterms:created xsi:type="dcterms:W3CDTF">2007-06-03T14:39:08Z</dcterms:created>
  <dcterms:modified xsi:type="dcterms:W3CDTF">2025-08-04T19:24:58Z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