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1" r:id="rId2"/>
    <p:sldId id="412" r:id="rId3"/>
    <p:sldId id="421" r:id="rId4"/>
    <p:sldId id="422" r:id="rId5"/>
    <p:sldId id="423" r:id="rId6"/>
    <p:sldId id="424" r:id="rId7"/>
    <p:sldId id="394" r:id="rId8"/>
    <p:sldId id="268" r:id="rId9"/>
    <p:sldId id="410" r:id="rId10"/>
    <p:sldId id="408" r:id="rId11"/>
    <p:sldId id="378" r:id="rId12"/>
    <p:sldId id="379" r:id="rId13"/>
    <p:sldId id="413" r:id="rId14"/>
    <p:sldId id="340" r:id="rId15"/>
    <p:sldId id="343" r:id="rId16"/>
    <p:sldId id="341" r:id="rId17"/>
    <p:sldId id="342" r:id="rId18"/>
    <p:sldId id="338" r:id="rId19"/>
    <p:sldId id="336" r:id="rId20"/>
    <p:sldId id="337" r:id="rId21"/>
    <p:sldId id="344" r:id="rId22"/>
    <p:sldId id="395" r:id="rId23"/>
    <p:sldId id="397" r:id="rId24"/>
    <p:sldId id="399" r:id="rId25"/>
    <p:sldId id="425" r:id="rId26"/>
    <p:sldId id="416" r:id="rId27"/>
    <p:sldId id="417" r:id="rId28"/>
    <p:sldId id="418" r:id="rId29"/>
    <p:sldId id="419" r:id="rId30"/>
    <p:sldId id="415" r:id="rId31"/>
    <p:sldId id="420"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0099FF"/>
    <a:srgbClr val="FFCC00"/>
    <a:srgbClr val="DC733D"/>
    <a:srgbClr val="FFFF00"/>
    <a:srgbClr val="C2B48F"/>
    <a:srgbClr val="2A542E"/>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35" autoAdjust="0"/>
    <p:restoredTop sz="93286" autoAdjust="0"/>
  </p:normalViewPr>
  <p:slideViewPr>
    <p:cSldViewPr>
      <p:cViewPr varScale="1">
        <p:scale>
          <a:sx n="68" d="100"/>
          <a:sy n="68" d="100"/>
        </p:scale>
        <p:origin x="125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940309D-6EB2-F176-8AF0-0063D1E7793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43" name="Rectangle 3">
            <a:extLst>
              <a:ext uri="{FF2B5EF4-FFF2-40B4-BE49-F238E27FC236}">
                <a16:creationId xmlns:a16="http://schemas.microsoft.com/office/drawing/2014/main" id="{26C464E2-8F7C-8D26-988E-84B5BC453D6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44" name="Rectangle 4">
            <a:extLst>
              <a:ext uri="{FF2B5EF4-FFF2-40B4-BE49-F238E27FC236}">
                <a16:creationId xmlns:a16="http://schemas.microsoft.com/office/drawing/2014/main" id="{E100FCEE-635A-9A4F-7818-67F6FE14B42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DFD9E902-2879-8E39-789F-ECD5BE19B91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6" name="Rectangle 6">
            <a:extLst>
              <a:ext uri="{FF2B5EF4-FFF2-40B4-BE49-F238E27FC236}">
                <a16:creationId xmlns:a16="http://schemas.microsoft.com/office/drawing/2014/main" id="{0558BE53-219E-565E-6EA3-D1DF03902D1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47" name="Rectangle 7">
            <a:extLst>
              <a:ext uri="{FF2B5EF4-FFF2-40B4-BE49-F238E27FC236}">
                <a16:creationId xmlns:a16="http://schemas.microsoft.com/office/drawing/2014/main" id="{7F1545D4-3053-EFDC-81D7-A5FDF1A0226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3C435C-7393-4BA9-96B0-F14A58D8B2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F00C44-03C1-6AC9-E7F9-43A351202E20}"/>
              </a:ext>
            </a:extLst>
          </p:cNvPr>
          <p:cNvSpPr>
            <a:spLocks noGrp="1" noChangeArrowheads="1"/>
          </p:cNvSpPr>
          <p:nvPr>
            <p:ph type="sldNum" sz="quarter" idx="5"/>
          </p:nvPr>
        </p:nvSpPr>
        <p:spPr>
          <a:ln/>
        </p:spPr>
        <p:txBody>
          <a:bodyPr/>
          <a:lstStyle/>
          <a:p>
            <a:fld id="{FC0FD015-7A39-4F77-9AE8-550154F3EB5F}" type="slidenum">
              <a:rPr lang="en-US" altLang="en-US"/>
              <a:pPr/>
              <a:t>2</a:t>
            </a:fld>
            <a:endParaRPr lang="en-US" altLang="en-US"/>
          </a:p>
        </p:txBody>
      </p:sp>
      <p:sp>
        <p:nvSpPr>
          <p:cNvPr id="394242" name="Rectangle 2">
            <a:extLst>
              <a:ext uri="{FF2B5EF4-FFF2-40B4-BE49-F238E27FC236}">
                <a16:creationId xmlns:a16="http://schemas.microsoft.com/office/drawing/2014/main" id="{2415874C-4D09-160E-DB6E-5674D1C55F88}"/>
              </a:ext>
            </a:extLst>
          </p:cNvPr>
          <p:cNvSpPr>
            <a:spLocks noRot="1" noChangeArrowheads="1" noTextEdit="1"/>
          </p:cNvSpPr>
          <p:nvPr>
            <p:ph type="sldImg"/>
          </p:nvPr>
        </p:nvSpPr>
        <p:spPr>
          <a:ln/>
        </p:spPr>
      </p:sp>
      <p:sp>
        <p:nvSpPr>
          <p:cNvPr id="394243" name="Rectangle 3">
            <a:extLst>
              <a:ext uri="{FF2B5EF4-FFF2-40B4-BE49-F238E27FC236}">
                <a16:creationId xmlns:a16="http://schemas.microsoft.com/office/drawing/2014/main" id="{B36E66B0-C569-85EB-3892-0254F8035EA7}"/>
              </a:ext>
            </a:extLst>
          </p:cNvPr>
          <p:cNvSpPr>
            <a:spLocks noGrp="1" noChangeArrowheads="1"/>
          </p:cNvSpPr>
          <p:nvPr>
            <p:ph type="body" idx="1"/>
          </p:nvPr>
        </p:nvSpPr>
        <p:spPr/>
        <p:txBody>
          <a:bodyPr/>
          <a:lstStyle/>
          <a:p>
            <a:r>
              <a:rPr lang="en-US" altLang="en-US"/>
              <a:t>Our vision is … a world where forests, grasslands, deserts, rivers and oceans are healthy; where the connection between natural systems and the quality of life is valued; and where the places that sustain all life endure for future generations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CF6B21-7154-69C2-2800-4046A26B6906}"/>
              </a:ext>
            </a:extLst>
          </p:cNvPr>
          <p:cNvSpPr>
            <a:spLocks noGrp="1" noChangeArrowheads="1"/>
          </p:cNvSpPr>
          <p:nvPr>
            <p:ph type="sldNum" sz="quarter" idx="5"/>
          </p:nvPr>
        </p:nvSpPr>
        <p:spPr>
          <a:ln/>
        </p:spPr>
        <p:txBody>
          <a:bodyPr/>
          <a:lstStyle/>
          <a:p>
            <a:fld id="{CE9C3F11-2382-4ED6-AE7C-5BB573969CB3}" type="slidenum">
              <a:rPr lang="en-US" altLang="en-US"/>
              <a:pPr/>
              <a:t>3</a:t>
            </a:fld>
            <a:endParaRPr lang="en-US" altLang="en-US"/>
          </a:p>
        </p:txBody>
      </p:sp>
      <p:sp>
        <p:nvSpPr>
          <p:cNvPr id="407554" name="Rectangle 2">
            <a:extLst>
              <a:ext uri="{FF2B5EF4-FFF2-40B4-BE49-F238E27FC236}">
                <a16:creationId xmlns:a16="http://schemas.microsoft.com/office/drawing/2014/main" id="{2C5F83E6-09DF-6557-450B-4C54BB1043AA}"/>
              </a:ext>
            </a:extLst>
          </p:cNvPr>
          <p:cNvSpPr>
            <a:spLocks noRot="1" noChangeArrowheads="1" noTextEdit="1"/>
          </p:cNvSpPr>
          <p:nvPr>
            <p:ph type="sldImg"/>
          </p:nvPr>
        </p:nvSpPr>
        <p:spPr>
          <a:ln/>
        </p:spPr>
      </p:sp>
      <p:sp>
        <p:nvSpPr>
          <p:cNvPr id="407555" name="Rectangle 3">
            <a:extLst>
              <a:ext uri="{FF2B5EF4-FFF2-40B4-BE49-F238E27FC236}">
                <a16:creationId xmlns:a16="http://schemas.microsoft.com/office/drawing/2014/main" id="{F0571E36-D50D-7E9E-C749-5B67B383BF9D}"/>
              </a:ext>
            </a:extLst>
          </p:cNvPr>
          <p:cNvSpPr>
            <a:spLocks noGrp="1" noChangeArrowheads="1"/>
          </p:cNvSpPr>
          <p:nvPr>
            <p:ph type="body" idx="1"/>
          </p:nvPr>
        </p:nvSpPr>
        <p:spPr/>
        <p:txBody>
          <a:bodyPr/>
          <a:lstStyle/>
          <a:p>
            <a:r>
              <a:rPr lang="en-US" altLang="en-US"/>
              <a:t>6000 acre watershed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DDFBCBF-5857-1E0A-1CEC-C1EB9154C9CB}"/>
              </a:ext>
            </a:extLst>
          </p:cNvPr>
          <p:cNvSpPr>
            <a:spLocks noGrp="1" noChangeArrowheads="1"/>
          </p:cNvSpPr>
          <p:nvPr>
            <p:ph type="sldNum" sz="quarter" idx="5"/>
          </p:nvPr>
        </p:nvSpPr>
        <p:spPr>
          <a:ln/>
        </p:spPr>
        <p:txBody>
          <a:bodyPr/>
          <a:lstStyle/>
          <a:p>
            <a:fld id="{C285A051-624E-4D5A-AEEE-52B5E10C83AE}" type="slidenum">
              <a:rPr lang="en-US" altLang="en-US"/>
              <a:pPr/>
              <a:t>4</a:t>
            </a:fld>
            <a:endParaRPr lang="en-US" altLang="en-US"/>
          </a:p>
        </p:txBody>
      </p:sp>
      <p:sp>
        <p:nvSpPr>
          <p:cNvPr id="409602" name="Rectangle 2">
            <a:extLst>
              <a:ext uri="{FF2B5EF4-FFF2-40B4-BE49-F238E27FC236}">
                <a16:creationId xmlns:a16="http://schemas.microsoft.com/office/drawing/2014/main" id="{8ECCDB52-3920-A649-1861-2E0AD8340373}"/>
              </a:ext>
            </a:extLst>
          </p:cNvPr>
          <p:cNvSpPr>
            <a:spLocks noRot="1" noChangeArrowheads="1" noTextEdit="1"/>
          </p:cNvSpPr>
          <p:nvPr>
            <p:ph type="sldImg"/>
          </p:nvPr>
        </p:nvSpPr>
        <p:spPr>
          <a:ln/>
        </p:spPr>
      </p:sp>
      <p:sp>
        <p:nvSpPr>
          <p:cNvPr id="409603" name="Rectangle 3">
            <a:extLst>
              <a:ext uri="{FF2B5EF4-FFF2-40B4-BE49-F238E27FC236}">
                <a16:creationId xmlns:a16="http://schemas.microsoft.com/office/drawing/2014/main" id="{843C815A-CA59-F583-5913-03E1D2758CF9}"/>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110A2B0-1757-1406-0115-B882459497E6}"/>
              </a:ext>
            </a:extLst>
          </p:cNvPr>
          <p:cNvSpPr>
            <a:spLocks noGrp="1" noChangeArrowheads="1"/>
          </p:cNvSpPr>
          <p:nvPr>
            <p:ph type="sldNum" sz="quarter" idx="5"/>
          </p:nvPr>
        </p:nvSpPr>
        <p:spPr>
          <a:ln/>
        </p:spPr>
        <p:txBody>
          <a:bodyPr/>
          <a:lstStyle/>
          <a:p>
            <a:fld id="{12D47D92-A095-4FE3-85BC-A6D7D17B3338}" type="slidenum">
              <a:rPr lang="en-US" altLang="en-US"/>
              <a:pPr/>
              <a:t>5</a:t>
            </a:fld>
            <a:endParaRPr lang="en-US" altLang="en-US"/>
          </a:p>
        </p:txBody>
      </p:sp>
      <p:sp>
        <p:nvSpPr>
          <p:cNvPr id="411650" name="Rectangle 2">
            <a:extLst>
              <a:ext uri="{FF2B5EF4-FFF2-40B4-BE49-F238E27FC236}">
                <a16:creationId xmlns:a16="http://schemas.microsoft.com/office/drawing/2014/main" id="{CC50C288-9813-F964-0FC7-78D93CDCEC5E}"/>
              </a:ext>
            </a:extLst>
          </p:cNvPr>
          <p:cNvSpPr>
            <a:spLocks noRot="1" noChangeArrowheads="1" noTextEdit="1"/>
          </p:cNvSpPr>
          <p:nvPr>
            <p:ph type="sldImg"/>
          </p:nvPr>
        </p:nvSpPr>
        <p:spPr>
          <a:ln/>
        </p:spPr>
      </p:sp>
      <p:sp>
        <p:nvSpPr>
          <p:cNvPr id="411651" name="Rectangle 3">
            <a:extLst>
              <a:ext uri="{FF2B5EF4-FFF2-40B4-BE49-F238E27FC236}">
                <a16:creationId xmlns:a16="http://schemas.microsoft.com/office/drawing/2014/main" id="{854B12D2-2F7A-8342-3493-CC3A5D148C7C}"/>
              </a:ext>
            </a:extLst>
          </p:cNvPr>
          <p:cNvSpPr>
            <a:spLocks noGrp="1" noChangeArrowheads="1"/>
          </p:cNvSpPr>
          <p:nvPr>
            <p:ph type="body" idx="1"/>
          </p:nvPr>
        </p:nvSpPr>
        <p:spPr/>
        <p:txBody>
          <a:bodyPr/>
          <a:lstStyle/>
          <a:p>
            <a:r>
              <a:rPr lang="en-US" altLang="en-US"/>
              <a:t>6000 acre watershed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D1A856-56DC-1589-9B8B-58BC02126B52}"/>
              </a:ext>
            </a:extLst>
          </p:cNvPr>
          <p:cNvSpPr>
            <a:spLocks noGrp="1" noChangeArrowheads="1"/>
          </p:cNvSpPr>
          <p:nvPr>
            <p:ph type="sldNum" sz="quarter" idx="5"/>
          </p:nvPr>
        </p:nvSpPr>
        <p:spPr>
          <a:ln/>
        </p:spPr>
        <p:txBody>
          <a:bodyPr/>
          <a:lstStyle/>
          <a:p>
            <a:fld id="{795721E1-960A-49DC-BCA8-F51BD9D4309F}" type="slidenum">
              <a:rPr lang="en-US" altLang="en-US"/>
              <a:pPr/>
              <a:t>7</a:t>
            </a:fld>
            <a:endParaRPr lang="en-US" altLang="en-US"/>
          </a:p>
        </p:txBody>
      </p:sp>
      <p:sp>
        <p:nvSpPr>
          <p:cNvPr id="354306" name="Rectangle 2">
            <a:extLst>
              <a:ext uri="{FF2B5EF4-FFF2-40B4-BE49-F238E27FC236}">
                <a16:creationId xmlns:a16="http://schemas.microsoft.com/office/drawing/2014/main" id="{053578BE-6EAB-36F5-E37E-92E30695D868}"/>
              </a:ext>
            </a:extLst>
          </p:cNvPr>
          <p:cNvSpPr>
            <a:spLocks noRot="1" noChangeArrowheads="1" noTextEdit="1"/>
          </p:cNvSpPr>
          <p:nvPr>
            <p:ph type="sldImg"/>
          </p:nvPr>
        </p:nvSpPr>
        <p:spPr>
          <a:ln/>
        </p:spPr>
      </p:sp>
      <p:sp>
        <p:nvSpPr>
          <p:cNvPr id="354307" name="Rectangle 3">
            <a:extLst>
              <a:ext uri="{FF2B5EF4-FFF2-40B4-BE49-F238E27FC236}">
                <a16:creationId xmlns:a16="http://schemas.microsoft.com/office/drawing/2014/main" id="{2E0858DB-2065-2DB8-6C59-4D4FBFAC316D}"/>
              </a:ext>
            </a:extLst>
          </p:cNvPr>
          <p:cNvSpPr>
            <a:spLocks noGrp="1" noChangeArrowheads="1"/>
          </p:cNvSpPr>
          <p:nvPr>
            <p:ph type="body" idx="1"/>
          </p:nvPr>
        </p:nvSpPr>
        <p:spPr>
          <a:xfrm>
            <a:off x="914400" y="4343400"/>
            <a:ext cx="5029200" cy="4114800"/>
          </a:xfrm>
        </p:spPr>
        <p:txBody>
          <a:bodyPr/>
          <a:lstStyle/>
          <a:p>
            <a:r>
              <a:rPr lang="en-US" altLang="en-US"/>
              <a:t>Stats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A9CA9A-C068-BD6D-CB1D-A98F3C3B3726}"/>
              </a:ext>
            </a:extLst>
          </p:cNvPr>
          <p:cNvSpPr>
            <a:spLocks noGrp="1" noChangeArrowheads="1"/>
          </p:cNvSpPr>
          <p:nvPr>
            <p:ph type="sldNum" sz="quarter" idx="5"/>
          </p:nvPr>
        </p:nvSpPr>
        <p:spPr>
          <a:ln/>
        </p:spPr>
        <p:txBody>
          <a:bodyPr/>
          <a:lstStyle/>
          <a:p>
            <a:fld id="{414D8E3A-4F1D-406D-B66E-3A57432E4007}" type="slidenum">
              <a:rPr lang="en-US" altLang="en-US"/>
              <a:pPr/>
              <a:t>9</a:t>
            </a:fld>
            <a:endParaRPr lang="en-US" altLang="en-US"/>
          </a:p>
        </p:txBody>
      </p:sp>
      <p:sp>
        <p:nvSpPr>
          <p:cNvPr id="398338" name="Rectangle 2">
            <a:extLst>
              <a:ext uri="{FF2B5EF4-FFF2-40B4-BE49-F238E27FC236}">
                <a16:creationId xmlns:a16="http://schemas.microsoft.com/office/drawing/2014/main" id="{6136846B-9307-8400-6E4E-698F058B5624}"/>
              </a:ext>
            </a:extLst>
          </p:cNvPr>
          <p:cNvSpPr>
            <a:spLocks noRot="1" noChangeArrowheads="1" noTextEdit="1"/>
          </p:cNvSpPr>
          <p:nvPr>
            <p:ph type="sldImg"/>
          </p:nvPr>
        </p:nvSpPr>
        <p:spPr>
          <a:ln/>
        </p:spPr>
      </p:sp>
      <p:sp>
        <p:nvSpPr>
          <p:cNvPr id="398339" name="Rectangle 3">
            <a:extLst>
              <a:ext uri="{FF2B5EF4-FFF2-40B4-BE49-F238E27FC236}">
                <a16:creationId xmlns:a16="http://schemas.microsoft.com/office/drawing/2014/main" id="{B5DF8F88-09CC-ADE0-35B9-D83D10CF7F18}"/>
              </a:ext>
            </a:extLst>
          </p:cNvPr>
          <p:cNvSpPr>
            <a:spLocks noGrp="1" noChangeArrowheads="1"/>
          </p:cNvSpPr>
          <p:nvPr>
            <p:ph type="body" idx="1"/>
          </p:nvPr>
        </p:nvSpPr>
        <p:spPr/>
        <p:txBody>
          <a:bodyPr/>
          <a:lstStyle/>
          <a:p>
            <a:r>
              <a:rPr lang="en-US" altLang="en-US"/>
              <a:t>Working together with the WNWR – MOU signed – creating a joint forest management plan to direct and coordinate management across joint ownerships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218D5B-8451-E959-4268-22F7FA3257D0}"/>
              </a:ext>
            </a:extLst>
          </p:cNvPr>
          <p:cNvSpPr>
            <a:spLocks noGrp="1" noChangeArrowheads="1"/>
          </p:cNvSpPr>
          <p:nvPr>
            <p:ph type="sldNum" sz="quarter" idx="5"/>
          </p:nvPr>
        </p:nvSpPr>
        <p:spPr>
          <a:ln/>
        </p:spPr>
        <p:txBody>
          <a:bodyPr/>
          <a:lstStyle/>
          <a:p>
            <a:fld id="{58FBDF99-0B67-4C09-A49A-85B2657FC050}" type="slidenum">
              <a:rPr lang="en-US" altLang="en-US"/>
              <a:pPr/>
              <a:t>12</a:t>
            </a:fld>
            <a:endParaRPr lang="en-US" altLang="en-US"/>
          </a:p>
        </p:txBody>
      </p:sp>
      <p:sp>
        <p:nvSpPr>
          <p:cNvPr id="316418" name="Rectangle 2">
            <a:extLst>
              <a:ext uri="{FF2B5EF4-FFF2-40B4-BE49-F238E27FC236}">
                <a16:creationId xmlns:a16="http://schemas.microsoft.com/office/drawing/2014/main" id="{6D1EB97B-DAED-8F47-464A-3B4ECA58A7AB}"/>
              </a:ext>
            </a:extLst>
          </p:cNvPr>
          <p:cNvSpPr>
            <a:spLocks noRot="1" noChangeArrowheads="1" noTextEdit="1"/>
          </p:cNvSpPr>
          <p:nvPr>
            <p:ph type="sldImg"/>
          </p:nvPr>
        </p:nvSpPr>
        <p:spPr>
          <a:ln/>
        </p:spPr>
      </p:sp>
      <p:sp>
        <p:nvSpPr>
          <p:cNvPr id="316419" name="Rectangle 3">
            <a:extLst>
              <a:ext uri="{FF2B5EF4-FFF2-40B4-BE49-F238E27FC236}">
                <a16:creationId xmlns:a16="http://schemas.microsoft.com/office/drawing/2014/main" id="{91F9A17F-4EFE-3D63-D692-10BD5543EA64}"/>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937EE8-DD8F-0408-8C91-1ED3E1FD264C}"/>
              </a:ext>
            </a:extLst>
          </p:cNvPr>
          <p:cNvSpPr>
            <a:spLocks noGrp="1" noChangeArrowheads="1"/>
          </p:cNvSpPr>
          <p:nvPr>
            <p:ph type="sldNum" sz="quarter" idx="5"/>
          </p:nvPr>
        </p:nvSpPr>
        <p:spPr>
          <a:ln/>
        </p:spPr>
        <p:txBody>
          <a:bodyPr/>
          <a:lstStyle/>
          <a:p>
            <a:fld id="{160BE0FB-20DD-47B6-9A5A-6A142990081B}" type="slidenum">
              <a:rPr lang="en-US" altLang="en-US"/>
              <a:pPr/>
              <a:t>14</a:t>
            </a:fld>
            <a:endParaRPr lang="en-US" altLang="en-US"/>
          </a:p>
        </p:txBody>
      </p:sp>
      <p:sp>
        <p:nvSpPr>
          <p:cNvPr id="220162" name="Rectangle 2">
            <a:extLst>
              <a:ext uri="{FF2B5EF4-FFF2-40B4-BE49-F238E27FC236}">
                <a16:creationId xmlns:a16="http://schemas.microsoft.com/office/drawing/2014/main" id="{088C72A0-9478-6290-4BE4-86D698A33163}"/>
              </a:ext>
            </a:extLst>
          </p:cNvPr>
          <p:cNvSpPr>
            <a:spLocks noRot="1" noChangeArrowheads="1" noTextEdit="1"/>
          </p:cNvSpPr>
          <p:nvPr>
            <p:ph type="sldImg"/>
          </p:nvPr>
        </p:nvSpPr>
        <p:spPr>
          <a:ln/>
        </p:spPr>
      </p:sp>
      <p:sp>
        <p:nvSpPr>
          <p:cNvPr id="220163" name="Rectangle 3">
            <a:extLst>
              <a:ext uri="{FF2B5EF4-FFF2-40B4-BE49-F238E27FC236}">
                <a16:creationId xmlns:a16="http://schemas.microsoft.com/office/drawing/2014/main" id="{8A817D12-5608-4A00-F773-118A3F001655}"/>
              </a:ext>
            </a:extLst>
          </p:cNvPr>
          <p:cNvSpPr>
            <a:spLocks noGrp="1" noChangeArrowheads="1"/>
          </p:cNvSpPr>
          <p:nvPr>
            <p:ph type="body" idx="1"/>
          </p:nvPr>
        </p:nvSpPr>
        <p:spPr>
          <a:xfrm>
            <a:off x="914400" y="4343400"/>
            <a:ext cx="5029200" cy="4114800"/>
          </a:xfrm>
        </p:spPr>
        <p:txBody>
          <a:bodyPr/>
          <a:lstStyle/>
          <a:p>
            <a:pPr>
              <a:buFontTx/>
              <a:buChar char="•"/>
            </a:pPr>
            <a:r>
              <a:rPr lang="en-US" altLang="en-US"/>
              <a:t>Panel helped </a:t>
            </a:r>
            <a:r>
              <a:rPr lang="en-US" altLang="en-US" u="sng"/>
              <a:t>us</a:t>
            </a:r>
            <a:r>
              <a:rPr lang="en-US" altLang="en-US"/>
              <a:t> do the work – helped us assess all viable restoration opportunities and identify what the key uncertainties were – where did the biggest questions lie and how could we design our restoration at Ellsworth Cr to answer some of these questions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CE6AAF-AC0F-9879-56D8-2B80276858E6}"/>
              </a:ext>
            </a:extLst>
          </p:cNvPr>
          <p:cNvSpPr>
            <a:spLocks noGrp="1" noChangeArrowheads="1"/>
          </p:cNvSpPr>
          <p:nvPr>
            <p:ph type="sldNum" sz="quarter" idx="5"/>
          </p:nvPr>
        </p:nvSpPr>
        <p:spPr>
          <a:ln/>
        </p:spPr>
        <p:txBody>
          <a:bodyPr/>
          <a:lstStyle/>
          <a:p>
            <a:fld id="{F4068E72-3E49-4456-9AA7-60C6FD642465}" type="slidenum">
              <a:rPr lang="en-US" altLang="en-US"/>
              <a:pPr/>
              <a:t>21</a:t>
            </a:fld>
            <a:endParaRPr lang="en-US" altLang="en-US"/>
          </a:p>
        </p:txBody>
      </p:sp>
      <p:sp>
        <p:nvSpPr>
          <p:cNvPr id="226306" name="Rectangle 2">
            <a:extLst>
              <a:ext uri="{FF2B5EF4-FFF2-40B4-BE49-F238E27FC236}">
                <a16:creationId xmlns:a16="http://schemas.microsoft.com/office/drawing/2014/main" id="{75478E0E-CFED-C185-E9A2-1363A36D76E7}"/>
              </a:ext>
            </a:extLst>
          </p:cNvPr>
          <p:cNvSpPr>
            <a:spLocks noRot="1" noChangeArrowheads="1" noTextEdit="1"/>
          </p:cNvSpPr>
          <p:nvPr>
            <p:ph type="sldImg"/>
          </p:nvPr>
        </p:nvSpPr>
        <p:spPr>
          <a:ln/>
        </p:spPr>
      </p:sp>
      <p:sp>
        <p:nvSpPr>
          <p:cNvPr id="226307" name="Rectangle 3">
            <a:extLst>
              <a:ext uri="{FF2B5EF4-FFF2-40B4-BE49-F238E27FC236}">
                <a16:creationId xmlns:a16="http://schemas.microsoft.com/office/drawing/2014/main" id="{01E3A027-1620-EF42-D79D-A5BDFE22FA29}"/>
              </a:ext>
            </a:extLst>
          </p:cNvPr>
          <p:cNvSpPr>
            <a:spLocks noGrp="1" noChangeArrowheads="1"/>
          </p:cNvSpPr>
          <p:nvPr>
            <p:ph type="body" idx="1"/>
          </p:nvPr>
        </p:nvSpPr>
        <p:spPr>
          <a:xfrm>
            <a:off x="914400" y="4343400"/>
            <a:ext cx="5029200" cy="4114800"/>
          </a:xfrm>
        </p:spPr>
        <p:txBody>
          <a:bodyPr/>
          <a:lstStyle/>
          <a:p>
            <a:pPr>
              <a:buFontTx/>
              <a:buChar char="•"/>
            </a:pPr>
            <a:r>
              <a:rPr lang="en-US" altLang="en-US"/>
              <a:t>Worked with tons of outside scientists on monitoring variables and protocols</a:t>
            </a:r>
          </a:p>
          <a:p>
            <a:pPr>
              <a:buFontTx/>
              <a:buChar char="•"/>
            </a:pPr>
            <a:r>
              <a:rPr lang="en-US" altLang="en-US"/>
              <a:t>Many of the methods replicate those used at other sites – allow for meta-analysis/comparisons</a:t>
            </a:r>
          </a:p>
          <a:p>
            <a:pPr>
              <a:buFontTx/>
              <a:buChar char="•"/>
            </a:pPr>
            <a:r>
              <a:rPr lang="en-US" altLang="en-US"/>
              <a:t>Highlight one variable and how it relates to  treatment effect</a:t>
            </a:r>
          </a:p>
          <a:p>
            <a:pPr>
              <a:buFontTx/>
              <a:buChar char="•"/>
            </a:pPr>
            <a:r>
              <a:rPr lang="en-US" altLang="en-US"/>
              <a:t>Baseline data collection period (out to 2008)</a:t>
            </a:r>
          </a:p>
          <a:p>
            <a:pPr>
              <a:buFontTx/>
              <a:buChar char="•"/>
            </a:pPr>
            <a:r>
              <a:rPr lang="en-US" altLang="en-US"/>
              <a:t>LIDAR = Light detection and ranging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F6B4-5338-E44E-FACE-E962F2FE958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43264-ED09-152A-E838-3387DC88CB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1879AC-2634-3764-891A-627ADC6DB07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C41556D-462F-7E70-0EBA-D06E71F2F0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26CDD6-726B-7DDA-49AF-D6268141BC34}"/>
              </a:ext>
            </a:extLst>
          </p:cNvPr>
          <p:cNvSpPr>
            <a:spLocks noGrp="1"/>
          </p:cNvSpPr>
          <p:nvPr>
            <p:ph type="sldNum" sz="quarter" idx="12"/>
          </p:nvPr>
        </p:nvSpPr>
        <p:spPr/>
        <p:txBody>
          <a:bodyPr/>
          <a:lstStyle>
            <a:lvl1pPr>
              <a:defRPr/>
            </a:lvl1pPr>
          </a:lstStyle>
          <a:p>
            <a:fld id="{5E18D8F6-5D60-48A6-B5F9-FEF3D26ADC05}" type="slidenum">
              <a:rPr lang="en-US" altLang="en-US"/>
              <a:pPr/>
              <a:t>‹#›</a:t>
            </a:fld>
            <a:endParaRPr lang="en-US" altLang="en-US"/>
          </a:p>
        </p:txBody>
      </p:sp>
    </p:spTree>
    <p:extLst>
      <p:ext uri="{BB962C8B-B14F-4D97-AF65-F5344CB8AC3E}">
        <p14:creationId xmlns:p14="http://schemas.microsoft.com/office/powerpoint/2010/main" val="304121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BE302-76FD-14CE-7FCB-5AAD156DC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54176-4D19-016D-8022-13B45C0F2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998EC-5785-24F8-7EAA-FE5D9CD74EA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05C7B0B-1C7A-3115-BF1F-A0200AEC079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E270F32-17B9-3416-9E50-1EA2B1BF3839}"/>
              </a:ext>
            </a:extLst>
          </p:cNvPr>
          <p:cNvSpPr>
            <a:spLocks noGrp="1"/>
          </p:cNvSpPr>
          <p:nvPr>
            <p:ph type="sldNum" sz="quarter" idx="12"/>
          </p:nvPr>
        </p:nvSpPr>
        <p:spPr/>
        <p:txBody>
          <a:bodyPr/>
          <a:lstStyle>
            <a:lvl1pPr>
              <a:defRPr/>
            </a:lvl1pPr>
          </a:lstStyle>
          <a:p>
            <a:fld id="{2EE92232-C49E-4FA9-AE7E-7273A5CCCA8A}" type="slidenum">
              <a:rPr lang="en-US" altLang="en-US"/>
              <a:pPr/>
              <a:t>‹#›</a:t>
            </a:fld>
            <a:endParaRPr lang="en-US" altLang="en-US"/>
          </a:p>
        </p:txBody>
      </p:sp>
    </p:spTree>
    <p:extLst>
      <p:ext uri="{BB962C8B-B14F-4D97-AF65-F5344CB8AC3E}">
        <p14:creationId xmlns:p14="http://schemas.microsoft.com/office/powerpoint/2010/main" val="358889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A44F4-C209-ED9B-9C84-DA08D69C7998}"/>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996738-525D-78B9-BBBB-B307BA73167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A7A2D-F41A-7947-D490-478F7CA904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918765-0D88-B099-80F9-43DA4E0F17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AA3FC6-0FA6-79E3-0400-D7137C93CE07}"/>
              </a:ext>
            </a:extLst>
          </p:cNvPr>
          <p:cNvSpPr>
            <a:spLocks noGrp="1"/>
          </p:cNvSpPr>
          <p:nvPr>
            <p:ph type="sldNum" sz="quarter" idx="12"/>
          </p:nvPr>
        </p:nvSpPr>
        <p:spPr/>
        <p:txBody>
          <a:bodyPr/>
          <a:lstStyle>
            <a:lvl1pPr>
              <a:defRPr/>
            </a:lvl1pPr>
          </a:lstStyle>
          <a:p>
            <a:fld id="{AAC3ABA3-B447-4247-84D8-27CC1252CA4D}" type="slidenum">
              <a:rPr lang="en-US" altLang="en-US"/>
              <a:pPr/>
              <a:t>‹#›</a:t>
            </a:fld>
            <a:endParaRPr lang="en-US" altLang="en-US"/>
          </a:p>
        </p:txBody>
      </p:sp>
    </p:spTree>
    <p:extLst>
      <p:ext uri="{BB962C8B-B14F-4D97-AF65-F5344CB8AC3E}">
        <p14:creationId xmlns:p14="http://schemas.microsoft.com/office/powerpoint/2010/main" val="1084840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0FE1-C3FA-3F78-E0C6-63E945D31130}"/>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853199-B9B1-B064-0448-7D62E64F6B9E}"/>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EE21BA-BA1F-57C4-565A-ADCB3B6AE55E}"/>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7778EB-E7FD-A22C-8825-34209BCDEA70}"/>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F0928F8-7F21-74CF-8B8E-B007A9CE950B}"/>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8A831D0-FEE5-5574-2BD7-857A593C8929}"/>
              </a:ext>
            </a:extLst>
          </p:cNvPr>
          <p:cNvSpPr>
            <a:spLocks noGrp="1"/>
          </p:cNvSpPr>
          <p:nvPr>
            <p:ph type="sldNum" sz="quarter" idx="12"/>
          </p:nvPr>
        </p:nvSpPr>
        <p:spPr>
          <a:xfrm>
            <a:off x="6553200" y="6245225"/>
            <a:ext cx="2133600" cy="476250"/>
          </a:xfrm>
        </p:spPr>
        <p:txBody>
          <a:bodyPr/>
          <a:lstStyle>
            <a:lvl1pPr>
              <a:defRPr/>
            </a:lvl1pPr>
          </a:lstStyle>
          <a:p>
            <a:fld id="{27F6067E-F7DA-4A19-9C9D-7CDB9D662406}" type="slidenum">
              <a:rPr lang="en-US" altLang="en-US"/>
              <a:pPr/>
              <a:t>‹#›</a:t>
            </a:fld>
            <a:endParaRPr lang="en-US" altLang="en-US"/>
          </a:p>
        </p:txBody>
      </p:sp>
    </p:spTree>
    <p:extLst>
      <p:ext uri="{BB962C8B-B14F-4D97-AF65-F5344CB8AC3E}">
        <p14:creationId xmlns:p14="http://schemas.microsoft.com/office/powerpoint/2010/main" val="1048646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4DAF8E-CDFA-B4F8-5484-24F2D762BC25}"/>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18E05D4-1328-09EC-C594-5139EBC1C3B1}"/>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304E42B-97B8-4CA3-4C8B-D0B90166925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B741F9C-598E-CD13-71F4-F5811F881700}"/>
              </a:ext>
            </a:extLst>
          </p:cNvPr>
          <p:cNvSpPr>
            <a:spLocks noGrp="1"/>
          </p:cNvSpPr>
          <p:nvPr>
            <p:ph type="sldNum" sz="quarter" idx="12"/>
          </p:nvPr>
        </p:nvSpPr>
        <p:spPr>
          <a:xfrm>
            <a:off x="6553200" y="6245225"/>
            <a:ext cx="2133600" cy="476250"/>
          </a:xfrm>
        </p:spPr>
        <p:txBody>
          <a:bodyPr/>
          <a:lstStyle>
            <a:lvl1pPr>
              <a:defRPr/>
            </a:lvl1pPr>
          </a:lstStyle>
          <a:p>
            <a:fld id="{55BC36AB-3FFB-40CB-9BB1-DD1722790A06}" type="slidenum">
              <a:rPr lang="en-US" altLang="en-US"/>
              <a:pPr/>
              <a:t>‹#›</a:t>
            </a:fld>
            <a:endParaRPr lang="en-US" altLang="en-US"/>
          </a:p>
        </p:txBody>
      </p:sp>
    </p:spTree>
    <p:extLst>
      <p:ext uri="{BB962C8B-B14F-4D97-AF65-F5344CB8AC3E}">
        <p14:creationId xmlns:p14="http://schemas.microsoft.com/office/powerpoint/2010/main" val="356064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BB42-360B-CF99-7D24-5F6563F800F8}"/>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10D7DBC-EF68-CCD2-8C5E-48DFAE889DB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5859D2-58CB-187D-0E74-401415E631F5}"/>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3215E2FF-3A77-14DC-A9C4-834C73AF1B27}"/>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D2DCD1FB-6A14-53B6-EF8B-D45541AF3A5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E5D591DC-AC28-DC4D-8408-B3A512B45FD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BE997023-1375-F567-CC45-4023845EA2E3}"/>
              </a:ext>
            </a:extLst>
          </p:cNvPr>
          <p:cNvSpPr>
            <a:spLocks noGrp="1"/>
          </p:cNvSpPr>
          <p:nvPr>
            <p:ph type="sldNum" sz="quarter" idx="12"/>
          </p:nvPr>
        </p:nvSpPr>
        <p:spPr>
          <a:xfrm>
            <a:off x="6553200" y="6245225"/>
            <a:ext cx="2133600" cy="476250"/>
          </a:xfrm>
        </p:spPr>
        <p:txBody>
          <a:bodyPr/>
          <a:lstStyle>
            <a:lvl1pPr>
              <a:defRPr/>
            </a:lvl1pPr>
          </a:lstStyle>
          <a:p>
            <a:fld id="{F70BDC2C-E60F-46C0-95CA-ACFEFB62BC05}" type="slidenum">
              <a:rPr lang="en-US" altLang="en-US"/>
              <a:pPr/>
              <a:t>‹#›</a:t>
            </a:fld>
            <a:endParaRPr lang="en-US" altLang="en-US"/>
          </a:p>
        </p:txBody>
      </p:sp>
    </p:spTree>
    <p:extLst>
      <p:ext uri="{BB962C8B-B14F-4D97-AF65-F5344CB8AC3E}">
        <p14:creationId xmlns:p14="http://schemas.microsoft.com/office/powerpoint/2010/main" val="163092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F4CC-035A-FA2A-3CA9-5F7E5094CC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5E581-22E5-31F2-405D-342E3F43C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BCB2F-B289-318D-71A6-8799CA575BA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DC228E8-9BB2-06D6-E69F-6CF8EC648C4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AFACF52-E315-3E6B-A002-1DDC9B87D99B}"/>
              </a:ext>
            </a:extLst>
          </p:cNvPr>
          <p:cNvSpPr>
            <a:spLocks noGrp="1"/>
          </p:cNvSpPr>
          <p:nvPr>
            <p:ph type="sldNum" sz="quarter" idx="12"/>
          </p:nvPr>
        </p:nvSpPr>
        <p:spPr/>
        <p:txBody>
          <a:bodyPr/>
          <a:lstStyle>
            <a:lvl1pPr>
              <a:defRPr/>
            </a:lvl1pPr>
          </a:lstStyle>
          <a:p>
            <a:fld id="{8B978498-C578-46F0-94C6-38F408F27781}" type="slidenum">
              <a:rPr lang="en-US" altLang="en-US"/>
              <a:pPr/>
              <a:t>‹#›</a:t>
            </a:fld>
            <a:endParaRPr lang="en-US" altLang="en-US"/>
          </a:p>
        </p:txBody>
      </p:sp>
    </p:spTree>
    <p:extLst>
      <p:ext uri="{BB962C8B-B14F-4D97-AF65-F5344CB8AC3E}">
        <p14:creationId xmlns:p14="http://schemas.microsoft.com/office/powerpoint/2010/main" val="360235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129E-FC6D-F7CF-40AF-DB996A96C42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4F77E6-5501-A3B4-DE03-8CE6B2ADDD5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CF2C03E-2451-840E-97B4-9D8413712B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8A4F72-3ECC-0171-04B1-C6B5B8B7851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A97CE6-F120-2592-AF88-234B4DE33E17}"/>
              </a:ext>
            </a:extLst>
          </p:cNvPr>
          <p:cNvSpPr>
            <a:spLocks noGrp="1"/>
          </p:cNvSpPr>
          <p:nvPr>
            <p:ph type="sldNum" sz="quarter" idx="12"/>
          </p:nvPr>
        </p:nvSpPr>
        <p:spPr/>
        <p:txBody>
          <a:bodyPr/>
          <a:lstStyle>
            <a:lvl1pPr>
              <a:defRPr/>
            </a:lvl1pPr>
          </a:lstStyle>
          <a:p>
            <a:fld id="{93AC9FDC-524C-48DF-928E-4B8E85E35833}" type="slidenum">
              <a:rPr lang="en-US" altLang="en-US"/>
              <a:pPr/>
              <a:t>‹#›</a:t>
            </a:fld>
            <a:endParaRPr lang="en-US" altLang="en-US"/>
          </a:p>
        </p:txBody>
      </p:sp>
    </p:spTree>
    <p:extLst>
      <p:ext uri="{BB962C8B-B14F-4D97-AF65-F5344CB8AC3E}">
        <p14:creationId xmlns:p14="http://schemas.microsoft.com/office/powerpoint/2010/main" val="121965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C2900-A719-F5DB-1239-FA7362A06A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A064C2-AE4C-8474-B8D9-39DA85626125}"/>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D685C-5A8C-F8EE-A40E-7B16BD488C0A}"/>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FC181C-0321-EE28-E1BC-F8CC9248439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13B8354-62CF-EFA1-5271-A98DD7FFE13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A7CE24-7DCD-1BA0-B98B-889BBFB93B06}"/>
              </a:ext>
            </a:extLst>
          </p:cNvPr>
          <p:cNvSpPr>
            <a:spLocks noGrp="1"/>
          </p:cNvSpPr>
          <p:nvPr>
            <p:ph type="sldNum" sz="quarter" idx="12"/>
          </p:nvPr>
        </p:nvSpPr>
        <p:spPr/>
        <p:txBody>
          <a:bodyPr/>
          <a:lstStyle>
            <a:lvl1pPr>
              <a:defRPr/>
            </a:lvl1pPr>
          </a:lstStyle>
          <a:p>
            <a:fld id="{E7B2BC11-CB3A-47B3-9B7B-4C2EF93FA55A}" type="slidenum">
              <a:rPr lang="en-US" altLang="en-US"/>
              <a:pPr/>
              <a:t>‹#›</a:t>
            </a:fld>
            <a:endParaRPr lang="en-US" altLang="en-US"/>
          </a:p>
        </p:txBody>
      </p:sp>
    </p:spTree>
    <p:extLst>
      <p:ext uri="{BB962C8B-B14F-4D97-AF65-F5344CB8AC3E}">
        <p14:creationId xmlns:p14="http://schemas.microsoft.com/office/powerpoint/2010/main" val="395859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A3F0-6A19-E790-3006-600ACF7A4A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C5E34-94BE-180A-EB4E-043040B2884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F7AC5D-E99B-5210-669C-68D57B9C26A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EA7B28-4CCB-047C-8086-B5B66B7638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C889B4-9409-B76E-3643-A15D2C75BE0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DF9E2C-9E83-0B08-8292-1D3DAFB8D62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42FA418-5421-B1F8-3D77-B05508EF9A7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43157B0-EAAB-5680-97EB-60150934FFEC}"/>
              </a:ext>
            </a:extLst>
          </p:cNvPr>
          <p:cNvSpPr>
            <a:spLocks noGrp="1"/>
          </p:cNvSpPr>
          <p:nvPr>
            <p:ph type="sldNum" sz="quarter" idx="12"/>
          </p:nvPr>
        </p:nvSpPr>
        <p:spPr/>
        <p:txBody>
          <a:bodyPr/>
          <a:lstStyle>
            <a:lvl1pPr>
              <a:defRPr/>
            </a:lvl1pPr>
          </a:lstStyle>
          <a:p>
            <a:fld id="{AC2D2B1E-4F52-4504-8205-AF1D1AAA9090}" type="slidenum">
              <a:rPr lang="en-US" altLang="en-US"/>
              <a:pPr/>
              <a:t>‹#›</a:t>
            </a:fld>
            <a:endParaRPr lang="en-US" altLang="en-US"/>
          </a:p>
        </p:txBody>
      </p:sp>
    </p:spTree>
    <p:extLst>
      <p:ext uri="{BB962C8B-B14F-4D97-AF65-F5344CB8AC3E}">
        <p14:creationId xmlns:p14="http://schemas.microsoft.com/office/powerpoint/2010/main" val="112334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D3DE-28BF-5BE6-C4C6-18BAEFA9CE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7C49CF-F6F5-D83F-5F70-55C6A16116F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371D4CB-E9C2-0664-15BF-4DC41422635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A5F9923-47A2-E9FA-C660-99A4330455A0}"/>
              </a:ext>
            </a:extLst>
          </p:cNvPr>
          <p:cNvSpPr>
            <a:spLocks noGrp="1"/>
          </p:cNvSpPr>
          <p:nvPr>
            <p:ph type="sldNum" sz="quarter" idx="12"/>
          </p:nvPr>
        </p:nvSpPr>
        <p:spPr/>
        <p:txBody>
          <a:bodyPr/>
          <a:lstStyle>
            <a:lvl1pPr>
              <a:defRPr/>
            </a:lvl1pPr>
          </a:lstStyle>
          <a:p>
            <a:fld id="{03BC78F1-CE5F-4EEF-A8AD-BC3F12452C49}" type="slidenum">
              <a:rPr lang="en-US" altLang="en-US"/>
              <a:pPr/>
              <a:t>‹#›</a:t>
            </a:fld>
            <a:endParaRPr lang="en-US" altLang="en-US"/>
          </a:p>
        </p:txBody>
      </p:sp>
    </p:spTree>
    <p:extLst>
      <p:ext uri="{BB962C8B-B14F-4D97-AF65-F5344CB8AC3E}">
        <p14:creationId xmlns:p14="http://schemas.microsoft.com/office/powerpoint/2010/main" val="364602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83887-5B45-AE4D-3ED1-FA415E7E8FB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26E9F3D-9DB4-3F90-1560-7D89113D309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BAF7DE8E-5480-98E8-ED95-DFCAA71FF32C}"/>
              </a:ext>
            </a:extLst>
          </p:cNvPr>
          <p:cNvSpPr>
            <a:spLocks noGrp="1"/>
          </p:cNvSpPr>
          <p:nvPr>
            <p:ph type="sldNum" sz="quarter" idx="12"/>
          </p:nvPr>
        </p:nvSpPr>
        <p:spPr/>
        <p:txBody>
          <a:bodyPr/>
          <a:lstStyle>
            <a:lvl1pPr>
              <a:defRPr/>
            </a:lvl1pPr>
          </a:lstStyle>
          <a:p>
            <a:fld id="{1E017B0D-0AB5-445D-A6C3-B0A20E159623}" type="slidenum">
              <a:rPr lang="en-US" altLang="en-US"/>
              <a:pPr/>
              <a:t>‹#›</a:t>
            </a:fld>
            <a:endParaRPr lang="en-US" altLang="en-US"/>
          </a:p>
        </p:txBody>
      </p:sp>
    </p:spTree>
    <p:extLst>
      <p:ext uri="{BB962C8B-B14F-4D97-AF65-F5344CB8AC3E}">
        <p14:creationId xmlns:p14="http://schemas.microsoft.com/office/powerpoint/2010/main" val="95253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98B37-A13A-7C0C-E4C1-8F36DCA134F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20B595-2740-CAA9-A2A3-1341699E51E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D16910-9E5E-A881-7A7B-39D800B6BB0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0D2E90-3D4C-3D30-71FC-A9C340A0726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B9941FF-1D35-46BD-3235-D007BFC995E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1F77752-60CF-DAB1-BAF3-C7A366F63949}"/>
              </a:ext>
            </a:extLst>
          </p:cNvPr>
          <p:cNvSpPr>
            <a:spLocks noGrp="1"/>
          </p:cNvSpPr>
          <p:nvPr>
            <p:ph type="sldNum" sz="quarter" idx="12"/>
          </p:nvPr>
        </p:nvSpPr>
        <p:spPr/>
        <p:txBody>
          <a:bodyPr/>
          <a:lstStyle>
            <a:lvl1pPr>
              <a:defRPr/>
            </a:lvl1pPr>
          </a:lstStyle>
          <a:p>
            <a:fld id="{B38C3E31-6E4D-4283-A685-0CE07B9C24D1}" type="slidenum">
              <a:rPr lang="en-US" altLang="en-US"/>
              <a:pPr/>
              <a:t>‹#›</a:t>
            </a:fld>
            <a:endParaRPr lang="en-US" altLang="en-US"/>
          </a:p>
        </p:txBody>
      </p:sp>
    </p:spTree>
    <p:extLst>
      <p:ext uri="{BB962C8B-B14F-4D97-AF65-F5344CB8AC3E}">
        <p14:creationId xmlns:p14="http://schemas.microsoft.com/office/powerpoint/2010/main" val="59401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ED51-7341-6454-CFEC-1F89527D27B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50869A-A562-4BF2-1FF5-1D41EB54F1A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7E56B4-42E0-A35D-03BD-3C00659282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1F926-1DFE-0E79-B4FA-704542D3700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D389558-5DDA-22F4-AA16-44FC3E3D324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2D06E24-FBAC-63DB-35A7-B4E1E75952FA}"/>
              </a:ext>
            </a:extLst>
          </p:cNvPr>
          <p:cNvSpPr>
            <a:spLocks noGrp="1"/>
          </p:cNvSpPr>
          <p:nvPr>
            <p:ph type="sldNum" sz="quarter" idx="12"/>
          </p:nvPr>
        </p:nvSpPr>
        <p:spPr/>
        <p:txBody>
          <a:bodyPr/>
          <a:lstStyle>
            <a:lvl1pPr>
              <a:defRPr/>
            </a:lvl1pPr>
          </a:lstStyle>
          <a:p>
            <a:fld id="{D2B3A8E3-D1E8-4710-92D6-605343AFB42F}" type="slidenum">
              <a:rPr lang="en-US" altLang="en-US"/>
              <a:pPr/>
              <a:t>‹#›</a:t>
            </a:fld>
            <a:endParaRPr lang="en-US" altLang="en-US"/>
          </a:p>
        </p:txBody>
      </p:sp>
    </p:spTree>
    <p:extLst>
      <p:ext uri="{BB962C8B-B14F-4D97-AF65-F5344CB8AC3E}">
        <p14:creationId xmlns:p14="http://schemas.microsoft.com/office/powerpoint/2010/main" val="170356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06CBC2A-BDEC-3A53-81A4-EECE5ACF1D6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A37D342-0BC3-CFFF-BC96-A4018ABA4F8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21F96F8-63D0-8BB4-6E47-AE6EA9191B9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265DC185-8E71-66EF-C038-16DA951742F0}"/>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70A0D1FD-C7C6-CB2B-C48A-4E8C88FCD6A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61FCC23-C9F1-44CD-96D9-05A26B4519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wmf"/><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wmf"/><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a:extLst>
              <a:ext uri="{FF2B5EF4-FFF2-40B4-BE49-F238E27FC236}">
                <a16:creationId xmlns:a16="http://schemas.microsoft.com/office/drawing/2014/main" id="{11814552-B61B-3768-FC30-18B7A41A5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132106" name="Rectangle 10">
            <a:extLst>
              <a:ext uri="{FF2B5EF4-FFF2-40B4-BE49-F238E27FC236}">
                <a16:creationId xmlns:a16="http://schemas.microsoft.com/office/drawing/2014/main" id="{37148245-1DF7-8AF7-DF11-629650701036}"/>
              </a:ext>
            </a:extLst>
          </p:cNvPr>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en-US" sz="2000">
                <a:solidFill>
                  <a:schemeClr val="bg1"/>
                </a:solidFill>
                <a:latin typeface="NaturaSwashes" pitchFamily="2" charset="0"/>
              </a:rPr>
              <a:t> </a:t>
            </a:r>
            <a:r>
              <a:rPr lang="en-US" altLang="en-US" sz="2800" b="1">
                <a:solidFill>
                  <a:srgbClr val="FFCC00"/>
                </a:solidFill>
                <a:latin typeface="Comic Sans MS" panose="030F0702030302020204" pitchFamily="66" charset="0"/>
              </a:rPr>
              <a:t>Large-scale forest restoration in the coastal Sitka spruce forest zone:</a:t>
            </a:r>
            <a:r>
              <a:rPr lang="en-US" altLang="en-US" sz="2400" b="1">
                <a:solidFill>
                  <a:srgbClr val="FFCC00"/>
                </a:solidFill>
                <a:latin typeface="NaturaSwashes" pitchFamily="2" charset="0"/>
              </a:rPr>
              <a:t> </a:t>
            </a:r>
          </a:p>
          <a:p>
            <a:pPr algn="ctr"/>
            <a:r>
              <a:rPr lang="en-US" altLang="en-US" sz="2400" b="1" i="1">
                <a:solidFill>
                  <a:schemeClr val="bg1"/>
                </a:solidFill>
                <a:latin typeface="Batang" panose="020B0503020000020004" pitchFamily="18" charset="-127"/>
              </a:rPr>
              <a:t>An experimental approach at Willapa Bay, Washington</a:t>
            </a:r>
          </a:p>
        </p:txBody>
      </p:sp>
      <p:pic>
        <p:nvPicPr>
          <p:cNvPr id="132112" name="Picture 16">
            <a:extLst>
              <a:ext uri="{FF2B5EF4-FFF2-40B4-BE49-F238E27FC236}">
                <a16:creationId xmlns:a16="http://schemas.microsoft.com/office/drawing/2014/main" id="{D41E2000-8D25-E157-EB14-1701E1921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711825"/>
            <a:ext cx="2362200" cy="1146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a:extLst>
              <a:ext uri="{FF2B5EF4-FFF2-40B4-BE49-F238E27FC236}">
                <a16:creationId xmlns:a16="http://schemas.microsoft.com/office/drawing/2014/main" id="{7409B4C7-0428-3655-109A-E2F4BD562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385028" name="Rectangle 4">
            <a:extLst>
              <a:ext uri="{FF2B5EF4-FFF2-40B4-BE49-F238E27FC236}">
                <a16:creationId xmlns:a16="http://schemas.microsoft.com/office/drawing/2014/main" id="{47914E12-4487-AF09-5EDF-EBBD42343973}"/>
              </a:ext>
            </a:extLst>
          </p:cNvPr>
          <p:cNvSpPr>
            <a:spLocks noGrp="1" noChangeArrowheads="1"/>
          </p:cNvSpPr>
          <p:nvPr>
            <p:ph type="title"/>
          </p:nvPr>
        </p:nvSpPr>
        <p:spPr>
          <a:xfrm>
            <a:off x="457200" y="1143000"/>
            <a:ext cx="8229600" cy="1143000"/>
          </a:xfrm>
        </p:spPr>
        <p:txBody>
          <a:bodyPr/>
          <a:lstStyle/>
          <a:p>
            <a:r>
              <a:rPr lang="en-US" altLang="en-US" sz="3200">
                <a:solidFill>
                  <a:srgbClr val="FFCC00"/>
                </a:solidFill>
                <a:latin typeface="Comic Sans MS" panose="030F0702030302020204" pitchFamily="66" charset="0"/>
              </a:rPr>
              <a:t>Desired Future Conditions</a:t>
            </a:r>
          </a:p>
        </p:txBody>
      </p:sp>
      <p:sp>
        <p:nvSpPr>
          <p:cNvPr id="385029" name="Rectangle 5">
            <a:extLst>
              <a:ext uri="{FF2B5EF4-FFF2-40B4-BE49-F238E27FC236}">
                <a16:creationId xmlns:a16="http://schemas.microsoft.com/office/drawing/2014/main" id="{A76B45E1-A511-81D6-0F18-CB78E22506ED}"/>
              </a:ext>
            </a:extLst>
          </p:cNvPr>
          <p:cNvSpPr>
            <a:spLocks noGrp="1" noChangeArrowheads="1"/>
          </p:cNvSpPr>
          <p:nvPr>
            <p:ph type="body" idx="1"/>
          </p:nvPr>
        </p:nvSpPr>
        <p:spPr>
          <a:xfrm>
            <a:off x="457200" y="2255838"/>
            <a:ext cx="8229600" cy="4525962"/>
          </a:xfrm>
        </p:spPr>
        <p:txBody>
          <a:bodyPr/>
          <a:lstStyle/>
          <a:p>
            <a:r>
              <a:rPr lang="en-US" altLang="en-US" sz="2400">
                <a:solidFill>
                  <a:srgbClr val="C2B48F"/>
                </a:solidFill>
              </a:rPr>
              <a:t>Ecosystem resistance and resilience</a:t>
            </a:r>
          </a:p>
          <a:p>
            <a:pPr lvl="1"/>
            <a:r>
              <a:rPr lang="en-US" altLang="en-US" sz="2400">
                <a:solidFill>
                  <a:srgbClr val="C2B48F"/>
                </a:solidFill>
              </a:rPr>
              <a:t>Wind disturbance</a:t>
            </a:r>
          </a:p>
          <a:p>
            <a:pPr lvl="1"/>
            <a:r>
              <a:rPr lang="en-US" altLang="en-US" sz="2400">
                <a:solidFill>
                  <a:srgbClr val="C2B48F"/>
                </a:solidFill>
              </a:rPr>
              <a:t>Climate change</a:t>
            </a:r>
          </a:p>
          <a:p>
            <a:r>
              <a:rPr lang="en-US" altLang="en-US" sz="2400">
                <a:solidFill>
                  <a:srgbClr val="C2B48F"/>
                </a:solidFill>
              </a:rPr>
              <a:t>Spatial and Temporal Variability across the landscape</a:t>
            </a:r>
          </a:p>
          <a:p>
            <a:r>
              <a:rPr lang="en-US" altLang="en-US" sz="2400">
                <a:solidFill>
                  <a:srgbClr val="C2B48F"/>
                </a:solidFill>
              </a:rPr>
              <a:t>Functional Landscape Linkages – </a:t>
            </a:r>
            <a:r>
              <a:rPr lang="en-US" altLang="en-US" sz="2400" i="1">
                <a:solidFill>
                  <a:srgbClr val="C2B48F"/>
                </a:solidFill>
              </a:rPr>
              <a:t>Upland Forest …Freshwater</a:t>
            </a:r>
          </a:p>
          <a:p>
            <a:r>
              <a:rPr lang="en-US" altLang="en-US" sz="2400">
                <a:solidFill>
                  <a:srgbClr val="C2B48F"/>
                </a:solidFill>
              </a:rPr>
              <a:t>Habitat for Late-successional species – </a:t>
            </a:r>
            <a:r>
              <a:rPr lang="en-US" altLang="en-US" sz="2400" i="1">
                <a:solidFill>
                  <a:srgbClr val="C2B48F"/>
                </a:solidFill>
              </a:rPr>
              <a:t>i.e. murrelets</a:t>
            </a:r>
          </a:p>
          <a:p>
            <a:endParaRPr lang="en-US" altLang="en-US" sz="2400">
              <a:solidFill>
                <a:srgbClr val="C2B48F"/>
              </a:solidFill>
            </a:endParaRPr>
          </a:p>
          <a:p>
            <a:r>
              <a:rPr lang="en-US" altLang="en-US" sz="2400">
                <a:solidFill>
                  <a:srgbClr val="C2B48F"/>
                </a:solidFill>
              </a:rPr>
              <a:t>Ultimately…Natural processes shape the landscape</a:t>
            </a:r>
          </a:p>
          <a:p>
            <a:endParaRPr lang="en-US" altLang="en-US" sz="2400">
              <a:solidFill>
                <a:srgbClr val="C2B48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D05756BC-0D13-3C5A-1E3A-31F13F5A1F3F}"/>
              </a:ext>
            </a:extLst>
          </p:cNvPr>
          <p:cNvSpPr>
            <a:spLocks noGrp="1" noChangeArrowheads="1"/>
          </p:cNvSpPr>
          <p:nvPr>
            <p:ph type="title" idx="4294967295"/>
          </p:nvPr>
        </p:nvSpPr>
        <p:spPr>
          <a:xfrm>
            <a:off x="0" y="1143000"/>
            <a:ext cx="8915400" cy="1143000"/>
          </a:xfrm>
        </p:spPr>
        <p:txBody>
          <a:bodyPr/>
          <a:lstStyle/>
          <a:p>
            <a:r>
              <a:rPr lang="en-US" altLang="en-US" b="1">
                <a:solidFill>
                  <a:srgbClr val="FFCC00"/>
                </a:solidFill>
                <a:latin typeface="Comic Sans MS" panose="030F0702030302020204" pitchFamily="66" charset="0"/>
              </a:rPr>
              <a:t>Outline</a:t>
            </a:r>
          </a:p>
        </p:txBody>
      </p:sp>
      <p:sp>
        <p:nvSpPr>
          <p:cNvPr id="314371" name="Rectangle 3">
            <a:extLst>
              <a:ext uri="{FF2B5EF4-FFF2-40B4-BE49-F238E27FC236}">
                <a16:creationId xmlns:a16="http://schemas.microsoft.com/office/drawing/2014/main" id="{9B294B46-38FA-6954-8159-121F2F04D931}"/>
              </a:ext>
            </a:extLst>
          </p:cNvPr>
          <p:cNvSpPr>
            <a:spLocks noGrp="1" noChangeArrowheads="1"/>
          </p:cNvSpPr>
          <p:nvPr>
            <p:ph type="body" sz="half" idx="4294967295"/>
          </p:nvPr>
        </p:nvSpPr>
        <p:spPr>
          <a:xfrm>
            <a:off x="0" y="2560638"/>
            <a:ext cx="3733800" cy="3306762"/>
          </a:xfrm>
        </p:spPr>
        <p:txBody>
          <a:bodyPr/>
          <a:lstStyle/>
          <a:p>
            <a:endParaRPr lang="en-US" altLang="en-US" sz="2400">
              <a:solidFill>
                <a:srgbClr val="C2B48F"/>
              </a:solidFill>
            </a:endParaRPr>
          </a:p>
          <a:p>
            <a:r>
              <a:rPr lang="en-US" altLang="en-US" sz="2400">
                <a:solidFill>
                  <a:srgbClr val="C2B48F"/>
                </a:solidFill>
              </a:rPr>
              <a:t>Adaptive management design</a:t>
            </a:r>
          </a:p>
          <a:p>
            <a:r>
              <a:rPr lang="en-US" altLang="en-US" sz="2400">
                <a:solidFill>
                  <a:srgbClr val="C2B48F"/>
                </a:solidFill>
              </a:rPr>
              <a:t>Forest Conditions &amp; management direction</a:t>
            </a:r>
          </a:p>
          <a:p>
            <a:r>
              <a:rPr lang="en-US" altLang="en-US" sz="2400">
                <a:solidFill>
                  <a:srgbClr val="C2B48F"/>
                </a:solidFill>
              </a:rPr>
              <a:t>Treatment objectives</a:t>
            </a:r>
          </a:p>
          <a:p>
            <a:r>
              <a:rPr lang="en-US" altLang="en-US" sz="2400">
                <a:solidFill>
                  <a:srgbClr val="C2B48F"/>
                </a:solidFill>
              </a:rPr>
              <a:t>Challenges</a:t>
            </a:r>
          </a:p>
        </p:txBody>
      </p:sp>
      <p:pic>
        <p:nvPicPr>
          <p:cNvPr id="314377" name="Picture 9">
            <a:extLst>
              <a:ext uri="{FF2B5EF4-FFF2-40B4-BE49-F238E27FC236}">
                <a16:creationId xmlns:a16="http://schemas.microsoft.com/office/drawing/2014/main" id="{4D59755B-D34D-6B96-02A1-39B6EB5CE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473325"/>
            <a:ext cx="5029200" cy="3317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14378" name="Picture 10">
            <a:extLst>
              <a:ext uri="{FF2B5EF4-FFF2-40B4-BE49-F238E27FC236}">
                <a16:creationId xmlns:a16="http://schemas.microsoft.com/office/drawing/2014/main" id="{6CB50FA0-44DA-EE38-466B-A79202A1F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3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43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7" name="Picture 5">
            <a:extLst>
              <a:ext uri="{FF2B5EF4-FFF2-40B4-BE49-F238E27FC236}">
                <a16:creationId xmlns:a16="http://schemas.microsoft.com/office/drawing/2014/main" id="{9CF3BCE7-A3B0-322E-602B-37CD72F95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
            <a:ext cx="4900613" cy="6248400"/>
          </a:xfrm>
          <a:prstGeom prst="rect">
            <a:avLst/>
          </a:prstGeom>
          <a:noFill/>
          <a:ln w="9525">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315399" name="Text Box 7">
            <a:extLst>
              <a:ext uri="{FF2B5EF4-FFF2-40B4-BE49-F238E27FC236}">
                <a16:creationId xmlns:a16="http://schemas.microsoft.com/office/drawing/2014/main" id="{950DACD0-603B-7DA6-0613-7C98AB8573D7}"/>
              </a:ext>
            </a:extLst>
          </p:cNvPr>
          <p:cNvSpPr txBox="1">
            <a:spLocks noChangeArrowheads="1"/>
          </p:cNvSpPr>
          <p:nvPr/>
        </p:nvSpPr>
        <p:spPr bwMode="auto">
          <a:xfrm>
            <a:off x="228600" y="2514600"/>
            <a:ext cx="342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C2B48F"/>
                </a:solidFill>
              </a:rPr>
              <a:t>Remaining old-growth forest in southwest Washington as of 2001</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3" name="Rectangle 9">
            <a:extLst>
              <a:ext uri="{FF2B5EF4-FFF2-40B4-BE49-F238E27FC236}">
                <a16:creationId xmlns:a16="http://schemas.microsoft.com/office/drawing/2014/main" id="{33005EF7-CAAC-5E13-BC96-C81BDF23A8E0}"/>
              </a:ext>
            </a:extLst>
          </p:cNvPr>
          <p:cNvSpPr>
            <a:spLocks noGrp="1" noChangeArrowheads="1"/>
          </p:cNvSpPr>
          <p:nvPr>
            <p:ph type="title"/>
          </p:nvPr>
        </p:nvSpPr>
        <p:spPr>
          <a:xfrm>
            <a:off x="-762000" y="274638"/>
            <a:ext cx="6400800" cy="1143000"/>
          </a:xfrm>
        </p:spPr>
        <p:txBody>
          <a:bodyPr/>
          <a:lstStyle/>
          <a:p>
            <a:r>
              <a:rPr lang="en-US" altLang="en-US" sz="3200">
                <a:solidFill>
                  <a:srgbClr val="FFCC00"/>
                </a:solidFill>
                <a:latin typeface="Comic Sans MS" panose="030F0702030302020204" pitchFamily="66" charset="0"/>
              </a:rPr>
              <a:t>Remaining Old Growth</a:t>
            </a:r>
          </a:p>
        </p:txBody>
      </p:sp>
      <p:sp>
        <p:nvSpPr>
          <p:cNvPr id="395274" name="Rectangle 10">
            <a:extLst>
              <a:ext uri="{FF2B5EF4-FFF2-40B4-BE49-F238E27FC236}">
                <a16:creationId xmlns:a16="http://schemas.microsoft.com/office/drawing/2014/main" id="{A3C2997F-B1D3-F218-C84C-AF815F962273}"/>
              </a:ext>
            </a:extLst>
          </p:cNvPr>
          <p:cNvSpPr>
            <a:spLocks noGrp="1" noChangeArrowheads="1"/>
          </p:cNvSpPr>
          <p:nvPr>
            <p:ph type="body" idx="1"/>
          </p:nvPr>
        </p:nvSpPr>
        <p:spPr>
          <a:xfrm>
            <a:off x="228600" y="1600200"/>
            <a:ext cx="4114800" cy="4525963"/>
          </a:xfrm>
        </p:spPr>
        <p:txBody>
          <a:bodyPr/>
          <a:lstStyle/>
          <a:p>
            <a:r>
              <a:rPr lang="en-US" altLang="en-US" sz="2000">
                <a:solidFill>
                  <a:srgbClr val="C2B48F"/>
                </a:solidFill>
              </a:rPr>
              <a:t>Large trees (number per acre &gt; 100 cm dbh [40 inches])</a:t>
            </a:r>
          </a:p>
          <a:p>
            <a:r>
              <a:rPr lang="en-US" altLang="en-US" sz="2000">
                <a:solidFill>
                  <a:srgbClr val="C2B48F"/>
                </a:solidFill>
              </a:rPr>
              <a:t>Large snags (number per hectare &gt; 50 cm dbh and &gt; 15 m tall [20 inches dbh; 49 feet tall])</a:t>
            </a:r>
          </a:p>
          <a:p>
            <a:r>
              <a:rPr lang="en-US" altLang="en-US" sz="2000">
                <a:solidFill>
                  <a:srgbClr val="C2B48F"/>
                </a:solidFill>
              </a:rPr>
              <a:t>Volume of down woody debris (cubic meters per hectare)</a:t>
            </a:r>
          </a:p>
          <a:p>
            <a:r>
              <a:rPr lang="en-US" altLang="en-US" sz="2000">
                <a:solidFill>
                  <a:srgbClr val="C2B48F"/>
                </a:solidFill>
              </a:rPr>
              <a:t>Tree size diversity: (# of trees in the following 4 diameter classes: 2-9.9”, 10-19.9”, 20-39.9”, 40”+)</a:t>
            </a:r>
          </a:p>
        </p:txBody>
      </p:sp>
      <p:pic>
        <p:nvPicPr>
          <p:cNvPr id="395268" name="Picture 4">
            <a:extLst>
              <a:ext uri="{FF2B5EF4-FFF2-40B4-BE49-F238E27FC236}">
                <a16:creationId xmlns:a16="http://schemas.microsoft.com/office/drawing/2014/main" id="{60AF03C2-541E-A0D8-718F-3B96530259CD}"/>
              </a:ext>
            </a:extLst>
          </p:cNvPr>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706938" y="0"/>
            <a:ext cx="443706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9" name="Picture 3">
            <a:extLst>
              <a:ext uri="{FF2B5EF4-FFF2-40B4-BE49-F238E27FC236}">
                <a16:creationId xmlns:a16="http://schemas.microsoft.com/office/drawing/2014/main" id="{BEC8D5CE-CC55-3A11-A423-3327C97F1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19141" name="Rectangle 5">
            <a:extLst>
              <a:ext uri="{FF2B5EF4-FFF2-40B4-BE49-F238E27FC236}">
                <a16:creationId xmlns:a16="http://schemas.microsoft.com/office/drawing/2014/main" id="{91C8CCF7-722A-22B4-954E-AB87D3D94C93}"/>
              </a:ext>
            </a:extLst>
          </p:cNvPr>
          <p:cNvSpPr>
            <a:spLocks noGrp="1" noChangeArrowheads="1"/>
          </p:cNvSpPr>
          <p:nvPr>
            <p:ph type="title"/>
          </p:nvPr>
        </p:nvSpPr>
        <p:spPr>
          <a:xfrm>
            <a:off x="0" y="990600"/>
            <a:ext cx="9144000" cy="1066800"/>
          </a:xfrm>
        </p:spPr>
        <p:txBody>
          <a:bodyPr/>
          <a:lstStyle/>
          <a:p>
            <a:r>
              <a:rPr lang="en-US" altLang="en-US" sz="3600">
                <a:solidFill>
                  <a:srgbClr val="FFCC00"/>
                </a:solidFill>
                <a:latin typeface="Comic Sans MS" panose="030F0702030302020204" pitchFamily="66" charset="0"/>
              </a:rPr>
              <a:t>Science Review Panel</a:t>
            </a:r>
          </a:p>
        </p:txBody>
      </p:sp>
      <p:sp>
        <p:nvSpPr>
          <p:cNvPr id="219142" name="Rectangle 6">
            <a:extLst>
              <a:ext uri="{FF2B5EF4-FFF2-40B4-BE49-F238E27FC236}">
                <a16:creationId xmlns:a16="http://schemas.microsoft.com/office/drawing/2014/main" id="{7DA335A2-C7CA-FC96-3482-2B5204E402FB}"/>
              </a:ext>
            </a:extLst>
          </p:cNvPr>
          <p:cNvSpPr>
            <a:spLocks noGrp="1" noChangeArrowheads="1"/>
          </p:cNvSpPr>
          <p:nvPr>
            <p:ph type="body" idx="1"/>
          </p:nvPr>
        </p:nvSpPr>
        <p:spPr>
          <a:xfrm>
            <a:off x="0" y="1828800"/>
            <a:ext cx="9372600" cy="4114800"/>
          </a:xfrm>
        </p:spPr>
        <p:txBody>
          <a:bodyPr/>
          <a:lstStyle/>
          <a:p>
            <a:pPr>
              <a:lnSpc>
                <a:spcPct val="80000"/>
              </a:lnSpc>
              <a:buClr>
                <a:srgbClr val="C2B48F"/>
              </a:buClr>
            </a:pPr>
            <a:r>
              <a:rPr lang="en-US" altLang="en-US" sz="2000" b="1">
                <a:solidFill>
                  <a:srgbClr val="CCECFF"/>
                </a:solidFill>
              </a:rPr>
              <a:t>Dr. Timothy Beechie</a:t>
            </a:r>
            <a:r>
              <a:rPr lang="en-US" altLang="en-US" sz="2000" b="1">
                <a:solidFill>
                  <a:srgbClr val="C2B48F"/>
                </a:solidFill>
              </a:rPr>
              <a:t> - NOAA, Northwest Fisheries Science Center</a:t>
            </a:r>
          </a:p>
          <a:p>
            <a:pPr>
              <a:lnSpc>
                <a:spcPct val="80000"/>
              </a:lnSpc>
              <a:buClr>
                <a:srgbClr val="C2B48F"/>
              </a:buClr>
            </a:pPr>
            <a:endParaRPr lang="en-US" altLang="en-US" sz="2000" b="1">
              <a:solidFill>
                <a:srgbClr val="C2B48F"/>
              </a:solidFill>
            </a:endParaRPr>
          </a:p>
          <a:p>
            <a:pPr>
              <a:lnSpc>
                <a:spcPct val="80000"/>
              </a:lnSpc>
              <a:buClr>
                <a:srgbClr val="C2B48F"/>
              </a:buClr>
            </a:pPr>
            <a:r>
              <a:rPr lang="en-US" altLang="en-US" sz="2000" b="1">
                <a:solidFill>
                  <a:srgbClr val="CCECFF"/>
                </a:solidFill>
              </a:rPr>
              <a:t>Dr. Robert Bilby</a:t>
            </a:r>
            <a:r>
              <a:rPr lang="en-US" altLang="en-US" sz="2000" b="1">
                <a:solidFill>
                  <a:srgbClr val="C2B48F"/>
                </a:solidFill>
              </a:rPr>
              <a:t> - Weyerhaeuser Company  </a:t>
            </a:r>
          </a:p>
          <a:p>
            <a:pPr>
              <a:lnSpc>
                <a:spcPct val="80000"/>
              </a:lnSpc>
              <a:buClr>
                <a:srgbClr val="C2B48F"/>
              </a:buClr>
            </a:pPr>
            <a:endParaRPr lang="en-US" altLang="en-US" sz="2000" b="1">
              <a:solidFill>
                <a:srgbClr val="C2B48F"/>
              </a:solidFill>
            </a:endParaRPr>
          </a:p>
          <a:p>
            <a:pPr>
              <a:lnSpc>
                <a:spcPct val="80000"/>
              </a:lnSpc>
              <a:buClr>
                <a:srgbClr val="C2B48F"/>
              </a:buClr>
            </a:pPr>
            <a:r>
              <a:rPr lang="en-US" altLang="en-US" sz="2000" b="1">
                <a:solidFill>
                  <a:srgbClr val="CCECFF"/>
                </a:solidFill>
              </a:rPr>
              <a:t>Dr. Michelle Marvier</a:t>
            </a:r>
            <a:r>
              <a:rPr lang="en-US" altLang="en-US" sz="2000" b="1">
                <a:solidFill>
                  <a:srgbClr val="C2B48F"/>
                </a:solidFill>
              </a:rPr>
              <a:t> - Santa Clara University</a:t>
            </a:r>
          </a:p>
          <a:p>
            <a:pPr>
              <a:lnSpc>
                <a:spcPct val="80000"/>
              </a:lnSpc>
              <a:buClr>
                <a:srgbClr val="C2B48F"/>
              </a:buClr>
            </a:pPr>
            <a:endParaRPr lang="en-US" altLang="en-US" sz="2000" b="1">
              <a:solidFill>
                <a:srgbClr val="C2B48F"/>
              </a:solidFill>
            </a:endParaRPr>
          </a:p>
          <a:p>
            <a:pPr>
              <a:lnSpc>
                <a:spcPct val="80000"/>
              </a:lnSpc>
              <a:buClr>
                <a:srgbClr val="C2B48F"/>
              </a:buClr>
            </a:pPr>
            <a:r>
              <a:rPr lang="en-US" altLang="en-US" sz="2000" b="1">
                <a:solidFill>
                  <a:srgbClr val="CCECFF"/>
                </a:solidFill>
              </a:rPr>
              <a:t>Dr. Nalini Nadkarni</a:t>
            </a:r>
            <a:r>
              <a:rPr lang="en-US" altLang="en-US" sz="2000" b="1">
                <a:solidFill>
                  <a:srgbClr val="C2B48F"/>
                </a:solidFill>
              </a:rPr>
              <a:t> - Evergreen State College &amp; Int. Canopy Network</a:t>
            </a:r>
          </a:p>
          <a:p>
            <a:pPr>
              <a:lnSpc>
                <a:spcPct val="80000"/>
              </a:lnSpc>
              <a:buClr>
                <a:srgbClr val="C2B48F"/>
              </a:buClr>
            </a:pPr>
            <a:endParaRPr lang="en-US" altLang="en-US" sz="2000" b="1">
              <a:solidFill>
                <a:srgbClr val="C2B48F"/>
              </a:solidFill>
            </a:endParaRPr>
          </a:p>
          <a:p>
            <a:pPr>
              <a:lnSpc>
                <a:spcPct val="80000"/>
              </a:lnSpc>
              <a:buClr>
                <a:srgbClr val="C2B48F"/>
              </a:buClr>
            </a:pPr>
            <a:r>
              <a:rPr lang="en-US" altLang="en-US" sz="2000" b="1">
                <a:solidFill>
                  <a:srgbClr val="CCECFF"/>
                </a:solidFill>
              </a:rPr>
              <a:t>Dr. Nathan Poage</a:t>
            </a:r>
            <a:r>
              <a:rPr lang="en-US" altLang="en-US" sz="2000" b="1">
                <a:solidFill>
                  <a:srgbClr val="C2B48F"/>
                </a:solidFill>
              </a:rPr>
              <a:t> - USFS Portland Forestry Sciences Laboratory</a:t>
            </a:r>
          </a:p>
          <a:p>
            <a:pPr>
              <a:lnSpc>
                <a:spcPct val="80000"/>
              </a:lnSpc>
              <a:buClr>
                <a:srgbClr val="C2B48F"/>
              </a:buClr>
              <a:buFontTx/>
              <a:buNone/>
            </a:pPr>
            <a:endParaRPr lang="en-US" altLang="en-US" sz="2000" b="1">
              <a:solidFill>
                <a:srgbClr val="C2B48F"/>
              </a:solidFill>
            </a:endParaRPr>
          </a:p>
          <a:p>
            <a:pPr>
              <a:lnSpc>
                <a:spcPct val="80000"/>
              </a:lnSpc>
              <a:buClr>
                <a:srgbClr val="C2B48F"/>
              </a:buClr>
            </a:pPr>
            <a:r>
              <a:rPr lang="en-US" altLang="en-US" sz="2000" b="1">
                <a:solidFill>
                  <a:srgbClr val="CCECFF"/>
                </a:solidFill>
              </a:rPr>
              <a:t>Dr. Martin Raphael</a:t>
            </a:r>
            <a:r>
              <a:rPr lang="en-US" altLang="en-US" sz="2000" b="1">
                <a:solidFill>
                  <a:srgbClr val="C2B48F"/>
                </a:solidFill>
              </a:rPr>
              <a:t> - USFS Olympia Forestry Sciences Laboratory</a:t>
            </a:r>
          </a:p>
          <a:p>
            <a:pPr>
              <a:lnSpc>
                <a:spcPct val="80000"/>
              </a:lnSpc>
              <a:buClr>
                <a:srgbClr val="C2B48F"/>
              </a:buClr>
            </a:pPr>
            <a:endParaRPr lang="en-US" altLang="en-US" sz="2000" b="1">
              <a:solidFill>
                <a:srgbClr val="C2B48F"/>
              </a:solidFill>
            </a:endParaRPr>
          </a:p>
          <a:p>
            <a:pPr>
              <a:lnSpc>
                <a:spcPct val="80000"/>
              </a:lnSpc>
              <a:buClr>
                <a:srgbClr val="C2B48F"/>
              </a:buClr>
            </a:pPr>
            <a:r>
              <a:rPr lang="en-US" altLang="en-US" sz="2000" b="1">
                <a:solidFill>
                  <a:srgbClr val="CCECFF"/>
                </a:solidFill>
              </a:rPr>
              <a:t>Dr. Daniel Schindler</a:t>
            </a:r>
            <a:r>
              <a:rPr lang="en-US" altLang="en-US" sz="2000" b="1">
                <a:solidFill>
                  <a:srgbClr val="C2B48F"/>
                </a:solidFill>
              </a:rPr>
              <a:t> - University of Washington </a:t>
            </a:r>
          </a:p>
          <a:p>
            <a:pPr>
              <a:lnSpc>
                <a:spcPct val="80000"/>
              </a:lnSpc>
              <a:buClr>
                <a:srgbClr val="C2B48F"/>
              </a:buClr>
            </a:pPr>
            <a:endParaRPr lang="en-US" altLang="en-US" sz="2000" b="1">
              <a:solidFill>
                <a:srgbClr val="C2B48F"/>
              </a:solidFill>
            </a:endParaRPr>
          </a:p>
          <a:p>
            <a:pPr>
              <a:lnSpc>
                <a:spcPct val="80000"/>
              </a:lnSpc>
              <a:buClr>
                <a:srgbClr val="C2B48F"/>
              </a:buClr>
            </a:pPr>
            <a:r>
              <a:rPr lang="en-US" altLang="en-US" sz="2000" b="1">
                <a:solidFill>
                  <a:srgbClr val="CCECFF"/>
                </a:solidFill>
              </a:rPr>
              <a:t>Dr. Thomas Spies</a:t>
            </a:r>
            <a:r>
              <a:rPr lang="en-US" altLang="en-US" sz="2000" b="1">
                <a:solidFill>
                  <a:srgbClr val="C2B48F"/>
                </a:solidFill>
              </a:rPr>
              <a:t> - USFS Corvallis Forestry Sciences Laboratory</a:t>
            </a:r>
            <a:r>
              <a:rPr lang="en-US" altLang="en-US" sz="2000">
                <a:solidFill>
                  <a:srgbClr val="99CCFF"/>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a:extLst>
              <a:ext uri="{FF2B5EF4-FFF2-40B4-BE49-F238E27FC236}">
                <a16:creationId xmlns:a16="http://schemas.microsoft.com/office/drawing/2014/main" id="{0C394349-5AE6-5B6F-6AE3-657668925ECC}"/>
              </a:ext>
            </a:extLst>
          </p:cNvPr>
          <p:cNvSpPr>
            <a:spLocks noChangeArrowheads="1"/>
          </p:cNvSpPr>
          <p:nvPr/>
        </p:nvSpPr>
        <p:spPr bwMode="auto">
          <a:xfrm>
            <a:off x="0" y="1752600"/>
            <a:ext cx="480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pPr>
              <a:buFontTx/>
              <a:buNone/>
            </a:pPr>
            <a:endParaRPr lang="en-US" altLang="en-US" sz="800">
              <a:solidFill>
                <a:srgbClr val="C2B48F"/>
              </a:solidFill>
            </a:endParaRPr>
          </a:p>
          <a:p>
            <a:r>
              <a:rPr lang="en-US" altLang="en-US" sz="2000">
                <a:solidFill>
                  <a:srgbClr val="C2B48F"/>
                </a:solidFill>
              </a:rPr>
              <a:t>Ecology of Sitka-spruce forests and response to restoration activities</a:t>
            </a:r>
          </a:p>
          <a:p>
            <a:endParaRPr lang="en-US" altLang="en-US" sz="800">
              <a:solidFill>
                <a:srgbClr val="C2B48F"/>
              </a:solidFill>
            </a:endParaRPr>
          </a:p>
          <a:p>
            <a:r>
              <a:rPr lang="en-US" altLang="en-US" sz="2000">
                <a:solidFill>
                  <a:srgbClr val="C2B48F"/>
                </a:solidFill>
              </a:rPr>
              <a:t>Effectiveness of restoration techniques, including thinning, and development of late-successional forest structure</a:t>
            </a:r>
          </a:p>
          <a:p>
            <a:endParaRPr lang="en-US" altLang="en-US" sz="800">
              <a:solidFill>
                <a:srgbClr val="C2B48F"/>
              </a:solidFill>
            </a:endParaRPr>
          </a:p>
          <a:p>
            <a:r>
              <a:rPr lang="en-US" altLang="en-US" sz="2000">
                <a:solidFill>
                  <a:srgbClr val="C2B48F"/>
                </a:solidFill>
              </a:rPr>
              <a:t>Restoration at larger scales (e.g., multiple stands, watersheds)</a:t>
            </a:r>
          </a:p>
          <a:p>
            <a:endParaRPr lang="en-US" altLang="en-US" sz="800">
              <a:solidFill>
                <a:srgbClr val="C2B48F"/>
              </a:solidFill>
            </a:endParaRPr>
          </a:p>
          <a:p>
            <a:r>
              <a:rPr lang="en-US" altLang="en-US" sz="2000">
                <a:solidFill>
                  <a:srgbClr val="C2B48F"/>
                </a:solidFill>
              </a:rPr>
              <a:t>Ecological interactions of freshwater and terrestrial systems</a:t>
            </a:r>
          </a:p>
          <a:p>
            <a:endParaRPr lang="en-US" altLang="en-US" sz="800">
              <a:solidFill>
                <a:srgbClr val="C2B48F"/>
              </a:solidFill>
            </a:endParaRPr>
          </a:p>
          <a:p>
            <a:r>
              <a:rPr lang="en-US" altLang="en-US" sz="2000">
                <a:solidFill>
                  <a:srgbClr val="C2B48F"/>
                </a:solidFill>
              </a:rPr>
              <a:t>Cost</a:t>
            </a:r>
          </a:p>
        </p:txBody>
      </p:sp>
      <p:sp>
        <p:nvSpPr>
          <p:cNvPr id="224260" name="Rectangle 4">
            <a:extLst>
              <a:ext uri="{FF2B5EF4-FFF2-40B4-BE49-F238E27FC236}">
                <a16:creationId xmlns:a16="http://schemas.microsoft.com/office/drawing/2014/main" id="{D79E16CB-C51D-8C90-5A08-E1472D253EFF}"/>
              </a:ext>
            </a:extLst>
          </p:cNvPr>
          <p:cNvSpPr>
            <a:spLocks noGrp="1" noChangeArrowheads="1"/>
          </p:cNvSpPr>
          <p:nvPr>
            <p:ph type="title"/>
          </p:nvPr>
        </p:nvSpPr>
        <p:spPr>
          <a:xfrm>
            <a:off x="1219200" y="76200"/>
            <a:ext cx="6629400" cy="1143000"/>
          </a:xfrm>
          <a:noFill/>
          <a:ln/>
        </p:spPr>
        <p:txBody>
          <a:bodyPr/>
          <a:lstStyle/>
          <a:p>
            <a:r>
              <a:rPr lang="en-US" altLang="en-US" sz="3600">
                <a:solidFill>
                  <a:srgbClr val="FFCC00"/>
                </a:solidFill>
                <a:latin typeface="Comic Sans MS" panose="030F0702030302020204" pitchFamily="66" charset="0"/>
              </a:rPr>
              <a:t>Acknowledging Uncertainties</a:t>
            </a:r>
          </a:p>
        </p:txBody>
      </p:sp>
      <p:sp>
        <p:nvSpPr>
          <p:cNvPr id="224261" name="Text Box 5">
            <a:extLst>
              <a:ext uri="{FF2B5EF4-FFF2-40B4-BE49-F238E27FC236}">
                <a16:creationId xmlns:a16="http://schemas.microsoft.com/office/drawing/2014/main" id="{11CB5119-67F7-46F4-2452-FAF6FA09F829}"/>
              </a:ext>
            </a:extLst>
          </p:cNvPr>
          <p:cNvSpPr txBox="1">
            <a:spLocks noChangeArrowheads="1"/>
          </p:cNvSpPr>
          <p:nvPr/>
        </p:nvSpPr>
        <p:spPr bwMode="auto">
          <a:xfrm>
            <a:off x="304800" y="1204913"/>
            <a:ext cx="35814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en-US" sz="2400" b="1">
                <a:solidFill>
                  <a:srgbClr val="CCECFF"/>
                </a:solidFill>
              </a:rPr>
              <a:t>Big questions about</a:t>
            </a:r>
            <a:r>
              <a:rPr lang="en-US" altLang="en-US" sz="2400">
                <a:solidFill>
                  <a:srgbClr val="CCECFF"/>
                </a:solidFill>
              </a:rPr>
              <a:t>…</a:t>
            </a:r>
          </a:p>
          <a:p>
            <a:pPr>
              <a:spcBef>
                <a:spcPct val="50000"/>
              </a:spcBef>
            </a:pPr>
            <a:endParaRPr lang="en-US" altLang="en-US" sz="2400"/>
          </a:p>
        </p:txBody>
      </p:sp>
      <p:pic>
        <p:nvPicPr>
          <p:cNvPr id="224275" name="Picture 19">
            <a:extLst>
              <a:ext uri="{FF2B5EF4-FFF2-40B4-BE49-F238E27FC236}">
                <a16:creationId xmlns:a16="http://schemas.microsoft.com/office/drawing/2014/main" id="{1E9529D0-B343-CB2B-29FD-549EEE8D93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13325" y="2060575"/>
            <a:ext cx="4054475" cy="3044825"/>
          </a:xfrm>
          <a:ln>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90" name="Picture 6">
            <a:extLst>
              <a:ext uri="{FF2B5EF4-FFF2-40B4-BE49-F238E27FC236}">
                <a16:creationId xmlns:a16="http://schemas.microsoft.com/office/drawing/2014/main" id="{696CA633-6CD6-1890-BDFD-A700B55B0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221186" name="Rectangle 2">
            <a:extLst>
              <a:ext uri="{FF2B5EF4-FFF2-40B4-BE49-F238E27FC236}">
                <a16:creationId xmlns:a16="http://schemas.microsoft.com/office/drawing/2014/main" id="{2C63D1C8-B006-C5EF-D68B-71349E5A79C1}"/>
              </a:ext>
            </a:extLst>
          </p:cNvPr>
          <p:cNvSpPr>
            <a:spLocks noGrp="1" noChangeArrowheads="1"/>
          </p:cNvSpPr>
          <p:nvPr>
            <p:ph type="title"/>
          </p:nvPr>
        </p:nvSpPr>
        <p:spPr>
          <a:xfrm>
            <a:off x="0" y="1066800"/>
            <a:ext cx="5334000" cy="1143000"/>
          </a:xfrm>
          <a:noFill/>
        </p:spPr>
        <p:txBody>
          <a:bodyPr/>
          <a:lstStyle/>
          <a:p>
            <a:r>
              <a:rPr lang="en-US" altLang="en-US" sz="3600">
                <a:solidFill>
                  <a:srgbClr val="FFCC00"/>
                </a:solidFill>
                <a:latin typeface="Comic Sans MS" panose="030F0702030302020204" pitchFamily="66" charset="0"/>
              </a:rPr>
              <a:t>Key Study Questions</a:t>
            </a:r>
            <a:r>
              <a:rPr lang="en-US" altLang="en-US" sz="3600">
                <a:solidFill>
                  <a:schemeClr val="bg1"/>
                </a:solidFill>
                <a:latin typeface="Comic Sans MS" panose="030F0702030302020204" pitchFamily="66" charset="0"/>
              </a:rPr>
              <a:t> </a:t>
            </a:r>
          </a:p>
        </p:txBody>
      </p:sp>
      <p:sp>
        <p:nvSpPr>
          <p:cNvPr id="221187" name="Rectangle 3">
            <a:extLst>
              <a:ext uri="{FF2B5EF4-FFF2-40B4-BE49-F238E27FC236}">
                <a16:creationId xmlns:a16="http://schemas.microsoft.com/office/drawing/2014/main" id="{A076940F-2A78-8D85-4925-01FD6E8E7CB3}"/>
              </a:ext>
            </a:extLst>
          </p:cNvPr>
          <p:cNvSpPr>
            <a:spLocks noGrp="1" noChangeArrowheads="1"/>
          </p:cNvSpPr>
          <p:nvPr>
            <p:ph type="body" sz="half" idx="1"/>
          </p:nvPr>
        </p:nvSpPr>
        <p:spPr>
          <a:xfrm>
            <a:off x="0" y="2209800"/>
            <a:ext cx="5486400" cy="4724400"/>
          </a:xfrm>
        </p:spPr>
        <p:txBody>
          <a:bodyPr/>
          <a:lstStyle/>
          <a:p>
            <a:r>
              <a:rPr lang="en-US" altLang="en-US" sz="2400">
                <a:solidFill>
                  <a:srgbClr val="C2B48F"/>
                </a:solidFill>
              </a:rPr>
              <a:t>Can systems resembling natural late-successional landscapes be restored from plantation forests?</a:t>
            </a:r>
          </a:p>
          <a:p>
            <a:endParaRPr lang="en-US" altLang="en-US" sz="1600">
              <a:solidFill>
                <a:srgbClr val="C2B48F"/>
              </a:solidFill>
            </a:endParaRPr>
          </a:p>
          <a:p>
            <a:r>
              <a:rPr lang="en-US" altLang="en-US" sz="2400">
                <a:solidFill>
                  <a:srgbClr val="C2B48F"/>
                </a:solidFill>
              </a:rPr>
              <a:t>Can a management system be designed and implemented to </a:t>
            </a:r>
            <a:r>
              <a:rPr lang="en-US" altLang="en-US" sz="2400" u="sng">
                <a:solidFill>
                  <a:srgbClr val="C2B48F"/>
                </a:solidFill>
              </a:rPr>
              <a:t>accelerate</a:t>
            </a:r>
            <a:r>
              <a:rPr lang="en-US" altLang="en-US" sz="2400">
                <a:solidFill>
                  <a:srgbClr val="C2B48F"/>
                </a:solidFill>
              </a:rPr>
              <a:t> ecosystem recovery?</a:t>
            </a:r>
          </a:p>
          <a:p>
            <a:endParaRPr lang="en-US" altLang="en-US" sz="1600">
              <a:solidFill>
                <a:srgbClr val="C2B48F"/>
              </a:solidFill>
            </a:endParaRPr>
          </a:p>
          <a:p>
            <a:r>
              <a:rPr lang="en-US" altLang="en-US" sz="2400">
                <a:solidFill>
                  <a:srgbClr val="C2B48F"/>
                </a:solidFill>
              </a:rPr>
              <a:t>How do you restore a landscape cost effectively?</a:t>
            </a:r>
            <a:r>
              <a:rPr lang="en-US" altLang="en-US" sz="2800">
                <a:solidFill>
                  <a:srgbClr val="C2B48F"/>
                </a:solidFill>
              </a:rPr>
              <a:t> </a:t>
            </a:r>
          </a:p>
          <a:p>
            <a:endParaRPr lang="en-US" altLang="en-US" sz="1600">
              <a:solidFill>
                <a:srgbClr val="C2B48F"/>
              </a:solidFill>
            </a:endParaRPr>
          </a:p>
          <a:p>
            <a:endParaRPr lang="en-US" altLang="en-US" sz="2800">
              <a:solidFill>
                <a:srgbClr val="99CCFF"/>
              </a:solidFill>
            </a:endParaRPr>
          </a:p>
          <a:p>
            <a:pPr>
              <a:buFont typeface="Wingdings" panose="05000000000000000000" pitchFamily="2" charset="2"/>
              <a:buChar char="Ø"/>
            </a:pPr>
            <a:endParaRPr lang="en-US" altLang="en-US" sz="2800">
              <a:solidFill>
                <a:srgbClr val="99CCFF"/>
              </a:solidFill>
            </a:endParaRPr>
          </a:p>
        </p:txBody>
      </p:sp>
      <p:pic>
        <p:nvPicPr>
          <p:cNvPr id="221188" name="Picture 4">
            <a:extLst>
              <a:ext uri="{FF2B5EF4-FFF2-40B4-BE49-F238E27FC236}">
                <a16:creationId xmlns:a16="http://schemas.microsoft.com/office/drawing/2014/main" id="{62976BB7-4F1D-658B-DFF1-62A4D4608D5B}"/>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676400"/>
            <a:ext cx="3543300" cy="47244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1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a:extLst>
              <a:ext uri="{FF2B5EF4-FFF2-40B4-BE49-F238E27FC236}">
                <a16:creationId xmlns:a16="http://schemas.microsoft.com/office/drawing/2014/main" id="{03117896-1144-94BC-AD05-421034975946}"/>
              </a:ext>
            </a:extLst>
          </p:cNvPr>
          <p:cNvSpPr txBox="1">
            <a:spLocks noChangeArrowheads="1"/>
          </p:cNvSpPr>
          <p:nvPr>
            <p:ph type="title"/>
          </p:nvPr>
        </p:nvSpPr>
        <p:spPr>
          <a:xfrm>
            <a:off x="-1219200" y="76200"/>
            <a:ext cx="7467600" cy="762000"/>
          </a:xfrm>
          <a:noFill/>
          <a:ln/>
        </p:spPr>
        <p:txBody>
          <a:bodyPr/>
          <a:lstStyle/>
          <a:p>
            <a:r>
              <a:rPr lang="en-US" altLang="en-US" sz="3200">
                <a:solidFill>
                  <a:srgbClr val="FFCC00"/>
                </a:solidFill>
                <a:latin typeface="Comic Sans MS" panose="030F0702030302020204" pitchFamily="66" charset="0"/>
              </a:rPr>
              <a:t>Experimental Design</a:t>
            </a:r>
          </a:p>
        </p:txBody>
      </p:sp>
      <p:sp>
        <p:nvSpPr>
          <p:cNvPr id="223236" name="Text Box 4">
            <a:extLst>
              <a:ext uri="{FF2B5EF4-FFF2-40B4-BE49-F238E27FC236}">
                <a16:creationId xmlns:a16="http://schemas.microsoft.com/office/drawing/2014/main" id="{A357D7D6-FE69-236D-AEB3-7582A17E7B0B}"/>
              </a:ext>
            </a:extLst>
          </p:cNvPr>
          <p:cNvSpPr txBox="1">
            <a:spLocks noChangeArrowheads="1"/>
          </p:cNvSpPr>
          <p:nvPr/>
        </p:nvSpPr>
        <p:spPr bwMode="auto">
          <a:xfrm>
            <a:off x="76200" y="2378075"/>
            <a:ext cx="487680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tabLst>
                <a:tab pos="280988" algn="l"/>
                <a:tab pos="855663" algn="l"/>
              </a:tabLst>
              <a:defRPr>
                <a:solidFill>
                  <a:schemeClr val="tx1"/>
                </a:solidFill>
                <a:latin typeface="Arial" panose="020B0604020202020204" pitchFamily="34" charset="0"/>
              </a:defRPr>
            </a:lvl1pPr>
            <a:lvl2pPr>
              <a:tabLst>
                <a:tab pos="280988" algn="l"/>
                <a:tab pos="855663" algn="l"/>
              </a:tabLst>
              <a:defRPr>
                <a:solidFill>
                  <a:schemeClr val="tx1"/>
                </a:solidFill>
                <a:latin typeface="Arial" panose="020B0604020202020204" pitchFamily="34" charset="0"/>
              </a:defRPr>
            </a:lvl2pPr>
            <a:lvl3pPr>
              <a:tabLst>
                <a:tab pos="280988" algn="l"/>
                <a:tab pos="855663" algn="l"/>
              </a:tabLst>
              <a:defRPr>
                <a:solidFill>
                  <a:schemeClr val="tx1"/>
                </a:solidFill>
                <a:latin typeface="Arial" panose="020B0604020202020204" pitchFamily="34" charset="0"/>
              </a:defRPr>
            </a:lvl3pPr>
            <a:lvl4pPr>
              <a:tabLst>
                <a:tab pos="280988" algn="l"/>
                <a:tab pos="855663" algn="l"/>
              </a:tabLst>
              <a:defRPr>
                <a:solidFill>
                  <a:schemeClr val="tx1"/>
                </a:solidFill>
                <a:latin typeface="Arial" panose="020B0604020202020204" pitchFamily="34" charset="0"/>
              </a:defRPr>
            </a:lvl4pPr>
            <a:lvl5pPr>
              <a:tabLst>
                <a:tab pos="280988" algn="l"/>
                <a:tab pos="855663" algn="l"/>
              </a:tabLst>
              <a:defRPr>
                <a:solidFill>
                  <a:schemeClr val="tx1"/>
                </a:solidFill>
                <a:latin typeface="Arial" panose="020B0604020202020204" pitchFamily="34" charset="0"/>
              </a:defRPr>
            </a:lvl5pPr>
            <a:lvl6pPr fontAlgn="base">
              <a:spcBef>
                <a:spcPct val="0"/>
              </a:spcBef>
              <a:spcAft>
                <a:spcPct val="0"/>
              </a:spcAft>
              <a:tabLst>
                <a:tab pos="280988" algn="l"/>
                <a:tab pos="855663" algn="l"/>
              </a:tabLst>
              <a:defRPr>
                <a:solidFill>
                  <a:schemeClr val="tx1"/>
                </a:solidFill>
                <a:latin typeface="Arial" panose="020B0604020202020204" pitchFamily="34" charset="0"/>
              </a:defRPr>
            </a:lvl6pPr>
            <a:lvl7pPr fontAlgn="base">
              <a:spcBef>
                <a:spcPct val="0"/>
              </a:spcBef>
              <a:spcAft>
                <a:spcPct val="0"/>
              </a:spcAft>
              <a:tabLst>
                <a:tab pos="280988" algn="l"/>
                <a:tab pos="855663" algn="l"/>
              </a:tabLst>
              <a:defRPr>
                <a:solidFill>
                  <a:schemeClr val="tx1"/>
                </a:solidFill>
                <a:latin typeface="Arial" panose="020B0604020202020204" pitchFamily="34" charset="0"/>
              </a:defRPr>
            </a:lvl7pPr>
            <a:lvl8pPr fontAlgn="base">
              <a:spcBef>
                <a:spcPct val="0"/>
              </a:spcBef>
              <a:spcAft>
                <a:spcPct val="0"/>
              </a:spcAft>
              <a:tabLst>
                <a:tab pos="280988" algn="l"/>
                <a:tab pos="855663" algn="l"/>
              </a:tabLst>
              <a:defRPr>
                <a:solidFill>
                  <a:schemeClr val="tx1"/>
                </a:solidFill>
                <a:latin typeface="Arial" panose="020B0604020202020204" pitchFamily="34" charset="0"/>
              </a:defRPr>
            </a:lvl8pPr>
            <a:lvl9pPr fontAlgn="base">
              <a:spcBef>
                <a:spcPct val="0"/>
              </a:spcBef>
              <a:spcAft>
                <a:spcPct val="0"/>
              </a:spcAft>
              <a:tabLst>
                <a:tab pos="280988" algn="l"/>
                <a:tab pos="855663" algn="l"/>
              </a:tabLst>
              <a:defRPr>
                <a:solidFill>
                  <a:schemeClr val="tx1"/>
                </a:solidFill>
                <a:latin typeface="Arial" panose="020B0604020202020204" pitchFamily="34" charset="0"/>
              </a:defRPr>
            </a:lvl9pPr>
          </a:lstStyle>
          <a:p>
            <a:pPr eaLnBrk="0" hangingPunct="0">
              <a:buFontTx/>
              <a:buChar char="•"/>
            </a:pPr>
            <a:r>
              <a:rPr lang="en-US" altLang="en-US" sz="2400">
                <a:solidFill>
                  <a:srgbClr val="C2B48F"/>
                </a:solidFill>
              </a:rPr>
              <a:t>Eight experimental basins</a:t>
            </a:r>
          </a:p>
          <a:p>
            <a:pPr eaLnBrk="0" hangingPunct="0"/>
            <a:endParaRPr lang="en-US" altLang="en-US" sz="800">
              <a:solidFill>
                <a:srgbClr val="C2B48F"/>
              </a:solidFill>
            </a:endParaRPr>
          </a:p>
          <a:p>
            <a:pPr eaLnBrk="0" hangingPunct="0">
              <a:buFontTx/>
              <a:buChar char="•"/>
            </a:pPr>
            <a:r>
              <a:rPr lang="en-US" altLang="en-US" sz="2400">
                <a:solidFill>
                  <a:srgbClr val="C2B48F"/>
                </a:solidFill>
              </a:rPr>
              <a:t>Basin size 75 – 220 ha</a:t>
            </a:r>
          </a:p>
          <a:p>
            <a:pPr eaLnBrk="0" hangingPunct="0">
              <a:buFontTx/>
              <a:buChar char="•"/>
            </a:pPr>
            <a:endParaRPr lang="en-US" altLang="en-US" sz="800">
              <a:solidFill>
                <a:srgbClr val="C2B48F"/>
              </a:solidFill>
            </a:endParaRPr>
          </a:p>
          <a:p>
            <a:pPr eaLnBrk="0" hangingPunct="0">
              <a:buFontTx/>
              <a:buChar char="•"/>
            </a:pPr>
            <a:r>
              <a:rPr lang="en-US" altLang="en-US" sz="2400">
                <a:solidFill>
                  <a:srgbClr val="C2B48F"/>
                </a:solidFill>
              </a:rPr>
              <a:t>Three blocks (N, C, S)</a:t>
            </a:r>
          </a:p>
          <a:p>
            <a:pPr eaLnBrk="0" hangingPunct="0">
              <a:buFontTx/>
              <a:buChar char="•"/>
            </a:pPr>
            <a:endParaRPr lang="en-US" altLang="en-US" sz="800">
              <a:solidFill>
                <a:srgbClr val="C2B48F"/>
              </a:solidFill>
            </a:endParaRPr>
          </a:p>
          <a:p>
            <a:pPr eaLnBrk="0" hangingPunct="0">
              <a:buFontTx/>
              <a:buChar char="•"/>
            </a:pPr>
            <a:endParaRPr lang="en-US" altLang="en-US" sz="800">
              <a:solidFill>
                <a:srgbClr val="C2B48F"/>
              </a:solidFill>
            </a:endParaRPr>
          </a:p>
          <a:p>
            <a:pPr eaLnBrk="0" hangingPunct="0">
              <a:buFontTx/>
              <a:buChar char="•"/>
            </a:pPr>
            <a:r>
              <a:rPr lang="en-US" altLang="en-US" sz="2400">
                <a:solidFill>
                  <a:srgbClr val="C2B48F"/>
                </a:solidFill>
              </a:rPr>
              <a:t>Three treatments </a:t>
            </a:r>
            <a:endParaRPr lang="en-US" altLang="en-US" sz="2400">
              <a:solidFill>
                <a:schemeClr val="accent1"/>
              </a:solidFill>
            </a:endParaRPr>
          </a:p>
          <a:p>
            <a:pPr lvl="1" eaLnBrk="0" hangingPunct="0">
              <a:buSzPct val="90000"/>
              <a:buFontTx/>
              <a:buChar char="•"/>
            </a:pPr>
            <a:r>
              <a:rPr lang="en-US" altLang="en-US" sz="2200">
                <a:solidFill>
                  <a:schemeClr val="accent1"/>
                </a:solidFill>
              </a:rPr>
              <a:t>  </a:t>
            </a:r>
            <a:r>
              <a:rPr lang="en-US" altLang="en-US" sz="2000">
                <a:solidFill>
                  <a:srgbClr val="C2B48F"/>
                </a:solidFill>
              </a:rPr>
              <a:t>Control (3)</a:t>
            </a:r>
          </a:p>
          <a:p>
            <a:pPr lvl="1" eaLnBrk="0" hangingPunct="0">
              <a:buClr>
                <a:schemeClr val="accent1"/>
              </a:buClr>
              <a:buSzPct val="90000"/>
              <a:buFontTx/>
              <a:buChar char="•"/>
            </a:pPr>
            <a:r>
              <a:rPr lang="en-US" altLang="en-US" sz="2000">
                <a:solidFill>
                  <a:srgbClr val="C2B48F"/>
                </a:solidFill>
              </a:rPr>
              <a:t>  Thin (vegetation manipulation (3)</a:t>
            </a:r>
          </a:p>
          <a:p>
            <a:pPr lvl="1" eaLnBrk="0" hangingPunct="0">
              <a:buClr>
                <a:schemeClr val="accent1"/>
              </a:buClr>
              <a:buSzPct val="90000"/>
              <a:buFontTx/>
              <a:buChar char="•"/>
            </a:pPr>
            <a:r>
              <a:rPr lang="en-US" altLang="en-US" sz="2000">
                <a:solidFill>
                  <a:srgbClr val="C2B48F"/>
                </a:solidFill>
              </a:rPr>
              <a:t>  Road removal (2)</a:t>
            </a:r>
          </a:p>
          <a:p>
            <a:pPr eaLnBrk="0" hangingPunct="0">
              <a:buFontTx/>
              <a:buChar char="•"/>
            </a:pPr>
            <a:endParaRPr lang="en-US" altLang="en-US" i="1">
              <a:solidFill>
                <a:schemeClr val="accent1"/>
              </a:solidFill>
            </a:endParaRPr>
          </a:p>
        </p:txBody>
      </p:sp>
      <p:sp>
        <p:nvSpPr>
          <p:cNvPr id="223237" name="Text Box 5">
            <a:extLst>
              <a:ext uri="{FF2B5EF4-FFF2-40B4-BE49-F238E27FC236}">
                <a16:creationId xmlns:a16="http://schemas.microsoft.com/office/drawing/2014/main" id="{0E57D410-5523-9880-8368-4E682763C40E}"/>
              </a:ext>
            </a:extLst>
          </p:cNvPr>
          <p:cNvSpPr txBox="1">
            <a:spLocks noChangeArrowheads="1"/>
          </p:cNvSpPr>
          <p:nvPr/>
        </p:nvSpPr>
        <p:spPr bwMode="auto">
          <a:xfrm>
            <a:off x="0" y="1235075"/>
            <a:ext cx="4953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b="1">
                <a:solidFill>
                  <a:srgbClr val="CCECFF"/>
                </a:solidFill>
              </a:rPr>
              <a:t>Unbalanced Randomized Block Design</a:t>
            </a:r>
          </a:p>
        </p:txBody>
      </p:sp>
      <p:pic>
        <p:nvPicPr>
          <p:cNvPr id="223287" name="Picture 55">
            <a:extLst>
              <a:ext uri="{FF2B5EF4-FFF2-40B4-BE49-F238E27FC236}">
                <a16:creationId xmlns:a16="http://schemas.microsoft.com/office/drawing/2014/main" id="{9D6C46A0-2A9A-3A5D-BD5A-5CE9283498C7}"/>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6800" y="228600"/>
            <a:ext cx="4191000" cy="647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3236">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3236">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23236">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3236">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3236">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323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C51D9244-483E-98EF-71F4-703F72B88F26}"/>
              </a:ext>
            </a:extLst>
          </p:cNvPr>
          <p:cNvSpPr>
            <a:spLocks noChangeArrowheads="1"/>
          </p:cNvSpPr>
          <p:nvPr/>
        </p:nvSpPr>
        <p:spPr bwMode="auto">
          <a:xfrm>
            <a:off x="0" y="2209800"/>
            <a:ext cx="4572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endParaRPr lang="en-US" altLang="en-US" sz="2400">
              <a:solidFill>
                <a:srgbClr val="CCECFF"/>
              </a:solidFill>
            </a:endParaRPr>
          </a:p>
          <a:p>
            <a:pPr>
              <a:buFontTx/>
              <a:buChar char="•"/>
            </a:pPr>
            <a:r>
              <a:rPr lang="en-US" altLang="en-US" sz="2000">
                <a:solidFill>
                  <a:srgbClr val="C2B48F"/>
                </a:solidFill>
              </a:rPr>
              <a:t>Leave forests to develop without management intervention</a:t>
            </a:r>
          </a:p>
          <a:p>
            <a:pPr>
              <a:buFontTx/>
              <a:buChar char="•"/>
            </a:pPr>
            <a:endParaRPr lang="en-US" altLang="en-US" sz="2000">
              <a:solidFill>
                <a:srgbClr val="C2B48F"/>
              </a:solidFill>
            </a:endParaRPr>
          </a:p>
          <a:p>
            <a:pPr>
              <a:buFontTx/>
              <a:buChar char="•"/>
            </a:pPr>
            <a:r>
              <a:rPr lang="en-US" altLang="en-US" sz="2000">
                <a:solidFill>
                  <a:srgbClr val="C2B48F"/>
                </a:solidFill>
              </a:rPr>
              <a:t>Maintain an appropriate road system (adhere to legal and management objectives; permit future management without increasing threat of road related hazards)</a:t>
            </a:r>
          </a:p>
          <a:p>
            <a:pPr>
              <a:buFontTx/>
              <a:buChar char="•"/>
            </a:pPr>
            <a:endParaRPr lang="en-US" altLang="en-US" sz="2000">
              <a:solidFill>
                <a:srgbClr val="C2B48F"/>
              </a:solidFill>
            </a:endParaRPr>
          </a:p>
          <a:p>
            <a:pPr>
              <a:buFontTx/>
              <a:buChar char="•"/>
            </a:pPr>
            <a:r>
              <a:rPr lang="en-US" altLang="en-US" sz="2000">
                <a:solidFill>
                  <a:srgbClr val="C2B48F"/>
                </a:solidFill>
              </a:rPr>
              <a:t>Reevaluate treatment in 10 years in context of adaptive management strategy</a:t>
            </a:r>
          </a:p>
          <a:p>
            <a:endParaRPr lang="en-US" altLang="en-US" sz="2000">
              <a:solidFill>
                <a:srgbClr val="C2B48F"/>
              </a:solidFill>
            </a:endParaRPr>
          </a:p>
        </p:txBody>
      </p:sp>
      <p:sp>
        <p:nvSpPr>
          <p:cNvPr id="216067" name="Rectangle 3">
            <a:extLst>
              <a:ext uri="{FF2B5EF4-FFF2-40B4-BE49-F238E27FC236}">
                <a16:creationId xmlns:a16="http://schemas.microsoft.com/office/drawing/2014/main" id="{21CBDDC6-C578-049D-723B-60BD49171163}"/>
              </a:ext>
            </a:extLst>
          </p:cNvPr>
          <p:cNvSpPr>
            <a:spLocks noChangeArrowheads="1"/>
          </p:cNvSpPr>
          <p:nvPr/>
        </p:nvSpPr>
        <p:spPr bwMode="auto">
          <a:xfrm>
            <a:off x="0" y="1349375"/>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3600">
                <a:solidFill>
                  <a:srgbClr val="FFCC33"/>
                </a:solidFill>
                <a:latin typeface="Comic Sans MS" panose="030F0702030302020204" pitchFamily="66" charset="0"/>
              </a:rPr>
              <a:t>Restoration Pathways</a:t>
            </a:r>
          </a:p>
        </p:txBody>
      </p:sp>
      <p:sp>
        <p:nvSpPr>
          <p:cNvPr id="216069" name="Text Box 5">
            <a:extLst>
              <a:ext uri="{FF2B5EF4-FFF2-40B4-BE49-F238E27FC236}">
                <a16:creationId xmlns:a16="http://schemas.microsoft.com/office/drawing/2014/main" id="{D118E562-47B2-74DF-03E9-83D7B39F53C8}"/>
              </a:ext>
            </a:extLst>
          </p:cNvPr>
          <p:cNvSpPr txBox="1">
            <a:spLocks noChangeArrowheads="1"/>
          </p:cNvSpPr>
          <p:nvPr/>
        </p:nvSpPr>
        <p:spPr bwMode="auto">
          <a:xfrm>
            <a:off x="76200" y="1919288"/>
            <a:ext cx="647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CCECFF"/>
                </a:solidFill>
                <a:effectLst>
                  <a:outerShdw blurRad="38100" dist="38100" dir="2700000" algn="tl">
                    <a:srgbClr val="000000"/>
                  </a:outerShdw>
                </a:effectLst>
              </a:rPr>
              <a:t>CONTROL</a:t>
            </a:r>
          </a:p>
        </p:txBody>
      </p:sp>
      <p:pic>
        <p:nvPicPr>
          <p:cNvPr id="216071" name="Picture 7">
            <a:extLst>
              <a:ext uri="{FF2B5EF4-FFF2-40B4-BE49-F238E27FC236}">
                <a16:creationId xmlns:a16="http://schemas.microsoft.com/office/drawing/2014/main" id="{E567FFEC-C51E-61AB-C01D-B21E35C8A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6078" name="Picture 14">
            <a:extLst>
              <a:ext uri="{FF2B5EF4-FFF2-40B4-BE49-F238E27FC236}">
                <a16:creationId xmlns:a16="http://schemas.microsoft.com/office/drawing/2014/main" id="{0D38C614-5074-DF4E-F962-D836F9E0BC50}"/>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572000" y="2782888"/>
            <a:ext cx="4416425" cy="3313112"/>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95" name="Rectangle 23">
            <a:extLst>
              <a:ext uri="{FF2B5EF4-FFF2-40B4-BE49-F238E27FC236}">
                <a16:creationId xmlns:a16="http://schemas.microsoft.com/office/drawing/2014/main" id="{46658755-C865-689D-BA24-34EA303644AC}"/>
              </a:ext>
            </a:extLst>
          </p:cNvPr>
          <p:cNvSpPr>
            <a:spLocks noChangeArrowheads="1"/>
          </p:cNvSpPr>
          <p:nvPr/>
        </p:nvSpPr>
        <p:spPr bwMode="auto">
          <a:xfrm>
            <a:off x="0" y="1349375"/>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3600">
                <a:solidFill>
                  <a:srgbClr val="FFCC33"/>
                </a:solidFill>
                <a:latin typeface="Comic Sans MS" panose="030F0702030302020204" pitchFamily="66" charset="0"/>
              </a:rPr>
              <a:t>Restoration Pathways</a:t>
            </a:r>
          </a:p>
        </p:txBody>
      </p:sp>
      <p:sp>
        <p:nvSpPr>
          <p:cNvPr id="207886" name="Rectangle 14">
            <a:extLst>
              <a:ext uri="{FF2B5EF4-FFF2-40B4-BE49-F238E27FC236}">
                <a16:creationId xmlns:a16="http://schemas.microsoft.com/office/drawing/2014/main" id="{6AED675D-2ECA-731A-3E26-C1B15DCE6449}"/>
              </a:ext>
            </a:extLst>
          </p:cNvPr>
          <p:cNvSpPr>
            <a:spLocks noChangeArrowheads="1"/>
          </p:cNvSpPr>
          <p:nvPr/>
        </p:nvSpPr>
        <p:spPr bwMode="auto">
          <a:xfrm>
            <a:off x="0" y="3048000"/>
            <a:ext cx="53340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Ø"/>
            </a:pPr>
            <a:endParaRPr lang="en-US" altLang="en-US" sz="1200">
              <a:solidFill>
                <a:srgbClr val="CCECFF"/>
              </a:solidFill>
            </a:endParaRPr>
          </a:p>
          <a:p>
            <a:pPr>
              <a:buFontTx/>
              <a:buChar char="•"/>
            </a:pPr>
            <a:r>
              <a:rPr lang="en-US" altLang="en-US" sz="2000">
                <a:solidFill>
                  <a:srgbClr val="C2B48F"/>
                </a:solidFill>
              </a:rPr>
              <a:t>Actively thin forest stands to low residual stand densities (wide range of prescriptions)</a:t>
            </a:r>
          </a:p>
          <a:p>
            <a:pPr>
              <a:buFontTx/>
              <a:buChar char="•"/>
            </a:pPr>
            <a:endParaRPr lang="en-US" altLang="en-US" sz="2000">
              <a:solidFill>
                <a:srgbClr val="C2B48F"/>
              </a:solidFill>
            </a:endParaRPr>
          </a:p>
          <a:p>
            <a:pPr>
              <a:buFontTx/>
              <a:buChar char="•"/>
            </a:pPr>
            <a:r>
              <a:rPr lang="en-US" altLang="en-US" sz="2000">
                <a:solidFill>
                  <a:srgbClr val="C2B48F"/>
                </a:solidFill>
              </a:rPr>
              <a:t>Limited planting of trees/shrubs, not expected to be extensive</a:t>
            </a:r>
          </a:p>
          <a:p>
            <a:pPr>
              <a:buFontTx/>
              <a:buChar char="•"/>
            </a:pPr>
            <a:endParaRPr lang="en-US" altLang="en-US" sz="2000">
              <a:solidFill>
                <a:srgbClr val="C2B48F"/>
              </a:solidFill>
            </a:endParaRPr>
          </a:p>
          <a:p>
            <a:pPr>
              <a:buFontTx/>
              <a:buChar char="•"/>
            </a:pPr>
            <a:r>
              <a:rPr lang="en-US" altLang="en-US">
                <a:solidFill>
                  <a:srgbClr val="C2B48F"/>
                </a:solidFill>
              </a:rPr>
              <a:t>Maintain an appropriate road system (adhere to legal and management objectives; permit future management without increasing threat of road related hazards)</a:t>
            </a:r>
          </a:p>
        </p:txBody>
      </p:sp>
      <p:sp>
        <p:nvSpPr>
          <p:cNvPr id="207889" name="Text Box 17">
            <a:extLst>
              <a:ext uri="{FF2B5EF4-FFF2-40B4-BE49-F238E27FC236}">
                <a16:creationId xmlns:a16="http://schemas.microsoft.com/office/drawing/2014/main" id="{DBA65E6F-9FCA-CEC2-6365-101247AD2FFC}"/>
              </a:ext>
            </a:extLst>
          </p:cNvPr>
          <p:cNvSpPr txBox="1">
            <a:spLocks noChangeArrowheads="1"/>
          </p:cNvSpPr>
          <p:nvPr/>
        </p:nvSpPr>
        <p:spPr bwMode="auto">
          <a:xfrm>
            <a:off x="76200" y="2057400"/>
            <a:ext cx="6477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CCECFF"/>
                </a:solidFill>
                <a:effectLst>
                  <a:outerShdw blurRad="38100" dist="38100" dir="2700000" algn="tl">
                    <a:srgbClr val="000000"/>
                  </a:outerShdw>
                </a:effectLst>
              </a:rPr>
              <a:t>THIN  </a:t>
            </a:r>
          </a:p>
          <a:p>
            <a:r>
              <a:rPr lang="en-US" altLang="en-US" sz="2800" b="1">
                <a:solidFill>
                  <a:srgbClr val="CCECFF"/>
                </a:solidFill>
                <a:effectLst>
                  <a:outerShdw blurRad="38100" dist="38100" dir="2700000" algn="tl">
                    <a:srgbClr val="000000"/>
                  </a:outerShdw>
                </a:effectLst>
              </a:rPr>
              <a:t>(VEGETATION MANAGEMENT)</a:t>
            </a:r>
          </a:p>
        </p:txBody>
      </p:sp>
      <p:pic>
        <p:nvPicPr>
          <p:cNvPr id="207891" name="Picture 19">
            <a:extLst>
              <a:ext uri="{FF2B5EF4-FFF2-40B4-BE49-F238E27FC236}">
                <a16:creationId xmlns:a16="http://schemas.microsoft.com/office/drawing/2014/main" id="{0D57CDBA-33F7-7043-BF03-C3FBFE5EAF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7893" name="Picture 21">
            <a:extLst>
              <a:ext uri="{FF2B5EF4-FFF2-40B4-BE49-F238E27FC236}">
                <a16:creationId xmlns:a16="http://schemas.microsoft.com/office/drawing/2014/main" id="{7D281C97-BF92-4BC8-9C9D-3DDE3A97A5CC}"/>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534025" y="2438400"/>
            <a:ext cx="3346450" cy="39624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a:extLst>
              <a:ext uri="{FF2B5EF4-FFF2-40B4-BE49-F238E27FC236}">
                <a16:creationId xmlns:a16="http://schemas.microsoft.com/office/drawing/2014/main" id="{E7C2CD6A-4E86-30F5-FB36-12724D34D3F1}"/>
              </a:ext>
            </a:extLst>
          </p:cNvPr>
          <p:cNvSpPr txBox="1">
            <a:spLocks noChangeArrowheads="1"/>
          </p:cNvSpPr>
          <p:nvPr/>
        </p:nvSpPr>
        <p:spPr bwMode="auto">
          <a:xfrm>
            <a:off x="1371600" y="304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400" b="1">
                <a:solidFill>
                  <a:srgbClr val="FFCC00"/>
                </a:solidFill>
                <a:latin typeface="Comic Sans MS" panose="030F0702030302020204" pitchFamily="66" charset="0"/>
              </a:rPr>
              <a:t>Mission Statement</a:t>
            </a:r>
            <a:endParaRPr lang="en-US" altLang="en-US" sz="2400" b="1">
              <a:latin typeface="Comic Sans MS" panose="030F0702030302020204" pitchFamily="66" charset="0"/>
            </a:endParaRPr>
          </a:p>
        </p:txBody>
      </p:sp>
      <p:sp>
        <p:nvSpPr>
          <p:cNvPr id="393219" name="Text Box 3">
            <a:extLst>
              <a:ext uri="{FF2B5EF4-FFF2-40B4-BE49-F238E27FC236}">
                <a16:creationId xmlns:a16="http://schemas.microsoft.com/office/drawing/2014/main" id="{F89B7FBD-D400-57F1-AC3D-F056152F1242}"/>
              </a:ext>
            </a:extLst>
          </p:cNvPr>
          <p:cNvSpPr txBox="1">
            <a:spLocks noChangeArrowheads="1"/>
          </p:cNvSpPr>
          <p:nvPr/>
        </p:nvSpPr>
        <p:spPr bwMode="auto">
          <a:xfrm>
            <a:off x="1320800" y="765175"/>
            <a:ext cx="6680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i="1">
                <a:solidFill>
                  <a:srgbClr val="C2B48F"/>
                </a:solidFill>
                <a:latin typeface="Arial Unicode MS" pitchFamily="34" charset="-128"/>
              </a:rPr>
              <a:t>The mission of The Nature Conservancy is to preserve the plants, animals and natural communities that represent the diversity of life on Earth by protecting the lands and waters they need to survive.</a:t>
            </a:r>
          </a:p>
        </p:txBody>
      </p:sp>
      <p:pic>
        <p:nvPicPr>
          <p:cNvPr id="393220" name="Picture 4">
            <a:extLst>
              <a:ext uri="{FF2B5EF4-FFF2-40B4-BE49-F238E27FC236}">
                <a16:creationId xmlns:a16="http://schemas.microsoft.com/office/drawing/2014/main" id="{31B11709-C7DE-68F9-153B-53EC4B8F9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89238"/>
            <a:ext cx="6553200" cy="39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3221" name="Picture 5">
            <a:extLst>
              <a:ext uri="{FF2B5EF4-FFF2-40B4-BE49-F238E27FC236}">
                <a16:creationId xmlns:a16="http://schemas.microsoft.com/office/drawing/2014/main" id="{5EE422B3-235A-8DD6-DE0D-00A507C627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715000"/>
            <a:ext cx="2133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12" name="Rectangle 16">
            <a:extLst>
              <a:ext uri="{FF2B5EF4-FFF2-40B4-BE49-F238E27FC236}">
                <a16:creationId xmlns:a16="http://schemas.microsoft.com/office/drawing/2014/main" id="{0945A36B-F8BA-1416-1CEF-AA9E51B4115F}"/>
              </a:ext>
            </a:extLst>
          </p:cNvPr>
          <p:cNvSpPr>
            <a:spLocks noChangeArrowheads="1"/>
          </p:cNvSpPr>
          <p:nvPr/>
        </p:nvSpPr>
        <p:spPr bwMode="auto">
          <a:xfrm>
            <a:off x="0" y="1349375"/>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3600">
                <a:solidFill>
                  <a:srgbClr val="FFCC33"/>
                </a:solidFill>
                <a:latin typeface="Comic Sans MS" panose="030F0702030302020204" pitchFamily="66" charset="0"/>
              </a:rPr>
              <a:t>Restoration Pathways</a:t>
            </a:r>
          </a:p>
        </p:txBody>
      </p:sp>
      <p:sp>
        <p:nvSpPr>
          <p:cNvPr id="208909" name="Rectangle 13">
            <a:extLst>
              <a:ext uri="{FF2B5EF4-FFF2-40B4-BE49-F238E27FC236}">
                <a16:creationId xmlns:a16="http://schemas.microsoft.com/office/drawing/2014/main" id="{5684B4E5-F44D-5221-4E0A-316FF0AC0AE3}"/>
              </a:ext>
            </a:extLst>
          </p:cNvPr>
          <p:cNvSpPr>
            <a:spLocks noChangeArrowheads="1"/>
          </p:cNvSpPr>
          <p:nvPr/>
        </p:nvSpPr>
        <p:spPr bwMode="auto">
          <a:xfrm>
            <a:off x="0" y="2895600"/>
            <a:ext cx="4800600" cy="344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endParaRPr lang="en-US" altLang="en-US" sz="1200">
              <a:solidFill>
                <a:srgbClr val="CCECFF"/>
              </a:solidFill>
            </a:endParaRPr>
          </a:p>
          <a:p>
            <a:pPr>
              <a:buFontTx/>
              <a:buChar char="•"/>
            </a:pPr>
            <a:r>
              <a:rPr lang="en-US" altLang="en-US" sz="2400">
                <a:solidFill>
                  <a:srgbClr val="C2B48F"/>
                </a:solidFill>
              </a:rPr>
              <a:t>Retain only roads necessary for management or legal purposes </a:t>
            </a:r>
          </a:p>
          <a:p>
            <a:pPr>
              <a:buFontTx/>
              <a:buChar char="•"/>
            </a:pPr>
            <a:endParaRPr lang="en-US" altLang="en-US" sz="800">
              <a:solidFill>
                <a:srgbClr val="C2B48F"/>
              </a:solidFill>
            </a:endParaRPr>
          </a:p>
          <a:p>
            <a:pPr>
              <a:buFontTx/>
              <a:buChar char="•"/>
            </a:pPr>
            <a:r>
              <a:rPr lang="en-US" altLang="en-US" sz="2400">
                <a:solidFill>
                  <a:srgbClr val="C2B48F"/>
                </a:solidFill>
              </a:rPr>
              <a:t>Remove and re-contour all other roads</a:t>
            </a:r>
          </a:p>
          <a:p>
            <a:pPr>
              <a:buFontTx/>
              <a:buChar char="•"/>
            </a:pPr>
            <a:endParaRPr lang="en-US" altLang="en-US" sz="800">
              <a:solidFill>
                <a:srgbClr val="C2B48F"/>
              </a:solidFill>
            </a:endParaRPr>
          </a:p>
          <a:p>
            <a:pPr>
              <a:buFontTx/>
              <a:buChar char="•"/>
            </a:pPr>
            <a:r>
              <a:rPr lang="en-US" altLang="en-US" sz="2400">
                <a:solidFill>
                  <a:srgbClr val="C2B48F"/>
                </a:solidFill>
              </a:rPr>
              <a:t>Leave forests to develop without management intervention</a:t>
            </a:r>
          </a:p>
          <a:p>
            <a:pPr>
              <a:buFontTx/>
              <a:buChar char="•"/>
            </a:pPr>
            <a:endParaRPr lang="en-US" altLang="en-US" sz="2400">
              <a:solidFill>
                <a:srgbClr val="C2B48F"/>
              </a:solidFill>
            </a:endParaRPr>
          </a:p>
        </p:txBody>
      </p:sp>
      <p:sp>
        <p:nvSpPr>
          <p:cNvPr id="208905" name="Text Box 9">
            <a:extLst>
              <a:ext uri="{FF2B5EF4-FFF2-40B4-BE49-F238E27FC236}">
                <a16:creationId xmlns:a16="http://schemas.microsoft.com/office/drawing/2014/main" id="{813A57D7-7FD7-35C3-DA69-15A36FDB8E9A}"/>
              </a:ext>
            </a:extLst>
          </p:cNvPr>
          <p:cNvSpPr txBox="1">
            <a:spLocks noChangeArrowheads="1"/>
          </p:cNvSpPr>
          <p:nvPr/>
        </p:nvSpPr>
        <p:spPr bwMode="auto">
          <a:xfrm>
            <a:off x="76200" y="2224088"/>
            <a:ext cx="6477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CCECFF"/>
                </a:solidFill>
                <a:effectLst>
                  <a:outerShdw blurRad="38100" dist="38100" dir="2700000" algn="tl">
                    <a:srgbClr val="000000"/>
                  </a:outerShdw>
                </a:effectLst>
              </a:rPr>
              <a:t>ROAD REMOVAL</a:t>
            </a:r>
          </a:p>
        </p:txBody>
      </p:sp>
      <p:pic>
        <p:nvPicPr>
          <p:cNvPr id="208907" name="Picture 11">
            <a:extLst>
              <a:ext uri="{FF2B5EF4-FFF2-40B4-BE49-F238E27FC236}">
                <a16:creationId xmlns:a16="http://schemas.microsoft.com/office/drawing/2014/main" id="{82F92AB6-D577-1236-8DAD-87746933C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8910" name="Picture 14">
            <a:extLst>
              <a:ext uri="{FF2B5EF4-FFF2-40B4-BE49-F238E27FC236}">
                <a16:creationId xmlns:a16="http://schemas.microsoft.com/office/drawing/2014/main" id="{CFD7ED97-5CF1-5D8B-DA4E-6D34084EC5CA}"/>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800600" y="2590800"/>
            <a:ext cx="4114800" cy="3084513"/>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a:extLst>
              <a:ext uri="{FF2B5EF4-FFF2-40B4-BE49-F238E27FC236}">
                <a16:creationId xmlns:a16="http://schemas.microsoft.com/office/drawing/2014/main" id="{AF53F93C-42F1-1911-0B37-E76A743BC9A3}"/>
              </a:ext>
            </a:extLst>
          </p:cNvPr>
          <p:cNvSpPr txBox="1">
            <a:spLocks noChangeArrowheads="1"/>
          </p:cNvSpPr>
          <p:nvPr>
            <p:ph type="title"/>
          </p:nvPr>
        </p:nvSpPr>
        <p:spPr>
          <a:xfrm>
            <a:off x="-304800" y="0"/>
            <a:ext cx="9144000" cy="990600"/>
          </a:xfrm>
          <a:noFill/>
          <a:ln/>
          <a:extLst>
            <a:ext uri="{AF507438-7753-43E0-B8FC-AC1667EBCBE1}">
              <a14:hiddenEffects xmlns:a14="http://schemas.microsoft.com/office/drawing/2010/main">
                <a:effectLst>
                  <a:outerShdw dist="35921" dir="2700000" algn="ctr" rotWithShape="0">
                    <a:srgbClr val="996600"/>
                  </a:outerShdw>
                </a:effectLst>
              </a14:hiddenEffects>
            </a:ext>
          </a:extLst>
        </p:spPr>
        <p:txBody>
          <a:bodyPr/>
          <a:lstStyle/>
          <a:p>
            <a:pPr>
              <a:spcBef>
                <a:spcPct val="50000"/>
              </a:spcBef>
            </a:pPr>
            <a:r>
              <a:rPr lang="en-US" altLang="en-US" sz="3200">
                <a:solidFill>
                  <a:schemeClr val="bg1"/>
                </a:solidFill>
                <a:latin typeface="Comic Sans MS" panose="030F0702030302020204" pitchFamily="66" charset="0"/>
              </a:rPr>
              <a:t>	</a:t>
            </a:r>
            <a:r>
              <a:rPr lang="en-US" altLang="en-US" sz="3600">
                <a:solidFill>
                  <a:srgbClr val="FFCC00"/>
                </a:solidFill>
                <a:latin typeface="Comic Sans MS" panose="030F0702030302020204" pitchFamily="66" charset="0"/>
              </a:rPr>
              <a:t>Baseline Monitoring Variables</a:t>
            </a:r>
          </a:p>
        </p:txBody>
      </p:sp>
      <p:sp>
        <p:nvSpPr>
          <p:cNvPr id="225283" name="Text Box 3">
            <a:extLst>
              <a:ext uri="{FF2B5EF4-FFF2-40B4-BE49-F238E27FC236}">
                <a16:creationId xmlns:a16="http://schemas.microsoft.com/office/drawing/2014/main" id="{FEAAF4CC-6F2C-2348-CB32-E819621E1752}"/>
              </a:ext>
            </a:extLst>
          </p:cNvPr>
          <p:cNvSpPr txBox="1">
            <a:spLocks noChangeArrowheads="1"/>
          </p:cNvSpPr>
          <p:nvPr>
            <p:ph type="body" sz="half" idx="1"/>
          </p:nvPr>
        </p:nvSpPr>
        <p:spPr>
          <a:xfrm>
            <a:off x="381000" y="1295400"/>
            <a:ext cx="5486400" cy="5562600"/>
          </a:xfrm>
          <a:noFill/>
          <a:ln/>
        </p:spPr>
        <p:txBody>
          <a:bodyPr/>
          <a:lstStyle/>
          <a:p>
            <a:pPr>
              <a:lnSpc>
                <a:spcPct val="80000"/>
              </a:lnSpc>
              <a:buFontTx/>
              <a:buNone/>
            </a:pPr>
            <a:r>
              <a:rPr lang="en-US" altLang="en-US" sz="1800" u="sng">
                <a:solidFill>
                  <a:srgbClr val="CCECFF"/>
                </a:solidFill>
              </a:rPr>
              <a:t>Habitat/Structure</a:t>
            </a:r>
            <a:endParaRPr lang="en-US" altLang="en-US" sz="1800">
              <a:solidFill>
                <a:srgbClr val="CCECFF"/>
              </a:solidFill>
            </a:endParaRPr>
          </a:p>
          <a:p>
            <a:pPr>
              <a:lnSpc>
                <a:spcPct val="80000"/>
              </a:lnSpc>
            </a:pPr>
            <a:r>
              <a:rPr lang="en-US" altLang="en-US" sz="1800">
                <a:solidFill>
                  <a:srgbClr val="C2B48F"/>
                </a:solidFill>
              </a:rPr>
              <a:t>Forest Vegetation – 224 permanent plots, LIDAR </a:t>
            </a:r>
          </a:p>
          <a:p>
            <a:pPr>
              <a:lnSpc>
                <a:spcPct val="80000"/>
              </a:lnSpc>
            </a:pPr>
            <a:r>
              <a:rPr lang="en-US" altLang="en-US" sz="1800">
                <a:solidFill>
                  <a:srgbClr val="C2B48F"/>
                </a:solidFill>
              </a:rPr>
              <a:t>Stream Reaches – 48 index reaches</a:t>
            </a:r>
          </a:p>
          <a:p>
            <a:pPr>
              <a:lnSpc>
                <a:spcPct val="80000"/>
              </a:lnSpc>
            </a:pPr>
            <a:endParaRPr lang="en-US" altLang="en-US" sz="1800">
              <a:solidFill>
                <a:srgbClr val="C2B48F"/>
              </a:solidFill>
            </a:endParaRPr>
          </a:p>
          <a:p>
            <a:pPr>
              <a:lnSpc>
                <a:spcPct val="80000"/>
              </a:lnSpc>
              <a:buFontTx/>
              <a:buNone/>
            </a:pPr>
            <a:r>
              <a:rPr lang="en-US" altLang="en-US" sz="1800" u="sng">
                <a:solidFill>
                  <a:srgbClr val="CCECFF"/>
                </a:solidFill>
              </a:rPr>
              <a:t>Bio-indicators</a:t>
            </a:r>
            <a:endParaRPr lang="en-US" altLang="en-US" sz="1800">
              <a:solidFill>
                <a:srgbClr val="CCECFF"/>
              </a:solidFill>
            </a:endParaRPr>
          </a:p>
          <a:p>
            <a:pPr>
              <a:lnSpc>
                <a:spcPct val="80000"/>
              </a:lnSpc>
            </a:pPr>
            <a:r>
              <a:rPr lang="en-US" altLang="en-US" sz="1800">
                <a:solidFill>
                  <a:srgbClr val="C2B48F"/>
                </a:solidFill>
              </a:rPr>
              <a:t>Forest understory vegetation</a:t>
            </a:r>
          </a:p>
          <a:p>
            <a:pPr>
              <a:lnSpc>
                <a:spcPct val="80000"/>
              </a:lnSpc>
            </a:pPr>
            <a:r>
              <a:rPr lang="en-US" altLang="en-US" sz="1800">
                <a:solidFill>
                  <a:srgbClr val="C2B48F"/>
                </a:solidFill>
              </a:rPr>
              <a:t>Forest birds – variable circular plots (112) </a:t>
            </a:r>
          </a:p>
          <a:p>
            <a:pPr>
              <a:lnSpc>
                <a:spcPct val="80000"/>
              </a:lnSpc>
            </a:pPr>
            <a:r>
              <a:rPr lang="en-US" altLang="en-US" sz="1800">
                <a:solidFill>
                  <a:srgbClr val="C2B48F"/>
                </a:solidFill>
              </a:rPr>
              <a:t>Headwater stream amphibians - spotlight</a:t>
            </a:r>
          </a:p>
          <a:p>
            <a:pPr>
              <a:lnSpc>
                <a:spcPct val="80000"/>
              </a:lnSpc>
            </a:pPr>
            <a:r>
              <a:rPr lang="en-US" altLang="en-US" sz="1800">
                <a:solidFill>
                  <a:srgbClr val="C2B48F"/>
                </a:solidFill>
              </a:rPr>
              <a:t>Salmonids – spawning counts</a:t>
            </a:r>
          </a:p>
          <a:p>
            <a:pPr>
              <a:lnSpc>
                <a:spcPct val="80000"/>
              </a:lnSpc>
            </a:pPr>
            <a:r>
              <a:rPr lang="en-US" altLang="en-US" sz="1800">
                <a:solidFill>
                  <a:srgbClr val="C2B48F"/>
                </a:solidFill>
              </a:rPr>
              <a:t>Stream macroinvertebrates</a:t>
            </a:r>
          </a:p>
          <a:p>
            <a:pPr>
              <a:lnSpc>
                <a:spcPct val="80000"/>
              </a:lnSpc>
            </a:pPr>
            <a:r>
              <a:rPr lang="en-US" altLang="en-US" sz="1800">
                <a:solidFill>
                  <a:srgbClr val="C2B48F"/>
                </a:solidFill>
              </a:rPr>
              <a:t>Fish community – electrofish/snorkel survey</a:t>
            </a:r>
          </a:p>
          <a:p>
            <a:pPr>
              <a:lnSpc>
                <a:spcPct val="80000"/>
              </a:lnSpc>
              <a:buFontTx/>
              <a:buNone/>
            </a:pPr>
            <a:endParaRPr lang="en-US" altLang="en-US" sz="1800">
              <a:solidFill>
                <a:srgbClr val="C2B48F"/>
              </a:solidFill>
            </a:endParaRPr>
          </a:p>
          <a:p>
            <a:pPr>
              <a:lnSpc>
                <a:spcPct val="80000"/>
              </a:lnSpc>
              <a:buFontTx/>
              <a:buNone/>
            </a:pPr>
            <a:r>
              <a:rPr lang="en-US" altLang="en-US" sz="1800" u="sng">
                <a:solidFill>
                  <a:srgbClr val="CCECFF"/>
                </a:solidFill>
              </a:rPr>
              <a:t>Ecological Processes</a:t>
            </a:r>
            <a:endParaRPr lang="en-US" altLang="en-US" sz="1800">
              <a:solidFill>
                <a:srgbClr val="CCECFF"/>
              </a:solidFill>
            </a:endParaRPr>
          </a:p>
          <a:p>
            <a:pPr>
              <a:lnSpc>
                <a:spcPct val="80000"/>
              </a:lnSpc>
            </a:pPr>
            <a:r>
              <a:rPr lang="en-US" altLang="en-US" sz="1800">
                <a:solidFill>
                  <a:srgbClr val="C2B48F"/>
                </a:solidFill>
              </a:rPr>
              <a:t>Natural disturbance (windthrow, disease, landslides) – LIDAR/aerial photos</a:t>
            </a:r>
          </a:p>
          <a:p>
            <a:pPr>
              <a:lnSpc>
                <a:spcPct val="80000"/>
              </a:lnSpc>
            </a:pPr>
            <a:r>
              <a:rPr lang="en-US" altLang="en-US" sz="1800">
                <a:solidFill>
                  <a:srgbClr val="C2B48F"/>
                </a:solidFill>
              </a:rPr>
              <a:t>Watershed hydrology – stream flow gauges, road connectedness</a:t>
            </a:r>
          </a:p>
          <a:p>
            <a:pPr>
              <a:lnSpc>
                <a:spcPct val="80000"/>
              </a:lnSpc>
              <a:buFontTx/>
              <a:buNone/>
            </a:pPr>
            <a:endParaRPr lang="en-US" altLang="en-US" sz="1800">
              <a:solidFill>
                <a:srgbClr val="C2B48F"/>
              </a:solidFill>
            </a:endParaRPr>
          </a:p>
          <a:p>
            <a:pPr>
              <a:lnSpc>
                <a:spcPct val="80000"/>
              </a:lnSpc>
              <a:buFontTx/>
              <a:buNone/>
            </a:pPr>
            <a:r>
              <a:rPr lang="en-US" altLang="en-US" sz="1800" u="sng">
                <a:solidFill>
                  <a:srgbClr val="CCECFF"/>
                </a:solidFill>
              </a:rPr>
              <a:t>Cost</a:t>
            </a:r>
            <a:endParaRPr lang="en-US" altLang="en-US" sz="1800">
              <a:solidFill>
                <a:srgbClr val="CCECFF"/>
              </a:solidFill>
            </a:endParaRPr>
          </a:p>
          <a:p>
            <a:pPr>
              <a:lnSpc>
                <a:spcPct val="80000"/>
              </a:lnSpc>
              <a:buFontTx/>
              <a:buNone/>
            </a:pPr>
            <a:endParaRPr lang="en-US" altLang="en-US" sz="1800">
              <a:solidFill>
                <a:srgbClr val="C2B48F"/>
              </a:solidFill>
            </a:endParaRPr>
          </a:p>
          <a:p>
            <a:pPr>
              <a:lnSpc>
                <a:spcPct val="80000"/>
              </a:lnSpc>
              <a:buFontTx/>
              <a:buNone/>
            </a:pPr>
            <a:endParaRPr lang="en-US" altLang="en-US" sz="1800">
              <a:solidFill>
                <a:srgbClr val="C2B48F"/>
              </a:solidFill>
            </a:endParaRPr>
          </a:p>
        </p:txBody>
      </p:sp>
      <p:pic>
        <p:nvPicPr>
          <p:cNvPr id="225284" name="Picture 4">
            <a:extLst>
              <a:ext uri="{FF2B5EF4-FFF2-40B4-BE49-F238E27FC236}">
                <a16:creationId xmlns:a16="http://schemas.microsoft.com/office/drawing/2014/main" id="{9993D994-B1C4-7EFC-9B4E-79F20A336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1981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64653B"/>
                  </a:outerShdw>
                </a:effectLst>
              </a14:hiddenEffects>
            </a:ext>
          </a:extLst>
        </p:spPr>
      </p:pic>
      <p:pic>
        <p:nvPicPr>
          <p:cNvPr id="225285" name="Picture 5">
            <a:extLst>
              <a:ext uri="{FF2B5EF4-FFF2-40B4-BE49-F238E27FC236}">
                <a16:creationId xmlns:a16="http://schemas.microsoft.com/office/drawing/2014/main" id="{F9BF2C03-E326-6E2F-B376-F3423AE488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00400"/>
            <a:ext cx="1981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64653B"/>
                  </a:outerShdw>
                </a:effectLst>
              </a14:hiddenEffects>
            </a:ext>
          </a:extLst>
        </p:spPr>
      </p:pic>
      <p:pic>
        <p:nvPicPr>
          <p:cNvPr id="225286" name="Picture 6">
            <a:extLst>
              <a:ext uri="{FF2B5EF4-FFF2-40B4-BE49-F238E27FC236}">
                <a16:creationId xmlns:a16="http://schemas.microsoft.com/office/drawing/2014/main" id="{E5D8C7D4-91E5-DA39-CDA4-61B6B4035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876800"/>
            <a:ext cx="198120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64653B"/>
                  </a:outerShdw>
                </a:effectLst>
              </a14:hiddenEffects>
            </a:ext>
          </a:extLst>
        </p:spPr>
      </p:pic>
      <p:sp>
        <p:nvSpPr>
          <p:cNvPr id="225287" name="Text Box 7">
            <a:extLst>
              <a:ext uri="{FF2B5EF4-FFF2-40B4-BE49-F238E27FC236}">
                <a16:creationId xmlns:a16="http://schemas.microsoft.com/office/drawing/2014/main" id="{F035E86D-C622-F897-F355-6A2474A5C4B7}"/>
              </a:ext>
            </a:extLst>
          </p:cNvPr>
          <p:cNvSpPr txBox="1">
            <a:spLocks noChangeArrowheads="1"/>
          </p:cNvSpPr>
          <p:nvPr/>
        </p:nvSpPr>
        <p:spPr bwMode="auto">
          <a:xfrm>
            <a:off x="6096000" y="6400800"/>
            <a:ext cx="2098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i="1">
                <a:solidFill>
                  <a:srgbClr val="CCECFF"/>
                </a:solidFill>
                <a:latin typeface="Times New Roman" panose="02020603050405020304" pitchFamily="18" charset="0"/>
              </a:rPr>
              <a:t>LIDAR data and model (USFS)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80" name="Picture 4">
            <a:extLst>
              <a:ext uri="{FF2B5EF4-FFF2-40B4-BE49-F238E27FC236}">
                <a16:creationId xmlns:a16="http://schemas.microsoft.com/office/drawing/2014/main" id="{6C98D7CA-DFE1-A3EC-9A46-7C8BC29B306A}"/>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06938" y="0"/>
            <a:ext cx="4437062"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7383" name="Text Box 7">
            <a:extLst>
              <a:ext uri="{FF2B5EF4-FFF2-40B4-BE49-F238E27FC236}">
                <a16:creationId xmlns:a16="http://schemas.microsoft.com/office/drawing/2014/main" id="{28CE009A-E796-82E5-2733-41114793AA33}"/>
              </a:ext>
            </a:extLst>
          </p:cNvPr>
          <p:cNvSpPr txBox="1">
            <a:spLocks noChangeArrowheads="1"/>
          </p:cNvSpPr>
          <p:nvPr/>
        </p:nvSpPr>
        <p:spPr bwMode="auto">
          <a:xfrm>
            <a:off x="533400" y="290513"/>
            <a:ext cx="3805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FFCC00"/>
                </a:solidFill>
                <a:latin typeface="Comic Sans MS" panose="030F0702030302020204" pitchFamily="66" charset="0"/>
              </a:rPr>
              <a:t>Management Zones</a:t>
            </a:r>
          </a:p>
        </p:txBody>
      </p:sp>
      <p:sp>
        <p:nvSpPr>
          <p:cNvPr id="357384" name="Text Box 8">
            <a:extLst>
              <a:ext uri="{FF2B5EF4-FFF2-40B4-BE49-F238E27FC236}">
                <a16:creationId xmlns:a16="http://schemas.microsoft.com/office/drawing/2014/main" id="{83DE816A-81EF-870B-AFED-ABCAA6439466}"/>
              </a:ext>
            </a:extLst>
          </p:cNvPr>
          <p:cNvSpPr txBox="1">
            <a:spLocks noChangeArrowheads="1"/>
          </p:cNvSpPr>
          <p:nvPr/>
        </p:nvSpPr>
        <p:spPr bwMode="auto">
          <a:xfrm>
            <a:off x="574675" y="2206625"/>
            <a:ext cx="35401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a:solidFill>
                  <a:srgbClr val="C2B48F"/>
                </a:solidFill>
              </a:rPr>
              <a:t>Ecological Reserves (965 ac.)</a:t>
            </a:r>
          </a:p>
          <a:p>
            <a:pPr>
              <a:buFontTx/>
              <a:buChar char="•"/>
            </a:pPr>
            <a:r>
              <a:rPr lang="en-US" altLang="en-US">
                <a:solidFill>
                  <a:srgbClr val="C2B48F"/>
                </a:solidFill>
              </a:rPr>
              <a:t>Control Areas (2,418 ac.)</a:t>
            </a:r>
          </a:p>
          <a:p>
            <a:pPr>
              <a:buFontTx/>
              <a:buChar char="•"/>
            </a:pPr>
            <a:endParaRPr lang="en-US" altLang="en-US">
              <a:solidFill>
                <a:srgbClr val="C2B48F"/>
              </a:solidFill>
            </a:endParaRPr>
          </a:p>
          <a:p>
            <a:pPr>
              <a:buFontTx/>
              <a:buChar char="•"/>
            </a:pPr>
            <a:endParaRPr lang="en-US" altLang="en-US">
              <a:solidFill>
                <a:srgbClr val="C2B48F"/>
              </a:solidFill>
            </a:endParaRPr>
          </a:p>
          <a:p>
            <a:pPr>
              <a:buFontTx/>
              <a:buChar char="•"/>
            </a:pPr>
            <a:r>
              <a:rPr lang="en-US" altLang="en-US">
                <a:solidFill>
                  <a:srgbClr val="C2B48F"/>
                </a:solidFill>
              </a:rPr>
              <a:t>Limited Entry Buffers (3,961 ac.)</a:t>
            </a:r>
          </a:p>
          <a:p>
            <a:pPr>
              <a:buFontTx/>
              <a:buChar char="•"/>
            </a:pPr>
            <a:endParaRPr lang="en-US" altLang="en-US">
              <a:solidFill>
                <a:srgbClr val="C2B48F"/>
              </a:solidFill>
            </a:endParaRPr>
          </a:p>
          <a:p>
            <a:pPr>
              <a:buFontTx/>
              <a:buChar char="•"/>
            </a:pPr>
            <a:endParaRPr lang="en-US" altLang="en-US">
              <a:solidFill>
                <a:srgbClr val="C2B48F"/>
              </a:solidFill>
            </a:endParaRPr>
          </a:p>
          <a:p>
            <a:pPr>
              <a:buFontTx/>
              <a:buChar char="•"/>
            </a:pPr>
            <a:r>
              <a:rPr lang="en-US" altLang="en-US">
                <a:solidFill>
                  <a:srgbClr val="C2B48F"/>
                </a:solidFill>
              </a:rPr>
              <a:t>Managed Lands (6,824 ac.)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802" name="Picture 1330">
            <a:extLst>
              <a:ext uri="{FF2B5EF4-FFF2-40B4-BE49-F238E27FC236}">
                <a16:creationId xmlns:a16="http://schemas.microsoft.com/office/drawing/2014/main" id="{A64AB6A4-4FDB-317E-A452-F2B62D8BBD0C}"/>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138613" y="0"/>
            <a:ext cx="5005387" cy="6858000"/>
          </a:xfrm>
          <a:solidFill>
            <a:schemeClr val="accent1"/>
          </a:solidFill>
          <a:ln/>
          <a:extLst>
            <a:ext uri="{91240B29-F687-4F45-9708-019B960494DF}">
              <a14:hiddenLine xmlns:a14="http://schemas.microsoft.com/office/drawing/2010/main" w="9525">
                <a:solidFill>
                  <a:srgbClr val="000000"/>
                </a:solidFill>
                <a:miter lim="800000"/>
                <a:headEnd/>
                <a:tailEnd/>
              </a14:hiddenLine>
            </a:ext>
          </a:extLst>
        </p:spPr>
      </p:pic>
      <p:sp>
        <p:nvSpPr>
          <p:cNvPr id="362803" name="Text Box 1331">
            <a:extLst>
              <a:ext uri="{FF2B5EF4-FFF2-40B4-BE49-F238E27FC236}">
                <a16:creationId xmlns:a16="http://schemas.microsoft.com/office/drawing/2014/main" id="{7DE95D9B-3861-8C8E-E605-A2263B92C7FA}"/>
              </a:ext>
            </a:extLst>
          </p:cNvPr>
          <p:cNvSpPr txBox="1">
            <a:spLocks noChangeArrowheads="1"/>
          </p:cNvSpPr>
          <p:nvPr/>
        </p:nvSpPr>
        <p:spPr bwMode="auto">
          <a:xfrm>
            <a:off x="304800" y="482600"/>
            <a:ext cx="33416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200">
                <a:solidFill>
                  <a:srgbClr val="FFCC00"/>
                </a:solidFill>
                <a:latin typeface="Comic Sans MS" panose="030F0702030302020204" pitchFamily="66" charset="0"/>
              </a:rPr>
              <a:t>Decision-making </a:t>
            </a:r>
          </a:p>
          <a:p>
            <a:pPr algn="ctr"/>
            <a:r>
              <a:rPr lang="en-US" altLang="en-US" sz="3200">
                <a:solidFill>
                  <a:srgbClr val="FFCC00"/>
                </a:solidFill>
                <a:latin typeface="Comic Sans MS" panose="030F0702030302020204" pitchFamily="66" charset="0"/>
              </a:rPr>
              <a:t>Process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6" name="Picture 4">
            <a:extLst>
              <a:ext uri="{FF2B5EF4-FFF2-40B4-BE49-F238E27FC236}">
                <a16:creationId xmlns:a16="http://schemas.microsoft.com/office/drawing/2014/main" id="{5418C4E7-C456-D03F-C680-534FC4E77A3C}"/>
              </a:ext>
            </a:extLst>
          </p:cNvP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r="55154"/>
          <a:stretch>
            <a:fillRect/>
          </a:stretch>
        </p:blipFill>
        <p:spPr>
          <a:xfrm>
            <a:off x="914400" y="1066800"/>
            <a:ext cx="2514600" cy="2038350"/>
          </a:xfrm>
          <a:solidFill>
            <a:srgbClr val="C2B48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6599" name="Picture 7">
            <a:extLst>
              <a:ext uri="{FF2B5EF4-FFF2-40B4-BE49-F238E27FC236}">
                <a16:creationId xmlns:a16="http://schemas.microsoft.com/office/drawing/2014/main" id="{F5242A05-8498-6A00-FF1B-83C9C94475C6}"/>
              </a:ext>
            </a:extLst>
          </p:cNvPr>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826000" y="0"/>
            <a:ext cx="4338638" cy="670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6602" name="Text Box 10">
            <a:extLst>
              <a:ext uri="{FF2B5EF4-FFF2-40B4-BE49-F238E27FC236}">
                <a16:creationId xmlns:a16="http://schemas.microsoft.com/office/drawing/2014/main" id="{CF631510-884F-C448-AD9B-30C89C8CECD6}"/>
              </a:ext>
            </a:extLst>
          </p:cNvPr>
          <p:cNvSpPr txBox="1">
            <a:spLocks noChangeArrowheads="1"/>
          </p:cNvSpPr>
          <p:nvPr/>
        </p:nvSpPr>
        <p:spPr bwMode="auto">
          <a:xfrm>
            <a:off x="1152525" y="214313"/>
            <a:ext cx="2565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rgbClr val="FFCC00"/>
                </a:solidFill>
                <a:latin typeface="Comic Sans MS" panose="030F0702030302020204" pitchFamily="66" charset="0"/>
              </a:rPr>
              <a:t>Stand Types</a:t>
            </a:r>
          </a:p>
        </p:txBody>
      </p:sp>
      <p:pic>
        <p:nvPicPr>
          <p:cNvPr id="366606" name="Picture 14">
            <a:extLst>
              <a:ext uri="{FF2B5EF4-FFF2-40B4-BE49-F238E27FC236}">
                <a16:creationId xmlns:a16="http://schemas.microsoft.com/office/drawing/2014/main" id="{71D3CF63-D65C-7AB6-0257-D2EE9F5619D1}"/>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2000" y="3451225"/>
            <a:ext cx="2949575" cy="2949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6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0" name="Picture 2">
            <a:extLst>
              <a:ext uri="{FF2B5EF4-FFF2-40B4-BE49-F238E27FC236}">
                <a16:creationId xmlns:a16="http://schemas.microsoft.com/office/drawing/2014/main" id="{C3F93999-9E34-3EA3-A45B-99AD47606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6771" name="Rectangle 3">
            <a:extLst>
              <a:ext uri="{FF2B5EF4-FFF2-40B4-BE49-F238E27FC236}">
                <a16:creationId xmlns:a16="http://schemas.microsoft.com/office/drawing/2014/main" id="{54C07A81-7139-CEB4-4C1C-027D3CCEC550}"/>
              </a:ext>
            </a:extLst>
          </p:cNvPr>
          <p:cNvSpPr>
            <a:spLocks noGrp="1" noChangeArrowheads="1"/>
          </p:cNvSpPr>
          <p:nvPr>
            <p:ph type="title"/>
          </p:nvPr>
        </p:nvSpPr>
        <p:spPr>
          <a:xfrm>
            <a:off x="457200" y="1143000"/>
            <a:ext cx="8229600" cy="1143000"/>
          </a:xfrm>
        </p:spPr>
        <p:txBody>
          <a:bodyPr/>
          <a:lstStyle/>
          <a:p>
            <a:r>
              <a:rPr lang="en-US" altLang="en-US" sz="3200">
                <a:solidFill>
                  <a:srgbClr val="FFCC00"/>
                </a:solidFill>
                <a:latin typeface="Comic Sans MS" panose="030F0702030302020204" pitchFamily="66" charset="0"/>
              </a:rPr>
              <a:t>Desired Future Conditions</a:t>
            </a:r>
          </a:p>
        </p:txBody>
      </p:sp>
      <p:sp>
        <p:nvSpPr>
          <p:cNvPr id="416772" name="Rectangle 4">
            <a:extLst>
              <a:ext uri="{FF2B5EF4-FFF2-40B4-BE49-F238E27FC236}">
                <a16:creationId xmlns:a16="http://schemas.microsoft.com/office/drawing/2014/main" id="{2BF64CAE-A070-03FF-A4E1-8A5B69FCD366}"/>
              </a:ext>
            </a:extLst>
          </p:cNvPr>
          <p:cNvSpPr>
            <a:spLocks noGrp="1" noChangeArrowheads="1"/>
          </p:cNvSpPr>
          <p:nvPr>
            <p:ph type="body" idx="1"/>
          </p:nvPr>
        </p:nvSpPr>
        <p:spPr>
          <a:xfrm>
            <a:off x="457200" y="2255838"/>
            <a:ext cx="8229600" cy="4525962"/>
          </a:xfrm>
        </p:spPr>
        <p:txBody>
          <a:bodyPr/>
          <a:lstStyle/>
          <a:p>
            <a:r>
              <a:rPr lang="en-US" altLang="en-US" sz="2400">
                <a:solidFill>
                  <a:srgbClr val="C2B48F"/>
                </a:solidFill>
              </a:rPr>
              <a:t>Ecosystem resistance and resilience</a:t>
            </a:r>
          </a:p>
          <a:p>
            <a:pPr lvl="1"/>
            <a:r>
              <a:rPr lang="en-US" altLang="en-US" sz="2400">
                <a:solidFill>
                  <a:srgbClr val="C2B48F"/>
                </a:solidFill>
              </a:rPr>
              <a:t>Wind disturbance</a:t>
            </a:r>
          </a:p>
          <a:p>
            <a:pPr lvl="1"/>
            <a:r>
              <a:rPr lang="en-US" altLang="en-US" sz="2400">
                <a:solidFill>
                  <a:srgbClr val="C2B48F"/>
                </a:solidFill>
              </a:rPr>
              <a:t>Climate change</a:t>
            </a:r>
          </a:p>
          <a:p>
            <a:r>
              <a:rPr lang="en-US" altLang="en-US" sz="2400">
                <a:solidFill>
                  <a:srgbClr val="C2B48F"/>
                </a:solidFill>
              </a:rPr>
              <a:t>Spatial and Temporal Variability across the landscape</a:t>
            </a:r>
          </a:p>
          <a:p>
            <a:r>
              <a:rPr lang="en-US" altLang="en-US" sz="2400">
                <a:solidFill>
                  <a:srgbClr val="C2B48F"/>
                </a:solidFill>
              </a:rPr>
              <a:t>Functional Landscape Linkages – </a:t>
            </a:r>
            <a:r>
              <a:rPr lang="en-US" altLang="en-US" sz="2400" i="1">
                <a:solidFill>
                  <a:srgbClr val="C2B48F"/>
                </a:solidFill>
              </a:rPr>
              <a:t>Upland Forest …Freshwater</a:t>
            </a:r>
          </a:p>
          <a:p>
            <a:r>
              <a:rPr lang="en-US" altLang="en-US" sz="2400">
                <a:solidFill>
                  <a:srgbClr val="C2B48F"/>
                </a:solidFill>
              </a:rPr>
              <a:t>Habitat for Late-successional species – </a:t>
            </a:r>
            <a:r>
              <a:rPr lang="en-US" altLang="en-US" sz="2400" i="1">
                <a:solidFill>
                  <a:srgbClr val="C2B48F"/>
                </a:solidFill>
              </a:rPr>
              <a:t>i.e. murrelets</a:t>
            </a:r>
          </a:p>
          <a:p>
            <a:endParaRPr lang="en-US" altLang="en-US" sz="2400">
              <a:solidFill>
                <a:srgbClr val="C2B48F"/>
              </a:solidFill>
            </a:endParaRPr>
          </a:p>
          <a:p>
            <a:r>
              <a:rPr lang="en-US" altLang="en-US" sz="2400">
                <a:solidFill>
                  <a:srgbClr val="C2B48F"/>
                </a:solidFill>
              </a:rPr>
              <a:t>Ultimately…Natural processes shape the landscape</a:t>
            </a:r>
          </a:p>
          <a:p>
            <a:endParaRPr lang="en-US" altLang="en-US" sz="2400">
              <a:solidFill>
                <a:srgbClr val="C2B48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69A3AB1D-E5D4-19A7-AF85-F98EA062F89F}"/>
              </a:ext>
            </a:extLst>
          </p:cNvPr>
          <p:cNvSpPr>
            <a:spLocks noGrp="1" noChangeArrowheads="1"/>
          </p:cNvSpPr>
          <p:nvPr>
            <p:ph type="title"/>
          </p:nvPr>
        </p:nvSpPr>
        <p:spPr/>
        <p:txBody>
          <a:bodyPr/>
          <a:lstStyle/>
          <a:p>
            <a:endParaRPr lang="en-US" altLang="en-US"/>
          </a:p>
        </p:txBody>
      </p:sp>
      <p:pic>
        <p:nvPicPr>
          <p:cNvPr id="401411" name="Picture 3">
            <a:extLst>
              <a:ext uri="{FF2B5EF4-FFF2-40B4-BE49-F238E27FC236}">
                <a16:creationId xmlns:a16="http://schemas.microsoft.com/office/drawing/2014/main" id="{F4B7BDD3-F0BC-148F-2A44-98275A7EB1A2}"/>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6863"/>
            <a:ext cx="82296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372C3080-F460-2D58-2708-6E9F606D6F57}"/>
              </a:ext>
            </a:extLst>
          </p:cNvPr>
          <p:cNvSpPr>
            <a:spLocks noGrp="1" noChangeArrowheads="1"/>
          </p:cNvSpPr>
          <p:nvPr>
            <p:ph type="title"/>
          </p:nvPr>
        </p:nvSpPr>
        <p:spPr/>
        <p:txBody>
          <a:bodyPr/>
          <a:lstStyle/>
          <a:p>
            <a:endParaRPr lang="en-US" altLang="en-US"/>
          </a:p>
        </p:txBody>
      </p:sp>
      <p:pic>
        <p:nvPicPr>
          <p:cNvPr id="402435" name="Picture 3">
            <a:extLst>
              <a:ext uri="{FF2B5EF4-FFF2-40B4-BE49-F238E27FC236}">
                <a16:creationId xmlns:a16="http://schemas.microsoft.com/office/drawing/2014/main" id="{CC10BA36-F4F9-99FD-23A1-E1C9CE9FEBA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6863"/>
            <a:ext cx="82296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B760FE32-3662-DDE3-9286-65F8BE42812B}"/>
              </a:ext>
            </a:extLst>
          </p:cNvPr>
          <p:cNvSpPr>
            <a:spLocks noGrp="1" noChangeArrowheads="1"/>
          </p:cNvSpPr>
          <p:nvPr>
            <p:ph type="title"/>
          </p:nvPr>
        </p:nvSpPr>
        <p:spPr/>
        <p:txBody>
          <a:bodyPr/>
          <a:lstStyle/>
          <a:p>
            <a:endParaRPr lang="en-US" altLang="en-US"/>
          </a:p>
        </p:txBody>
      </p:sp>
      <p:pic>
        <p:nvPicPr>
          <p:cNvPr id="403459" name="Picture 3">
            <a:extLst>
              <a:ext uri="{FF2B5EF4-FFF2-40B4-BE49-F238E27FC236}">
                <a16:creationId xmlns:a16="http://schemas.microsoft.com/office/drawing/2014/main" id="{B6BD494E-CFFD-0DD9-29D8-6EB898E9480F}"/>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96863"/>
            <a:ext cx="8229600" cy="6172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a:extLst>
              <a:ext uri="{FF2B5EF4-FFF2-40B4-BE49-F238E27FC236}">
                <a16:creationId xmlns:a16="http://schemas.microsoft.com/office/drawing/2014/main" id="{C765238C-7F31-F047-5717-6B6917DD9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04483" name="Rectangle 3">
            <a:extLst>
              <a:ext uri="{FF2B5EF4-FFF2-40B4-BE49-F238E27FC236}">
                <a16:creationId xmlns:a16="http://schemas.microsoft.com/office/drawing/2014/main" id="{354DDAF4-56C4-FDCE-9374-19D7B0FD043F}"/>
              </a:ext>
            </a:extLst>
          </p:cNvPr>
          <p:cNvSpPr>
            <a:spLocks noGrp="1" noChangeArrowheads="1"/>
          </p:cNvSpPr>
          <p:nvPr>
            <p:ph type="title"/>
          </p:nvPr>
        </p:nvSpPr>
        <p:spPr>
          <a:xfrm>
            <a:off x="457200" y="1143000"/>
            <a:ext cx="8229600" cy="1143000"/>
          </a:xfrm>
        </p:spPr>
        <p:txBody>
          <a:bodyPr/>
          <a:lstStyle/>
          <a:p>
            <a:r>
              <a:rPr lang="en-US" altLang="en-US" sz="3200">
                <a:solidFill>
                  <a:srgbClr val="FFCC00"/>
                </a:solidFill>
                <a:latin typeface="Comic Sans MS" panose="030F0702030302020204" pitchFamily="66" charset="0"/>
              </a:rPr>
              <a:t>Application of Treatments</a:t>
            </a:r>
          </a:p>
        </p:txBody>
      </p:sp>
      <p:sp>
        <p:nvSpPr>
          <p:cNvPr id="404484" name="Rectangle 4">
            <a:extLst>
              <a:ext uri="{FF2B5EF4-FFF2-40B4-BE49-F238E27FC236}">
                <a16:creationId xmlns:a16="http://schemas.microsoft.com/office/drawing/2014/main" id="{10DC3E9E-F5CC-20FE-9802-02EA50AAFC27}"/>
              </a:ext>
            </a:extLst>
          </p:cNvPr>
          <p:cNvSpPr>
            <a:spLocks noGrp="1" noChangeArrowheads="1"/>
          </p:cNvSpPr>
          <p:nvPr>
            <p:ph type="body" idx="1"/>
          </p:nvPr>
        </p:nvSpPr>
        <p:spPr>
          <a:xfrm>
            <a:off x="457200" y="2209800"/>
            <a:ext cx="8229600" cy="4525963"/>
          </a:xfrm>
        </p:spPr>
        <p:txBody>
          <a:bodyPr/>
          <a:lstStyle/>
          <a:p>
            <a:r>
              <a:rPr lang="en-US" altLang="en-US" sz="2400">
                <a:solidFill>
                  <a:srgbClr val="C2B48F"/>
                </a:solidFill>
              </a:rPr>
              <a:t>Increase forest stand resistance to wind disturbance</a:t>
            </a:r>
          </a:p>
          <a:p>
            <a:pPr lvl="1"/>
            <a:r>
              <a:rPr lang="en-US" altLang="en-US" sz="2400">
                <a:solidFill>
                  <a:srgbClr val="C2B48F"/>
                </a:solidFill>
              </a:rPr>
              <a:t>Promote western red cedar through selective thinning</a:t>
            </a:r>
          </a:p>
          <a:p>
            <a:pPr lvl="1"/>
            <a:r>
              <a:rPr lang="en-US" altLang="en-US" sz="2400">
                <a:solidFill>
                  <a:srgbClr val="C2B48F"/>
                </a:solidFill>
              </a:rPr>
              <a:t>Decrease height-diameter ratios</a:t>
            </a:r>
          </a:p>
          <a:p>
            <a:r>
              <a:rPr lang="en-US" altLang="en-US" sz="2400">
                <a:solidFill>
                  <a:srgbClr val="C2B48F"/>
                </a:solidFill>
              </a:rPr>
              <a:t>Develop late-successional habitat characteristics</a:t>
            </a:r>
          </a:p>
          <a:p>
            <a:pPr lvl="1"/>
            <a:r>
              <a:rPr lang="en-US" altLang="en-US" sz="2400">
                <a:solidFill>
                  <a:srgbClr val="C2B48F"/>
                </a:solidFill>
              </a:rPr>
              <a:t>Density management, promote growth of large trees</a:t>
            </a:r>
          </a:p>
          <a:p>
            <a:pPr lvl="1"/>
            <a:r>
              <a:rPr lang="en-US" altLang="en-US" sz="2400">
                <a:solidFill>
                  <a:srgbClr val="C2B48F"/>
                </a:solidFill>
              </a:rPr>
              <a:t>Maintain decadence (e.g., mistletoe brooms)</a:t>
            </a:r>
          </a:p>
          <a:p>
            <a:r>
              <a:rPr lang="en-US" altLang="en-US" sz="2400">
                <a:solidFill>
                  <a:srgbClr val="C2B48F"/>
                </a:solidFill>
              </a:rPr>
              <a:t>Enhance spatial heterogeneity</a:t>
            </a:r>
          </a:p>
          <a:p>
            <a:pPr lvl="1"/>
            <a:r>
              <a:rPr lang="en-US" altLang="en-US" sz="2400">
                <a:solidFill>
                  <a:srgbClr val="C2B48F"/>
                </a:solidFill>
              </a:rPr>
              <a:t>Variable-density thinning and uniform thinning</a:t>
            </a:r>
          </a:p>
          <a:p>
            <a:r>
              <a:rPr lang="en-US" altLang="en-US" sz="2400">
                <a:solidFill>
                  <a:srgbClr val="C2B48F"/>
                </a:solidFill>
              </a:rPr>
              <a:t>Restore landscape linkages</a:t>
            </a:r>
          </a:p>
          <a:p>
            <a:pPr lvl="1"/>
            <a:r>
              <a:rPr lang="en-US" altLang="en-US" sz="2400">
                <a:solidFill>
                  <a:srgbClr val="C2B48F"/>
                </a:solidFill>
              </a:rPr>
              <a:t>Thin in riparian areas and mass-wasting zones</a:t>
            </a:r>
          </a:p>
          <a:p>
            <a:endParaRPr lang="en-US" altLang="en-US" sz="2400">
              <a:solidFill>
                <a:srgbClr val="C2B48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6530" name="Group 2">
            <a:extLst>
              <a:ext uri="{FF2B5EF4-FFF2-40B4-BE49-F238E27FC236}">
                <a16:creationId xmlns:a16="http://schemas.microsoft.com/office/drawing/2014/main" id="{F533B8D5-5895-5845-E45B-581006BC38CA}"/>
              </a:ext>
            </a:extLst>
          </p:cNvPr>
          <p:cNvGrpSpPr>
            <a:grpSpLocks/>
          </p:cNvGrpSpPr>
          <p:nvPr/>
        </p:nvGrpSpPr>
        <p:grpSpPr bwMode="auto">
          <a:xfrm>
            <a:off x="0" y="228600"/>
            <a:ext cx="9144000" cy="6629400"/>
            <a:chOff x="96" y="389"/>
            <a:chExt cx="5568" cy="3691"/>
          </a:xfrm>
        </p:grpSpPr>
        <p:pic>
          <p:nvPicPr>
            <p:cNvPr id="406531" name="Picture 3">
              <a:extLst>
                <a:ext uri="{FF2B5EF4-FFF2-40B4-BE49-F238E27FC236}">
                  <a16:creationId xmlns:a16="http://schemas.microsoft.com/office/drawing/2014/main" id="{7D889192-BD6A-D964-7628-68D4DFEF9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389"/>
              <a:ext cx="5568" cy="3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6532" name="Rectangle 4">
              <a:extLst>
                <a:ext uri="{FF2B5EF4-FFF2-40B4-BE49-F238E27FC236}">
                  <a16:creationId xmlns:a16="http://schemas.microsoft.com/office/drawing/2014/main" id="{6AC526F5-FB30-471B-36EC-F48695D60B0D}"/>
                </a:ext>
              </a:extLst>
            </p:cNvPr>
            <p:cNvSpPr>
              <a:spLocks noChangeArrowheads="1"/>
            </p:cNvSpPr>
            <p:nvPr/>
          </p:nvSpPr>
          <p:spPr bwMode="auto">
            <a:xfrm>
              <a:off x="336" y="672"/>
              <a:ext cx="624"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6533" name="Line 5">
            <a:extLst>
              <a:ext uri="{FF2B5EF4-FFF2-40B4-BE49-F238E27FC236}">
                <a16:creationId xmlns:a16="http://schemas.microsoft.com/office/drawing/2014/main" id="{FF81E836-911F-D946-5E9A-059A50DD9B1C}"/>
              </a:ext>
            </a:extLst>
          </p:cNvPr>
          <p:cNvSpPr>
            <a:spLocks noChangeShapeType="1"/>
          </p:cNvSpPr>
          <p:nvPr/>
        </p:nvSpPr>
        <p:spPr bwMode="auto">
          <a:xfrm flipV="1">
            <a:off x="304800" y="5105400"/>
            <a:ext cx="609600" cy="10668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6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FA481338-013D-F459-E8A2-98325457FD4E}"/>
              </a:ext>
            </a:extLst>
          </p:cNvPr>
          <p:cNvSpPr>
            <a:spLocks noGrp="1" noChangeArrowheads="1"/>
          </p:cNvSpPr>
          <p:nvPr>
            <p:ph type="title"/>
          </p:nvPr>
        </p:nvSpPr>
        <p:spPr/>
        <p:txBody>
          <a:bodyPr/>
          <a:lstStyle/>
          <a:p>
            <a:r>
              <a:rPr lang="en-US" altLang="en-US" sz="3600">
                <a:solidFill>
                  <a:srgbClr val="FFCC00"/>
                </a:solidFill>
                <a:latin typeface="Comic Sans MS" panose="030F0702030302020204" pitchFamily="66" charset="0"/>
              </a:rPr>
              <a:t>Challenges</a:t>
            </a:r>
          </a:p>
        </p:txBody>
      </p:sp>
      <p:sp>
        <p:nvSpPr>
          <p:cNvPr id="400387" name="Rectangle 3">
            <a:extLst>
              <a:ext uri="{FF2B5EF4-FFF2-40B4-BE49-F238E27FC236}">
                <a16:creationId xmlns:a16="http://schemas.microsoft.com/office/drawing/2014/main" id="{15563AA2-FE46-B335-8324-FD4E87F033D7}"/>
              </a:ext>
            </a:extLst>
          </p:cNvPr>
          <p:cNvSpPr>
            <a:spLocks noGrp="1" noChangeArrowheads="1"/>
          </p:cNvSpPr>
          <p:nvPr>
            <p:ph type="body" idx="1"/>
          </p:nvPr>
        </p:nvSpPr>
        <p:spPr/>
        <p:txBody>
          <a:bodyPr/>
          <a:lstStyle/>
          <a:p>
            <a:r>
              <a:rPr lang="en-US" altLang="en-US" sz="2800">
                <a:solidFill>
                  <a:srgbClr val="C2B48F"/>
                </a:solidFill>
              </a:rPr>
              <a:t>Cost Effectiveness and Transferability</a:t>
            </a:r>
          </a:p>
          <a:p>
            <a:pPr lvl="1"/>
            <a:r>
              <a:rPr lang="en-US" altLang="en-US" sz="2400">
                <a:solidFill>
                  <a:srgbClr val="C2B48F"/>
                </a:solidFill>
              </a:rPr>
              <a:t>Balancing ecological outcomes vs. financial returns</a:t>
            </a:r>
          </a:p>
          <a:p>
            <a:pPr lvl="1"/>
            <a:r>
              <a:rPr lang="en-US" altLang="en-US" sz="2400">
                <a:solidFill>
                  <a:srgbClr val="C2B48F"/>
                </a:solidFill>
              </a:rPr>
              <a:t>Feasible restoration model? </a:t>
            </a:r>
          </a:p>
          <a:p>
            <a:r>
              <a:rPr lang="en-US" altLang="en-US" sz="2800">
                <a:solidFill>
                  <a:srgbClr val="C2B48F"/>
                </a:solidFill>
              </a:rPr>
              <a:t>Different ownership management objectives (refuge, TNC)</a:t>
            </a:r>
          </a:p>
          <a:p>
            <a:r>
              <a:rPr lang="en-US" altLang="en-US" sz="2800">
                <a:solidFill>
                  <a:srgbClr val="C2B48F"/>
                </a:solidFill>
              </a:rPr>
              <a:t>Incorporating natural processes (wind, disease, insects) into restoration design. </a:t>
            </a:r>
          </a:p>
          <a:p>
            <a:r>
              <a:rPr lang="en-US" altLang="en-US" sz="2800">
                <a:solidFill>
                  <a:srgbClr val="C2B48F"/>
                </a:solidFill>
              </a:rPr>
              <a:t>Considering effects of climate change</a:t>
            </a:r>
          </a:p>
          <a:p>
            <a:r>
              <a:rPr lang="en-US" altLang="en-US" sz="2800">
                <a:solidFill>
                  <a:srgbClr val="C2B48F"/>
                </a:solidFill>
              </a:rPr>
              <a:t>When are we done?  How many treatments?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6387569B-215A-E977-2D6D-DD8EC8735579}"/>
              </a:ext>
            </a:extLst>
          </p:cNvPr>
          <p:cNvSpPr>
            <a:spLocks noChangeArrowheads="1"/>
          </p:cNvSpPr>
          <p:nvPr>
            <p:ph type="title"/>
          </p:nvPr>
        </p:nvSpPr>
        <p:spPr>
          <a:xfrm>
            <a:off x="457200" y="0"/>
            <a:ext cx="8229600" cy="1143000"/>
          </a:xfrm>
          <a:noFill/>
          <a:ln/>
        </p:spPr>
        <p:txBody>
          <a:bodyPr/>
          <a:lstStyle/>
          <a:p>
            <a:r>
              <a:rPr lang="en-US" altLang="en-US" b="1">
                <a:solidFill>
                  <a:srgbClr val="FFCC00"/>
                </a:solidFill>
              </a:rPr>
              <a:t>Questions?</a:t>
            </a:r>
            <a:endParaRPr lang="en-US" altLang="en-US" sz="4000" b="1">
              <a:solidFill>
                <a:srgbClr val="FFCC00"/>
              </a:solidFill>
            </a:endParaRPr>
          </a:p>
        </p:txBody>
      </p:sp>
      <p:pic>
        <p:nvPicPr>
          <p:cNvPr id="405507" name="Picture 3">
            <a:extLst>
              <a:ext uri="{FF2B5EF4-FFF2-40B4-BE49-F238E27FC236}">
                <a16:creationId xmlns:a16="http://schemas.microsoft.com/office/drawing/2014/main" id="{96A6F88B-1F63-24E9-AE0B-61C977053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1143000"/>
            <a:ext cx="9137650" cy="575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2">
            <a:extLst>
              <a:ext uri="{FF2B5EF4-FFF2-40B4-BE49-F238E27FC236}">
                <a16:creationId xmlns:a16="http://schemas.microsoft.com/office/drawing/2014/main" id="{03301733-6831-F137-68C4-F85F09440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
            <a:ext cx="4900613" cy="6248400"/>
          </a:xfrm>
          <a:prstGeom prst="rect">
            <a:avLst/>
          </a:prstGeom>
          <a:noFill/>
          <a:ln w="9525">
            <a:solidFill>
              <a:srgbClr val="6699FF"/>
            </a:solidFill>
            <a:miter lim="800000"/>
            <a:headEnd/>
            <a:tailEnd/>
          </a:ln>
          <a:extLst>
            <a:ext uri="{909E8E84-426E-40DD-AFC4-6F175D3DCCD1}">
              <a14:hiddenFill xmlns:a14="http://schemas.microsoft.com/office/drawing/2010/main">
                <a:solidFill>
                  <a:srgbClr val="FFFFFF"/>
                </a:solidFill>
              </a14:hiddenFill>
            </a:ext>
          </a:extLst>
        </p:spPr>
      </p:pic>
      <p:sp>
        <p:nvSpPr>
          <p:cNvPr id="408579" name="Text Box 3">
            <a:extLst>
              <a:ext uri="{FF2B5EF4-FFF2-40B4-BE49-F238E27FC236}">
                <a16:creationId xmlns:a16="http://schemas.microsoft.com/office/drawing/2014/main" id="{83819AB9-1E9A-5320-7241-66540AD22616}"/>
              </a:ext>
            </a:extLst>
          </p:cNvPr>
          <p:cNvSpPr txBox="1">
            <a:spLocks noChangeArrowheads="1"/>
          </p:cNvSpPr>
          <p:nvPr/>
        </p:nvSpPr>
        <p:spPr bwMode="auto">
          <a:xfrm>
            <a:off x="228600" y="2514600"/>
            <a:ext cx="342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C2B48F"/>
                </a:solidFill>
              </a:rPr>
              <a:t>Remaining old-growth forest in southwest Washington as of 2001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626" name="Group 2">
            <a:extLst>
              <a:ext uri="{FF2B5EF4-FFF2-40B4-BE49-F238E27FC236}">
                <a16:creationId xmlns:a16="http://schemas.microsoft.com/office/drawing/2014/main" id="{E61366F5-BA76-9BFF-F0A2-EF0500912893}"/>
              </a:ext>
            </a:extLst>
          </p:cNvPr>
          <p:cNvGrpSpPr>
            <a:grpSpLocks/>
          </p:cNvGrpSpPr>
          <p:nvPr/>
        </p:nvGrpSpPr>
        <p:grpSpPr bwMode="auto">
          <a:xfrm>
            <a:off x="0" y="228600"/>
            <a:ext cx="9144000" cy="6629400"/>
            <a:chOff x="96" y="389"/>
            <a:chExt cx="5568" cy="3691"/>
          </a:xfrm>
        </p:grpSpPr>
        <p:pic>
          <p:nvPicPr>
            <p:cNvPr id="410627" name="Picture 3">
              <a:extLst>
                <a:ext uri="{FF2B5EF4-FFF2-40B4-BE49-F238E27FC236}">
                  <a16:creationId xmlns:a16="http://schemas.microsoft.com/office/drawing/2014/main" id="{49D4F200-934D-F166-7CFA-5AEE91769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389"/>
              <a:ext cx="5568" cy="3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28" name="Rectangle 4">
              <a:extLst>
                <a:ext uri="{FF2B5EF4-FFF2-40B4-BE49-F238E27FC236}">
                  <a16:creationId xmlns:a16="http://schemas.microsoft.com/office/drawing/2014/main" id="{FEF0F45E-F26D-88F1-24D8-B508008A1AB7}"/>
                </a:ext>
              </a:extLst>
            </p:cNvPr>
            <p:cNvSpPr>
              <a:spLocks noChangeArrowheads="1"/>
            </p:cNvSpPr>
            <p:nvPr/>
          </p:nvSpPr>
          <p:spPr bwMode="auto">
            <a:xfrm>
              <a:off x="336" y="672"/>
              <a:ext cx="624" cy="28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0629" name="Line 5">
            <a:extLst>
              <a:ext uri="{FF2B5EF4-FFF2-40B4-BE49-F238E27FC236}">
                <a16:creationId xmlns:a16="http://schemas.microsoft.com/office/drawing/2014/main" id="{522A8BD6-3899-AE6F-9D1A-3A9DEDA21A80}"/>
              </a:ext>
            </a:extLst>
          </p:cNvPr>
          <p:cNvSpPr>
            <a:spLocks noChangeShapeType="1"/>
          </p:cNvSpPr>
          <p:nvPr/>
        </p:nvSpPr>
        <p:spPr bwMode="auto">
          <a:xfrm flipV="1">
            <a:off x="304800" y="5105400"/>
            <a:ext cx="609600" cy="1066800"/>
          </a:xfrm>
          <a:prstGeom prst="line">
            <a:avLst/>
          </a:prstGeom>
          <a:noFill/>
          <a:ln w="381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10630" name="Group 6">
            <a:extLst>
              <a:ext uri="{FF2B5EF4-FFF2-40B4-BE49-F238E27FC236}">
                <a16:creationId xmlns:a16="http://schemas.microsoft.com/office/drawing/2014/main" id="{EEE0D8CC-C1E9-2114-AF50-5532BCFA42B5}"/>
              </a:ext>
            </a:extLst>
          </p:cNvPr>
          <p:cNvGrpSpPr>
            <a:grpSpLocks/>
          </p:cNvGrpSpPr>
          <p:nvPr/>
        </p:nvGrpSpPr>
        <p:grpSpPr bwMode="auto">
          <a:xfrm>
            <a:off x="990600" y="1905000"/>
            <a:ext cx="7467600" cy="3505200"/>
            <a:chOff x="624" y="912"/>
            <a:chExt cx="4416" cy="2467"/>
          </a:xfrm>
        </p:grpSpPr>
        <p:pic>
          <p:nvPicPr>
            <p:cNvPr id="410631" name="Picture 7">
              <a:extLst>
                <a:ext uri="{FF2B5EF4-FFF2-40B4-BE49-F238E27FC236}">
                  <a16:creationId xmlns:a16="http://schemas.microsoft.com/office/drawing/2014/main" id="{7F8C5B3E-9A32-1FCB-3B77-F62357EB6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912"/>
              <a:ext cx="1968" cy="2467"/>
            </a:xfrm>
            <a:prstGeom prst="rect">
              <a:avLst/>
            </a:prstGeom>
            <a:noFill/>
            <a:ln w="12700">
              <a:solidFill>
                <a:srgbClr val="00CC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32" name="Line 8">
              <a:extLst>
                <a:ext uri="{FF2B5EF4-FFF2-40B4-BE49-F238E27FC236}">
                  <a16:creationId xmlns:a16="http://schemas.microsoft.com/office/drawing/2014/main" id="{7CDA8CD3-DB14-27FC-992E-99D4D079E4A0}"/>
                </a:ext>
              </a:extLst>
            </p:cNvPr>
            <p:cNvSpPr>
              <a:spLocks noChangeShapeType="1"/>
            </p:cNvSpPr>
            <p:nvPr/>
          </p:nvSpPr>
          <p:spPr bwMode="auto">
            <a:xfrm flipV="1">
              <a:off x="624" y="912"/>
              <a:ext cx="2448" cy="230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33" name="Line 9">
              <a:extLst>
                <a:ext uri="{FF2B5EF4-FFF2-40B4-BE49-F238E27FC236}">
                  <a16:creationId xmlns:a16="http://schemas.microsoft.com/office/drawing/2014/main" id="{3FCAF945-2D3A-1082-B01B-317549028C81}"/>
                </a:ext>
              </a:extLst>
            </p:cNvPr>
            <p:cNvSpPr>
              <a:spLocks noChangeShapeType="1"/>
            </p:cNvSpPr>
            <p:nvPr/>
          </p:nvSpPr>
          <p:spPr bwMode="auto">
            <a:xfrm>
              <a:off x="624" y="3216"/>
              <a:ext cx="2448" cy="14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4" name="Picture 2">
            <a:extLst>
              <a:ext uri="{FF2B5EF4-FFF2-40B4-BE49-F238E27FC236}">
                <a16:creationId xmlns:a16="http://schemas.microsoft.com/office/drawing/2014/main" id="{159B616B-72B5-4C58-ED84-7001F899B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9" t="22183" r="2750" b="15527"/>
          <a:stretch>
            <a:fillRect/>
          </a:stretch>
        </p:blipFill>
        <p:spPr bwMode="auto">
          <a:xfrm>
            <a:off x="1263650" y="152400"/>
            <a:ext cx="6813550" cy="6553200"/>
          </a:xfrm>
          <a:prstGeom prst="rect">
            <a:avLst/>
          </a:prstGeom>
          <a:noFill/>
          <a:ln w="127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Text Box 2">
            <a:extLst>
              <a:ext uri="{FF2B5EF4-FFF2-40B4-BE49-F238E27FC236}">
                <a16:creationId xmlns:a16="http://schemas.microsoft.com/office/drawing/2014/main" id="{0E5A73F4-41D5-A867-E243-B705E12C0D70}"/>
              </a:ext>
            </a:extLst>
          </p:cNvPr>
          <p:cNvSpPr txBox="1">
            <a:spLocks noChangeArrowheads="1"/>
          </p:cNvSpPr>
          <p:nvPr/>
        </p:nvSpPr>
        <p:spPr bwMode="auto">
          <a:xfrm>
            <a:off x="130175" y="231775"/>
            <a:ext cx="3297238" cy="11906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3600">
                <a:solidFill>
                  <a:srgbClr val="FFCC00"/>
                </a:solidFill>
                <a:latin typeface="Comic Sans MS" panose="030F0702030302020204" pitchFamily="66" charset="0"/>
              </a:rPr>
              <a:t>South Willapa </a:t>
            </a:r>
          </a:p>
          <a:p>
            <a:pPr algn="ctr" eaLnBrk="0" hangingPunct="0"/>
            <a:r>
              <a:rPr lang="en-US" altLang="en-US" sz="3600">
                <a:solidFill>
                  <a:srgbClr val="FFCC00"/>
                </a:solidFill>
                <a:latin typeface="Comic Sans MS" panose="030F0702030302020204" pitchFamily="66" charset="0"/>
              </a:rPr>
              <a:t>Bay - </a:t>
            </a:r>
            <a:r>
              <a:rPr lang="en-US" altLang="en-US" sz="2800" i="1">
                <a:solidFill>
                  <a:srgbClr val="FFCC00"/>
                </a:solidFill>
                <a:latin typeface="Comic Sans MS" panose="030F0702030302020204" pitchFamily="66" charset="0"/>
              </a:rPr>
              <a:t>2006</a:t>
            </a:r>
          </a:p>
        </p:txBody>
      </p:sp>
      <p:sp>
        <p:nvSpPr>
          <p:cNvPr id="353283" name="Text Box 3">
            <a:extLst>
              <a:ext uri="{FF2B5EF4-FFF2-40B4-BE49-F238E27FC236}">
                <a16:creationId xmlns:a16="http://schemas.microsoft.com/office/drawing/2014/main" id="{65451B10-D1B1-DE0D-78C1-0E60807C94BC}"/>
              </a:ext>
            </a:extLst>
          </p:cNvPr>
          <p:cNvSpPr txBox="1">
            <a:spLocks noChangeArrowheads="1"/>
          </p:cNvSpPr>
          <p:nvPr/>
        </p:nvSpPr>
        <p:spPr bwMode="auto">
          <a:xfrm>
            <a:off x="252413" y="2630488"/>
            <a:ext cx="3557587"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b="1">
                <a:solidFill>
                  <a:srgbClr val="C2B48F"/>
                </a:solidFill>
                <a:latin typeface="Arial Unicode MS" pitchFamily="34" charset="-128"/>
              </a:rPr>
              <a:t>Ellsworth Creek Preserve</a:t>
            </a:r>
          </a:p>
          <a:p>
            <a:pPr eaLnBrk="0" hangingPunct="0"/>
            <a:r>
              <a:rPr lang="en-US" altLang="en-US" i="1">
                <a:solidFill>
                  <a:srgbClr val="C2B48F"/>
                </a:solidFill>
                <a:latin typeface="Arial Unicode MS" pitchFamily="34" charset="-128"/>
              </a:rPr>
              <a:t>(approx. 7,436 acres)</a:t>
            </a:r>
          </a:p>
          <a:p>
            <a:pPr eaLnBrk="0" hangingPunct="0"/>
            <a:endParaRPr lang="en-US" altLang="en-US">
              <a:solidFill>
                <a:srgbClr val="C2B48F"/>
              </a:solidFill>
              <a:latin typeface="Arial Unicode MS" pitchFamily="34" charset="-128"/>
            </a:endParaRPr>
          </a:p>
          <a:p>
            <a:pPr eaLnBrk="0" hangingPunct="0">
              <a:buFontTx/>
              <a:buChar char="•"/>
            </a:pPr>
            <a:endParaRPr lang="en-US" altLang="en-US">
              <a:solidFill>
                <a:srgbClr val="C2B48F"/>
              </a:solidFill>
              <a:latin typeface="Arial Unicode MS" pitchFamily="34" charset="-128"/>
            </a:endParaRPr>
          </a:p>
          <a:p>
            <a:pPr eaLnBrk="0" hangingPunct="0">
              <a:buFontTx/>
              <a:buChar char="•"/>
            </a:pPr>
            <a:r>
              <a:rPr lang="en-US" altLang="en-US">
                <a:solidFill>
                  <a:srgbClr val="C2B48F"/>
                </a:solidFill>
                <a:latin typeface="Arial Unicode MS" pitchFamily="34" charset="-128"/>
              </a:rPr>
              <a:t>Total cost approx. $19.5 million</a:t>
            </a:r>
          </a:p>
          <a:p>
            <a:pPr lvl="1" eaLnBrk="0" hangingPunct="0">
              <a:buFontTx/>
              <a:buChar char="•"/>
            </a:pPr>
            <a:r>
              <a:rPr lang="en-US" altLang="en-US">
                <a:solidFill>
                  <a:srgbClr val="C2B48F"/>
                </a:solidFill>
                <a:latin typeface="Arial Unicode MS" pitchFamily="34" charset="-128"/>
              </a:rPr>
              <a:t>Individuals 43% </a:t>
            </a:r>
          </a:p>
          <a:p>
            <a:pPr lvl="1" eaLnBrk="0" hangingPunct="0">
              <a:buFontTx/>
              <a:buChar char="•"/>
            </a:pPr>
            <a:r>
              <a:rPr lang="en-US" altLang="en-US">
                <a:solidFill>
                  <a:srgbClr val="C2B48F"/>
                </a:solidFill>
                <a:latin typeface="Arial Unicode MS" pitchFamily="34" charset="-128"/>
              </a:rPr>
              <a:t>Public 36% </a:t>
            </a:r>
          </a:p>
          <a:p>
            <a:pPr lvl="1" eaLnBrk="0" hangingPunct="0">
              <a:buFontTx/>
              <a:buChar char="•"/>
            </a:pPr>
            <a:r>
              <a:rPr lang="en-US" altLang="en-US">
                <a:solidFill>
                  <a:srgbClr val="C2B48F"/>
                </a:solidFill>
                <a:latin typeface="Arial Unicode MS" pitchFamily="34" charset="-128"/>
              </a:rPr>
              <a:t>Foundations 20% </a:t>
            </a:r>
          </a:p>
          <a:p>
            <a:pPr lvl="1" eaLnBrk="0" hangingPunct="0">
              <a:buFontTx/>
              <a:buChar char="•"/>
            </a:pPr>
            <a:r>
              <a:rPr lang="en-US" altLang="en-US">
                <a:solidFill>
                  <a:srgbClr val="C2B48F"/>
                </a:solidFill>
                <a:latin typeface="Arial Unicode MS" pitchFamily="34" charset="-128"/>
              </a:rPr>
              <a:t>Corporations 1% </a:t>
            </a:r>
          </a:p>
        </p:txBody>
      </p:sp>
      <p:pic>
        <p:nvPicPr>
          <p:cNvPr id="353284" name="Picture 4">
            <a:extLst>
              <a:ext uri="{FF2B5EF4-FFF2-40B4-BE49-F238E27FC236}">
                <a16:creationId xmlns:a16="http://schemas.microsoft.com/office/drawing/2014/main" id="{360BF3DD-02EC-3018-AEDF-02115048A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4800"/>
            <a:ext cx="4768850"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F18DD1E-0F8F-9F1B-644F-ECE199C4751F}"/>
              </a:ext>
            </a:extLst>
          </p:cNvPr>
          <p:cNvSpPr>
            <a:spLocks noGrp="1" noChangeArrowheads="1"/>
          </p:cNvSpPr>
          <p:nvPr>
            <p:ph type="title"/>
          </p:nvPr>
        </p:nvSpPr>
        <p:spPr>
          <a:xfrm>
            <a:off x="0" y="1295400"/>
            <a:ext cx="9144000" cy="1143000"/>
          </a:xfrm>
        </p:spPr>
        <p:txBody>
          <a:bodyPr/>
          <a:lstStyle/>
          <a:p>
            <a:r>
              <a:rPr lang="en-US" altLang="en-US" sz="3200">
                <a:solidFill>
                  <a:srgbClr val="FFCC33"/>
                </a:solidFill>
                <a:latin typeface="Comic Sans MS" panose="030F0702030302020204" pitchFamily="66" charset="0"/>
              </a:rPr>
              <a:t>Primary Goal for the South Willapa Bay Conservation Area</a:t>
            </a:r>
          </a:p>
        </p:txBody>
      </p:sp>
      <p:sp>
        <p:nvSpPr>
          <p:cNvPr id="22531" name="Rectangle 3">
            <a:extLst>
              <a:ext uri="{FF2B5EF4-FFF2-40B4-BE49-F238E27FC236}">
                <a16:creationId xmlns:a16="http://schemas.microsoft.com/office/drawing/2014/main" id="{02BA8CF8-34B6-DF3B-9F78-82F2404910E0}"/>
              </a:ext>
            </a:extLst>
          </p:cNvPr>
          <p:cNvSpPr>
            <a:spLocks noGrp="1" noChangeArrowheads="1"/>
          </p:cNvSpPr>
          <p:nvPr>
            <p:ph type="body" sz="half" idx="1"/>
          </p:nvPr>
        </p:nvSpPr>
        <p:spPr>
          <a:xfrm>
            <a:off x="0" y="4737100"/>
            <a:ext cx="9144000" cy="1854200"/>
          </a:xfrm>
        </p:spPr>
        <p:txBody>
          <a:bodyPr/>
          <a:lstStyle/>
          <a:p>
            <a:pPr marL="0" indent="0" algn="ctr">
              <a:buFontTx/>
              <a:buNone/>
            </a:pPr>
            <a:r>
              <a:rPr lang="en-US" altLang="en-US" sz="2000" b="1">
                <a:solidFill>
                  <a:srgbClr val="C2B48F"/>
                </a:solidFill>
              </a:rPr>
              <a:t>“To restore ecologically functional estuarine, freshwater, and upland forest habitats that are capable of supporting species and ecological processes typically found within late-successional forest landscapes of the Pacific Northwest coast”</a:t>
            </a:r>
          </a:p>
        </p:txBody>
      </p:sp>
      <p:pic>
        <p:nvPicPr>
          <p:cNvPr id="22537" name="Picture 9">
            <a:extLst>
              <a:ext uri="{FF2B5EF4-FFF2-40B4-BE49-F238E27FC236}">
                <a16:creationId xmlns:a16="http://schemas.microsoft.com/office/drawing/2014/main" id="{7F916E8A-5EF4-D492-E1F5-42C912C73AE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95600" y="2438400"/>
            <a:ext cx="3352800" cy="2300288"/>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4" name="Picture 6">
            <a:extLst>
              <a:ext uri="{FF2B5EF4-FFF2-40B4-BE49-F238E27FC236}">
                <a16:creationId xmlns:a16="http://schemas.microsoft.com/office/drawing/2014/main" id="{332B77CF-90C5-365D-8166-1AA7BA4D8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52" name="Picture 8">
            <a:extLst>
              <a:ext uri="{FF2B5EF4-FFF2-40B4-BE49-F238E27FC236}">
                <a16:creationId xmlns:a16="http://schemas.microsoft.com/office/drawing/2014/main" id="{78CAD083-63FC-F92F-3E71-61D9EC98992B}"/>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511175"/>
            <a:ext cx="7620000" cy="5715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2151</TotalTime>
  <Words>1076</Words>
  <Application>Microsoft Office PowerPoint</Application>
  <PresentationFormat>On-screen Show (4:3)</PresentationFormat>
  <Paragraphs>192</Paragraphs>
  <Slides>31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NaturaSwashes</vt:lpstr>
      <vt:lpstr>Comic Sans MS</vt:lpstr>
      <vt:lpstr>Batang</vt:lpstr>
      <vt:lpstr>Times New Roman</vt:lpstr>
      <vt:lpstr>Arial Unicode MS</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Goal for the South Willapa Bay Conservation Area</vt:lpstr>
      <vt:lpstr>PowerPoint Presentation</vt:lpstr>
      <vt:lpstr>Desired Future Conditions</vt:lpstr>
      <vt:lpstr>Outline</vt:lpstr>
      <vt:lpstr>PowerPoint Presentation</vt:lpstr>
      <vt:lpstr>Remaining Old Growth</vt:lpstr>
      <vt:lpstr>Science Review Panel</vt:lpstr>
      <vt:lpstr>Acknowledging Uncertainties</vt:lpstr>
      <vt:lpstr>Key Study Questions </vt:lpstr>
      <vt:lpstr>Experimental Design</vt:lpstr>
      <vt:lpstr>PowerPoint Presentation</vt:lpstr>
      <vt:lpstr>PowerPoint Presentation</vt:lpstr>
      <vt:lpstr>PowerPoint Presentation</vt:lpstr>
      <vt:lpstr> Baseline Monitoring Variables</vt:lpstr>
      <vt:lpstr>PowerPoint Presentation</vt:lpstr>
      <vt:lpstr>PowerPoint Presentation</vt:lpstr>
      <vt:lpstr>PowerPoint Presentation</vt:lpstr>
      <vt:lpstr>Desired Future Conditions</vt:lpstr>
      <vt:lpstr>PowerPoint Presentation</vt:lpstr>
      <vt:lpstr>PowerPoint Presentation</vt:lpstr>
      <vt:lpstr>PowerPoint Presentation</vt:lpstr>
      <vt:lpstr>Application of Treatments</vt:lpstr>
      <vt:lpstr>Challenges</vt:lpstr>
      <vt:lpstr>Questions?</vt:lpstr>
    </vt:vector>
  </TitlesOfParts>
  <Company>The Nature Conservancy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c:title>
  <dc:creator> </dc:creator>
  <cp:lastModifiedBy>Lum-Naihe, Christof Jurh duk - FS, AZ</cp:lastModifiedBy>
  <cp:revision>51</cp:revision>
  <dcterms:created xsi:type="dcterms:W3CDTF">2006-06-13T03:23:18Z</dcterms:created>
  <dcterms:modified xsi:type="dcterms:W3CDTF">2025-08-04T19:25:06Z</dcterms:modified>
</cp:coreProperties>
</file>