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5" r:id="rId15"/>
    <p:sldId id="291" r:id="rId16"/>
    <p:sldId id="292" r:id="rId17"/>
    <p:sldId id="293" r:id="rId18"/>
    <p:sldId id="294" r:id="rId19"/>
    <p:sldId id="296" r:id="rId20"/>
    <p:sldId id="297" r:id="rId21"/>
    <p:sldId id="299" r:id="rId22"/>
    <p:sldId id="300" r:id="rId23"/>
    <p:sldId id="298" r:id="rId24"/>
    <p:sldId id="301" r:id="rId25"/>
    <p:sldId id="302" r:id="rId26"/>
    <p:sldId id="259" r:id="rId27"/>
    <p:sldId id="276" r:id="rId28"/>
    <p:sldId id="275" r:id="rId29"/>
    <p:sldId id="277" r:id="rId30"/>
    <p:sldId id="260" r:id="rId31"/>
    <p:sldId id="262" r:id="rId32"/>
    <p:sldId id="264" r:id="rId33"/>
    <p:sldId id="265" r:id="rId34"/>
    <p:sldId id="266" r:id="rId35"/>
    <p:sldId id="267" r:id="rId36"/>
    <p:sldId id="261" r:id="rId37"/>
    <p:sldId id="268" r:id="rId38"/>
    <p:sldId id="270" r:id="rId39"/>
    <p:sldId id="269" r:id="rId40"/>
    <p:sldId id="272" r:id="rId41"/>
    <p:sldId id="271" r:id="rId42"/>
    <p:sldId id="274" r:id="rId43"/>
    <p:sldId id="278" r:id="rId44"/>
    <p:sldId id="273" r:id="rId45"/>
    <p:sldId id="303" r:id="rId46"/>
    <p:sldId id="304" r:id="rId47"/>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ctr"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ctr"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ctr"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ctr"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660"/>
  </p:normalViewPr>
  <p:slideViewPr>
    <p:cSldViewPr>
      <p:cViewPr varScale="1">
        <p:scale>
          <a:sx n="68" d="100"/>
          <a:sy n="68" d="100"/>
        </p:scale>
        <p:origin x="15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F4A564-88DE-0F37-6E81-FC123CC4782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endParaRPr lang="en-US" altLang="en-US"/>
          </a:p>
        </p:txBody>
      </p:sp>
      <p:sp>
        <p:nvSpPr>
          <p:cNvPr id="17411" name="Rectangle 3">
            <a:extLst>
              <a:ext uri="{FF2B5EF4-FFF2-40B4-BE49-F238E27FC236}">
                <a16:creationId xmlns:a16="http://schemas.microsoft.com/office/drawing/2014/main" id="{56916419-CE89-962D-8229-71FE4D68284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7412" name="Rectangle 4">
            <a:extLst>
              <a:ext uri="{FF2B5EF4-FFF2-40B4-BE49-F238E27FC236}">
                <a16:creationId xmlns:a16="http://schemas.microsoft.com/office/drawing/2014/main" id="{CCC0F175-5528-AE77-AAD5-8C75F01764F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12E1AB76-A1E3-6D02-04A2-B67ADB2FB52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a:extLst>
              <a:ext uri="{FF2B5EF4-FFF2-40B4-BE49-F238E27FC236}">
                <a16:creationId xmlns:a16="http://schemas.microsoft.com/office/drawing/2014/main" id="{1BE9B4C6-DE24-3B30-C333-377D569F9BC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endParaRPr lang="en-US" altLang="en-US"/>
          </a:p>
        </p:txBody>
      </p:sp>
      <p:sp>
        <p:nvSpPr>
          <p:cNvPr id="17415" name="Rectangle 7">
            <a:extLst>
              <a:ext uri="{FF2B5EF4-FFF2-40B4-BE49-F238E27FC236}">
                <a16:creationId xmlns:a16="http://schemas.microsoft.com/office/drawing/2014/main" id="{413CE104-FF1E-E9BF-A9D3-DD846BCAA4F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A15C134-9D26-485A-8D3F-A43BC64501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04194B-0767-E173-33D6-EF57E5B1A181}"/>
              </a:ext>
            </a:extLst>
          </p:cNvPr>
          <p:cNvSpPr>
            <a:spLocks noGrp="1" noChangeArrowheads="1"/>
          </p:cNvSpPr>
          <p:nvPr>
            <p:ph type="sldNum" sz="quarter" idx="5"/>
          </p:nvPr>
        </p:nvSpPr>
        <p:spPr>
          <a:ln/>
        </p:spPr>
        <p:txBody>
          <a:bodyPr/>
          <a:lstStyle/>
          <a:p>
            <a:fld id="{70DE3DC9-9D34-450D-B2CF-2E380D269D82}" type="slidenum">
              <a:rPr lang="en-US" altLang="en-US"/>
              <a:pPr/>
              <a:t>2</a:t>
            </a:fld>
            <a:endParaRPr lang="en-US" altLang="en-US"/>
          </a:p>
        </p:txBody>
      </p:sp>
      <p:sp>
        <p:nvSpPr>
          <p:cNvPr id="44034" name="Rectangle 2">
            <a:extLst>
              <a:ext uri="{FF2B5EF4-FFF2-40B4-BE49-F238E27FC236}">
                <a16:creationId xmlns:a16="http://schemas.microsoft.com/office/drawing/2014/main" id="{9D255869-7DA0-7404-B86D-7D3B3B48B8E7}"/>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D60B9389-252B-1A84-842B-3E8E5DCE35D1}"/>
              </a:ext>
            </a:extLst>
          </p:cNvPr>
          <p:cNvSpPr>
            <a:spLocks noGrp="1" noChangeArrowheads="1"/>
          </p:cNvSpPr>
          <p:nvPr>
            <p:ph type="body" idx="1"/>
          </p:nvPr>
        </p:nvSpPr>
        <p:spPr/>
        <p:txBody>
          <a:bodyPr/>
          <a:lstStyle/>
          <a:p>
            <a:r>
              <a:rPr lang="en-US" altLang="en-US"/>
              <a:t>Railsiding, 1998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274A0C-1E77-BC45-4670-C8E9AE672DAC}"/>
              </a:ext>
            </a:extLst>
          </p:cNvPr>
          <p:cNvSpPr>
            <a:spLocks noGrp="1" noChangeArrowheads="1"/>
          </p:cNvSpPr>
          <p:nvPr>
            <p:ph type="sldNum" sz="quarter" idx="5"/>
          </p:nvPr>
        </p:nvSpPr>
        <p:spPr>
          <a:ln/>
        </p:spPr>
        <p:txBody>
          <a:bodyPr/>
          <a:lstStyle/>
          <a:p>
            <a:fld id="{E283CB9F-5970-44E4-B761-171A94883B7F}" type="slidenum">
              <a:rPr lang="en-US" altLang="en-US"/>
              <a:pPr/>
              <a:t>22</a:t>
            </a:fld>
            <a:endParaRPr lang="en-US" altLang="en-US"/>
          </a:p>
        </p:txBody>
      </p:sp>
      <p:sp>
        <p:nvSpPr>
          <p:cNvPr id="78850" name="Rectangle 2">
            <a:extLst>
              <a:ext uri="{FF2B5EF4-FFF2-40B4-BE49-F238E27FC236}">
                <a16:creationId xmlns:a16="http://schemas.microsoft.com/office/drawing/2014/main" id="{D8FDCAF5-5F77-0927-9B5D-56114AB9DCDA}"/>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AED3067E-5F6E-9956-34C0-6ADD5239F97D}"/>
              </a:ext>
            </a:extLst>
          </p:cNvPr>
          <p:cNvSpPr>
            <a:spLocks noGrp="1" noChangeArrowheads="1"/>
          </p:cNvSpPr>
          <p:nvPr>
            <p:ph type="body" idx="1"/>
          </p:nvPr>
        </p:nvSpPr>
        <p:spPr/>
        <p:txBody>
          <a:bodyPr/>
          <a:lstStyle/>
          <a:p>
            <a:r>
              <a:rPr lang="en-US" altLang="en-US"/>
              <a:t>Star flower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EB381C-C5E0-1334-A563-8693D6FAD709}"/>
              </a:ext>
            </a:extLst>
          </p:cNvPr>
          <p:cNvSpPr>
            <a:spLocks noGrp="1" noChangeArrowheads="1"/>
          </p:cNvSpPr>
          <p:nvPr>
            <p:ph type="sldNum" sz="quarter" idx="5"/>
          </p:nvPr>
        </p:nvSpPr>
        <p:spPr>
          <a:ln/>
        </p:spPr>
        <p:txBody>
          <a:bodyPr/>
          <a:lstStyle/>
          <a:p>
            <a:fld id="{FA1C1A80-F407-43B7-986B-5A725FE6BAAF}" type="slidenum">
              <a:rPr lang="en-US" altLang="en-US"/>
              <a:pPr/>
              <a:t>23</a:t>
            </a:fld>
            <a:endParaRPr lang="en-US" altLang="en-US"/>
          </a:p>
        </p:txBody>
      </p:sp>
      <p:sp>
        <p:nvSpPr>
          <p:cNvPr id="77826" name="Rectangle 2">
            <a:extLst>
              <a:ext uri="{FF2B5EF4-FFF2-40B4-BE49-F238E27FC236}">
                <a16:creationId xmlns:a16="http://schemas.microsoft.com/office/drawing/2014/main" id="{D8952596-D35B-0FD0-0DE2-C6D115311BFB}"/>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0257D1C9-6572-43B8-7872-818D1D9B0946}"/>
              </a:ext>
            </a:extLst>
          </p:cNvPr>
          <p:cNvSpPr>
            <a:spLocks noGrp="1" noChangeArrowheads="1"/>
          </p:cNvSpPr>
          <p:nvPr>
            <p:ph type="body" idx="1"/>
          </p:nvPr>
        </p:nvSpPr>
        <p:spPr/>
        <p:txBody>
          <a:bodyPr/>
          <a:lstStyle/>
          <a:p>
            <a:r>
              <a:rPr lang="en-US" altLang="en-US"/>
              <a:t>Tie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A23690-433D-160A-A552-677C63994BF0}"/>
              </a:ext>
            </a:extLst>
          </p:cNvPr>
          <p:cNvSpPr>
            <a:spLocks noGrp="1" noChangeArrowheads="1"/>
          </p:cNvSpPr>
          <p:nvPr>
            <p:ph type="sldNum" sz="quarter" idx="5"/>
          </p:nvPr>
        </p:nvSpPr>
        <p:spPr>
          <a:ln/>
        </p:spPr>
        <p:txBody>
          <a:bodyPr/>
          <a:lstStyle/>
          <a:p>
            <a:fld id="{E506DA58-4D90-4D18-8A57-C29B4E6AE71F}" type="slidenum">
              <a:rPr lang="en-US" altLang="en-US"/>
              <a:pPr/>
              <a:t>24</a:t>
            </a:fld>
            <a:endParaRPr lang="en-US" altLang="en-US"/>
          </a:p>
        </p:txBody>
      </p:sp>
      <p:sp>
        <p:nvSpPr>
          <p:cNvPr id="76802" name="Rectangle 2">
            <a:extLst>
              <a:ext uri="{FF2B5EF4-FFF2-40B4-BE49-F238E27FC236}">
                <a16:creationId xmlns:a16="http://schemas.microsoft.com/office/drawing/2014/main" id="{385B0919-142E-3A4F-9588-085370983E38}"/>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880F2B15-600E-0294-E64A-B53A0D7C882C}"/>
              </a:ext>
            </a:extLst>
          </p:cNvPr>
          <p:cNvSpPr>
            <a:spLocks noGrp="1" noChangeArrowheads="1"/>
          </p:cNvSpPr>
          <p:nvPr>
            <p:ph type="body" idx="1"/>
          </p:nvPr>
        </p:nvSpPr>
        <p:spPr/>
        <p:txBody>
          <a:bodyPr/>
          <a:lstStyle/>
          <a:p>
            <a:r>
              <a:rPr lang="en-US" altLang="en-US"/>
              <a:t>Two Y, 2002-3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6A8FA9-BD94-3F67-A23E-7605BA99BE2F}"/>
              </a:ext>
            </a:extLst>
          </p:cNvPr>
          <p:cNvSpPr>
            <a:spLocks noGrp="1" noChangeArrowheads="1"/>
          </p:cNvSpPr>
          <p:nvPr>
            <p:ph type="sldNum" sz="quarter" idx="5"/>
          </p:nvPr>
        </p:nvSpPr>
        <p:spPr>
          <a:ln/>
        </p:spPr>
        <p:txBody>
          <a:bodyPr/>
          <a:lstStyle/>
          <a:p>
            <a:fld id="{83F0359E-438A-4831-BA06-E192B5795F98}" type="slidenum">
              <a:rPr lang="en-US" altLang="en-US"/>
              <a:pPr/>
              <a:t>25</a:t>
            </a:fld>
            <a:endParaRPr lang="en-US" altLang="en-US"/>
          </a:p>
        </p:txBody>
      </p:sp>
      <p:sp>
        <p:nvSpPr>
          <p:cNvPr id="75778" name="Rectangle 2">
            <a:extLst>
              <a:ext uri="{FF2B5EF4-FFF2-40B4-BE49-F238E27FC236}">
                <a16:creationId xmlns:a16="http://schemas.microsoft.com/office/drawing/2014/main" id="{A7A9508E-F215-AF0F-8618-3E8EA54C1AC7}"/>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88EBA888-93D7-E07B-B478-CE76537F0356}"/>
              </a:ext>
            </a:extLst>
          </p:cNvPr>
          <p:cNvSpPr>
            <a:spLocks noGrp="1" noChangeArrowheads="1"/>
          </p:cNvSpPr>
          <p:nvPr>
            <p:ph type="body" idx="1"/>
          </p:nvPr>
        </p:nvSpPr>
        <p:spPr/>
        <p:txBody>
          <a:bodyPr/>
          <a:lstStyle/>
          <a:p>
            <a:r>
              <a:rPr lang="en-US" altLang="en-US"/>
              <a:t>Two Y, 2002-3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31EFCB-0E1C-BBA0-53BB-DF25714D51B5}"/>
              </a:ext>
            </a:extLst>
          </p:cNvPr>
          <p:cNvSpPr>
            <a:spLocks noGrp="1" noChangeArrowheads="1"/>
          </p:cNvSpPr>
          <p:nvPr>
            <p:ph type="sldNum" sz="quarter" idx="5"/>
          </p:nvPr>
        </p:nvSpPr>
        <p:spPr>
          <a:ln/>
        </p:spPr>
        <p:txBody>
          <a:bodyPr/>
          <a:lstStyle/>
          <a:p>
            <a:fld id="{05E76CE8-3CF0-43DC-B250-55EAAE7E975A}" type="slidenum">
              <a:rPr lang="en-US" altLang="en-US"/>
              <a:pPr/>
              <a:t>27</a:t>
            </a:fld>
            <a:endParaRPr lang="en-US" altLang="en-US"/>
          </a:p>
        </p:txBody>
      </p:sp>
      <p:sp>
        <p:nvSpPr>
          <p:cNvPr id="36866" name="Rectangle 2">
            <a:extLst>
              <a:ext uri="{FF2B5EF4-FFF2-40B4-BE49-F238E27FC236}">
                <a16:creationId xmlns:a16="http://schemas.microsoft.com/office/drawing/2014/main" id="{DCFD8640-4F20-D57E-9AAF-A03BEDD0E4A4}"/>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3D17AB94-AA8F-2019-43DE-A0A70D6722F2}"/>
              </a:ext>
            </a:extLst>
          </p:cNvPr>
          <p:cNvSpPr>
            <a:spLocks noGrp="1" noChangeArrowheads="1"/>
          </p:cNvSpPr>
          <p:nvPr>
            <p:ph type="body" idx="1"/>
          </p:nvPr>
        </p:nvSpPr>
        <p:spPr/>
        <p:txBody>
          <a:bodyPr/>
          <a:lstStyle/>
          <a:p>
            <a:r>
              <a:rPr lang="en-US" altLang="en-US"/>
              <a:t>The four fires that occurred subsequent to the First or Original Sol Duc Burn spread across Snider Ridge to varying extents, but generally burned from the valley bottom, where they started from land clearing fires, to the top of the ridge, where they stopped.  They did not spread toward the city of Forks.</a:t>
            </a:r>
          </a:p>
          <a:p>
            <a:endParaRPr lang="en-US" altLang="en-US"/>
          </a:p>
          <a:p>
            <a:r>
              <a:rPr lang="en-US" altLang="en-US"/>
              <a:t>Contrast those with the Great Forks Fire of 1951, which started from railroad sparks along the Port Angeles West railroad track near Camp Creek in August 1951, was contained at 1600 acres by dozer lines and crews, and then flared up again on September 20 under east wind conditions.  It jumped firelines, blazed over the side of Bonidu Peak and directly over Bigler Mountain, and then on down through the North Fork Calawah to the outskirts of Forks, covering some 25 miles and 31,000 acres in about 10 hours.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6A4D83-2C0A-1A8C-6940-4A8579460A6A}"/>
              </a:ext>
            </a:extLst>
          </p:cNvPr>
          <p:cNvSpPr>
            <a:spLocks noGrp="1" noChangeArrowheads="1"/>
          </p:cNvSpPr>
          <p:nvPr>
            <p:ph type="sldNum" sz="quarter" idx="5"/>
          </p:nvPr>
        </p:nvSpPr>
        <p:spPr>
          <a:ln/>
        </p:spPr>
        <p:txBody>
          <a:bodyPr/>
          <a:lstStyle/>
          <a:p>
            <a:fld id="{2C4234EE-DA65-4B99-AAB1-B854D9814A8F}" type="slidenum">
              <a:rPr lang="en-US" altLang="en-US"/>
              <a:pPr/>
              <a:t>28</a:t>
            </a:fld>
            <a:endParaRPr lang="en-US" altLang="en-US"/>
          </a:p>
        </p:txBody>
      </p:sp>
      <p:sp>
        <p:nvSpPr>
          <p:cNvPr id="34818" name="Rectangle 2">
            <a:extLst>
              <a:ext uri="{FF2B5EF4-FFF2-40B4-BE49-F238E27FC236}">
                <a16:creationId xmlns:a16="http://schemas.microsoft.com/office/drawing/2014/main" id="{29EB7E01-73BD-090A-29BF-1BE75C788F67}"/>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C538E76D-6B04-8B77-B6A5-C319618EF727}"/>
              </a:ext>
            </a:extLst>
          </p:cNvPr>
          <p:cNvSpPr>
            <a:spLocks noGrp="1" noChangeArrowheads="1"/>
          </p:cNvSpPr>
          <p:nvPr>
            <p:ph type="body" idx="1"/>
          </p:nvPr>
        </p:nvSpPr>
        <p:spPr/>
        <p:txBody>
          <a:bodyPr/>
          <a:lstStyle/>
          <a:p>
            <a:r>
              <a:rPr lang="en-US" altLang="en-US"/>
              <a:t>The 1935 Osborn photo shows the view to the southwest and west across the face of Snider Ridge most affected by the Douglas-fir dieback.  Note that the city of Forks is situated to the southwest, down the North Fork Calawah drainage, the path of the Great Forks Fire of 1951.  Note the recent cutting (recent in 1935) on what is now Green Crow land on the east face of Bigler Mountain (210 to 215 degrees), and that other lands now owned by RTOC on the other side of Bigler down the NF Calawah are also recent clearcuts in the photo.</a:t>
            </a:r>
          </a:p>
          <a:p>
            <a:endParaRPr lang="en-US" altLang="en-US"/>
          </a:p>
          <a:p>
            <a:r>
              <a:rPr lang="en-US" altLang="en-US"/>
              <a:t>Note also the numerous “legacy” snags in the old photographs, some of which (a significant number) still remain and provide cavity nester habitat into the 21</a:t>
            </a:r>
            <a:r>
              <a:rPr lang="en-US" altLang="en-US" baseline="30000"/>
              <a:t>st</a:t>
            </a:r>
            <a:r>
              <a:rPr lang="en-US" altLang="en-US"/>
              <a:t> century.</a:t>
            </a:r>
          </a:p>
          <a:p>
            <a:endParaRPr lang="en-US" altLang="en-US"/>
          </a:p>
          <a:p>
            <a:r>
              <a:rPr lang="en-US" altLang="en-US"/>
              <a:t>Finally, take a look at the planting crew doing replanting work in 1936.  The slope they’re working on is exactly in profile from the camera.  The “rise” of the slope on the original photo is 3.6 inches, while the “run” is 4.5 inches, indicating a slope of 80%.  Slopes of this steepness are common on Snider Ridge.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842E6D-8D9B-D633-94D5-A27DEC31E127}"/>
              </a:ext>
            </a:extLst>
          </p:cNvPr>
          <p:cNvSpPr>
            <a:spLocks noGrp="1" noChangeArrowheads="1"/>
          </p:cNvSpPr>
          <p:nvPr>
            <p:ph type="sldNum" sz="quarter" idx="5"/>
          </p:nvPr>
        </p:nvSpPr>
        <p:spPr>
          <a:ln/>
        </p:spPr>
        <p:txBody>
          <a:bodyPr/>
          <a:lstStyle/>
          <a:p>
            <a:fld id="{D39AEF47-942B-4FCA-B8EE-EDA922AD46D5}" type="slidenum">
              <a:rPr lang="en-US" altLang="en-US"/>
              <a:pPr/>
              <a:t>31</a:t>
            </a:fld>
            <a:endParaRPr lang="en-US" altLang="en-US"/>
          </a:p>
        </p:txBody>
      </p:sp>
      <p:sp>
        <p:nvSpPr>
          <p:cNvPr id="19458" name="Rectangle 2">
            <a:extLst>
              <a:ext uri="{FF2B5EF4-FFF2-40B4-BE49-F238E27FC236}">
                <a16:creationId xmlns:a16="http://schemas.microsoft.com/office/drawing/2014/main" id="{204B650C-05E8-9A7C-4DD7-A7DC72D3AF6D}"/>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F35C98B9-44D2-2B53-68B8-68DA7CF9CE48}"/>
              </a:ext>
            </a:extLst>
          </p:cNvPr>
          <p:cNvSpPr>
            <a:spLocks noGrp="1" noChangeArrowheads="1"/>
          </p:cNvSpPr>
          <p:nvPr>
            <p:ph type="body" idx="1"/>
          </p:nvPr>
        </p:nvSpPr>
        <p:spPr/>
        <p:txBody>
          <a:bodyPr/>
          <a:lstStyle/>
          <a:p>
            <a:r>
              <a:rPr lang="en-US" altLang="en-US"/>
              <a:t>Need impoverished forest floor picture, and midstory hemlock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43AC78-0762-4B6E-11EA-1323FA435570}"/>
              </a:ext>
            </a:extLst>
          </p:cNvPr>
          <p:cNvSpPr>
            <a:spLocks noGrp="1" noChangeArrowheads="1"/>
          </p:cNvSpPr>
          <p:nvPr>
            <p:ph type="sldNum" sz="quarter" idx="5"/>
          </p:nvPr>
        </p:nvSpPr>
        <p:spPr>
          <a:ln/>
        </p:spPr>
        <p:txBody>
          <a:bodyPr/>
          <a:lstStyle/>
          <a:p>
            <a:fld id="{A7BF4CD6-51C5-407D-A5F5-110C033108EC}" type="slidenum">
              <a:rPr lang="en-US" altLang="en-US"/>
              <a:pPr/>
              <a:t>32</a:t>
            </a:fld>
            <a:endParaRPr lang="en-US" altLang="en-US"/>
          </a:p>
        </p:txBody>
      </p:sp>
      <p:sp>
        <p:nvSpPr>
          <p:cNvPr id="18434" name="Rectangle 2">
            <a:extLst>
              <a:ext uri="{FF2B5EF4-FFF2-40B4-BE49-F238E27FC236}">
                <a16:creationId xmlns:a16="http://schemas.microsoft.com/office/drawing/2014/main" id="{D2ADEB72-790D-6AC1-A936-C9F2CE131F19}"/>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ECF6B303-58E7-7498-D9A1-8F58F32844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182515-24D8-E102-52FB-19E2191C27FE}"/>
              </a:ext>
            </a:extLst>
          </p:cNvPr>
          <p:cNvSpPr>
            <a:spLocks noGrp="1" noChangeArrowheads="1"/>
          </p:cNvSpPr>
          <p:nvPr>
            <p:ph type="sldNum" sz="quarter" idx="5"/>
          </p:nvPr>
        </p:nvSpPr>
        <p:spPr>
          <a:ln/>
        </p:spPr>
        <p:txBody>
          <a:bodyPr/>
          <a:lstStyle/>
          <a:p>
            <a:fld id="{43C2A0C8-69FA-44B6-BB87-8965C8D7E3B1}" type="slidenum">
              <a:rPr lang="en-US" altLang="en-US"/>
              <a:pPr/>
              <a:t>36</a:t>
            </a:fld>
            <a:endParaRPr lang="en-US" altLang="en-US"/>
          </a:p>
        </p:txBody>
      </p:sp>
      <p:sp>
        <p:nvSpPr>
          <p:cNvPr id="40962" name="Rectangle 2">
            <a:extLst>
              <a:ext uri="{FF2B5EF4-FFF2-40B4-BE49-F238E27FC236}">
                <a16:creationId xmlns:a16="http://schemas.microsoft.com/office/drawing/2014/main" id="{3AF21077-A679-0340-F5C5-CC615B88BD62}"/>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486EE9EE-AC7F-ABE8-EB8A-82069CC28EE8}"/>
              </a:ext>
            </a:extLst>
          </p:cNvPr>
          <p:cNvSpPr>
            <a:spLocks noGrp="1" noChangeArrowheads="1"/>
          </p:cNvSpPr>
          <p:nvPr>
            <p:ph type="body" idx="1"/>
          </p:nvPr>
        </p:nvSpPr>
        <p:spPr/>
        <p:txBody>
          <a:bodyPr/>
          <a:lstStyle/>
          <a:p>
            <a:r>
              <a:rPr lang="en-US" altLang="en-US"/>
              <a:t>PNW 447, as updated by more recent publications emphasizing the importance of spatial heterogeneity, both vertical and horizontal, including “skips and gaps.”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5796BB-266B-5DE7-7A37-0616D8AE5A05}"/>
              </a:ext>
            </a:extLst>
          </p:cNvPr>
          <p:cNvSpPr>
            <a:spLocks noGrp="1" noChangeArrowheads="1"/>
          </p:cNvSpPr>
          <p:nvPr>
            <p:ph type="sldNum" sz="quarter" idx="5"/>
          </p:nvPr>
        </p:nvSpPr>
        <p:spPr>
          <a:ln/>
        </p:spPr>
        <p:txBody>
          <a:bodyPr/>
          <a:lstStyle/>
          <a:p>
            <a:fld id="{5BF5D22E-75B8-4F4B-B1DC-7906581B12DD}" type="slidenum">
              <a:rPr lang="en-US" altLang="en-US"/>
              <a:pPr/>
              <a:t>39</a:t>
            </a:fld>
            <a:endParaRPr lang="en-US" altLang="en-US"/>
          </a:p>
        </p:txBody>
      </p:sp>
      <p:sp>
        <p:nvSpPr>
          <p:cNvPr id="39938" name="Rectangle 2">
            <a:extLst>
              <a:ext uri="{FF2B5EF4-FFF2-40B4-BE49-F238E27FC236}">
                <a16:creationId xmlns:a16="http://schemas.microsoft.com/office/drawing/2014/main" id="{649ADBBC-1754-D362-536B-85DEBA1A5BE2}"/>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092DAC1A-9AC8-048D-E25A-C333074DAB5B}"/>
              </a:ext>
            </a:extLst>
          </p:cNvPr>
          <p:cNvSpPr>
            <a:spLocks noGrp="1" noChangeArrowheads="1"/>
          </p:cNvSpPr>
          <p:nvPr>
            <p:ph type="body" idx="1"/>
          </p:nvPr>
        </p:nvSpPr>
        <p:spPr/>
        <p:txBody>
          <a:bodyPr/>
          <a:lstStyle/>
          <a:p>
            <a:r>
              <a:rPr lang="en-US" altLang="en-US"/>
              <a:t>This picture shows about 15 stems cut in approximately 10 square feet, representing 65,000 stems per acre at this point.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1330D2-EB0C-1A38-6F37-D84CE5473581}"/>
              </a:ext>
            </a:extLst>
          </p:cNvPr>
          <p:cNvSpPr>
            <a:spLocks noGrp="1" noChangeArrowheads="1"/>
          </p:cNvSpPr>
          <p:nvPr>
            <p:ph type="sldNum" sz="quarter" idx="5"/>
          </p:nvPr>
        </p:nvSpPr>
        <p:spPr>
          <a:ln/>
        </p:spPr>
        <p:txBody>
          <a:bodyPr/>
          <a:lstStyle/>
          <a:p>
            <a:fld id="{9EB1D022-5A73-4F67-9C64-D09B0FCDDB02}" type="slidenum">
              <a:rPr lang="en-US" altLang="en-US"/>
              <a:pPr/>
              <a:t>6</a:t>
            </a:fld>
            <a:endParaRPr lang="en-US" altLang="en-US"/>
          </a:p>
        </p:txBody>
      </p:sp>
      <p:sp>
        <p:nvSpPr>
          <p:cNvPr id="49154" name="Rectangle 2">
            <a:extLst>
              <a:ext uri="{FF2B5EF4-FFF2-40B4-BE49-F238E27FC236}">
                <a16:creationId xmlns:a16="http://schemas.microsoft.com/office/drawing/2014/main" id="{5EBD5474-A953-2A1C-D957-C631715EE37F}"/>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28CFD303-5D95-3853-33BC-45BFFCFE5395}"/>
              </a:ext>
            </a:extLst>
          </p:cNvPr>
          <p:cNvSpPr>
            <a:spLocks noGrp="1" noChangeArrowheads="1"/>
          </p:cNvSpPr>
          <p:nvPr>
            <p:ph type="body" idx="1"/>
          </p:nvPr>
        </p:nvSpPr>
        <p:spPr/>
        <p:txBody>
          <a:bodyPr/>
          <a:lstStyle/>
          <a:p>
            <a:r>
              <a:rPr lang="en-US" altLang="en-US"/>
              <a:t>Santo, 1992-3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2468AA-A9ED-96F4-B8A0-4E11229821DD}"/>
              </a:ext>
            </a:extLst>
          </p:cNvPr>
          <p:cNvSpPr>
            <a:spLocks noGrp="1" noChangeArrowheads="1"/>
          </p:cNvSpPr>
          <p:nvPr>
            <p:ph type="sldNum" sz="quarter" idx="5"/>
          </p:nvPr>
        </p:nvSpPr>
        <p:spPr>
          <a:ln/>
        </p:spPr>
        <p:txBody>
          <a:bodyPr/>
          <a:lstStyle/>
          <a:p>
            <a:fld id="{16CC82DE-A4A2-48DB-A349-6516D417387D}" type="slidenum">
              <a:rPr lang="en-US" altLang="en-US"/>
              <a:pPr/>
              <a:t>42</a:t>
            </a:fld>
            <a:endParaRPr lang="en-US" altLang="en-US"/>
          </a:p>
        </p:txBody>
      </p:sp>
      <p:sp>
        <p:nvSpPr>
          <p:cNvPr id="32770" name="Rectangle 2">
            <a:extLst>
              <a:ext uri="{FF2B5EF4-FFF2-40B4-BE49-F238E27FC236}">
                <a16:creationId xmlns:a16="http://schemas.microsoft.com/office/drawing/2014/main" id="{BBFF48B8-7700-3293-763D-7754AE19CF07}"/>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59A54E36-E489-DE63-196C-23C6AE91790C}"/>
              </a:ext>
            </a:extLst>
          </p:cNvPr>
          <p:cNvSpPr>
            <a:spLocks noGrp="1" noChangeArrowheads="1"/>
          </p:cNvSpPr>
          <p:nvPr>
            <p:ph type="body" idx="1"/>
          </p:nvPr>
        </p:nvSpPr>
        <p:spPr/>
        <p:txBody>
          <a:bodyPr/>
          <a:lstStyle/>
          <a:p>
            <a:r>
              <a:rPr lang="en-US" altLang="en-US"/>
              <a:t>Add small pic of tree with increment borer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CA04AD-A50D-C225-9AA8-80EDE964883F}"/>
              </a:ext>
            </a:extLst>
          </p:cNvPr>
          <p:cNvSpPr>
            <a:spLocks noGrp="1" noChangeArrowheads="1"/>
          </p:cNvSpPr>
          <p:nvPr>
            <p:ph type="sldNum" sz="quarter" idx="5"/>
          </p:nvPr>
        </p:nvSpPr>
        <p:spPr>
          <a:ln/>
        </p:spPr>
        <p:txBody>
          <a:bodyPr/>
          <a:lstStyle/>
          <a:p>
            <a:fld id="{F84DB1DF-1873-4F20-BCC6-DC6A7707A748}" type="slidenum">
              <a:rPr lang="en-US" altLang="en-US"/>
              <a:pPr/>
              <a:t>8</a:t>
            </a:fld>
            <a:endParaRPr lang="en-US" altLang="en-US"/>
          </a:p>
        </p:txBody>
      </p:sp>
      <p:sp>
        <p:nvSpPr>
          <p:cNvPr id="52226" name="Rectangle 2">
            <a:extLst>
              <a:ext uri="{FF2B5EF4-FFF2-40B4-BE49-F238E27FC236}">
                <a16:creationId xmlns:a16="http://schemas.microsoft.com/office/drawing/2014/main" id="{CC52815D-58DE-C244-A4DF-E303002DF7BE}"/>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9333B198-5570-5ACC-D3E1-D4D802522D30}"/>
              </a:ext>
            </a:extLst>
          </p:cNvPr>
          <p:cNvSpPr>
            <a:spLocks noGrp="1" noChangeArrowheads="1"/>
          </p:cNvSpPr>
          <p:nvPr>
            <p:ph type="body" idx="1"/>
          </p:nvPr>
        </p:nvSpPr>
        <p:spPr/>
        <p:txBody>
          <a:bodyPr/>
          <a:lstStyle/>
          <a:p>
            <a:r>
              <a:rPr lang="en-US" altLang="en-US"/>
              <a:t>Santo WL tree; Split (1999-2003) snag patch.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FD4D18-7293-AC00-693C-F9214315AC96}"/>
              </a:ext>
            </a:extLst>
          </p:cNvPr>
          <p:cNvSpPr>
            <a:spLocks noGrp="1" noChangeArrowheads="1"/>
          </p:cNvSpPr>
          <p:nvPr>
            <p:ph type="sldNum" sz="quarter" idx="5"/>
          </p:nvPr>
        </p:nvSpPr>
        <p:spPr>
          <a:ln/>
        </p:spPr>
        <p:txBody>
          <a:bodyPr/>
          <a:lstStyle/>
          <a:p>
            <a:fld id="{721F49F3-F69D-4610-858A-583A356B76AC}" type="slidenum">
              <a:rPr lang="en-US" altLang="en-US"/>
              <a:pPr/>
              <a:t>13</a:t>
            </a:fld>
            <a:endParaRPr lang="en-US" altLang="en-US"/>
          </a:p>
        </p:txBody>
      </p:sp>
      <p:sp>
        <p:nvSpPr>
          <p:cNvPr id="58370" name="Rectangle 2">
            <a:extLst>
              <a:ext uri="{FF2B5EF4-FFF2-40B4-BE49-F238E27FC236}">
                <a16:creationId xmlns:a16="http://schemas.microsoft.com/office/drawing/2014/main" id="{15820C71-23BC-B323-F067-3897BA2E9EA4}"/>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EDE1AB3A-8A93-6194-B2CD-08ED6CBAEC77}"/>
              </a:ext>
            </a:extLst>
          </p:cNvPr>
          <p:cNvSpPr>
            <a:spLocks noGrp="1" noChangeArrowheads="1"/>
          </p:cNvSpPr>
          <p:nvPr>
            <p:ph type="body" idx="1"/>
          </p:nvPr>
        </p:nvSpPr>
        <p:spPr/>
        <p:txBody>
          <a:bodyPr/>
          <a:lstStyle/>
          <a:p>
            <a:r>
              <a:rPr lang="en-US" altLang="en-US"/>
              <a:t>Andy Carey and Jerry Franklin in Kugel Creek no-cut buffer (Kmark,2002)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685799-21B8-63D0-91C3-85798E368E64}"/>
              </a:ext>
            </a:extLst>
          </p:cNvPr>
          <p:cNvSpPr>
            <a:spLocks noGrp="1" noChangeArrowheads="1"/>
          </p:cNvSpPr>
          <p:nvPr>
            <p:ph type="sldNum" sz="quarter" idx="5"/>
          </p:nvPr>
        </p:nvSpPr>
        <p:spPr>
          <a:ln/>
        </p:spPr>
        <p:txBody>
          <a:bodyPr/>
          <a:lstStyle/>
          <a:p>
            <a:fld id="{40D738D2-9D37-4330-9430-F5559F6ABC78}" type="slidenum">
              <a:rPr lang="en-US" altLang="en-US"/>
              <a:pPr/>
              <a:t>14</a:t>
            </a:fld>
            <a:endParaRPr lang="en-US" altLang="en-US"/>
          </a:p>
        </p:txBody>
      </p:sp>
      <p:sp>
        <p:nvSpPr>
          <p:cNvPr id="66562" name="Rectangle 2">
            <a:extLst>
              <a:ext uri="{FF2B5EF4-FFF2-40B4-BE49-F238E27FC236}">
                <a16:creationId xmlns:a16="http://schemas.microsoft.com/office/drawing/2014/main" id="{56E9E1B2-4CCE-E1F2-58E1-4F69B3731B48}"/>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A4145037-8F53-709A-6939-02E0229108B3}"/>
              </a:ext>
            </a:extLst>
          </p:cNvPr>
          <p:cNvSpPr>
            <a:spLocks noGrp="1" noChangeArrowheads="1"/>
          </p:cNvSpPr>
          <p:nvPr>
            <p:ph type="body" idx="1"/>
          </p:nvPr>
        </p:nvSpPr>
        <p:spPr/>
        <p:txBody>
          <a:bodyPr/>
          <a:lstStyle/>
          <a:p>
            <a:r>
              <a:rPr lang="en-US" altLang="en-US"/>
              <a:t>Kugel Creek buffer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578A6C-F204-7E6D-B56E-BDF4D110CB48}"/>
              </a:ext>
            </a:extLst>
          </p:cNvPr>
          <p:cNvSpPr>
            <a:spLocks noGrp="1" noChangeArrowheads="1"/>
          </p:cNvSpPr>
          <p:nvPr>
            <p:ph type="sldNum" sz="quarter" idx="5"/>
          </p:nvPr>
        </p:nvSpPr>
        <p:spPr>
          <a:ln/>
        </p:spPr>
        <p:txBody>
          <a:bodyPr/>
          <a:lstStyle/>
          <a:p>
            <a:fld id="{4B394371-99B5-4B11-8148-902A9B40EBDF}" type="slidenum">
              <a:rPr lang="en-US" altLang="en-US"/>
              <a:pPr/>
              <a:t>15</a:t>
            </a:fld>
            <a:endParaRPr lang="en-US" altLang="en-US"/>
          </a:p>
        </p:txBody>
      </p:sp>
      <p:sp>
        <p:nvSpPr>
          <p:cNvPr id="60418" name="Rectangle 2">
            <a:extLst>
              <a:ext uri="{FF2B5EF4-FFF2-40B4-BE49-F238E27FC236}">
                <a16:creationId xmlns:a16="http://schemas.microsoft.com/office/drawing/2014/main" id="{BC54707B-E4EE-D469-684C-7A802A6F7C03}"/>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E35ABCC9-E783-D488-B6FB-0069B589069A}"/>
              </a:ext>
            </a:extLst>
          </p:cNvPr>
          <p:cNvSpPr>
            <a:spLocks noGrp="1" noChangeArrowheads="1"/>
          </p:cNvSpPr>
          <p:nvPr>
            <p:ph type="body" idx="1"/>
          </p:nvPr>
        </p:nvSpPr>
        <p:spPr/>
        <p:txBody>
          <a:bodyPr/>
          <a:lstStyle/>
          <a:p>
            <a:r>
              <a:rPr lang="en-US" altLang="en-US"/>
              <a:t>Kugel Creek, Kmark, 2002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89B5DD-0D4B-AA0A-73A7-C70E300963D3}"/>
              </a:ext>
            </a:extLst>
          </p:cNvPr>
          <p:cNvSpPr>
            <a:spLocks noGrp="1" noChangeArrowheads="1"/>
          </p:cNvSpPr>
          <p:nvPr>
            <p:ph type="sldNum" sz="quarter" idx="5"/>
          </p:nvPr>
        </p:nvSpPr>
        <p:spPr>
          <a:ln/>
        </p:spPr>
        <p:txBody>
          <a:bodyPr/>
          <a:lstStyle/>
          <a:p>
            <a:fld id="{9A4073B9-D6B9-4B98-8216-612D755FF7F8}" type="slidenum">
              <a:rPr lang="en-US" altLang="en-US"/>
              <a:pPr/>
              <a:t>17</a:t>
            </a:fld>
            <a:endParaRPr lang="en-US" altLang="en-US"/>
          </a:p>
        </p:txBody>
      </p:sp>
      <p:sp>
        <p:nvSpPr>
          <p:cNvPr id="63490" name="Rectangle 2">
            <a:extLst>
              <a:ext uri="{FF2B5EF4-FFF2-40B4-BE49-F238E27FC236}">
                <a16:creationId xmlns:a16="http://schemas.microsoft.com/office/drawing/2014/main" id="{0C69552C-4A53-6260-BC75-06FBBD825FDD}"/>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E96271DA-B5FB-FECA-AC4E-6816E28701E9}"/>
              </a:ext>
            </a:extLst>
          </p:cNvPr>
          <p:cNvSpPr>
            <a:spLocks noGrp="1" noChangeArrowheads="1"/>
          </p:cNvSpPr>
          <p:nvPr>
            <p:ph type="body" idx="1"/>
          </p:nvPr>
        </p:nvSpPr>
        <p:spPr/>
        <p:txBody>
          <a:bodyPr/>
          <a:lstStyle/>
          <a:p>
            <a:r>
              <a:rPr lang="en-US" altLang="en-US"/>
              <a:t>Heckel, 1994-95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F825E2-CC81-5E5C-02F9-CE3D3ADA19D9}"/>
              </a:ext>
            </a:extLst>
          </p:cNvPr>
          <p:cNvSpPr>
            <a:spLocks noGrp="1" noChangeArrowheads="1"/>
          </p:cNvSpPr>
          <p:nvPr>
            <p:ph type="sldNum" sz="quarter" idx="5"/>
          </p:nvPr>
        </p:nvSpPr>
        <p:spPr>
          <a:ln/>
        </p:spPr>
        <p:txBody>
          <a:bodyPr/>
          <a:lstStyle/>
          <a:p>
            <a:fld id="{0C3BD4DE-EF5E-451A-A4E8-FB8A409F9E05}" type="slidenum">
              <a:rPr lang="en-US" altLang="en-US"/>
              <a:pPr/>
              <a:t>20</a:t>
            </a:fld>
            <a:endParaRPr lang="en-US" altLang="en-US"/>
          </a:p>
        </p:txBody>
      </p:sp>
      <p:sp>
        <p:nvSpPr>
          <p:cNvPr id="69634" name="Rectangle 2">
            <a:extLst>
              <a:ext uri="{FF2B5EF4-FFF2-40B4-BE49-F238E27FC236}">
                <a16:creationId xmlns:a16="http://schemas.microsoft.com/office/drawing/2014/main" id="{EEE08B8E-1760-26F1-B11B-46883B50BA64}"/>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FD1DBDF0-6267-16AD-C332-391332188AC1}"/>
              </a:ext>
            </a:extLst>
          </p:cNvPr>
          <p:cNvSpPr>
            <a:spLocks noGrp="1" noChangeArrowheads="1"/>
          </p:cNvSpPr>
          <p:nvPr>
            <p:ph type="body" idx="1"/>
          </p:nvPr>
        </p:nvSpPr>
        <p:spPr/>
        <p:txBody>
          <a:bodyPr/>
          <a:lstStyle/>
          <a:p>
            <a:r>
              <a:rPr lang="en-US" altLang="en-US"/>
              <a:t>Tie, 1998; Overpass alder thin, 2005-7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AEF203-8C89-7AE4-1AF9-648CA3B4E47E}"/>
              </a:ext>
            </a:extLst>
          </p:cNvPr>
          <p:cNvSpPr>
            <a:spLocks noGrp="1" noChangeArrowheads="1"/>
          </p:cNvSpPr>
          <p:nvPr>
            <p:ph type="sldNum" sz="quarter" idx="5"/>
          </p:nvPr>
        </p:nvSpPr>
        <p:spPr>
          <a:ln/>
        </p:spPr>
        <p:txBody>
          <a:bodyPr/>
          <a:lstStyle/>
          <a:p>
            <a:fld id="{B9A74B2D-D6DF-4DE4-A27C-F9ABE00C7CDB}" type="slidenum">
              <a:rPr lang="en-US" altLang="en-US"/>
              <a:pPr/>
              <a:t>21</a:t>
            </a:fld>
            <a:endParaRPr lang="en-US" altLang="en-US"/>
          </a:p>
        </p:txBody>
      </p:sp>
      <p:sp>
        <p:nvSpPr>
          <p:cNvPr id="79874" name="Rectangle 2">
            <a:extLst>
              <a:ext uri="{FF2B5EF4-FFF2-40B4-BE49-F238E27FC236}">
                <a16:creationId xmlns:a16="http://schemas.microsoft.com/office/drawing/2014/main" id="{5054DCEB-D4D6-CCB0-7A01-3D2D921BD40C}"/>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7E568A40-B4EA-55A5-3AD1-EF6FD92A0B7A}"/>
              </a:ext>
            </a:extLst>
          </p:cNvPr>
          <p:cNvSpPr>
            <a:spLocks noGrp="1" noChangeArrowheads="1"/>
          </p:cNvSpPr>
          <p:nvPr>
            <p:ph type="body" idx="1"/>
          </p:nvPr>
        </p:nvSpPr>
        <p:spPr/>
        <p:txBody>
          <a:bodyPr/>
          <a:lstStyle/>
          <a:p>
            <a:r>
              <a:rPr lang="en-US" altLang="en-US"/>
              <a:t>Overpass alder thin, 2006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5A43A2A-7374-9ECF-891C-99630172D1DB}"/>
              </a:ext>
            </a:extLst>
          </p:cNvPr>
          <p:cNvGrpSpPr>
            <a:grpSpLocks/>
          </p:cNvGrpSpPr>
          <p:nvPr/>
        </p:nvGrpSpPr>
        <p:grpSpPr bwMode="auto">
          <a:xfrm>
            <a:off x="4716463" y="5345113"/>
            <a:ext cx="4427537" cy="1512887"/>
            <a:chOff x="2971" y="3367"/>
            <a:chExt cx="2789" cy="953"/>
          </a:xfrm>
        </p:grpSpPr>
        <p:sp>
          <p:nvSpPr>
            <p:cNvPr id="5123" name="Freeform 3">
              <a:extLst>
                <a:ext uri="{FF2B5EF4-FFF2-40B4-BE49-F238E27FC236}">
                  <a16:creationId xmlns:a16="http://schemas.microsoft.com/office/drawing/2014/main" id="{754C08A5-B0EF-1230-7CBF-A21D61F92302}"/>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4" name="Freeform 4">
              <a:extLst>
                <a:ext uri="{FF2B5EF4-FFF2-40B4-BE49-F238E27FC236}">
                  <a16:creationId xmlns:a16="http://schemas.microsoft.com/office/drawing/2014/main" id="{60FA0A4B-1D16-110C-F673-03DF9D428B7C}"/>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5" name="Freeform 5">
              <a:extLst>
                <a:ext uri="{FF2B5EF4-FFF2-40B4-BE49-F238E27FC236}">
                  <a16:creationId xmlns:a16="http://schemas.microsoft.com/office/drawing/2014/main" id="{89025F29-5653-F3EE-8291-D942C39CF60C}"/>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6" name="Freeform 6">
              <a:extLst>
                <a:ext uri="{FF2B5EF4-FFF2-40B4-BE49-F238E27FC236}">
                  <a16:creationId xmlns:a16="http://schemas.microsoft.com/office/drawing/2014/main" id="{8AE2045F-5E83-3C2E-5DAA-45D21B714067}"/>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7" name="Freeform 7">
              <a:extLst>
                <a:ext uri="{FF2B5EF4-FFF2-40B4-BE49-F238E27FC236}">
                  <a16:creationId xmlns:a16="http://schemas.microsoft.com/office/drawing/2014/main" id="{31FEB876-AFF5-EE39-BECB-A62E5BA3DC73}"/>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8" name="Freeform 8">
              <a:extLst>
                <a:ext uri="{FF2B5EF4-FFF2-40B4-BE49-F238E27FC236}">
                  <a16:creationId xmlns:a16="http://schemas.microsoft.com/office/drawing/2014/main" id="{A85BD8BE-E41F-25A0-F76C-6E8725231064}"/>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29" name="Freeform 9">
              <a:extLst>
                <a:ext uri="{FF2B5EF4-FFF2-40B4-BE49-F238E27FC236}">
                  <a16:creationId xmlns:a16="http://schemas.microsoft.com/office/drawing/2014/main" id="{DF432461-941C-8D2B-FA66-57589088920E}"/>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0" name="Freeform 10">
              <a:extLst>
                <a:ext uri="{FF2B5EF4-FFF2-40B4-BE49-F238E27FC236}">
                  <a16:creationId xmlns:a16="http://schemas.microsoft.com/office/drawing/2014/main" id="{E4FD8993-755F-97B7-CAB6-C16FAA5A8E12}"/>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1" name="Freeform 11">
              <a:extLst>
                <a:ext uri="{FF2B5EF4-FFF2-40B4-BE49-F238E27FC236}">
                  <a16:creationId xmlns:a16="http://schemas.microsoft.com/office/drawing/2014/main" id="{88896C11-2C74-1EEB-6A10-8D6347021A3E}"/>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2" name="Freeform 12">
              <a:extLst>
                <a:ext uri="{FF2B5EF4-FFF2-40B4-BE49-F238E27FC236}">
                  <a16:creationId xmlns:a16="http://schemas.microsoft.com/office/drawing/2014/main" id="{94D0EBDB-0001-D9B3-535C-1601E995DE0D}"/>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3" name="Freeform 13">
              <a:extLst>
                <a:ext uri="{FF2B5EF4-FFF2-40B4-BE49-F238E27FC236}">
                  <a16:creationId xmlns:a16="http://schemas.microsoft.com/office/drawing/2014/main" id="{17CE7972-DA99-466B-F89A-DFAF00B03ED1}"/>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4" name="Freeform 14">
              <a:extLst>
                <a:ext uri="{FF2B5EF4-FFF2-40B4-BE49-F238E27FC236}">
                  <a16:creationId xmlns:a16="http://schemas.microsoft.com/office/drawing/2014/main" id="{B6B4F0EC-95FE-2A8A-A4DE-9F93C5FD9019}"/>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5" name="Freeform 15">
              <a:extLst>
                <a:ext uri="{FF2B5EF4-FFF2-40B4-BE49-F238E27FC236}">
                  <a16:creationId xmlns:a16="http://schemas.microsoft.com/office/drawing/2014/main" id="{FB9D5501-1815-4E15-04B6-39D08A472E78}"/>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6" name="Freeform 16">
              <a:extLst>
                <a:ext uri="{FF2B5EF4-FFF2-40B4-BE49-F238E27FC236}">
                  <a16:creationId xmlns:a16="http://schemas.microsoft.com/office/drawing/2014/main" id="{6FBF62DD-D56B-DE3E-6D5C-A84F972A138B}"/>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5137" name="Freeform 17">
              <a:extLst>
                <a:ext uri="{FF2B5EF4-FFF2-40B4-BE49-F238E27FC236}">
                  <a16:creationId xmlns:a16="http://schemas.microsoft.com/office/drawing/2014/main" id="{1B817002-CD8D-D9A4-71B9-1C75C16D4918}"/>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5138" name="Rectangle 18">
            <a:extLst>
              <a:ext uri="{FF2B5EF4-FFF2-40B4-BE49-F238E27FC236}">
                <a16:creationId xmlns:a16="http://schemas.microsoft.com/office/drawing/2014/main" id="{A33479AB-C687-2067-59BD-428313AF8F65}"/>
              </a:ext>
            </a:extLst>
          </p:cNvPr>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5139" name="Rectangle 19">
            <a:extLst>
              <a:ext uri="{FF2B5EF4-FFF2-40B4-BE49-F238E27FC236}">
                <a16:creationId xmlns:a16="http://schemas.microsoft.com/office/drawing/2014/main" id="{D9C57FF4-FDD0-81CC-C21F-C172FDDBE3C7}"/>
              </a:ext>
            </a:extLst>
          </p:cNvPr>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5140" name="Rectangle 20">
            <a:extLst>
              <a:ext uri="{FF2B5EF4-FFF2-40B4-BE49-F238E27FC236}">
                <a16:creationId xmlns:a16="http://schemas.microsoft.com/office/drawing/2014/main" id="{EB2C8822-6A24-EF7E-1B3C-77A64EC27D72}"/>
              </a:ext>
            </a:extLst>
          </p:cNvPr>
          <p:cNvSpPr>
            <a:spLocks noGrp="1" noChangeArrowheads="1"/>
          </p:cNvSpPr>
          <p:nvPr>
            <p:ph type="dt" sz="quarter" idx="2"/>
          </p:nvPr>
        </p:nvSpPr>
        <p:spPr/>
        <p:txBody>
          <a:bodyPr/>
          <a:lstStyle>
            <a:lvl1pPr>
              <a:defRPr/>
            </a:lvl1pPr>
          </a:lstStyle>
          <a:p>
            <a:endParaRPr lang="en-US" altLang="en-US"/>
          </a:p>
        </p:txBody>
      </p:sp>
      <p:sp>
        <p:nvSpPr>
          <p:cNvPr id="5141" name="Rectangle 21">
            <a:extLst>
              <a:ext uri="{FF2B5EF4-FFF2-40B4-BE49-F238E27FC236}">
                <a16:creationId xmlns:a16="http://schemas.microsoft.com/office/drawing/2014/main" id="{18886852-B3BD-CD1F-F325-8298427F272B}"/>
              </a:ext>
            </a:extLst>
          </p:cNvPr>
          <p:cNvSpPr>
            <a:spLocks noGrp="1" noChangeArrowheads="1"/>
          </p:cNvSpPr>
          <p:nvPr>
            <p:ph type="ftr" sz="quarter" idx="3"/>
          </p:nvPr>
        </p:nvSpPr>
        <p:spPr/>
        <p:txBody>
          <a:bodyPr/>
          <a:lstStyle>
            <a:lvl1pPr>
              <a:defRPr/>
            </a:lvl1pPr>
          </a:lstStyle>
          <a:p>
            <a:endParaRPr lang="en-US" altLang="en-US"/>
          </a:p>
        </p:txBody>
      </p:sp>
      <p:sp>
        <p:nvSpPr>
          <p:cNvPr id="5142" name="Rectangle 22">
            <a:extLst>
              <a:ext uri="{FF2B5EF4-FFF2-40B4-BE49-F238E27FC236}">
                <a16:creationId xmlns:a16="http://schemas.microsoft.com/office/drawing/2014/main" id="{6BDA2F1B-87F4-6E8E-4852-B2EF13FF7682}"/>
              </a:ext>
            </a:extLst>
          </p:cNvPr>
          <p:cNvSpPr>
            <a:spLocks noGrp="1" noChangeArrowheads="1"/>
          </p:cNvSpPr>
          <p:nvPr>
            <p:ph type="sldNum" sz="quarter" idx="4"/>
          </p:nvPr>
        </p:nvSpPr>
        <p:spPr/>
        <p:txBody>
          <a:bodyPr/>
          <a:lstStyle>
            <a:lvl1pPr>
              <a:defRPr/>
            </a:lvl1pPr>
          </a:lstStyle>
          <a:p>
            <a:fld id="{01D196CD-5AF9-4D56-8865-C8CCC5862D4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7F6A-C23F-39C9-0874-1B8B43AD1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B6D00-F538-9A7E-6763-A02FDE447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8A9A6-F69B-75D0-68AD-5289FFB02F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4272E8-3BD9-2AEF-07F4-147775C0FB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701DC6-8407-B815-B297-EF75131A789D}"/>
              </a:ext>
            </a:extLst>
          </p:cNvPr>
          <p:cNvSpPr>
            <a:spLocks noGrp="1"/>
          </p:cNvSpPr>
          <p:nvPr>
            <p:ph type="sldNum" sz="quarter" idx="12"/>
          </p:nvPr>
        </p:nvSpPr>
        <p:spPr/>
        <p:txBody>
          <a:bodyPr/>
          <a:lstStyle>
            <a:lvl1pPr>
              <a:defRPr/>
            </a:lvl1pPr>
          </a:lstStyle>
          <a:p>
            <a:fld id="{47B6F351-101D-4CAA-8AFC-F88B4EBEE173}" type="slidenum">
              <a:rPr lang="en-US" altLang="en-US"/>
              <a:pPr/>
              <a:t>‹#›</a:t>
            </a:fld>
            <a:endParaRPr lang="en-US" altLang="en-US"/>
          </a:p>
        </p:txBody>
      </p:sp>
    </p:spTree>
    <p:extLst>
      <p:ext uri="{BB962C8B-B14F-4D97-AF65-F5344CB8AC3E}">
        <p14:creationId xmlns:p14="http://schemas.microsoft.com/office/powerpoint/2010/main" val="270317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7A98B-2894-B21D-4223-5B4A39F55A09}"/>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FDF15-33C7-9401-F1B3-20D0AF445A74}"/>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AE27-DDBE-3545-559A-A95374F84D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9A2A1C-092C-E1F8-1D7A-D64FE68833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D3026D-3CE2-8235-81C1-73F7767B245A}"/>
              </a:ext>
            </a:extLst>
          </p:cNvPr>
          <p:cNvSpPr>
            <a:spLocks noGrp="1"/>
          </p:cNvSpPr>
          <p:nvPr>
            <p:ph type="sldNum" sz="quarter" idx="12"/>
          </p:nvPr>
        </p:nvSpPr>
        <p:spPr/>
        <p:txBody>
          <a:bodyPr/>
          <a:lstStyle>
            <a:lvl1pPr>
              <a:defRPr/>
            </a:lvl1pPr>
          </a:lstStyle>
          <a:p>
            <a:fld id="{397DA9C5-3692-42E3-80F7-FDA78278B40B}" type="slidenum">
              <a:rPr lang="en-US" altLang="en-US"/>
              <a:pPr/>
              <a:t>‹#›</a:t>
            </a:fld>
            <a:endParaRPr lang="en-US" altLang="en-US"/>
          </a:p>
        </p:txBody>
      </p:sp>
    </p:spTree>
    <p:extLst>
      <p:ext uri="{BB962C8B-B14F-4D97-AF65-F5344CB8AC3E}">
        <p14:creationId xmlns:p14="http://schemas.microsoft.com/office/powerpoint/2010/main" val="181236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02173-E2F2-8A73-7E30-DFFBF56EDEBF}"/>
              </a:ext>
            </a:extLst>
          </p:cNvPr>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BB2E5D9-FA71-DF87-348C-F503F6AE35CF}"/>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134454D-E54E-9E09-A838-EDA6A783F8D6}"/>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A979635-4BBE-CC4E-2083-335F1E7BB049}"/>
              </a:ext>
            </a:extLst>
          </p:cNvPr>
          <p:cNvSpPr>
            <a:spLocks noGrp="1"/>
          </p:cNvSpPr>
          <p:nvPr>
            <p:ph type="sldNum" sz="quarter" idx="12"/>
          </p:nvPr>
        </p:nvSpPr>
        <p:spPr>
          <a:xfrm>
            <a:off x="6553200" y="6243638"/>
            <a:ext cx="2133600" cy="457200"/>
          </a:xfrm>
        </p:spPr>
        <p:txBody>
          <a:bodyPr/>
          <a:lstStyle>
            <a:lvl1pPr>
              <a:defRPr/>
            </a:lvl1pPr>
          </a:lstStyle>
          <a:p>
            <a:fld id="{C118AE92-FD70-47C0-9317-F49933E31BF3}" type="slidenum">
              <a:rPr lang="en-US" altLang="en-US"/>
              <a:pPr/>
              <a:t>‹#›</a:t>
            </a:fld>
            <a:endParaRPr lang="en-US" altLang="en-US"/>
          </a:p>
        </p:txBody>
      </p:sp>
    </p:spTree>
    <p:extLst>
      <p:ext uri="{BB962C8B-B14F-4D97-AF65-F5344CB8AC3E}">
        <p14:creationId xmlns:p14="http://schemas.microsoft.com/office/powerpoint/2010/main" val="270955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45B9-0845-D0A3-A1CA-B02D629DD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E75D8-A2B5-E48B-8CC7-28BF8C6FF3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78A31-B5B2-8D4D-C47B-CDD1189B8C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1154BC-FC80-92FC-F226-29E6E66B58C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2C9020-1D9E-1A39-DD9E-BDEFE6ACA14F}"/>
              </a:ext>
            </a:extLst>
          </p:cNvPr>
          <p:cNvSpPr>
            <a:spLocks noGrp="1"/>
          </p:cNvSpPr>
          <p:nvPr>
            <p:ph type="sldNum" sz="quarter" idx="12"/>
          </p:nvPr>
        </p:nvSpPr>
        <p:spPr/>
        <p:txBody>
          <a:bodyPr/>
          <a:lstStyle>
            <a:lvl1pPr>
              <a:defRPr/>
            </a:lvl1pPr>
          </a:lstStyle>
          <a:p>
            <a:fld id="{BBA95D2B-236E-4FD5-A440-FBAD0D054535}" type="slidenum">
              <a:rPr lang="en-US" altLang="en-US"/>
              <a:pPr/>
              <a:t>‹#›</a:t>
            </a:fld>
            <a:endParaRPr lang="en-US" altLang="en-US"/>
          </a:p>
        </p:txBody>
      </p:sp>
    </p:spTree>
    <p:extLst>
      <p:ext uri="{BB962C8B-B14F-4D97-AF65-F5344CB8AC3E}">
        <p14:creationId xmlns:p14="http://schemas.microsoft.com/office/powerpoint/2010/main" val="175095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012A-F0F6-F248-4D57-A0E247D5B33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A1534-D92D-421A-E452-659A3D83C74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51F04DD-5720-97B3-1160-8E49F0B781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E9C559-15F0-D6BA-3920-072A626144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81A4460-7D47-E316-1594-E3B0A06CDCDA}"/>
              </a:ext>
            </a:extLst>
          </p:cNvPr>
          <p:cNvSpPr>
            <a:spLocks noGrp="1"/>
          </p:cNvSpPr>
          <p:nvPr>
            <p:ph type="sldNum" sz="quarter" idx="12"/>
          </p:nvPr>
        </p:nvSpPr>
        <p:spPr/>
        <p:txBody>
          <a:bodyPr/>
          <a:lstStyle>
            <a:lvl1pPr>
              <a:defRPr/>
            </a:lvl1pPr>
          </a:lstStyle>
          <a:p>
            <a:fld id="{7B3592D4-847C-4308-8E72-8E2F4EBEBF3F}" type="slidenum">
              <a:rPr lang="en-US" altLang="en-US"/>
              <a:pPr/>
              <a:t>‹#›</a:t>
            </a:fld>
            <a:endParaRPr lang="en-US" altLang="en-US"/>
          </a:p>
        </p:txBody>
      </p:sp>
    </p:spTree>
    <p:extLst>
      <p:ext uri="{BB962C8B-B14F-4D97-AF65-F5344CB8AC3E}">
        <p14:creationId xmlns:p14="http://schemas.microsoft.com/office/powerpoint/2010/main" val="207042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D33F-4AF8-14FF-38E7-930B1916C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035AB-6849-B5D2-FF5D-9C224A56ACFD}"/>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59BB0F-997D-B158-F8B1-FAEF8DB07BB4}"/>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FE86B4-EA97-1B71-E2B6-83C3459BFAF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D58E04-B15F-373C-7537-5CBB3B844B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868BA6-7F05-04D0-737B-240E3631EB94}"/>
              </a:ext>
            </a:extLst>
          </p:cNvPr>
          <p:cNvSpPr>
            <a:spLocks noGrp="1"/>
          </p:cNvSpPr>
          <p:nvPr>
            <p:ph type="sldNum" sz="quarter" idx="12"/>
          </p:nvPr>
        </p:nvSpPr>
        <p:spPr/>
        <p:txBody>
          <a:bodyPr/>
          <a:lstStyle>
            <a:lvl1pPr>
              <a:defRPr/>
            </a:lvl1pPr>
          </a:lstStyle>
          <a:p>
            <a:fld id="{1D2807CE-1314-46B1-9F77-D4E44A7FFF39}" type="slidenum">
              <a:rPr lang="en-US" altLang="en-US"/>
              <a:pPr/>
              <a:t>‹#›</a:t>
            </a:fld>
            <a:endParaRPr lang="en-US" altLang="en-US"/>
          </a:p>
        </p:txBody>
      </p:sp>
    </p:spTree>
    <p:extLst>
      <p:ext uri="{BB962C8B-B14F-4D97-AF65-F5344CB8AC3E}">
        <p14:creationId xmlns:p14="http://schemas.microsoft.com/office/powerpoint/2010/main" val="76975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0965-64F5-593E-7D2A-85835B87741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C9F19E-047C-71C6-607A-44E424120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9FD45-346D-503C-F0BC-6917F974379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58A544-FED2-3E0A-6AAD-6C927813E0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90D8C1-3517-556B-F129-AD09245714E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B009E-B18A-82E7-A9B6-F1CFA63A271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510401A-A1D3-C765-D931-97E6227E7D5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4942ED4-FA11-7BBB-19FF-E62626658F4C}"/>
              </a:ext>
            </a:extLst>
          </p:cNvPr>
          <p:cNvSpPr>
            <a:spLocks noGrp="1"/>
          </p:cNvSpPr>
          <p:nvPr>
            <p:ph type="sldNum" sz="quarter" idx="12"/>
          </p:nvPr>
        </p:nvSpPr>
        <p:spPr/>
        <p:txBody>
          <a:bodyPr/>
          <a:lstStyle>
            <a:lvl1pPr>
              <a:defRPr/>
            </a:lvl1pPr>
          </a:lstStyle>
          <a:p>
            <a:fld id="{9A172C7C-8B84-4E7E-B6CF-6494AE9AE4BD}" type="slidenum">
              <a:rPr lang="en-US" altLang="en-US"/>
              <a:pPr/>
              <a:t>‹#›</a:t>
            </a:fld>
            <a:endParaRPr lang="en-US" altLang="en-US"/>
          </a:p>
        </p:txBody>
      </p:sp>
    </p:spTree>
    <p:extLst>
      <p:ext uri="{BB962C8B-B14F-4D97-AF65-F5344CB8AC3E}">
        <p14:creationId xmlns:p14="http://schemas.microsoft.com/office/powerpoint/2010/main" val="238395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91BB-6036-B785-78C8-FE76EA4A6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14C1E0-D6B6-6C24-4827-4C09B7BF221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0C109CC-890B-E12D-FD8C-693A56652DA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CA029AF-5E2C-CB54-A3C9-E08C16BF5ECC}"/>
              </a:ext>
            </a:extLst>
          </p:cNvPr>
          <p:cNvSpPr>
            <a:spLocks noGrp="1"/>
          </p:cNvSpPr>
          <p:nvPr>
            <p:ph type="sldNum" sz="quarter" idx="12"/>
          </p:nvPr>
        </p:nvSpPr>
        <p:spPr/>
        <p:txBody>
          <a:bodyPr/>
          <a:lstStyle>
            <a:lvl1pPr>
              <a:defRPr/>
            </a:lvl1pPr>
          </a:lstStyle>
          <a:p>
            <a:fld id="{4E2A1609-415B-442A-88EE-A215C6A05D6B}" type="slidenum">
              <a:rPr lang="en-US" altLang="en-US"/>
              <a:pPr/>
              <a:t>‹#›</a:t>
            </a:fld>
            <a:endParaRPr lang="en-US" altLang="en-US"/>
          </a:p>
        </p:txBody>
      </p:sp>
    </p:spTree>
    <p:extLst>
      <p:ext uri="{BB962C8B-B14F-4D97-AF65-F5344CB8AC3E}">
        <p14:creationId xmlns:p14="http://schemas.microsoft.com/office/powerpoint/2010/main" val="334743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464C1-DBD4-0229-8A76-31FCD5E1802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47B6C17-B89A-D77B-B57E-517306821F5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F9E5E7-6B18-D7BE-909A-5F12910D22B3}"/>
              </a:ext>
            </a:extLst>
          </p:cNvPr>
          <p:cNvSpPr>
            <a:spLocks noGrp="1"/>
          </p:cNvSpPr>
          <p:nvPr>
            <p:ph type="sldNum" sz="quarter" idx="12"/>
          </p:nvPr>
        </p:nvSpPr>
        <p:spPr/>
        <p:txBody>
          <a:bodyPr/>
          <a:lstStyle>
            <a:lvl1pPr>
              <a:defRPr/>
            </a:lvl1pPr>
          </a:lstStyle>
          <a:p>
            <a:fld id="{2947CFBB-EDB2-4672-AF41-B0DAD3905FEE}" type="slidenum">
              <a:rPr lang="en-US" altLang="en-US"/>
              <a:pPr/>
              <a:t>‹#›</a:t>
            </a:fld>
            <a:endParaRPr lang="en-US" altLang="en-US"/>
          </a:p>
        </p:txBody>
      </p:sp>
    </p:spTree>
    <p:extLst>
      <p:ext uri="{BB962C8B-B14F-4D97-AF65-F5344CB8AC3E}">
        <p14:creationId xmlns:p14="http://schemas.microsoft.com/office/powerpoint/2010/main" val="255440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8E5F-66EB-5CDF-49B5-093F8A526C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85427-4705-3EB9-B556-7437D38BDCC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3E5C9-2B86-3BB2-F089-B47D59653D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60A5C-3969-A8BF-89DA-54C5560D7C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3DB5C87-5EB1-E3C4-FC9C-9318D8AEDC5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6928938-94CB-B8C0-39BE-AE597405A01D}"/>
              </a:ext>
            </a:extLst>
          </p:cNvPr>
          <p:cNvSpPr>
            <a:spLocks noGrp="1"/>
          </p:cNvSpPr>
          <p:nvPr>
            <p:ph type="sldNum" sz="quarter" idx="12"/>
          </p:nvPr>
        </p:nvSpPr>
        <p:spPr/>
        <p:txBody>
          <a:bodyPr/>
          <a:lstStyle>
            <a:lvl1pPr>
              <a:defRPr/>
            </a:lvl1pPr>
          </a:lstStyle>
          <a:p>
            <a:fld id="{CDE89E10-FD01-4508-9A6F-FFC2579ECCA7}" type="slidenum">
              <a:rPr lang="en-US" altLang="en-US"/>
              <a:pPr/>
              <a:t>‹#›</a:t>
            </a:fld>
            <a:endParaRPr lang="en-US" altLang="en-US"/>
          </a:p>
        </p:txBody>
      </p:sp>
    </p:spTree>
    <p:extLst>
      <p:ext uri="{BB962C8B-B14F-4D97-AF65-F5344CB8AC3E}">
        <p14:creationId xmlns:p14="http://schemas.microsoft.com/office/powerpoint/2010/main" val="7954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5D7C-055D-18C9-1F98-D030CEC8DE5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15E85-FAE4-6662-688C-04BB22E7A5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8B5618-337A-70AD-6CBF-DE023A1761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F845E-E7CD-CF24-CE6F-C05B832F64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DEC030-0AF4-074E-A009-F3E05A96E59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948BE7B-2802-2BAA-B234-5335E6A8050B}"/>
              </a:ext>
            </a:extLst>
          </p:cNvPr>
          <p:cNvSpPr>
            <a:spLocks noGrp="1"/>
          </p:cNvSpPr>
          <p:nvPr>
            <p:ph type="sldNum" sz="quarter" idx="12"/>
          </p:nvPr>
        </p:nvSpPr>
        <p:spPr/>
        <p:txBody>
          <a:bodyPr/>
          <a:lstStyle>
            <a:lvl1pPr>
              <a:defRPr/>
            </a:lvl1pPr>
          </a:lstStyle>
          <a:p>
            <a:fld id="{C3E6ABBF-BAD3-4497-B89D-8D2063DE4903}" type="slidenum">
              <a:rPr lang="en-US" altLang="en-US"/>
              <a:pPr/>
              <a:t>‹#›</a:t>
            </a:fld>
            <a:endParaRPr lang="en-US" altLang="en-US"/>
          </a:p>
        </p:txBody>
      </p:sp>
    </p:spTree>
    <p:extLst>
      <p:ext uri="{BB962C8B-B14F-4D97-AF65-F5344CB8AC3E}">
        <p14:creationId xmlns:p14="http://schemas.microsoft.com/office/powerpoint/2010/main" val="252769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695AB5DA-9A31-5601-9FF8-7774D1C8C187}"/>
              </a:ext>
            </a:extLst>
          </p:cNvPr>
          <p:cNvGrpSpPr>
            <a:grpSpLocks/>
          </p:cNvGrpSpPr>
          <p:nvPr/>
        </p:nvGrpSpPr>
        <p:grpSpPr bwMode="auto">
          <a:xfrm>
            <a:off x="4716463" y="5345113"/>
            <a:ext cx="4427537" cy="1512887"/>
            <a:chOff x="2971" y="3367"/>
            <a:chExt cx="2789" cy="953"/>
          </a:xfrm>
        </p:grpSpPr>
        <p:sp>
          <p:nvSpPr>
            <p:cNvPr id="4099" name="Freeform 3">
              <a:extLst>
                <a:ext uri="{FF2B5EF4-FFF2-40B4-BE49-F238E27FC236}">
                  <a16:creationId xmlns:a16="http://schemas.microsoft.com/office/drawing/2014/main" id="{BC292393-4924-5A45-E098-5AC628BED14C}"/>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0" name="Freeform 4">
              <a:extLst>
                <a:ext uri="{FF2B5EF4-FFF2-40B4-BE49-F238E27FC236}">
                  <a16:creationId xmlns:a16="http://schemas.microsoft.com/office/drawing/2014/main" id="{D78EB425-1D0B-1911-E15A-554C10ACD345}"/>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1" name="Freeform 5">
              <a:extLst>
                <a:ext uri="{FF2B5EF4-FFF2-40B4-BE49-F238E27FC236}">
                  <a16:creationId xmlns:a16="http://schemas.microsoft.com/office/drawing/2014/main" id="{E7CA49F2-2439-FB6D-C6C5-BA4E4E8D1E9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2" name="Freeform 6">
              <a:extLst>
                <a:ext uri="{FF2B5EF4-FFF2-40B4-BE49-F238E27FC236}">
                  <a16:creationId xmlns:a16="http://schemas.microsoft.com/office/drawing/2014/main" id="{F2FE6A71-C93B-A2D8-1DFB-51C601B9836E}"/>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3" name="Freeform 7">
              <a:extLst>
                <a:ext uri="{FF2B5EF4-FFF2-40B4-BE49-F238E27FC236}">
                  <a16:creationId xmlns:a16="http://schemas.microsoft.com/office/drawing/2014/main" id="{556B4F68-F006-9041-3F6A-2E77F0253DC8}"/>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4" name="Freeform 8">
              <a:extLst>
                <a:ext uri="{FF2B5EF4-FFF2-40B4-BE49-F238E27FC236}">
                  <a16:creationId xmlns:a16="http://schemas.microsoft.com/office/drawing/2014/main" id="{1ACA36F0-82F9-A97F-8325-870DC8EE1193}"/>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5" name="Freeform 9">
              <a:extLst>
                <a:ext uri="{FF2B5EF4-FFF2-40B4-BE49-F238E27FC236}">
                  <a16:creationId xmlns:a16="http://schemas.microsoft.com/office/drawing/2014/main" id="{520FAB94-D464-AA3D-4E5C-0F398EF4821B}"/>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DBA71119-B9A5-350F-4994-7E035D432A24}"/>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7" name="Freeform 11">
              <a:extLst>
                <a:ext uri="{FF2B5EF4-FFF2-40B4-BE49-F238E27FC236}">
                  <a16:creationId xmlns:a16="http://schemas.microsoft.com/office/drawing/2014/main" id="{7A8BEF83-69C4-9B0E-3CF7-D8009CEAEFB4}"/>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4E0E0D15-31C0-3402-EFAE-03E526485039}"/>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09" name="Freeform 13">
              <a:extLst>
                <a:ext uri="{FF2B5EF4-FFF2-40B4-BE49-F238E27FC236}">
                  <a16:creationId xmlns:a16="http://schemas.microsoft.com/office/drawing/2014/main" id="{7313E9A4-0536-858A-1FA4-FC1F6E3329CB}"/>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4ABC2C3E-69DD-E540-76FD-0A7C7827C485}"/>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11" name="Freeform 15">
              <a:extLst>
                <a:ext uri="{FF2B5EF4-FFF2-40B4-BE49-F238E27FC236}">
                  <a16:creationId xmlns:a16="http://schemas.microsoft.com/office/drawing/2014/main" id="{06FFD78C-7454-9CDD-3A32-60C7FD758797}"/>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12" name="Freeform 16">
              <a:extLst>
                <a:ext uri="{FF2B5EF4-FFF2-40B4-BE49-F238E27FC236}">
                  <a16:creationId xmlns:a16="http://schemas.microsoft.com/office/drawing/2014/main" id="{E4E3E0E5-67FD-0735-CBF2-7BB037D8B943}"/>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13" name="Freeform 17">
              <a:extLst>
                <a:ext uri="{FF2B5EF4-FFF2-40B4-BE49-F238E27FC236}">
                  <a16:creationId xmlns:a16="http://schemas.microsoft.com/office/drawing/2014/main" id="{8611B72B-BE0B-4B09-D368-2FB61EBB0ED4}"/>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4114" name="Rectangle 18">
            <a:extLst>
              <a:ext uri="{FF2B5EF4-FFF2-40B4-BE49-F238E27FC236}">
                <a16:creationId xmlns:a16="http://schemas.microsoft.com/office/drawing/2014/main" id="{516D4EF8-A71B-8ACA-DC14-A996A5E5C36C}"/>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115" name="Rectangle 19">
            <a:extLst>
              <a:ext uri="{FF2B5EF4-FFF2-40B4-BE49-F238E27FC236}">
                <a16:creationId xmlns:a16="http://schemas.microsoft.com/office/drawing/2014/main" id="{278B6FB2-B6C9-147E-B3FE-D8F4195F97C1}"/>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defRPr>
            </a:lvl1pPr>
          </a:lstStyle>
          <a:p>
            <a:endParaRPr lang="en-US" altLang="en-US"/>
          </a:p>
        </p:txBody>
      </p:sp>
      <p:sp>
        <p:nvSpPr>
          <p:cNvPr id="4116" name="Rectangle 20">
            <a:extLst>
              <a:ext uri="{FF2B5EF4-FFF2-40B4-BE49-F238E27FC236}">
                <a16:creationId xmlns:a16="http://schemas.microsoft.com/office/drawing/2014/main" id="{9741F1E1-93DF-596B-E58A-CADBC5D2209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4117" name="Rectangle 21">
            <a:extLst>
              <a:ext uri="{FF2B5EF4-FFF2-40B4-BE49-F238E27FC236}">
                <a16:creationId xmlns:a16="http://schemas.microsoft.com/office/drawing/2014/main" id="{ADB268F0-B568-4922-DD83-FD43D6FFF28A}"/>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741818-F740-4968-B88E-F50C52DF146E}" type="slidenum">
              <a:rPr lang="en-US" altLang="en-US"/>
              <a:pPr/>
              <a:t>‹#›</a:t>
            </a:fld>
            <a:endParaRPr lang="en-US" altLang="en-US"/>
          </a:p>
        </p:txBody>
      </p:sp>
      <p:sp>
        <p:nvSpPr>
          <p:cNvPr id="4118" name="Rectangle 22">
            <a:extLst>
              <a:ext uri="{FF2B5EF4-FFF2-40B4-BE49-F238E27FC236}">
                <a16:creationId xmlns:a16="http://schemas.microsoft.com/office/drawing/2014/main" id="{4424EE1C-AD27-BD5E-A020-E168970F744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audio" Target="file:///C:\Documents%20and%20Settings\All%20Users\Documents\My%20Music\Simon%20&amp;%20Garfunkel\Greatest%20Hits\El%20Condor%20Pasa%20(If%20I%20Could).wma"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17.xml"/><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2.pn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6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72.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El Condor Pasa (If I Could).wma">
            <a:hlinkClick r:id="" action="ppaction://media"/>
            <a:extLst>
              <a:ext uri="{FF2B5EF4-FFF2-40B4-BE49-F238E27FC236}">
                <a16:creationId xmlns:a16="http://schemas.microsoft.com/office/drawing/2014/main" id="{DF8E4B3C-936B-5A36-45CA-B915D7478142}"/>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 action="ppaction://media"/>
            <a:extLst>
              <a:ext uri="{FF2B5EF4-FFF2-40B4-BE49-F238E27FC236}">
                <a16:creationId xmlns:a16="http://schemas.microsoft.com/office/drawing/2014/main" id="{0C9F22FD-288B-9BEC-BA03-16BE4B37BD12}"/>
              </a:ext>
            </a:extLst>
          </p:cNvPr>
          <p:cNvPicPr>
            <a:picLocks noRot="1" noChangeAspect="1" noChangeArrowheads="1"/>
          </p:cNvPicPr>
          <p:nvPr>
            <a:wavAudioFile r:embed="rId2" name="j0074843.wav"/>
          </p:nvPr>
        </p:nvPicPr>
        <p:blipFill>
          <a:blip r:embed="rId5">
            <a:extLst>
              <a:ext uri="{28A0092B-C50C-407E-A947-70E740481C1C}">
                <a14:useLocalDpi xmlns:a14="http://schemas.microsoft.com/office/drawing/2010/main" val="0"/>
              </a:ext>
            </a:extLst>
          </a:blip>
          <a:srcRect/>
          <a:stretch>
            <a:fillRect/>
          </a:stretch>
        </p:blipFill>
        <p:spPr bwMode="auto">
          <a:xfrm>
            <a:off x="4114800" y="4419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6E744CA-DC45-E7BE-A0CF-06E0BB7ED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0"/>
            <a:ext cx="10693400" cy="7735888"/>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a:extLst>
              <a:ext uri="{FF2B5EF4-FFF2-40B4-BE49-F238E27FC236}">
                <a16:creationId xmlns:a16="http://schemas.microsoft.com/office/drawing/2014/main" id="{F028C8FE-C087-C3A1-0D85-72C3A5204A5B}"/>
              </a:ext>
            </a:extLst>
          </p:cNvPr>
          <p:cNvSpPr>
            <a:spLocks noGrp="1" noChangeArrowheads="1"/>
          </p:cNvSpPr>
          <p:nvPr>
            <p:ph type="subTitle" idx="1"/>
          </p:nvPr>
        </p:nvSpPr>
        <p:spPr>
          <a:xfrm>
            <a:off x="4572000" y="4724400"/>
            <a:ext cx="6400800" cy="1752600"/>
          </a:xfrm>
        </p:spPr>
        <p:txBody>
          <a:bodyPr/>
          <a:lstStyle/>
          <a:p>
            <a:pPr>
              <a:lnSpc>
                <a:spcPct val="80000"/>
              </a:lnSpc>
            </a:pPr>
            <a:r>
              <a:rPr lang="en-US" altLang="en-US" sz="1800">
                <a:solidFill>
                  <a:schemeClr val="hlink"/>
                </a:solidFill>
              </a:rPr>
              <a:t>Verne Farrell, Silviculturist</a:t>
            </a:r>
          </a:p>
          <a:p>
            <a:pPr>
              <a:lnSpc>
                <a:spcPct val="80000"/>
              </a:lnSpc>
            </a:pPr>
            <a:r>
              <a:rPr lang="en-US" altLang="en-US" sz="1800">
                <a:solidFill>
                  <a:schemeClr val="hlink"/>
                </a:solidFill>
              </a:rPr>
              <a:t>Olympic National Forest</a:t>
            </a:r>
          </a:p>
          <a:p>
            <a:pPr>
              <a:lnSpc>
                <a:spcPct val="80000"/>
              </a:lnSpc>
            </a:pPr>
            <a:r>
              <a:rPr lang="en-US" altLang="en-US" sz="1800">
                <a:solidFill>
                  <a:schemeClr val="hlink"/>
                </a:solidFill>
              </a:rPr>
              <a:t>437 Tillicum Lane</a:t>
            </a:r>
          </a:p>
          <a:p>
            <a:pPr>
              <a:lnSpc>
                <a:spcPct val="80000"/>
              </a:lnSpc>
            </a:pPr>
            <a:r>
              <a:rPr lang="en-US" altLang="en-US" sz="1800">
                <a:solidFill>
                  <a:schemeClr val="hlink"/>
                </a:solidFill>
              </a:rPr>
              <a:t>Forks, WA 98331</a:t>
            </a:r>
          </a:p>
          <a:p>
            <a:pPr>
              <a:lnSpc>
                <a:spcPct val="80000"/>
              </a:lnSpc>
            </a:pPr>
            <a:r>
              <a:rPr lang="en-US" altLang="en-US" sz="1800">
                <a:solidFill>
                  <a:schemeClr val="hlink"/>
                </a:solidFill>
              </a:rPr>
              <a:t>360-374-1246</a:t>
            </a:r>
          </a:p>
          <a:p>
            <a:pPr>
              <a:lnSpc>
                <a:spcPct val="80000"/>
              </a:lnSpc>
            </a:pPr>
            <a:r>
              <a:rPr lang="en-US" altLang="en-US" sz="1800">
                <a:solidFill>
                  <a:schemeClr val="hlink"/>
                </a:solidFill>
              </a:rPr>
              <a:t>vfarrell@fs.fed.us</a:t>
            </a:r>
          </a:p>
        </p:txBody>
      </p:sp>
      <p:sp>
        <p:nvSpPr>
          <p:cNvPr id="2053" name="Text Box 5">
            <a:extLst>
              <a:ext uri="{FF2B5EF4-FFF2-40B4-BE49-F238E27FC236}">
                <a16:creationId xmlns:a16="http://schemas.microsoft.com/office/drawing/2014/main" id="{BE812BEF-E53D-90CD-77B6-4CFD6421C63E}"/>
              </a:ext>
            </a:extLst>
          </p:cNvPr>
          <p:cNvSpPr txBox="1">
            <a:spLocks noChangeArrowheads="1"/>
          </p:cNvSpPr>
          <p:nvPr/>
        </p:nvSpPr>
        <p:spPr bwMode="auto">
          <a:xfrm>
            <a:off x="0" y="-304800"/>
            <a:ext cx="78486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ts val="600"/>
              </a:spcBef>
            </a:pPr>
            <a:r>
              <a:rPr lang="en-US" altLang="en-US" sz="2800">
                <a:solidFill>
                  <a:schemeClr val="hlink"/>
                </a:solidFill>
                <a:effectLst>
                  <a:outerShdw blurRad="38100" dist="38100" dir="2700000" algn="tl">
                    <a:srgbClr val="000000"/>
                  </a:outerShdw>
                </a:effectLst>
              </a:rPr>
              <a:t>Railsiding Understory Thin</a:t>
            </a:r>
          </a:p>
          <a:p>
            <a:pPr>
              <a:lnSpc>
                <a:spcPct val="150000"/>
              </a:lnSpc>
              <a:spcBef>
                <a:spcPts val="600"/>
              </a:spcBef>
            </a:pPr>
            <a:r>
              <a:rPr lang="en-US" altLang="en-US" sz="2400">
                <a:solidFill>
                  <a:schemeClr val="hlink"/>
                </a:solidFill>
                <a:effectLst>
                  <a:outerShdw blurRad="38100" dist="38100" dir="2700000" algn="tl">
                    <a:srgbClr val="000000"/>
                  </a:outerShdw>
                </a:effectLst>
              </a:rPr>
              <a:t>Non-commercial terrestrial habitat improvement</a:t>
            </a:r>
          </a:p>
          <a:p>
            <a:pPr>
              <a:lnSpc>
                <a:spcPct val="150000"/>
              </a:lnSpc>
              <a:spcBef>
                <a:spcPts val="600"/>
              </a:spcBef>
            </a:pPr>
            <a:r>
              <a:rPr lang="en-US" altLang="en-US" sz="2400">
                <a:solidFill>
                  <a:schemeClr val="hlink"/>
                </a:solidFill>
                <a:effectLst>
                  <a:outerShdw blurRad="38100" dist="38100" dir="2700000" algn="tl">
                    <a:srgbClr val="000000"/>
                  </a:outerShdw>
                </a:effectLst>
              </a:rPr>
              <a:t>Sol Duc Valley, Olympic NF, Clallam County, WA</a:t>
            </a:r>
          </a:p>
          <a:p>
            <a:pPr>
              <a:lnSpc>
                <a:spcPct val="150000"/>
              </a:lnSpc>
              <a:spcBef>
                <a:spcPts val="600"/>
              </a:spcBef>
            </a:pPr>
            <a:r>
              <a:rPr lang="en-US" altLang="en-US" sz="2400">
                <a:solidFill>
                  <a:schemeClr val="hlink"/>
                </a:solidFill>
                <a:effectLst>
                  <a:outerShdw blurRad="38100" dist="38100" dir="2700000" algn="tl">
                    <a:srgbClr val="000000"/>
                  </a:outerShdw>
                </a:effectLst>
              </a:rPr>
              <a:t>June, 2007</a:t>
            </a:r>
            <a:r>
              <a:rPr lang="en-US" altLang="en-US" sz="2400"/>
              <a:t> </a:t>
            </a:r>
          </a:p>
          <a:p>
            <a:pPr algn="l">
              <a:spcBef>
                <a:spcPct val="50000"/>
              </a:spcBef>
            </a:pPr>
            <a:endParaRPr lang="en-US" altLang="en-US" sz="2400"/>
          </a:p>
        </p:txBody>
      </p:sp>
    </p:spTree>
  </p:cSld>
  <p:clrMapOvr>
    <a:masterClrMapping/>
  </p:clrMapOvr>
  <p:transition advClick="0" advTm="3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5"/>
                                        </p:tgtEl>
                                      </p:cBhvr>
                                    </p:cmd>
                                  </p:childTnLst>
                                </p:cTn>
                              </p:par>
                            </p:childTnLst>
                          </p:cTn>
                        </p:par>
                        <p:par>
                          <p:cTn id="7" fill="hold" nodeType="afterGroup">
                            <p:stCondLst>
                              <p:cond delay="2223"/>
                            </p:stCondLst>
                            <p:childTnLst>
                              <p:par>
                                <p:cTn id="8" presetID="1" presetClass="mediacall" presetSubtype="0" fill="hold" nodeType="afterEffect">
                                  <p:stCondLst>
                                    <p:cond delay="0"/>
                                  </p:stCondLst>
                                  <p:childTnLst>
                                    <p:cmd type="call" cmd="playFrom(0.0)">
                                      <p:cBhvr>
                                        <p:cTn id="9" dur="1" fill="hold"/>
                                        <p:tgtEl>
                                          <p:spTgt spid="20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5000" fill="hold" display="0">
                  <p:stCondLst>
                    <p:cond delay="indefinite"/>
                  </p:stCondLst>
                  <p:endCondLst>
                    <p:cond evt="onPrev" delay="0">
                      <p:tgtEl>
                        <p:sldTgt/>
                      </p:tgtEl>
                    </p:cond>
                    <p:cond evt="onStopAudio" delay="0">
                      <p:tgtEl>
                        <p:sldTgt/>
                      </p:tgtEl>
                    </p:cond>
                  </p:endCondLst>
                </p:cTn>
                <p:tgtEl>
                  <p:spTgt spid="2055"/>
                </p:tgtEl>
              </p:cMediaNode>
            </p:audio>
            <p:audio>
              <p:cMediaNode numSld="25">
                <p:cTn id="11" fill="hold" display="0">
                  <p:stCondLst>
                    <p:cond delay="indefinite"/>
                  </p:stCondLst>
                  <p:endCondLst>
                    <p:cond evt="onPrev" delay="0">
                      <p:tgtEl>
                        <p:sldTgt/>
                      </p:tgtEl>
                    </p:cond>
                    <p:cond evt="onStopAudio" delay="0">
                      <p:tgtEl>
                        <p:sldTgt/>
                      </p:tgtEl>
                    </p:cond>
                  </p:endCondLst>
                </p:cTn>
                <p:tgtEl>
                  <p:spTgt spid="205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a:extLst>
              <a:ext uri="{FF2B5EF4-FFF2-40B4-BE49-F238E27FC236}">
                <a16:creationId xmlns:a16="http://schemas.microsoft.com/office/drawing/2014/main" id="{899D3682-D952-3153-DDF2-96889DA12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7" name="AutoShape 5">
            <a:extLst>
              <a:ext uri="{FF2B5EF4-FFF2-40B4-BE49-F238E27FC236}">
                <a16:creationId xmlns:a16="http://schemas.microsoft.com/office/drawing/2014/main" id="{A58D9CF9-220D-19E9-DA6D-B71DA3CEC104}"/>
              </a:ext>
            </a:extLst>
          </p:cNvPr>
          <p:cNvSpPr>
            <a:spLocks noChangeArrowheads="1"/>
          </p:cNvSpPr>
          <p:nvPr/>
        </p:nvSpPr>
        <p:spPr bwMode="auto">
          <a:xfrm>
            <a:off x="6705600" y="-1143000"/>
            <a:ext cx="1371600" cy="4267200"/>
          </a:xfrm>
          <a:prstGeom prst="curvedLeftArrow">
            <a:avLst>
              <a:gd name="adj1" fmla="val 62222"/>
              <a:gd name="adj2" fmla="val 124444"/>
              <a:gd name="adj3" fmla="val 3333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a:extLst>
              <a:ext uri="{FF2B5EF4-FFF2-40B4-BE49-F238E27FC236}">
                <a16:creationId xmlns:a16="http://schemas.microsoft.com/office/drawing/2014/main" id="{0E8E8B28-78B4-B7F7-8F83-309833F4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0"/>
            <a:ext cx="6486525"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a:extLst>
              <a:ext uri="{FF2B5EF4-FFF2-40B4-BE49-F238E27FC236}">
                <a16:creationId xmlns:a16="http://schemas.microsoft.com/office/drawing/2014/main" id="{224D00C9-F34C-317D-3E02-ADF610F68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a:extLst>
              <a:ext uri="{FF2B5EF4-FFF2-40B4-BE49-F238E27FC236}">
                <a16:creationId xmlns:a16="http://schemas.microsoft.com/office/drawing/2014/main" id="{D3688F14-8D6B-564D-6208-E8B9444A7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a:extLst>
              <a:ext uri="{FF2B5EF4-FFF2-40B4-BE49-F238E27FC236}">
                <a16:creationId xmlns:a16="http://schemas.microsoft.com/office/drawing/2014/main" id="{D7A9BBF6-A921-5733-CC78-A95807BC6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a:extLst>
              <a:ext uri="{FF2B5EF4-FFF2-40B4-BE49-F238E27FC236}">
                <a16:creationId xmlns:a16="http://schemas.microsoft.com/office/drawing/2014/main" id="{EB108C31-907B-3F38-28F4-A0E798F4D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a:extLst>
              <a:ext uri="{FF2B5EF4-FFF2-40B4-BE49-F238E27FC236}">
                <a16:creationId xmlns:a16="http://schemas.microsoft.com/office/drawing/2014/main" id="{7107EA29-520B-328A-1111-5369A57FA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a:extLst>
              <a:ext uri="{FF2B5EF4-FFF2-40B4-BE49-F238E27FC236}">
                <a16:creationId xmlns:a16="http://schemas.microsoft.com/office/drawing/2014/main" id="{2A27AB6B-69C9-3A33-502D-EF3C39E33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0"/>
            <a:ext cx="51466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a:extLst>
              <a:ext uri="{FF2B5EF4-FFF2-40B4-BE49-F238E27FC236}">
                <a16:creationId xmlns:a16="http://schemas.microsoft.com/office/drawing/2014/main" id="{493284C3-6A4E-FF8A-6B38-024638011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1750"/>
            <a:ext cx="9186863" cy="688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a:extLst>
              <a:ext uri="{FF2B5EF4-FFF2-40B4-BE49-F238E27FC236}">
                <a16:creationId xmlns:a16="http://schemas.microsoft.com/office/drawing/2014/main" id="{8F5603E5-F387-67F6-B6EE-46BA58B77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a:extLst>
              <a:ext uri="{FF2B5EF4-FFF2-40B4-BE49-F238E27FC236}">
                <a16:creationId xmlns:a16="http://schemas.microsoft.com/office/drawing/2014/main" id="{17102962-E48C-D4FC-504A-E0C8ACEF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a:extLst>
              <a:ext uri="{FF2B5EF4-FFF2-40B4-BE49-F238E27FC236}">
                <a16:creationId xmlns:a16="http://schemas.microsoft.com/office/drawing/2014/main" id="{81842EC9-929E-3FD1-AFBF-A7A95BAB5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7150" cy="6848475"/>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a:extLst>
              <a:ext uri="{FF2B5EF4-FFF2-40B4-BE49-F238E27FC236}">
                <a16:creationId xmlns:a16="http://schemas.microsoft.com/office/drawing/2014/main" id="{AA66A3C0-280C-CCD9-98BC-9E783E797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0" y="9525"/>
            <a:ext cx="5137150" cy="684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7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a:extLst>
              <a:ext uri="{FF2B5EF4-FFF2-40B4-BE49-F238E27FC236}">
                <a16:creationId xmlns:a16="http://schemas.microsoft.com/office/drawing/2014/main" id="{5A293B13-B950-D307-97B5-E5BFDAE27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1750"/>
            <a:ext cx="9186863" cy="688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a:extLst>
              <a:ext uri="{FF2B5EF4-FFF2-40B4-BE49-F238E27FC236}">
                <a16:creationId xmlns:a16="http://schemas.microsoft.com/office/drawing/2014/main" id="{EA8A7D2E-1945-30C6-3ACA-1E2364556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1750"/>
            <a:ext cx="9186863" cy="688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a:extLst>
              <a:ext uri="{FF2B5EF4-FFF2-40B4-BE49-F238E27FC236}">
                <a16:creationId xmlns:a16="http://schemas.microsoft.com/office/drawing/2014/main" id="{D8B90BF1-74CC-8392-A6C7-CD72B9982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0"/>
            <a:ext cx="51371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a:extLst>
              <a:ext uri="{FF2B5EF4-FFF2-40B4-BE49-F238E27FC236}">
                <a16:creationId xmlns:a16="http://schemas.microsoft.com/office/drawing/2014/main" id="{53CA952C-9EAF-57C6-4E70-C46AD04B1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41148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7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a:extLst>
              <a:ext uri="{FF2B5EF4-FFF2-40B4-BE49-F238E27FC236}">
                <a16:creationId xmlns:a16="http://schemas.microsoft.com/office/drawing/2014/main" id="{22F752BF-F7BE-69CB-B5D6-0FAF43BE9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extLst>
              <a:ext uri="{FF2B5EF4-FFF2-40B4-BE49-F238E27FC236}">
                <a16:creationId xmlns:a16="http://schemas.microsoft.com/office/drawing/2014/main" id="{FBF52FD4-F3FA-FD57-2FED-9A59E11E1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21AE2A1D-4CFA-5B21-7122-D67186454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a:extLst>
              <a:ext uri="{FF2B5EF4-FFF2-40B4-BE49-F238E27FC236}">
                <a16:creationId xmlns:a16="http://schemas.microsoft.com/office/drawing/2014/main" id="{96197020-F8CF-C437-37BA-07F9D211A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41775"/>
            <a:ext cx="3505200" cy="2816225"/>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a:extLst>
              <a:ext uri="{FF2B5EF4-FFF2-40B4-BE49-F238E27FC236}">
                <a16:creationId xmlns:a16="http://schemas.microsoft.com/office/drawing/2014/main" id="{4463BF1A-F5BB-03FF-113E-69BA9A12858B}"/>
              </a:ext>
            </a:extLst>
          </p:cNvPr>
          <p:cNvSpPr txBox="1">
            <a:spLocks noChangeArrowheads="1"/>
          </p:cNvSpPr>
          <p:nvPr/>
        </p:nvSpPr>
        <p:spPr bwMode="auto">
          <a:xfrm>
            <a:off x="1524000" y="3657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Sol Duc Valley</a:t>
            </a:r>
          </a:p>
        </p:txBody>
      </p:sp>
      <p:sp>
        <p:nvSpPr>
          <p:cNvPr id="11271" name="AutoShape 7">
            <a:extLst>
              <a:ext uri="{FF2B5EF4-FFF2-40B4-BE49-F238E27FC236}">
                <a16:creationId xmlns:a16="http://schemas.microsoft.com/office/drawing/2014/main" id="{33975782-A19C-33C1-07FA-86FF0BD4BA86}"/>
              </a:ext>
            </a:extLst>
          </p:cNvPr>
          <p:cNvSpPr>
            <a:spLocks noChangeArrowheads="1"/>
          </p:cNvSpPr>
          <p:nvPr/>
        </p:nvSpPr>
        <p:spPr bwMode="auto">
          <a:xfrm>
            <a:off x="6858000" y="4876800"/>
            <a:ext cx="3048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8">
            <a:extLst>
              <a:ext uri="{FF2B5EF4-FFF2-40B4-BE49-F238E27FC236}">
                <a16:creationId xmlns:a16="http://schemas.microsoft.com/office/drawing/2014/main" id="{40E5AEB3-FD94-B368-67E9-4AB17E63C86B}"/>
              </a:ext>
            </a:extLst>
          </p:cNvPr>
          <p:cNvSpPr txBox="1">
            <a:spLocks noChangeArrowheads="1"/>
          </p:cNvSpPr>
          <p:nvPr/>
        </p:nvSpPr>
        <p:spPr bwMode="auto">
          <a:xfrm>
            <a:off x="6172200" y="63246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a:t>Olympic Peninsula, WA</a:t>
            </a:r>
          </a:p>
        </p:txBody>
      </p:sp>
      <p:sp>
        <p:nvSpPr>
          <p:cNvPr id="11273" name="Text Box 9">
            <a:extLst>
              <a:ext uri="{FF2B5EF4-FFF2-40B4-BE49-F238E27FC236}">
                <a16:creationId xmlns:a16="http://schemas.microsoft.com/office/drawing/2014/main" id="{89176408-8FC5-E8E1-8537-1A4040C100E9}"/>
              </a:ext>
            </a:extLst>
          </p:cNvPr>
          <p:cNvSpPr txBox="1">
            <a:spLocks noChangeArrowheads="1"/>
          </p:cNvSpPr>
          <p:nvPr/>
        </p:nvSpPr>
        <p:spPr bwMode="auto">
          <a:xfrm>
            <a:off x="3505200" y="457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Railsiding Understory Thin</a:t>
            </a:r>
          </a:p>
        </p:txBody>
      </p:sp>
      <p:sp>
        <p:nvSpPr>
          <p:cNvPr id="11275" name="Text Box 11">
            <a:extLst>
              <a:ext uri="{FF2B5EF4-FFF2-40B4-BE49-F238E27FC236}">
                <a16:creationId xmlns:a16="http://schemas.microsoft.com/office/drawing/2014/main" id="{1630AFF8-074B-3FD0-F4B3-111799C927C4}"/>
              </a:ext>
            </a:extLst>
          </p:cNvPr>
          <p:cNvSpPr txBox="1">
            <a:spLocks noChangeArrowheads="1"/>
          </p:cNvSpPr>
          <p:nvPr/>
        </p:nvSpPr>
        <p:spPr bwMode="auto">
          <a:xfrm rot="443976">
            <a:off x="6472238" y="2916238"/>
            <a:ext cx="1541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Sol Duc River</a:t>
            </a:r>
          </a:p>
        </p:txBody>
      </p:sp>
      <p:sp>
        <p:nvSpPr>
          <p:cNvPr id="11276" name="Text Box 12">
            <a:extLst>
              <a:ext uri="{FF2B5EF4-FFF2-40B4-BE49-F238E27FC236}">
                <a16:creationId xmlns:a16="http://schemas.microsoft.com/office/drawing/2014/main" id="{842299FB-F403-81EB-A450-7531ED804C81}"/>
              </a:ext>
            </a:extLst>
          </p:cNvPr>
          <p:cNvSpPr txBox="1">
            <a:spLocks noChangeArrowheads="1"/>
          </p:cNvSpPr>
          <p:nvPr/>
        </p:nvSpPr>
        <p:spPr bwMode="auto">
          <a:xfrm rot="-538358">
            <a:off x="381000" y="3505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Forks 18 miles</a:t>
            </a:r>
          </a:p>
        </p:txBody>
      </p:sp>
      <p:sp>
        <p:nvSpPr>
          <p:cNvPr id="11277" name="Line 13">
            <a:extLst>
              <a:ext uri="{FF2B5EF4-FFF2-40B4-BE49-F238E27FC236}">
                <a16:creationId xmlns:a16="http://schemas.microsoft.com/office/drawing/2014/main" id="{7621A079-92D8-A7B0-35A1-AA52518EFD6C}"/>
              </a:ext>
            </a:extLst>
          </p:cNvPr>
          <p:cNvSpPr>
            <a:spLocks noChangeShapeType="1"/>
          </p:cNvSpPr>
          <p:nvPr/>
        </p:nvSpPr>
        <p:spPr bwMode="auto">
          <a:xfrm flipH="1">
            <a:off x="0" y="38100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Text Box 14">
            <a:extLst>
              <a:ext uri="{FF2B5EF4-FFF2-40B4-BE49-F238E27FC236}">
                <a16:creationId xmlns:a16="http://schemas.microsoft.com/office/drawing/2014/main" id="{C17DE267-7256-A809-94BF-E65F171B5AFE}"/>
              </a:ext>
            </a:extLst>
          </p:cNvPr>
          <p:cNvSpPr txBox="1">
            <a:spLocks noChangeArrowheads="1"/>
          </p:cNvSpPr>
          <p:nvPr/>
        </p:nvSpPr>
        <p:spPr bwMode="auto">
          <a:xfrm rot="285818">
            <a:off x="5943600" y="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Strait of Juan de Fuca</a:t>
            </a:r>
          </a:p>
        </p:txBody>
      </p:sp>
      <p:sp>
        <p:nvSpPr>
          <p:cNvPr id="11281" name="Freeform 17">
            <a:extLst>
              <a:ext uri="{FF2B5EF4-FFF2-40B4-BE49-F238E27FC236}">
                <a16:creationId xmlns:a16="http://schemas.microsoft.com/office/drawing/2014/main" id="{2477DC39-3D3F-EB76-FDF3-D28286EFCBC4}"/>
              </a:ext>
            </a:extLst>
          </p:cNvPr>
          <p:cNvSpPr>
            <a:spLocks/>
          </p:cNvSpPr>
          <p:nvPr/>
        </p:nvSpPr>
        <p:spPr bwMode="auto">
          <a:xfrm>
            <a:off x="3581400" y="2971800"/>
            <a:ext cx="1143000" cy="533400"/>
          </a:xfrm>
          <a:custGeom>
            <a:avLst/>
            <a:gdLst>
              <a:gd name="T0" fmla="*/ 0 w 720"/>
              <a:gd name="T1" fmla="*/ 192 h 336"/>
              <a:gd name="T2" fmla="*/ 0 w 720"/>
              <a:gd name="T3" fmla="*/ 144 h 336"/>
              <a:gd name="T4" fmla="*/ 192 w 720"/>
              <a:gd name="T5" fmla="*/ 144 h 336"/>
              <a:gd name="T6" fmla="*/ 288 w 720"/>
              <a:gd name="T7" fmla="*/ 96 h 336"/>
              <a:gd name="T8" fmla="*/ 432 w 720"/>
              <a:gd name="T9" fmla="*/ 48 h 336"/>
              <a:gd name="T10" fmla="*/ 624 w 720"/>
              <a:gd name="T11" fmla="*/ 0 h 336"/>
              <a:gd name="T12" fmla="*/ 624 w 720"/>
              <a:gd name="T13" fmla="*/ 240 h 336"/>
              <a:gd name="T14" fmla="*/ 720 w 720"/>
              <a:gd name="T15" fmla="*/ 288 h 336"/>
              <a:gd name="T16" fmla="*/ 576 w 720"/>
              <a:gd name="T17" fmla="*/ 336 h 336"/>
              <a:gd name="T18" fmla="*/ 432 w 720"/>
              <a:gd name="T19" fmla="*/ 336 h 336"/>
              <a:gd name="T20" fmla="*/ 288 w 720"/>
              <a:gd name="T21" fmla="*/ 288 h 336"/>
              <a:gd name="T22" fmla="*/ 0 w 720"/>
              <a:gd name="T23" fmla="*/ 240 h 336"/>
              <a:gd name="T24" fmla="*/ 0 w 720"/>
              <a:gd name="T25" fmla="*/ 19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336">
                <a:moveTo>
                  <a:pt x="0" y="192"/>
                </a:moveTo>
                <a:lnTo>
                  <a:pt x="0" y="144"/>
                </a:lnTo>
                <a:lnTo>
                  <a:pt x="192" y="144"/>
                </a:lnTo>
                <a:lnTo>
                  <a:pt x="288" y="96"/>
                </a:lnTo>
                <a:lnTo>
                  <a:pt x="432" y="48"/>
                </a:lnTo>
                <a:lnTo>
                  <a:pt x="624" y="0"/>
                </a:lnTo>
                <a:lnTo>
                  <a:pt x="624" y="240"/>
                </a:lnTo>
                <a:lnTo>
                  <a:pt x="720" y="288"/>
                </a:lnTo>
                <a:lnTo>
                  <a:pt x="576" y="336"/>
                </a:lnTo>
                <a:lnTo>
                  <a:pt x="432" y="336"/>
                </a:lnTo>
                <a:lnTo>
                  <a:pt x="288" y="288"/>
                </a:lnTo>
                <a:lnTo>
                  <a:pt x="0" y="240"/>
                </a:lnTo>
                <a:lnTo>
                  <a:pt x="0" y="192"/>
                </a:lnTo>
                <a:close/>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10">
            <a:extLst>
              <a:ext uri="{FF2B5EF4-FFF2-40B4-BE49-F238E27FC236}">
                <a16:creationId xmlns:a16="http://schemas.microsoft.com/office/drawing/2014/main" id="{E33068CB-C3AC-45E2-02EB-D8C8094F9202}"/>
              </a:ext>
            </a:extLst>
          </p:cNvPr>
          <p:cNvSpPr>
            <a:spLocks noChangeShapeType="1"/>
          </p:cNvSpPr>
          <p:nvPr/>
        </p:nvSpPr>
        <p:spPr bwMode="auto">
          <a:xfrm>
            <a:off x="4038600" y="838200"/>
            <a:ext cx="76200" cy="24384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4F1484F7-805A-1049-35AB-A3C63E911078}"/>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381000"/>
            <a:ext cx="9144000" cy="4579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3">
            <a:extLst>
              <a:ext uri="{FF2B5EF4-FFF2-40B4-BE49-F238E27FC236}">
                <a16:creationId xmlns:a16="http://schemas.microsoft.com/office/drawing/2014/main" id="{C29DB053-A822-DD15-F039-596827EBABF1}"/>
              </a:ext>
            </a:extLst>
          </p:cNvPr>
          <p:cNvSpPr txBox="1">
            <a:spLocks noChangeArrowheads="1"/>
          </p:cNvSpPr>
          <p:nvPr/>
        </p:nvSpPr>
        <p:spPr bwMode="auto">
          <a:xfrm>
            <a:off x="1447800" y="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chemeClr val="hlink"/>
                </a:solidFill>
                <a:effectLst>
                  <a:outerShdw blurRad="38100" dist="38100" dir="2700000" algn="tl">
                    <a:srgbClr val="000000"/>
                  </a:outerShdw>
                </a:effectLst>
              </a:rPr>
              <a:t>Sol Duc Area Fires, 1895 to Present</a:t>
            </a:r>
          </a:p>
        </p:txBody>
      </p:sp>
      <p:sp>
        <p:nvSpPr>
          <p:cNvPr id="35844" name="Text Box 4">
            <a:extLst>
              <a:ext uri="{FF2B5EF4-FFF2-40B4-BE49-F238E27FC236}">
                <a16:creationId xmlns:a16="http://schemas.microsoft.com/office/drawing/2014/main" id="{0C1CEA38-2C89-3D88-C259-B00BE8C4EDA2}"/>
              </a:ext>
            </a:extLst>
          </p:cNvPr>
          <p:cNvSpPr txBox="1">
            <a:spLocks noChangeArrowheads="1"/>
          </p:cNvSpPr>
          <p:nvPr/>
        </p:nvSpPr>
        <p:spPr bwMode="auto">
          <a:xfrm>
            <a:off x="1447800" y="4495800"/>
            <a:ext cx="2286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200" b="1">
                <a:latin typeface="Arial" panose="020B0604020202020204" pitchFamily="34" charset="0"/>
              </a:rPr>
              <a:t>Forks Prairie</a:t>
            </a:r>
          </a:p>
        </p:txBody>
      </p:sp>
      <p:sp>
        <p:nvSpPr>
          <p:cNvPr id="35845" name="Line 5">
            <a:extLst>
              <a:ext uri="{FF2B5EF4-FFF2-40B4-BE49-F238E27FC236}">
                <a16:creationId xmlns:a16="http://schemas.microsoft.com/office/drawing/2014/main" id="{CDC72C98-BC72-8DAA-F8C7-2575928F37C2}"/>
              </a:ext>
            </a:extLst>
          </p:cNvPr>
          <p:cNvSpPr>
            <a:spLocks noChangeShapeType="1"/>
          </p:cNvSpPr>
          <p:nvPr/>
        </p:nvSpPr>
        <p:spPr bwMode="auto">
          <a:xfrm flipH="1" flipV="1">
            <a:off x="914400" y="43434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6">
            <a:extLst>
              <a:ext uri="{FF2B5EF4-FFF2-40B4-BE49-F238E27FC236}">
                <a16:creationId xmlns:a16="http://schemas.microsoft.com/office/drawing/2014/main" id="{229FADD0-CB87-93EF-5BA9-6735548DA844}"/>
              </a:ext>
            </a:extLst>
          </p:cNvPr>
          <p:cNvSpPr txBox="1">
            <a:spLocks noChangeArrowheads="1"/>
          </p:cNvSpPr>
          <p:nvPr/>
        </p:nvSpPr>
        <p:spPr bwMode="auto">
          <a:xfrm>
            <a:off x="4953000" y="8382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200" b="1">
                <a:solidFill>
                  <a:schemeClr val="hlink"/>
                </a:solidFill>
                <a:effectLst>
                  <a:outerShdw blurRad="38100" dist="38100" dir="2700000" algn="tl">
                    <a:srgbClr val="000000"/>
                  </a:outerShdw>
                </a:effectLst>
              </a:rPr>
              <a:t>Snider Ridge</a:t>
            </a:r>
          </a:p>
        </p:txBody>
      </p:sp>
      <p:sp>
        <p:nvSpPr>
          <p:cNvPr id="35848" name="Text Box 8">
            <a:extLst>
              <a:ext uri="{FF2B5EF4-FFF2-40B4-BE49-F238E27FC236}">
                <a16:creationId xmlns:a16="http://schemas.microsoft.com/office/drawing/2014/main" id="{F2551C14-0AF2-3E4C-6C33-5D2C18AE4478}"/>
              </a:ext>
            </a:extLst>
          </p:cNvPr>
          <p:cNvSpPr txBox="1">
            <a:spLocks noChangeArrowheads="1"/>
          </p:cNvSpPr>
          <p:nvPr/>
        </p:nvSpPr>
        <p:spPr bwMode="auto">
          <a:xfrm>
            <a:off x="5562600" y="2438400"/>
            <a:ext cx="990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200" b="1">
                <a:solidFill>
                  <a:schemeClr val="hlink"/>
                </a:solidFill>
                <a:effectLst>
                  <a:outerShdw blurRad="38100" dist="38100" dir="2700000" algn="tl">
                    <a:srgbClr val="000000"/>
                  </a:outerShdw>
                </a:effectLst>
              </a:rPr>
              <a:t>Bigler</a:t>
            </a:r>
            <a:r>
              <a:rPr lang="en-US" altLang="en-US" sz="1200" b="1">
                <a:latin typeface="Arial" panose="020B0604020202020204" pitchFamily="34" charset="0"/>
              </a:rPr>
              <a:t> </a:t>
            </a:r>
            <a:r>
              <a:rPr lang="en-US" altLang="en-US" sz="1200" b="1">
                <a:solidFill>
                  <a:schemeClr val="hlink"/>
                </a:solidFill>
                <a:effectLst>
                  <a:outerShdw blurRad="38100" dist="38100" dir="2700000" algn="tl">
                    <a:srgbClr val="000000"/>
                  </a:outerShdw>
                </a:effectLst>
              </a:rPr>
              <a:t>Mt</a:t>
            </a:r>
            <a:endParaRPr lang="en-US" altLang="en-US" sz="1200" b="1">
              <a:latin typeface="Arial" panose="020B0604020202020204" pitchFamily="34" charset="0"/>
            </a:endParaRPr>
          </a:p>
        </p:txBody>
      </p:sp>
      <p:sp>
        <p:nvSpPr>
          <p:cNvPr id="35849" name="Line 9">
            <a:extLst>
              <a:ext uri="{FF2B5EF4-FFF2-40B4-BE49-F238E27FC236}">
                <a16:creationId xmlns:a16="http://schemas.microsoft.com/office/drawing/2014/main" id="{0BF34710-86A1-F318-D153-900C366E98A4}"/>
              </a:ext>
            </a:extLst>
          </p:cNvPr>
          <p:cNvSpPr>
            <a:spLocks noChangeShapeType="1"/>
          </p:cNvSpPr>
          <p:nvPr/>
        </p:nvSpPr>
        <p:spPr bwMode="auto">
          <a:xfrm flipH="1" flipV="1">
            <a:off x="5257800" y="2133600"/>
            <a:ext cx="304800" cy="457200"/>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Text Box 10">
            <a:extLst>
              <a:ext uri="{FF2B5EF4-FFF2-40B4-BE49-F238E27FC236}">
                <a16:creationId xmlns:a16="http://schemas.microsoft.com/office/drawing/2014/main" id="{5D9F4EFF-4170-1D67-ECB7-0C60DA62FD9F}"/>
              </a:ext>
            </a:extLst>
          </p:cNvPr>
          <p:cNvSpPr txBox="1">
            <a:spLocks noChangeArrowheads="1"/>
          </p:cNvSpPr>
          <p:nvPr/>
        </p:nvSpPr>
        <p:spPr bwMode="auto">
          <a:xfrm>
            <a:off x="4191000" y="2209800"/>
            <a:ext cx="838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200" b="1">
                <a:solidFill>
                  <a:schemeClr val="hlink"/>
                </a:solidFill>
                <a:effectLst>
                  <a:outerShdw blurRad="38100" dist="38100" dir="2700000" algn="tl">
                    <a:srgbClr val="000000"/>
                  </a:outerShdw>
                </a:effectLst>
              </a:rPr>
              <a:t>Snider</a:t>
            </a:r>
          </a:p>
        </p:txBody>
      </p:sp>
      <p:sp>
        <p:nvSpPr>
          <p:cNvPr id="35851" name="Line 11">
            <a:extLst>
              <a:ext uri="{FF2B5EF4-FFF2-40B4-BE49-F238E27FC236}">
                <a16:creationId xmlns:a16="http://schemas.microsoft.com/office/drawing/2014/main" id="{12473734-881F-BF12-7C86-11FC101C4374}"/>
              </a:ext>
            </a:extLst>
          </p:cNvPr>
          <p:cNvSpPr>
            <a:spLocks noChangeShapeType="1"/>
          </p:cNvSpPr>
          <p:nvPr/>
        </p:nvSpPr>
        <p:spPr bwMode="auto">
          <a:xfrm flipV="1">
            <a:off x="4648200" y="1752600"/>
            <a:ext cx="533400" cy="533400"/>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Text Box 12">
            <a:extLst>
              <a:ext uri="{FF2B5EF4-FFF2-40B4-BE49-F238E27FC236}">
                <a16:creationId xmlns:a16="http://schemas.microsoft.com/office/drawing/2014/main" id="{DCA11912-C13B-9E24-E32C-0784CD986ACB}"/>
              </a:ext>
            </a:extLst>
          </p:cNvPr>
          <p:cNvSpPr txBox="1">
            <a:spLocks noChangeArrowheads="1"/>
          </p:cNvSpPr>
          <p:nvPr/>
        </p:nvSpPr>
        <p:spPr bwMode="auto">
          <a:xfrm>
            <a:off x="457200" y="5105400"/>
            <a:ext cx="81534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1400">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First Sol Duc Burn	ca. 1895		27,300 Acres</a:t>
            </a:r>
          </a:p>
          <a:p>
            <a:pPr algn="l" eaLnBrk="1" hangingPunct="1"/>
            <a:r>
              <a:rPr lang="en-US" altLang="en-US" sz="1600">
                <a:solidFill>
                  <a:schemeClr val="hlink"/>
                </a:solidFill>
                <a:effectLst>
                  <a:outerShdw blurRad="38100" dist="38100" dir="2700000" algn="tl">
                    <a:srgbClr val="000000"/>
                  </a:outerShdw>
                </a:effectLst>
              </a:rPr>
              <a:t>	Great Sol Duc Fire	1907		  8,800</a:t>
            </a:r>
          </a:p>
          <a:p>
            <a:pPr algn="l" eaLnBrk="1" hangingPunct="1">
              <a:spcBef>
                <a:spcPct val="35000"/>
              </a:spcBef>
              <a:spcAft>
                <a:spcPct val="35000"/>
              </a:spcAft>
            </a:pPr>
            <a:r>
              <a:rPr lang="en-US" altLang="en-US" sz="1600">
                <a:solidFill>
                  <a:schemeClr val="hlink"/>
                </a:solidFill>
                <a:effectLst>
                  <a:outerShdw blurRad="38100" dist="38100" dir="2700000" algn="tl">
                    <a:srgbClr val="000000"/>
                  </a:outerShdw>
                </a:effectLst>
              </a:rPr>
              <a:t>	Sol Duc Fire		1914		  6,500</a:t>
            </a:r>
          </a:p>
          <a:p>
            <a:pPr algn="l" eaLnBrk="1" hangingPunct="1"/>
            <a:r>
              <a:rPr lang="en-US" altLang="en-US" sz="1600">
                <a:solidFill>
                  <a:schemeClr val="hlink"/>
                </a:solidFill>
                <a:effectLst>
                  <a:outerShdw blurRad="38100" dist="38100" dir="2700000" algn="tl">
                    <a:srgbClr val="000000"/>
                  </a:outerShdw>
                </a:effectLst>
              </a:rPr>
              <a:t>	Planting Fire		1919		  1,000</a:t>
            </a:r>
          </a:p>
          <a:p>
            <a:pPr algn="l" eaLnBrk="1" hangingPunct="1"/>
            <a:r>
              <a:rPr lang="en-US" altLang="en-US" sz="1600">
                <a:solidFill>
                  <a:schemeClr val="hlink"/>
                </a:solidFill>
                <a:effectLst>
                  <a:outerShdw blurRad="38100" dist="38100" dir="2700000" algn="tl">
                    <a:srgbClr val="000000"/>
                  </a:outerShdw>
                </a:effectLst>
              </a:rPr>
              <a:t>	Littleton Fire		1920		  2,800</a:t>
            </a:r>
            <a:r>
              <a:rPr lang="en-US" altLang="en-US" sz="1400">
                <a:solidFill>
                  <a:schemeClr val="hlink"/>
                </a:solidFill>
                <a:effectLst>
                  <a:outerShdw blurRad="38100" dist="38100" dir="2700000" algn="tl">
                    <a:srgbClr val="000000"/>
                  </a:outerShdw>
                </a:effectLst>
              </a:rPr>
              <a:t> </a:t>
            </a:r>
          </a:p>
        </p:txBody>
      </p:sp>
      <p:sp>
        <p:nvSpPr>
          <p:cNvPr id="35853" name="Text Box 13">
            <a:extLst>
              <a:ext uri="{FF2B5EF4-FFF2-40B4-BE49-F238E27FC236}">
                <a16:creationId xmlns:a16="http://schemas.microsoft.com/office/drawing/2014/main" id="{6589A95E-2828-83DD-1EC5-5B2329394776}"/>
              </a:ext>
            </a:extLst>
          </p:cNvPr>
          <p:cNvSpPr txBox="1">
            <a:spLocks noChangeArrowheads="1"/>
          </p:cNvSpPr>
          <p:nvPr/>
        </p:nvSpPr>
        <p:spPr bwMode="auto">
          <a:xfrm>
            <a:off x="3581400" y="3581400"/>
            <a:ext cx="2057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200" b="1">
                <a:solidFill>
                  <a:schemeClr val="hlink"/>
                </a:solidFill>
                <a:effectLst>
                  <a:outerShdw blurRad="38100" dist="38100" dir="2700000" algn="tl">
                    <a:srgbClr val="000000"/>
                  </a:outerShdw>
                </a:effectLst>
              </a:rPr>
              <a:t>Great Forks Fire of 1951</a:t>
            </a:r>
          </a:p>
        </p:txBody>
      </p:sp>
      <p:sp>
        <p:nvSpPr>
          <p:cNvPr id="35854" name="Line 14">
            <a:extLst>
              <a:ext uri="{FF2B5EF4-FFF2-40B4-BE49-F238E27FC236}">
                <a16:creationId xmlns:a16="http://schemas.microsoft.com/office/drawing/2014/main" id="{DA8C6FDE-6D8D-4020-46B9-25F98CD419A1}"/>
              </a:ext>
            </a:extLst>
          </p:cNvPr>
          <p:cNvSpPr>
            <a:spLocks noChangeShapeType="1"/>
          </p:cNvSpPr>
          <p:nvPr/>
        </p:nvSpPr>
        <p:spPr bwMode="auto">
          <a:xfrm flipH="1" flipV="1">
            <a:off x="2819400" y="3429000"/>
            <a:ext cx="838200" cy="304800"/>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Text Box 15">
            <a:extLst>
              <a:ext uri="{FF2B5EF4-FFF2-40B4-BE49-F238E27FC236}">
                <a16:creationId xmlns:a16="http://schemas.microsoft.com/office/drawing/2014/main" id="{947E5838-7A7C-EF59-85CF-301BA47FE631}"/>
              </a:ext>
            </a:extLst>
          </p:cNvPr>
          <p:cNvSpPr txBox="1">
            <a:spLocks noChangeArrowheads="1"/>
          </p:cNvSpPr>
          <p:nvPr/>
        </p:nvSpPr>
        <p:spPr bwMode="auto">
          <a:xfrm>
            <a:off x="2133600" y="1143000"/>
            <a:ext cx="137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000" b="1">
                <a:latin typeface="Arial" panose="020B0604020202020204" pitchFamily="34" charset="0"/>
              </a:rPr>
              <a:t>First Sol Duc Burn</a:t>
            </a:r>
          </a:p>
        </p:txBody>
      </p:sp>
      <p:sp>
        <p:nvSpPr>
          <p:cNvPr id="35856" name="Text Box 16">
            <a:extLst>
              <a:ext uri="{FF2B5EF4-FFF2-40B4-BE49-F238E27FC236}">
                <a16:creationId xmlns:a16="http://schemas.microsoft.com/office/drawing/2014/main" id="{8D380049-DA7E-BFA3-F525-41316FAEA95D}"/>
              </a:ext>
            </a:extLst>
          </p:cNvPr>
          <p:cNvSpPr txBox="1">
            <a:spLocks noChangeArrowheads="1"/>
          </p:cNvSpPr>
          <p:nvPr/>
        </p:nvSpPr>
        <p:spPr bwMode="auto">
          <a:xfrm>
            <a:off x="4495800" y="1219200"/>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000" b="1">
                <a:latin typeface="Arial" panose="020B0604020202020204" pitchFamily="34" charset="0"/>
              </a:rPr>
              <a:t>Great Sol Duc Fire</a:t>
            </a:r>
          </a:p>
        </p:txBody>
      </p:sp>
      <p:sp>
        <p:nvSpPr>
          <p:cNvPr id="35857" name="Text Box 17">
            <a:extLst>
              <a:ext uri="{FF2B5EF4-FFF2-40B4-BE49-F238E27FC236}">
                <a16:creationId xmlns:a16="http://schemas.microsoft.com/office/drawing/2014/main" id="{3D6C398A-3560-22C4-CCF0-EC08367CD3DB}"/>
              </a:ext>
            </a:extLst>
          </p:cNvPr>
          <p:cNvSpPr txBox="1">
            <a:spLocks noChangeArrowheads="1"/>
          </p:cNvSpPr>
          <p:nvPr/>
        </p:nvSpPr>
        <p:spPr bwMode="auto">
          <a:xfrm>
            <a:off x="6096000" y="114300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000" b="1">
                <a:latin typeface="Arial" panose="020B0604020202020204" pitchFamily="34" charset="0"/>
              </a:rPr>
              <a:t>Littleton Fire</a:t>
            </a:r>
          </a:p>
        </p:txBody>
      </p:sp>
      <p:sp>
        <p:nvSpPr>
          <p:cNvPr id="35858" name="Oval 18">
            <a:extLst>
              <a:ext uri="{FF2B5EF4-FFF2-40B4-BE49-F238E27FC236}">
                <a16:creationId xmlns:a16="http://schemas.microsoft.com/office/drawing/2014/main" id="{D5CFC32B-4A0D-D434-D250-45BA797BD49D}"/>
              </a:ext>
            </a:extLst>
          </p:cNvPr>
          <p:cNvSpPr>
            <a:spLocks noChangeArrowheads="1"/>
          </p:cNvSpPr>
          <p:nvPr/>
        </p:nvSpPr>
        <p:spPr bwMode="auto">
          <a:xfrm>
            <a:off x="5562600" y="1676400"/>
            <a:ext cx="228600" cy="152400"/>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Text Box 19">
            <a:extLst>
              <a:ext uri="{FF2B5EF4-FFF2-40B4-BE49-F238E27FC236}">
                <a16:creationId xmlns:a16="http://schemas.microsoft.com/office/drawing/2014/main" id="{27DED971-A76E-B76F-90FB-6A045061F926}"/>
              </a:ext>
            </a:extLst>
          </p:cNvPr>
          <p:cNvSpPr txBox="1">
            <a:spLocks noChangeArrowheads="1"/>
          </p:cNvSpPr>
          <p:nvPr/>
        </p:nvSpPr>
        <p:spPr bwMode="auto">
          <a:xfrm>
            <a:off x="6629400" y="2057400"/>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hlink"/>
                </a:solidFill>
                <a:effectLst>
                  <a:outerShdw blurRad="38100" dist="38100" dir="2700000" algn="tl">
                    <a:srgbClr val="000000"/>
                  </a:outerShdw>
                </a:effectLst>
              </a:rPr>
              <a:t>Railsiding UST</a:t>
            </a:r>
          </a:p>
        </p:txBody>
      </p:sp>
      <p:sp>
        <p:nvSpPr>
          <p:cNvPr id="35860" name="Line 20">
            <a:extLst>
              <a:ext uri="{FF2B5EF4-FFF2-40B4-BE49-F238E27FC236}">
                <a16:creationId xmlns:a16="http://schemas.microsoft.com/office/drawing/2014/main" id="{94EB8757-72E9-3BD0-0C4C-36F991563C03}"/>
              </a:ext>
            </a:extLst>
          </p:cNvPr>
          <p:cNvSpPr>
            <a:spLocks noChangeShapeType="1"/>
          </p:cNvSpPr>
          <p:nvPr/>
        </p:nvSpPr>
        <p:spPr bwMode="auto">
          <a:xfrm flipH="1" flipV="1">
            <a:off x="5791200" y="1752600"/>
            <a:ext cx="990600" cy="457200"/>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Oval 21">
            <a:extLst>
              <a:ext uri="{FF2B5EF4-FFF2-40B4-BE49-F238E27FC236}">
                <a16:creationId xmlns:a16="http://schemas.microsoft.com/office/drawing/2014/main" id="{60E4C917-51DC-602C-FB0E-8E2B41EDFC40}"/>
              </a:ext>
            </a:extLst>
          </p:cNvPr>
          <p:cNvSpPr>
            <a:spLocks noChangeArrowheads="1"/>
          </p:cNvSpPr>
          <p:nvPr/>
        </p:nvSpPr>
        <p:spPr bwMode="auto">
          <a:xfrm>
            <a:off x="990600" y="5638800"/>
            <a:ext cx="6248400" cy="457200"/>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8" name="Picture 16">
            <a:extLst>
              <a:ext uri="{FF2B5EF4-FFF2-40B4-BE49-F238E27FC236}">
                <a16:creationId xmlns:a16="http://schemas.microsoft.com/office/drawing/2014/main" id="{095EC512-EA2F-3034-B89C-18E37DEF4DD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0"/>
            <a:ext cx="4038600" cy="329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a:extLst>
              <a:ext uri="{FF2B5EF4-FFF2-40B4-BE49-F238E27FC236}">
                <a16:creationId xmlns:a16="http://schemas.microsoft.com/office/drawing/2014/main" id="{300C02E2-803F-B7FC-D8FC-9EAAFC241779}"/>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981200" y="2846388"/>
            <a:ext cx="7319963" cy="405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D467C2D2-6491-9B96-2CE5-AE12A320EC03}"/>
              </a:ext>
            </a:extLst>
          </p:cNvPr>
          <p:cNvSpPr txBox="1">
            <a:spLocks noChangeArrowheads="1"/>
          </p:cNvSpPr>
          <p:nvPr/>
        </p:nvSpPr>
        <p:spPr bwMode="auto">
          <a:xfrm>
            <a:off x="2590800" y="3429000"/>
            <a:ext cx="6324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buFont typeface="Wingdings" panose="05000000000000000000" pitchFamily="2" charset="2"/>
              <a:buNone/>
            </a:pPr>
            <a:r>
              <a:rPr lang="en-US" altLang="en-US" sz="1600" b="1">
                <a:latin typeface="Arial" panose="020B0604020202020204" pitchFamily="34" charset="0"/>
              </a:rPr>
              <a:t>1935 Osborn photo of the west end of Snider Ridge, Bigler, and Sol Duc Valley from Kloshe Nanitch Lookout</a:t>
            </a:r>
          </a:p>
        </p:txBody>
      </p:sp>
      <p:sp>
        <p:nvSpPr>
          <p:cNvPr id="33805" name="Freeform 13">
            <a:extLst>
              <a:ext uri="{FF2B5EF4-FFF2-40B4-BE49-F238E27FC236}">
                <a16:creationId xmlns:a16="http://schemas.microsoft.com/office/drawing/2014/main" id="{81B129BE-3A40-EBFE-CDA5-24F26DA24307}"/>
              </a:ext>
            </a:extLst>
          </p:cNvPr>
          <p:cNvSpPr>
            <a:spLocks/>
          </p:cNvSpPr>
          <p:nvPr/>
        </p:nvSpPr>
        <p:spPr bwMode="auto">
          <a:xfrm>
            <a:off x="2209800" y="5715000"/>
            <a:ext cx="1524000" cy="533400"/>
          </a:xfrm>
          <a:custGeom>
            <a:avLst/>
            <a:gdLst>
              <a:gd name="T0" fmla="*/ 384 w 960"/>
              <a:gd name="T1" fmla="*/ 336 h 336"/>
              <a:gd name="T2" fmla="*/ 144 w 960"/>
              <a:gd name="T3" fmla="*/ 96 h 336"/>
              <a:gd name="T4" fmla="*/ 0 w 960"/>
              <a:gd name="T5" fmla="*/ 48 h 336"/>
              <a:gd name="T6" fmla="*/ 336 w 960"/>
              <a:gd name="T7" fmla="*/ 0 h 336"/>
              <a:gd name="T8" fmla="*/ 624 w 960"/>
              <a:gd name="T9" fmla="*/ 0 h 336"/>
              <a:gd name="T10" fmla="*/ 864 w 960"/>
              <a:gd name="T11" fmla="*/ 0 h 336"/>
              <a:gd name="T12" fmla="*/ 960 w 960"/>
              <a:gd name="T13" fmla="*/ 96 h 336"/>
              <a:gd name="T14" fmla="*/ 720 w 960"/>
              <a:gd name="T15" fmla="*/ 144 h 336"/>
              <a:gd name="T16" fmla="*/ 576 w 960"/>
              <a:gd name="T17" fmla="*/ 192 h 336"/>
              <a:gd name="T18" fmla="*/ 432 w 960"/>
              <a:gd name="T19" fmla="*/ 288 h 336"/>
              <a:gd name="T20" fmla="*/ 336 w 960"/>
              <a:gd name="T21" fmla="*/ 28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0" h="336">
                <a:moveTo>
                  <a:pt x="384" y="336"/>
                </a:moveTo>
                <a:lnTo>
                  <a:pt x="144" y="96"/>
                </a:lnTo>
                <a:lnTo>
                  <a:pt x="0" y="48"/>
                </a:lnTo>
                <a:lnTo>
                  <a:pt x="336" y="0"/>
                </a:lnTo>
                <a:lnTo>
                  <a:pt x="624" y="0"/>
                </a:lnTo>
                <a:lnTo>
                  <a:pt x="864" y="0"/>
                </a:lnTo>
                <a:lnTo>
                  <a:pt x="960" y="96"/>
                </a:lnTo>
                <a:lnTo>
                  <a:pt x="720" y="144"/>
                </a:lnTo>
                <a:lnTo>
                  <a:pt x="576" y="192"/>
                </a:lnTo>
                <a:lnTo>
                  <a:pt x="432" y="288"/>
                </a:lnTo>
                <a:lnTo>
                  <a:pt x="336" y="288"/>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Line 15">
            <a:extLst>
              <a:ext uri="{FF2B5EF4-FFF2-40B4-BE49-F238E27FC236}">
                <a16:creationId xmlns:a16="http://schemas.microsoft.com/office/drawing/2014/main" id="{B18E96E9-1EE1-7448-1123-6DFCDC5D73C3}"/>
              </a:ext>
            </a:extLst>
          </p:cNvPr>
          <p:cNvSpPr>
            <a:spLocks noChangeShapeType="1"/>
          </p:cNvSpPr>
          <p:nvPr/>
        </p:nvSpPr>
        <p:spPr bwMode="auto">
          <a:xfrm>
            <a:off x="1447800" y="5791200"/>
            <a:ext cx="1447800" cy="152400"/>
          </a:xfrm>
          <a:prstGeom prst="line">
            <a:avLst/>
          </a:prstGeom>
          <a:noFill/>
          <a:ln w="2540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811" name="Picture 19">
            <a:extLst>
              <a:ext uri="{FF2B5EF4-FFF2-40B4-BE49-F238E27FC236}">
                <a16:creationId xmlns:a16="http://schemas.microsoft.com/office/drawing/2014/main" id="{868FDDF7-8FF6-E320-F095-C9ED568DB3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578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a:extLst>
              <a:ext uri="{FF2B5EF4-FFF2-40B4-BE49-F238E27FC236}">
                <a16:creationId xmlns:a16="http://schemas.microsoft.com/office/drawing/2014/main" id="{B6B59525-AEBB-A26A-0941-911C5B7BC46F}"/>
              </a:ext>
            </a:extLst>
          </p:cNvPr>
          <p:cNvSpPr txBox="1">
            <a:spLocks noChangeArrowheads="1"/>
          </p:cNvSpPr>
          <p:nvPr/>
        </p:nvSpPr>
        <p:spPr bwMode="auto">
          <a:xfrm>
            <a:off x="228600" y="5334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Railsiding UST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id="{D5E92A7F-6FEA-2881-1831-502760EABDA8}"/>
              </a:ext>
            </a:extLst>
          </p:cNvPr>
          <p:cNvSpPr txBox="1">
            <a:spLocks noChangeArrowheads="1"/>
          </p:cNvSpPr>
          <p:nvPr/>
        </p:nvSpPr>
        <p:spPr bwMode="auto">
          <a:xfrm>
            <a:off x="3657600" y="3048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effectLst>
                  <a:outerShdw blurRad="38100" dist="38100" dir="2700000" algn="tl">
                    <a:srgbClr val="000000"/>
                  </a:outerShdw>
                </a:effectLst>
              </a:rPr>
              <a:t>First commercial thin, 1972-74</a:t>
            </a:r>
          </a:p>
        </p:txBody>
      </p:sp>
      <p:pic>
        <p:nvPicPr>
          <p:cNvPr id="38918" name="Picture 6">
            <a:extLst>
              <a:ext uri="{FF2B5EF4-FFF2-40B4-BE49-F238E27FC236}">
                <a16:creationId xmlns:a16="http://schemas.microsoft.com/office/drawing/2014/main" id="{6A8BF1E5-F9A4-0AD1-58C7-B70D6F22A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743200"/>
            <a:ext cx="5486400" cy="4114800"/>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9" name="Text Box 7">
            <a:extLst>
              <a:ext uri="{FF2B5EF4-FFF2-40B4-BE49-F238E27FC236}">
                <a16:creationId xmlns:a16="http://schemas.microsoft.com/office/drawing/2014/main" id="{B1535B50-D2B4-0507-C0A3-22A043F10F87}"/>
              </a:ext>
            </a:extLst>
          </p:cNvPr>
          <p:cNvSpPr txBox="1">
            <a:spLocks noChangeArrowheads="1"/>
          </p:cNvSpPr>
          <p:nvPr/>
        </p:nvSpPr>
        <p:spPr bwMode="auto">
          <a:xfrm>
            <a:off x="3886200" y="19812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effectLst>
                  <a:outerShdw blurRad="38100" dist="38100" dir="2700000" algn="tl">
                    <a:srgbClr val="000000"/>
                  </a:outerShdw>
                </a:effectLst>
              </a:rPr>
              <a:t>Second</a:t>
            </a:r>
            <a:r>
              <a:rPr lang="en-US" altLang="en-US"/>
              <a:t> </a:t>
            </a:r>
            <a:r>
              <a:rPr lang="en-US" altLang="en-US">
                <a:solidFill>
                  <a:schemeClr val="hlink"/>
                </a:solidFill>
                <a:effectLst>
                  <a:outerShdw blurRad="38100" dist="38100" dir="2700000" algn="tl">
                    <a:srgbClr val="000000"/>
                  </a:outerShdw>
                </a:effectLst>
              </a:rPr>
              <a:t>commercial thin, 1998</a:t>
            </a:r>
          </a:p>
        </p:txBody>
      </p:sp>
      <p:pic>
        <p:nvPicPr>
          <p:cNvPr id="38916" name="Picture 4">
            <a:extLst>
              <a:ext uri="{FF2B5EF4-FFF2-40B4-BE49-F238E27FC236}">
                <a16:creationId xmlns:a16="http://schemas.microsoft.com/office/drawing/2014/main" id="{3E3F0123-E326-7004-E368-34A57C688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5225" cy="68580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a:extLst>
              <a:ext uri="{FF2B5EF4-FFF2-40B4-BE49-F238E27FC236}">
                <a16:creationId xmlns:a16="http://schemas.microsoft.com/office/drawing/2014/main" id="{E38F97CD-859F-2631-4FA4-FD418F356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8" y="-1935163"/>
            <a:ext cx="13336588" cy="1000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6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a:extLst>
              <a:ext uri="{FF2B5EF4-FFF2-40B4-BE49-F238E27FC236}">
                <a16:creationId xmlns:a16="http://schemas.microsoft.com/office/drawing/2014/main" id="{08A02868-AE01-876E-C14F-763138A3B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400800" cy="48006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7AF620B1-08AA-2096-3085-17AD7F31E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5486400" cy="41148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2296" name="Text Box 8">
            <a:extLst>
              <a:ext uri="{FF2B5EF4-FFF2-40B4-BE49-F238E27FC236}">
                <a16:creationId xmlns:a16="http://schemas.microsoft.com/office/drawing/2014/main" id="{C7EB34DA-D791-08E7-F5BE-F8E8E9C496DD}"/>
              </a:ext>
            </a:extLst>
          </p:cNvPr>
          <p:cNvSpPr txBox="1">
            <a:spLocks noChangeArrowheads="1"/>
          </p:cNvSpPr>
          <p:nvPr/>
        </p:nvSpPr>
        <p:spPr bwMode="auto">
          <a:xfrm>
            <a:off x="5715000" y="4953000"/>
            <a:ext cx="3276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Hemlock</a:t>
            </a:r>
            <a:r>
              <a:rPr lang="en-US" altLang="en-US"/>
              <a:t> </a:t>
            </a:r>
            <a:r>
              <a:rPr lang="en-US" altLang="en-US">
                <a:solidFill>
                  <a:schemeClr val="hlink"/>
                </a:solidFill>
                <a:effectLst>
                  <a:outerShdw blurRad="38100" dist="38100" dir="2700000" algn="tl">
                    <a:srgbClr val="000000"/>
                  </a:outerShdw>
                </a:effectLst>
              </a:rPr>
              <a:t>carpets?</a:t>
            </a:r>
          </a:p>
          <a:p>
            <a:pPr algn="l">
              <a:spcBef>
                <a:spcPct val="50000"/>
              </a:spcBef>
            </a:pPr>
            <a:endParaRPr lang="en-US" altLang="en-US"/>
          </a:p>
          <a:p>
            <a:pPr algn="l">
              <a:spcBef>
                <a:spcPct val="50000"/>
              </a:spcBef>
            </a:pPr>
            <a:r>
              <a:rPr lang="en-US" altLang="en-US">
                <a:solidFill>
                  <a:schemeClr val="hlink"/>
                </a:solidFill>
                <a:effectLst>
                  <a:outerShdw blurRad="38100" dist="38100" dir="2700000" algn="tl">
                    <a:srgbClr val="000000"/>
                  </a:outerShdw>
                </a:effectLst>
              </a:rPr>
              <a:t>Recalcitrant understories?</a:t>
            </a:r>
          </a:p>
        </p:txBody>
      </p:sp>
      <p:sp>
        <p:nvSpPr>
          <p:cNvPr id="12297" name="Text Box 9">
            <a:extLst>
              <a:ext uri="{FF2B5EF4-FFF2-40B4-BE49-F238E27FC236}">
                <a16:creationId xmlns:a16="http://schemas.microsoft.com/office/drawing/2014/main" id="{080882EC-79AA-F7C0-E6ED-0A5FEAE574E4}"/>
              </a:ext>
            </a:extLst>
          </p:cNvPr>
          <p:cNvSpPr txBox="1">
            <a:spLocks noChangeArrowheads="1"/>
          </p:cNvSpPr>
          <p:nvPr/>
        </p:nvSpPr>
        <p:spPr bwMode="auto">
          <a:xfrm>
            <a:off x="0" y="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Objective:  Develop terrestrial habitat in a twice-commercial-thinned stand of Douglas-fir and hemlock that had grown a dense “carpet” of hemlock saplings following its first commercial thinning in the 1970s.</a:t>
            </a:r>
          </a:p>
        </p:txBody>
      </p:sp>
      <p:sp>
        <p:nvSpPr>
          <p:cNvPr id="12298" name="Text Box 10">
            <a:extLst>
              <a:ext uri="{FF2B5EF4-FFF2-40B4-BE49-F238E27FC236}">
                <a16:creationId xmlns:a16="http://schemas.microsoft.com/office/drawing/2014/main" id="{2BEB5D25-A617-66DE-2233-63054583DAA7}"/>
              </a:ext>
            </a:extLst>
          </p:cNvPr>
          <p:cNvSpPr txBox="1">
            <a:spLocks noChangeArrowheads="1"/>
          </p:cNvSpPr>
          <p:nvPr/>
        </p:nvSpPr>
        <p:spPr bwMode="auto">
          <a:xfrm>
            <a:off x="0" y="22860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Objective:  Demonstrate management of hemlock “carpets”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F0A3DCA0-CAC9-5EBC-CC93-8D871E8B21BF}"/>
              </a:ext>
            </a:extLst>
          </p:cNvPr>
          <p:cNvSpPr txBox="1">
            <a:spLocks noChangeArrowheads="1"/>
          </p:cNvSpPr>
          <p:nvPr/>
        </p:nvSpPr>
        <p:spPr bwMode="auto">
          <a:xfrm>
            <a:off x="4267200" y="3886200"/>
            <a:ext cx="4648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Objective:  Open the understory and reintroduce (or prevent exclusion of) herbs and shrubs to (or from) the forest floor by thinning the understory cohort of hemlock</a:t>
            </a:r>
          </a:p>
        </p:txBody>
      </p:sp>
      <p:sp>
        <p:nvSpPr>
          <p:cNvPr id="14341" name="Text Box 5">
            <a:extLst>
              <a:ext uri="{FF2B5EF4-FFF2-40B4-BE49-F238E27FC236}">
                <a16:creationId xmlns:a16="http://schemas.microsoft.com/office/drawing/2014/main" id="{3791FB5F-B559-8C6E-FC1F-92817C79D94B}"/>
              </a:ext>
            </a:extLst>
          </p:cNvPr>
          <p:cNvSpPr txBox="1">
            <a:spLocks noChangeArrowheads="1"/>
          </p:cNvSpPr>
          <p:nvPr/>
        </p:nvSpPr>
        <p:spPr bwMode="auto">
          <a:xfrm>
            <a:off x="0" y="3048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Objective:  Allow retention of full crowns and encourage diameter growth of residual understory hemlock</a:t>
            </a:r>
          </a:p>
        </p:txBody>
      </p:sp>
      <p:pic>
        <p:nvPicPr>
          <p:cNvPr id="14343" name="Picture 7">
            <a:extLst>
              <a:ext uri="{FF2B5EF4-FFF2-40B4-BE49-F238E27FC236}">
                <a16:creationId xmlns:a16="http://schemas.microsoft.com/office/drawing/2014/main" id="{50569998-4B75-DF5B-9EE4-3F53D5F21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3886200"/>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8">
            <a:extLst>
              <a:ext uri="{FF2B5EF4-FFF2-40B4-BE49-F238E27FC236}">
                <a16:creationId xmlns:a16="http://schemas.microsoft.com/office/drawing/2014/main" id="{A1B9CF1A-8B0E-3FB5-C7AA-292390CA0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3943350" cy="52578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extLst>
              <a:ext uri="{FF2B5EF4-FFF2-40B4-BE49-F238E27FC236}">
                <a16:creationId xmlns:a16="http://schemas.microsoft.com/office/drawing/2014/main" id="{CE9EC3F4-5598-25FA-A5E9-BFEAC3401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5638800" cy="42291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9">
            <a:extLst>
              <a:ext uri="{FF2B5EF4-FFF2-40B4-BE49-F238E27FC236}">
                <a16:creationId xmlns:a16="http://schemas.microsoft.com/office/drawing/2014/main" id="{F94357D2-B878-624E-F522-6A7DCFC72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29038"/>
            <a:ext cx="4267200" cy="3128962"/>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8">
            <a:hlinkClick r:id="" action="ppaction://media"/>
            <a:extLst>
              <a:ext uri="{FF2B5EF4-FFF2-40B4-BE49-F238E27FC236}">
                <a16:creationId xmlns:a16="http://schemas.microsoft.com/office/drawing/2014/main" id="{3986E0A9-D6B8-9327-67D8-7453F9C0A490}"/>
              </a:ext>
            </a:extLst>
          </p:cNvPr>
          <p:cNvPicPr>
            <a:picLocks noRot="1" noChangeAspect="1" noChangeArrowheads="1"/>
          </p:cNvPicPr>
          <p:nvPr>
            <a:wavAudioFile r:embed="rId1" name="j0327541.wav"/>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a:extLst>
              <a:ext uri="{FF2B5EF4-FFF2-40B4-BE49-F238E27FC236}">
                <a16:creationId xmlns:a16="http://schemas.microsoft.com/office/drawing/2014/main" id="{6B6BA750-7DE4-21C6-99AE-FB3054FBAA6D}"/>
              </a:ext>
            </a:extLst>
          </p:cNvPr>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Objective:  Develop a stand exhibiting three distinct canopy layers—the overstory DF and WH, the understory hemlock and vine maple, and the ground layer of herbs and shrubs including red huckleberry, salal, fools huckleberry, sword fern, oxalis, etc.</a:t>
            </a:r>
          </a:p>
        </p:txBody>
      </p:sp>
      <p:pic>
        <p:nvPicPr>
          <p:cNvPr id="16390" name="Picture 6">
            <a:extLst>
              <a:ext uri="{FF2B5EF4-FFF2-40B4-BE49-F238E27FC236}">
                <a16:creationId xmlns:a16="http://schemas.microsoft.com/office/drawing/2014/main" id="{36F459DA-ED68-5D8D-88EF-BFA1E9E5DE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086100"/>
            <a:ext cx="5029200" cy="37719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7">
            <a:extLst>
              <a:ext uri="{FF2B5EF4-FFF2-40B4-BE49-F238E27FC236}">
                <a16:creationId xmlns:a16="http://schemas.microsoft.com/office/drawing/2014/main" id="{FA2EF5B6-A3F8-8A71-F1DF-92E6B7E3A3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990600"/>
            <a:ext cx="4648200" cy="3486150"/>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3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639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a:hlinkClick r:id="" action="ppaction://media"/>
            <a:extLst>
              <a:ext uri="{FF2B5EF4-FFF2-40B4-BE49-F238E27FC236}">
                <a16:creationId xmlns:a16="http://schemas.microsoft.com/office/drawing/2014/main" id="{FEC1B3EA-853E-472E-C0C3-CA28EFBD6F85}"/>
              </a:ext>
            </a:extLst>
          </p:cNvPr>
          <p:cNvPicPr>
            <a:picLocks noRot="1" noChangeAspect="1" noChangeArrowheads="1"/>
          </p:cNvPicPr>
          <p:nvPr>
            <a:wavAudioFile r:embed="rId1" name="j0327544.wav"/>
          </p:nvPr>
        </p:nvPicPr>
        <p:blipFill>
          <a:blip r:embed="rId3">
            <a:extLst>
              <a:ext uri="{28A0092B-C50C-407E-A947-70E740481C1C}">
                <a14:useLocalDpi xmlns:a14="http://schemas.microsoft.com/office/drawing/2010/main" val="0"/>
              </a:ext>
            </a:extLst>
          </a:blip>
          <a:srcRect/>
          <a:stretch>
            <a:fillRect/>
          </a:stretch>
        </p:blipFill>
        <p:spPr bwMode="auto">
          <a:xfrm>
            <a:off x="-15240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5EB39E72-534C-D9ED-010A-74914D1C046C}"/>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477838" y="-196850"/>
            <a:ext cx="10099676" cy="725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07995B10-8386-89FD-B2AC-6CDE114C6778}"/>
              </a:ext>
            </a:extLst>
          </p:cNvPr>
          <p:cNvSpPr txBox="1">
            <a:spLocks noChangeArrowheads="1"/>
          </p:cNvSpPr>
          <p:nvPr/>
        </p:nvSpPr>
        <p:spPr bwMode="auto">
          <a:xfrm>
            <a:off x="2819400" y="4014788"/>
            <a:ext cx="64770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hlink"/>
                </a:solidFill>
              </a:rPr>
              <a:t>Forest/Regional Goals:</a:t>
            </a:r>
          </a:p>
          <a:p>
            <a:pPr algn="l">
              <a:spcBef>
                <a:spcPct val="50000"/>
              </a:spcBef>
            </a:pPr>
            <a:endParaRPr lang="en-US" altLang="en-US">
              <a:solidFill>
                <a:schemeClr val="hlink"/>
              </a:solidFill>
            </a:endParaRPr>
          </a:p>
          <a:p>
            <a:pPr algn="l">
              <a:spcBef>
                <a:spcPct val="50000"/>
              </a:spcBef>
              <a:buFontTx/>
              <a:buChar char="•"/>
            </a:pPr>
            <a:r>
              <a:rPr lang="en-US" altLang="en-US">
                <a:solidFill>
                  <a:schemeClr val="hlink"/>
                </a:solidFill>
              </a:rPr>
              <a:t> Implement the NW Forest Plan</a:t>
            </a:r>
          </a:p>
          <a:p>
            <a:pPr algn="l">
              <a:spcBef>
                <a:spcPct val="50000"/>
              </a:spcBef>
              <a:buFontTx/>
              <a:buChar char="•"/>
            </a:pPr>
            <a:r>
              <a:rPr lang="en-US" altLang="en-US">
                <a:solidFill>
                  <a:schemeClr val="hlink"/>
                </a:solidFill>
              </a:rPr>
              <a:t> Develop late successional habitat in AMA and LSR —</a:t>
            </a:r>
          </a:p>
          <a:p>
            <a:pPr algn="l">
              <a:spcBef>
                <a:spcPct val="50000"/>
              </a:spcBef>
            </a:pPr>
            <a:r>
              <a:rPr lang="en-US" altLang="en-US">
                <a:solidFill>
                  <a:schemeClr val="hlink"/>
                </a:solidFill>
              </a:rPr>
              <a:t>   the Olympic is entirely AMA (20%) and LSR (80%)</a:t>
            </a:r>
          </a:p>
          <a:p>
            <a:pPr algn="l">
              <a:spcBef>
                <a:spcPct val="50000"/>
              </a:spcBef>
              <a:buFontTx/>
              <a:buChar char="•"/>
            </a:pPr>
            <a:r>
              <a:rPr lang="en-US" altLang="en-US">
                <a:solidFill>
                  <a:schemeClr val="hlink"/>
                </a:solidFill>
              </a:rPr>
              <a:t> Add diversity to simplified second-growth forests —</a:t>
            </a:r>
          </a:p>
          <a:p>
            <a:pPr algn="l">
              <a:spcBef>
                <a:spcPct val="50000"/>
              </a:spcBef>
            </a:pPr>
            <a:r>
              <a:rPr lang="en-US" altLang="en-US">
                <a:solidFill>
                  <a:schemeClr val="hlink"/>
                </a:solidFill>
              </a:rPr>
              <a:t>   NWFP, Olympic AMA, D16</a:t>
            </a:r>
          </a:p>
        </p:txBody>
      </p:sp>
    </p:spTree>
  </p:cSld>
  <p:clrMapOvr>
    <a:masterClrMapping/>
  </p:clrMapOvr>
  <p:timing>
    <p:tnLst>
      <p:par>
        <p:cTn id="1" dur="indefinite" restart="never" nodeType="tmRoot">
          <p:childTnLst>
            <p:audio>
              <p:cMediaNode>
                <p:cTn id="2" repeatCount="4000" fill="hold" display="0">
                  <p:stCondLst>
                    <p:cond delay="indefinite"/>
                  </p:stCondLst>
                  <p:endCondLst>
                    <p:cond evt="onPrev" delay="0">
                      <p:tgtEl>
                        <p:sldTgt/>
                      </p:tgtEl>
                    </p:cond>
                    <p:cond evt="onStopAudio" delay="0">
                      <p:tgtEl>
                        <p:sldTgt/>
                      </p:tgtEl>
                    </p:cond>
                  </p:endCondLst>
                </p:cTn>
                <p:tgtEl>
                  <p:spTgt spid="21510"/>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a:extLst>
              <a:ext uri="{FF2B5EF4-FFF2-40B4-BE49-F238E27FC236}">
                <a16:creationId xmlns:a16="http://schemas.microsoft.com/office/drawing/2014/main" id="{3873918B-BEDC-1D75-B41B-9C03AC94D1AD}"/>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7938" y="762000"/>
            <a:ext cx="4025900" cy="609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a:extLst>
              <a:ext uri="{FF2B5EF4-FFF2-40B4-BE49-F238E27FC236}">
                <a16:creationId xmlns:a16="http://schemas.microsoft.com/office/drawing/2014/main" id="{7DBAFFC0-657F-0355-E645-0D86C6B919F7}"/>
              </a:ext>
            </a:extLst>
          </p:cNvPr>
          <p:cNvSpPr txBox="1">
            <a:spLocks noChangeArrowheads="1"/>
          </p:cNvSpPr>
          <p:nvPr/>
        </p:nvSpPr>
        <p:spPr bwMode="auto">
          <a:xfrm>
            <a:off x="228600" y="0"/>
            <a:ext cx="3733800"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Pre-treatment Stand Conditions:</a:t>
            </a:r>
          </a:p>
          <a:p>
            <a:pPr algn="l">
              <a:spcBef>
                <a:spcPct val="50000"/>
              </a:spcBef>
            </a:pPr>
            <a:endParaRPr lang="en-US" altLang="en-US">
              <a:solidFill>
                <a:schemeClr val="hlink"/>
              </a:solidFill>
              <a:effectLst>
                <a:outerShdw blurRad="38100" dist="38100" dir="2700000" algn="tl">
                  <a:srgbClr val="000000"/>
                </a:outerShdw>
              </a:effectLst>
            </a:endParaRPr>
          </a:p>
          <a:p>
            <a:pPr algn="l"/>
            <a:r>
              <a:rPr lang="en-US" altLang="en-US">
                <a:solidFill>
                  <a:schemeClr val="hlink"/>
                </a:solidFill>
                <a:effectLst>
                  <a:outerShdw blurRad="38100" dist="38100" dir="2700000" algn="tl">
                    <a:srgbClr val="000000"/>
                  </a:outerShdw>
                </a:effectLst>
              </a:rPr>
              <a:t>Overstory, post-commercial thinning (second CT 1998): Estimate 89% DF, 11% WH, 180 ft</a:t>
            </a:r>
            <a:r>
              <a:rPr lang="en-US" altLang="en-US" baseline="30000">
                <a:solidFill>
                  <a:schemeClr val="hlink"/>
                </a:solidFill>
                <a:effectLst>
                  <a:outerShdw blurRad="38100" dist="38100" dir="2700000" algn="tl">
                    <a:srgbClr val="000000"/>
                  </a:outerShdw>
                </a:effectLst>
              </a:rPr>
              <a:t>2</a:t>
            </a:r>
            <a:r>
              <a:rPr lang="en-US" altLang="en-US">
                <a:solidFill>
                  <a:schemeClr val="hlink"/>
                </a:solidFill>
                <a:effectLst>
                  <a:outerShdw blurRad="38100" dist="38100" dir="2700000" algn="tl">
                    <a:srgbClr val="000000"/>
                  </a:outerShdw>
                </a:effectLst>
              </a:rPr>
              <a:t>/ac BA, 66 TPA, 22.5 in. QMD, RD</a:t>
            </a:r>
            <a:r>
              <a:rPr lang="en-US" altLang="en-US" baseline="-25000">
                <a:solidFill>
                  <a:schemeClr val="hlink"/>
                </a:solidFill>
                <a:effectLst>
                  <a:outerShdw blurRad="38100" dist="38100" dir="2700000" algn="tl">
                    <a:srgbClr val="000000"/>
                  </a:outerShdw>
                </a:effectLst>
              </a:rPr>
              <a:t>Curtis</a:t>
            </a:r>
            <a:r>
              <a:rPr lang="en-US" altLang="en-US">
                <a:solidFill>
                  <a:schemeClr val="hlink"/>
                </a:solidFill>
                <a:effectLst>
                  <a:outerShdw blurRad="38100" dist="38100" dir="2700000" algn="tl">
                    <a:srgbClr val="000000"/>
                  </a:outerShdw>
                </a:effectLst>
              </a:rPr>
              <a:t> = 38, LCR 35-45%</a:t>
            </a:r>
          </a:p>
          <a:p>
            <a:pPr algn="l"/>
            <a:r>
              <a:rPr lang="en-US" altLang="en-US">
                <a:solidFill>
                  <a:schemeClr val="hlink"/>
                </a:solidFill>
                <a:effectLst>
                  <a:outerShdw blurRad="38100" dist="38100" dir="2700000" algn="tl">
                    <a:srgbClr val="000000"/>
                  </a:outerShdw>
                </a:effectLst>
              </a:rPr>
              <a:t> </a:t>
            </a:r>
          </a:p>
          <a:p>
            <a:pPr algn="l"/>
            <a:r>
              <a:rPr lang="en-US" altLang="en-US">
                <a:solidFill>
                  <a:schemeClr val="hlink"/>
                </a:solidFill>
                <a:effectLst>
                  <a:outerShdw blurRad="38100" dist="38100" dir="2700000" algn="tl">
                    <a:srgbClr val="000000"/>
                  </a:outerShdw>
                </a:effectLst>
              </a:rPr>
              <a:t>Understory: Variably 5-20 thousand TPA, WH, 0-4” DBH, 4-18 feet tall that came in following the first commercial thin in the early to mid ‘70s.</a:t>
            </a:r>
          </a:p>
          <a:p>
            <a:pPr algn="l"/>
            <a:r>
              <a:rPr lang="en-US" altLang="en-US">
                <a:solidFill>
                  <a:schemeClr val="hlink"/>
                </a:solidFill>
                <a:effectLst>
                  <a:outerShdw blurRad="38100" dist="38100" dir="2700000" algn="tl">
                    <a:srgbClr val="000000"/>
                  </a:outerShdw>
                </a:effectLst>
              </a:rPr>
              <a:t> </a:t>
            </a:r>
          </a:p>
          <a:p>
            <a:pPr algn="l"/>
            <a:r>
              <a:rPr lang="en-US" altLang="en-US">
                <a:solidFill>
                  <a:schemeClr val="hlink"/>
                </a:solidFill>
                <a:effectLst>
                  <a:outerShdw blurRad="38100" dist="38100" dir="2700000" algn="tl">
                    <a:srgbClr val="000000"/>
                  </a:outerShdw>
                </a:effectLst>
              </a:rPr>
              <a:t>Ground vegetation: Light to non-existent due to exclusion by the dense hemlock understory stand.</a:t>
            </a:r>
            <a:r>
              <a:rPr lang="en-US" altLang="en-US" sz="1600">
                <a:solidFill>
                  <a:schemeClr val="hlink"/>
                </a:solidFill>
                <a:effectLst>
                  <a:outerShdw blurRad="38100" dist="38100" dir="2700000" algn="tl">
                    <a:srgbClr val="000000"/>
                  </a:outerShdw>
                </a:effectLst>
              </a:rPr>
              <a:t> </a:t>
            </a:r>
          </a:p>
          <a:p>
            <a:pPr algn="l">
              <a:spcBef>
                <a:spcPct val="50000"/>
              </a:spcBef>
            </a:pPr>
            <a:endParaRPr lang="en-US" altLang="en-US" sz="1600">
              <a:solidFill>
                <a:schemeClr val="hlink"/>
              </a:solidFill>
              <a:effectLst>
                <a:outerShdw blurRad="38100" dist="38100" dir="2700000" algn="tl">
                  <a:srgbClr val="000000"/>
                </a:outerShdw>
              </a:effectLst>
            </a:endParaRPr>
          </a:p>
        </p:txBody>
      </p:sp>
      <p:pic>
        <p:nvPicPr>
          <p:cNvPr id="22533" name="Picture 5">
            <a:extLst>
              <a:ext uri="{FF2B5EF4-FFF2-40B4-BE49-F238E27FC236}">
                <a16:creationId xmlns:a16="http://schemas.microsoft.com/office/drawing/2014/main" id="{66E55C53-DEEF-86F5-179D-9CBC8F41C542}"/>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a:extLst>
              <a:ext uri="{FF2B5EF4-FFF2-40B4-BE49-F238E27FC236}">
                <a16:creationId xmlns:a16="http://schemas.microsoft.com/office/drawing/2014/main" id="{8660B4EC-6FC9-9C76-2C76-6D7DE148DFC9}"/>
              </a:ext>
            </a:extLst>
          </p:cNvPr>
          <p:cNvPicPr>
            <a:picLocks noChangeAspect="1" noChangeArrowheads="1"/>
          </p:cNvPicPr>
          <p:nvPr/>
        </p:nvPicPr>
        <p:blipFill>
          <a:blip r:embed="rId3">
            <a:lum bright="-30000"/>
            <a:grayscl/>
            <a:extLst>
              <a:ext uri="{28A0092B-C50C-407E-A947-70E740481C1C}">
                <a14:useLocalDpi xmlns:a14="http://schemas.microsoft.com/office/drawing/2010/main" val="0"/>
              </a:ext>
            </a:extLst>
          </a:blip>
          <a:srcRect/>
          <a:stretch>
            <a:fillRect/>
          </a:stretch>
        </p:blipFill>
        <p:spPr bwMode="auto">
          <a:xfrm>
            <a:off x="5132388" y="1592263"/>
            <a:ext cx="4011612" cy="52657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8" name="Picture 6">
            <a:hlinkClick r:id="" action="ppaction://media"/>
            <a:extLst>
              <a:ext uri="{FF2B5EF4-FFF2-40B4-BE49-F238E27FC236}">
                <a16:creationId xmlns:a16="http://schemas.microsoft.com/office/drawing/2014/main" id="{606BF4D4-48FD-55E3-00CC-4089DB0B4E35}"/>
              </a:ext>
            </a:extLst>
          </p:cNvPr>
          <p:cNvPicPr>
            <a:picLocks noRot="1" noChangeAspect="1" noChangeArrowheads="1"/>
          </p:cNvPicPr>
          <p:nvPr>
            <a:wavAudioFile r:embed="rId1" name="j0074698.wav"/>
          </p:nvPr>
        </p:nvPicPr>
        <p:blipFill>
          <a:blip r:embed="rId4">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a:extLst>
              <a:ext uri="{FF2B5EF4-FFF2-40B4-BE49-F238E27FC236}">
                <a16:creationId xmlns:a16="http://schemas.microsoft.com/office/drawing/2014/main" id="{BF843E94-FCC1-BEB0-BA7B-AE48A32DD2D2}"/>
              </a:ext>
            </a:extLst>
          </p:cNvPr>
          <p:cNvSpPr txBox="1">
            <a:spLocks noChangeArrowheads="1"/>
          </p:cNvSpPr>
          <p:nvPr/>
        </p:nvSpPr>
        <p:spPr bwMode="auto">
          <a:xfrm>
            <a:off x="0" y="0"/>
            <a:ext cx="9144000"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Intended post-treatment stand conditions:</a:t>
            </a:r>
          </a:p>
          <a:p>
            <a:pPr algn="l">
              <a:spcBef>
                <a:spcPts val="600"/>
              </a:spcBef>
              <a:spcAft>
                <a:spcPts val="600"/>
              </a:spcAft>
            </a:pPr>
            <a:r>
              <a:rPr lang="en-US" altLang="en-US">
                <a:solidFill>
                  <a:schemeClr val="hlink"/>
                </a:solidFill>
                <a:effectLst>
                  <a:outerShdw blurRad="38100" dist="38100" dir="2700000" algn="tl">
                    <a:srgbClr val="000000"/>
                  </a:outerShdw>
                </a:effectLst>
              </a:rPr>
              <a:t>A stand exhibiting three distinct canopy layers—the overstory DF and WH, approx. 150 feet tall, the understory hemlock (approx 170 TPA) and vine maple, approx 8-16 feet tall, and a ground layer of herbs and shrubs including red huckleberry, salal, fool’s huckleberry, sword fern, oxalis, etc.</a:t>
            </a:r>
            <a:r>
              <a:rPr lang="en-US" altLang="en-US"/>
              <a:t> </a:t>
            </a:r>
          </a:p>
          <a:p>
            <a:pPr algn="l">
              <a:spcBef>
                <a:spcPts val="600"/>
              </a:spcBef>
              <a:spcAft>
                <a:spcPts val="600"/>
              </a:spcAft>
            </a:pPr>
            <a:endParaRPr lang="en-US" altLang="en-US"/>
          </a:p>
          <a:p>
            <a:pPr algn="l">
              <a:spcBef>
                <a:spcPts val="600"/>
              </a:spcBef>
              <a:spcAft>
                <a:spcPts val="600"/>
              </a:spcAft>
            </a:pPr>
            <a:endParaRPr lang="en-US" altLang="en-US"/>
          </a:p>
          <a:p>
            <a:pPr algn="l">
              <a:spcBef>
                <a:spcPct val="50000"/>
              </a:spcBef>
            </a:pPr>
            <a:endParaRPr lang="en-US" altLang="en-US"/>
          </a:p>
        </p:txBody>
      </p:sp>
      <p:sp>
        <p:nvSpPr>
          <p:cNvPr id="23561" name="Text Box 9">
            <a:extLst>
              <a:ext uri="{FF2B5EF4-FFF2-40B4-BE49-F238E27FC236}">
                <a16:creationId xmlns:a16="http://schemas.microsoft.com/office/drawing/2014/main" id="{7776D0D1-A89F-9605-FBCE-46D75B7C48A5}"/>
              </a:ext>
            </a:extLst>
          </p:cNvPr>
          <p:cNvSpPr txBox="1">
            <a:spLocks noChangeArrowheads="1"/>
          </p:cNvSpPr>
          <p:nvPr/>
        </p:nvSpPr>
        <p:spPr bwMode="auto">
          <a:xfrm>
            <a:off x="0" y="1905000"/>
            <a:ext cx="50292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ct val="50000"/>
              </a:spcAft>
            </a:pPr>
            <a:r>
              <a:rPr lang="en-US" altLang="en-US">
                <a:solidFill>
                  <a:schemeClr val="hlink"/>
                </a:solidFill>
                <a:effectLst>
                  <a:outerShdw blurRad="38100" dist="38100" dir="2700000" algn="tl">
                    <a:srgbClr val="000000"/>
                  </a:outerShdw>
                </a:effectLst>
              </a:rPr>
              <a:t>Prescription:</a:t>
            </a:r>
          </a:p>
          <a:p>
            <a:pPr algn="l"/>
            <a:r>
              <a:rPr lang="en-US" altLang="en-US">
                <a:solidFill>
                  <a:schemeClr val="hlink"/>
                </a:solidFill>
                <a:effectLst>
                  <a:outerShdw blurRad="38100" dist="38100" dir="2700000" algn="tl">
                    <a:srgbClr val="000000"/>
                  </a:outerShdw>
                </a:effectLst>
              </a:rPr>
              <a:t>Thinning was specified to an average spacing of 16x16 feet, from below, cutting and spacing only from trees 6 inches DBH and under—in particular, thinners were not to space off overstory trees.</a:t>
            </a:r>
          </a:p>
          <a:p>
            <a:r>
              <a:rPr lang="en-US" altLang="en-US">
                <a:solidFill>
                  <a:schemeClr val="hlink"/>
                </a:solidFill>
                <a:effectLst>
                  <a:outerShdw blurRad="38100" dist="38100" dir="2700000" algn="tl">
                    <a:srgbClr val="000000"/>
                  </a:outerShdw>
                </a:effectLst>
              </a:rPr>
              <a:t> </a:t>
            </a:r>
          </a:p>
          <a:p>
            <a:pPr algn="l">
              <a:spcAft>
                <a:spcPct val="50000"/>
              </a:spcAft>
            </a:pPr>
            <a:r>
              <a:rPr lang="en-US" altLang="en-US">
                <a:solidFill>
                  <a:schemeClr val="hlink"/>
                </a:solidFill>
                <a:effectLst>
                  <a:outerShdw blurRad="38100" dist="38100" dir="2700000" algn="tl">
                    <a:srgbClr val="000000"/>
                  </a:outerShdw>
                </a:effectLst>
              </a:rPr>
              <a:t>Hemlock was the priority cut-tree.</a:t>
            </a:r>
          </a:p>
          <a:p>
            <a:pPr algn="l">
              <a:spcAft>
                <a:spcPct val="50000"/>
              </a:spcAft>
            </a:pPr>
            <a:r>
              <a:rPr lang="en-US" altLang="en-US">
                <a:solidFill>
                  <a:schemeClr val="hlink"/>
                </a:solidFill>
                <a:effectLst>
                  <a:outerShdw blurRad="38100" dist="38100" dir="2700000" algn="tl">
                    <a:srgbClr val="000000"/>
                  </a:outerShdw>
                </a:effectLst>
              </a:rPr>
              <a:t>Cedar, spruce, and hardwoods were priority leave-trees.</a:t>
            </a:r>
          </a:p>
          <a:p>
            <a:pPr algn="l">
              <a:spcAft>
                <a:spcPct val="50000"/>
              </a:spcAft>
            </a:pPr>
            <a:r>
              <a:rPr lang="en-US" altLang="en-US">
                <a:solidFill>
                  <a:schemeClr val="hlink"/>
                </a:solidFill>
                <a:effectLst>
                  <a:outerShdw blurRad="38100" dist="38100" dir="2700000" algn="tl">
                    <a:srgbClr val="000000"/>
                  </a:outerShdw>
                </a:effectLst>
              </a:rPr>
              <a:t>Shrubs of any kind were not to be cut.</a:t>
            </a:r>
            <a:r>
              <a:rPr lang="en-US" altLang="en-US"/>
              <a:t> </a:t>
            </a:r>
          </a:p>
          <a:p>
            <a:pPr>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707" fill="hold"/>
                                        <p:tgtEl>
                                          <p:spTgt spid="235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7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9" name="Group 17">
            <a:extLst>
              <a:ext uri="{FF2B5EF4-FFF2-40B4-BE49-F238E27FC236}">
                <a16:creationId xmlns:a16="http://schemas.microsoft.com/office/drawing/2014/main" id="{438E3C01-2542-5DEC-817F-FD3154015D67}"/>
              </a:ext>
            </a:extLst>
          </p:cNvPr>
          <p:cNvGrpSpPr>
            <a:grpSpLocks/>
          </p:cNvGrpSpPr>
          <p:nvPr/>
        </p:nvGrpSpPr>
        <p:grpSpPr bwMode="auto">
          <a:xfrm>
            <a:off x="381000" y="457200"/>
            <a:ext cx="8229600" cy="3962400"/>
            <a:chOff x="240" y="288"/>
            <a:chExt cx="5184" cy="2496"/>
          </a:xfrm>
        </p:grpSpPr>
        <p:pic>
          <p:nvPicPr>
            <p:cNvPr id="13318" name="Picture 6">
              <a:extLst>
                <a:ext uri="{FF2B5EF4-FFF2-40B4-BE49-F238E27FC236}">
                  <a16:creationId xmlns:a16="http://schemas.microsoft.com/office/drawing/2014/main" id="{2D4BD08A-5F03-E3BB-35DC-FFD6EA584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36"/>
              <a:ext cx="1881" cy="2448"/>
            </a:xfrm>
            <a:prstGeom prst="rect">
              <a:avLst/>
            </a:prstGeom>
            <a:noFill/>
            <a:extLst>
              <a:ext uri="{909E8E84-426E-40DD-AFC4-6F175D3DCCD1}">
                <a14:hiddenFill xmlns:a14="http://schemas.microsoft.com/office/drawing/2010/main">
                  <a:solidFill>
                    <a:srgbClr val="FFFFFF"/>
                  </a:solidFill>
                </a14:hiddenFill>
              </a:ext>
            </a:extLst>
          </p:spPr>
        </p:pic>
        <p:sp>
          <p:nvSpPr>
            <p:cNvPr id="13322" name="Text Box 10">
              <a:extLst>
                <a:ext uri="{FF2B5EF4-FFF2-40B4-BE49-F238E27FC236}">
                  <a16:creationId xmlns:a16="http://schemas.microsoft.com/office/drawing/2014/main" id="{C7003ED3-78EB-CD42-D1B4-2CB7B9E6C9AE}"/>
                </a:ext>
              </a:extLst>
            </p:cNvPr>
            <p:cNvSpPr txBox="1">
              <a:spLocks noChangeArrowheads="1"/>
            </p:cNvSpPr>
            <p:nvPr/>
          </p:nvSpPr>
          <p:spPr bwMode="auto">
            <a:xfrm>
              <a:off x="2112" y="288"/>
              <a:ext cx="3312"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 </a:t>
              </a:r>
              <a:r>
                <a:rPr lang="en-US" altLang="en-US" sz="1400">
                  <a:solidFill>
                    <a:schemeClr val="hlink"/>
                  </a:solidFill>
                  <a:effectLst>
                    <a:outerShdw blurRad="38100" dist="38100" dir="2700000" algn="tl">
                      <a:srgbClr val="000000"/>
                    </a:outerShdw>
                  </a:effectLst>
                </a:rPr>
                <a:t>NW Forest Plan, Olympic AMA (D16):</a:t>
              </a:r>
            </a:p>
            <a:p>
              <a:pPr algn="l"/>
              <a:r>
                <a:rPr lang="en-US" altLang="en-US" sz="1400">
                  <a:solidFill>
                    <a:schemeClr val="hlink"/>
                  </a:solidFill>
                  <a:effectLst>
                    <a:outerShdw blurRad="38100" dist="38100" dir="2700000" algn="tl">
                      <a:srgbClr val="000000"/>
                    </a:outerShdw>
                  </a:effectLst>
                </a:rPr>
                <a:t> Add diversity to simplified second-</a:t>
              </a:r>
            </a:p>
            <a:p>
              <a:pPr algn="l"/>
              <a:r>
                <a:rPr lang="en-US" altLang="en-US" sz="1400">
                  <a:solidFill>
                    <a:schemeClr val="hlink"/>
                  </a:solidFill>
                  <a:effectLst>
                    <a:outerShdw blurRad="38100" dist="38100" dir="2700000" algn="tl">
                      <a:srgbClr val="000000"/>
                    </a:outerShdw>
                  </a:effectLst>
                </a:rPr>
                <a:t> growth forests</a:t>
              </a:r>
            </a:p>
          </p:txBody>
        </p:sp>
      </p:grpSp>
      <p:grpSp>
        <p:nvGrpSpPr>
          <p:cNvPr id="13330" name="Group 18">
            <a:extLst>
              <a:ext uri="{FF2B5EF4-FFF2-40B4-BE49-F238E27FC236}">
                <a16:creationId xmlns:a16="http://schemas.microsoft.com/office/drawing/2014/main" id="{82E88F48-4931-76B9-2D53-5FEBD26B4FEA}"/>
              </a:ext>
            </a:extLst>
          </p:cNvPr>
          <p:cNvGrpSpPr>
            <a:grpSpLocks/>
          </p:cNvGrpSpPr>
          <p:nvPr/>
        </p:nvGrpSpPr>
        <p:grpSpPr bwMode="auto">
          <a:xfrm>
            <a:off x="2057400" y="1219200"/>
            <a:ext cx="7315200" cy="3962400"/>
            <a:chOff x="1296" y="768"/>
            <a:chExt cx="4608" cy="2496"/>
          </a:xfrm>
        </p:grpSpPr>
        <p:pic>
          <p:nvPicPr>
            <p:cNvPr id="13319" name="Picture 7">
              <a:extLst>
                <a:ext uri="{FF2B5EF4-FFF2-40B4-BE49-F238E27FC236}">
                  <a16:creationId xmlns:a16="http://schemas.microsoft.com/office/drawing/2014/main" id="{EC8F66F8-4BBB-8A48-CFE2-8C32426CB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816"/>
              <a:ext cx="1881" cy="2448"/>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1">
              <a:extLst>
                <a:ext uri="{FF2B5EF4-FFF2-40B4-BE49-F238E27FC236}">
                  <a16:creationId xmlns:a16="http://schemas.microsoft.com/office/drawing/2014/main" id="{3AB5818F-DA20-65EA-E1D3-ECDA9F4E949B}"/>
                </a:ext>
              </a:extLst>
            </p:cNvPr>
            <p:cNvSpPr txBox="1">
              <a:spLocks noChangeArrowheads="1"/>
            </p:cNvSpPr>
            <p:nvPr/>
          </p:nvSpPr>
          <p:spPr bwMode="auto">
            <a:xfrm>
              <a:off x="3168" y="768"/>
              <a:ext cx="273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 </a:t>
              </a:r>
              <a:r>
                <a:rPr lang="en-US" altLang="en-US" sz="1400">
                  <a:solidFill>
                    <a:schemeClr val="hlink"/>
                  </a:solidFill>
                  <a:effectLst>
                    <a:outerShdw blurRad="38100" dist="38100" dir="2700000" algn="tl">
                      <a:srgbClr val="000000"/>
                    </a:outerShdw>
                  </a:effectLst>
                </a:rPr>
                <a:t>PNW 447, old-growth definitions:  Large</a:t>
              </a:r>
            </a:p>
            <a:p>
              <a:pPr algn="l"/>
              <a:r>
                <a:rPr lang="en-US" altLang="en-US" sz="1400">
                  <a:solidFill>
                    <a:schemeClr val="hlink"/>
                  </a:solidFill>
                  <a:effectLst>
                    <a:outerShdw blurRad="38100" dist="38100" dir="2700000" algn="tl">
                      <a:srgbClr val="000000"/>
                    </a:outerShdw>
                  </a:effectLst>
                </a:rPr>
                <a:t> trees; shade-tolerant associates; deep,</a:t>
              </a:r>
            </a:p>
            <a:p>
              <a:pPr algn="l"/>
              <a:r>
                <a:rPr lang="en-US" altLang="en-US" sz="1400">
                  <a:solidFill>
                    <a:schemeClr val="hlink"/>
                  </a:solidFill>
                  <a:effectLst>
                    <a:outerShdw blurRad="38100" dist="38100" dir="2700000" algn="tl">
                      <a:srgbClr val="000000"/>
                    </a:outerShdw>
                  </a:effectLst>
                </a:rPr>
                <a:t> multilayered canopy; snags; CWD</a:t>
              </a:r>
            </a:p>
          </p:txBody>
        </p:sp>
      </p:grpSp>
      <p:grpSp>
        <p:nvGrpSpPr>
          <p:cNvPr id="13331" name="Group 19">
            <a:extLst>
              <a:ext uri="{FF2B5EF4-FFF2-40B4-BE49-F238E27FC236}">
                <a16:creationId xmlns:a16="http://schemas.microsoft.com/office/drawing/2014/main" id="{AA6AB0F0-1539-663B-5F3B-F9619E66B917}"/>
              </a:ext>
            </a:extLst>
          </p:cNvPr>
          <p:cNvGrpSpPr>
            <a:grpSpLocks/>
          </p:cNvGrpSpPr>
          <p:nvPr/>
        </p:nvGrpSpPr>
        <p:grpSpPr bwMode="auto">
          <a:xfrm>
            <a:off x="990600" y="2057400"/>
            <a:ext cx="6338888" cy="4067175"/>
            <a:chOff x="624" y="1296"/>
            <a:chExt cx="3993" cy="2562"/>
          </a:xfrm>
        </p:grpSpPr>
        <p:pic>
          <p:nvPicPr>
            <p:cNvPr id="13320" name="Picture 8">
              <a:extLst>
                <a:ext uri="{FF2B5EF4-FFF2-40B4-BE49-F238E27FC236}">
                  <a16:creationId xmlns:a16="http://schemas.microsoft.com/office/drawing/2014/main" id="{5769BB4C-38BD-873A-327B-CF21AD4F8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296"/>
              <a:ext cx="1881" cy="2448"/>
            </a:xfrm>
            <a:prstGeom prst="rect">
              <a:avLst/>
            </a:prstGeom>
            <a:noFill/>
            <a:extLst>
              <a:ext uri="{909E8E84-426E-40DD-AFC4-6F175D3DCCD1}">
                <a14:hiddenFill xmlns:a14="http://schemas.microsoft.com/office/drawing/2010/main">
                  <a:solidFill>
                    <a:srgbClr val="FFFFFF"/>
                  </a:solidFill>
                </a14:hiddenFill>
              </a:ext>
            </a:extLst>
          </p:spPr>
        </p:pic>
        <p:sp>
          <p:nvSpPr>
            <p:cNvPr id="13326" name="Text Box 14">
              <a:extLst>
                <a:ext uri="{FF2B5EF4-FFF2-40B4-BE49-F238E27FC236}">
                  <a16:creationId xmlns:a16="http://schemas.microsoft.com/office/drawing/2014/main" id="{F2F18072-95AD-834B-2886-8EB44EB30E83}"/>
                </a:ext>
              </a:extLst>
            </p:cNvPr>
            <p:cNvSpPr txBox="1">
              <a:spLocks noChangeArrowheads="1"/>
            </p:cNvSpPr>
            <p:nvPr/>
          </p:nvSpPr>
          <p:spPr bwMode="auto">
            <a:xfrm>
              <a:off x="624" y="3264"/>
              <a:ext cx="2352"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chemeClr val="hlink"/>
                  </a:solidFill>
                  <a:effectLst>
                    <a:outerShdw blurRad="38100" dist="38100" dir="2700000" algn="tl">
                      <a:srgbClr val="000000"/>
                    </a:outerShdw>
                  </a:effectLst>
                </a:rPr>
                <a:t>Dr. Joan Hagar:  Deciduous shrub cover approaching 35% encourages neotropical migrant birds to inhabit conifer stands</a:t>
              </a:r>
              <a:endParaRPr lang="en-US" altLang="en-US" sz="1400"/>
            </a:p>
          </p:txBody>
        </p:sp>
      </p:grpSp>
      <p:grpSp>
        <p:nvGrpSpPr>
          <p:cNvPr id="13333" name="Group 21">
            <a:extLst>
              <a:ext uri="{FF2B5EF4-FFF2-40B4-BE49-F238E27FC236}">
                <a16:creationId xmlns:a16="http://schemas.microsoft.com/office/drawing/2014/main" id="{4B22D6A1-A767-F8F5-D1DE-5AF4F848D2F3}"/>
              </a:ext>
            </a:extLst>
          </p:cNvPr>
          <p:cNvGrpSpPr>
            <a:grpSpLocks/>
          </p:cNvGrpSpPr>
          <p:nvPr/>
        </p:nvGrpSpPr>
        <p:grpSpPr bwMode="auto">
          <a:xfrm>
            <a:off x="1981200" y="3048000"/>
            <a:ext cx="7162800" cy="4403725"/>
            <a:chOff x="1248" y="1872"/>
            <a:chExt cx="4512" cy="2774"/>
          </a:xfrm>
        </p:grpSpPr>
        <p:sp>
          <p:nvSpPr>
            <p:cNvPr id="13324" name="Text Box 12">
              <a:extLst>
                <a:ext uri="{FF2B5EF4-FFF2-40B4-BE49-F238E27FC236}">
                  <a16:creationId xmlns:a16="http://schemas.microsoft.com/office/drawing/2014/main" id="{76AE1EBD-1D77-061A-4ADE-8DFF9BE6608D}"/>
                </a:ext>
              </a:extLst>
            </p:cNvPr>
            <p:cNvSpPr txBox="1">
              <a:spLocks noChangeArrowheads="1"/>
            </p:cNvSpPr>
            <p:nvPr/>
          </p:nvSpPr>
          <p:spPr bwMode="auto">
            <a:xfrm>
              <a:off x="1248" y="3792"/>
              <a:ext cx="2784" cy="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chemeClr val="hlink"/>
                  </a:solidFill>
                  <a:effectLst>
                    <a:outerShdw blurRad="38100" dist="38100" dir="2700000" algn="tl">
                      <a:srgbClr val="000000"/>
                    </a:outerShdw>
                  </a:effectLst>
                </a:rPr>
                <a:t>Dr. Andrew Carey:  Skips, gaps, CWD and Ericaceous shrubs are important for spotted owl prey species</a:t>
              </a:r>
            </a:p>
            <a:p>
              <a:pPr algn="l"/>
              <a:endParaRPr lang="en-US" altLang="en-US" sz="1400">
                <a:solidFill>
                  <a:schemeClr val="hlink"/>
                </a:solidFill>
                <a:effectLst>
                  <a:outerShdw blurRad="38100" dist="38100" dir="2700000" algn="tl">
                    <a:srgbClr val="000000"/>
                  </a:outerShdw>
                </a:effectLst>
              </a:endParaRPr>
            </a:p>
            <a:p>
              <a:pPr algn="l">
                <a:spcBef>
                  <a:spcPct val="50000"/>
                </a:spcBef>
              </a:pPr>
              <a:endParaRPr lang="en-US" altLang="en-US"/>
            </a:p>
          </p:txBody>
        </p:sp>
        <p:pic>
          <p:nvPicPr>
            <p:cNvPr id="13327" name="Picture 15">
              <a:extLst>
                <a:ext uri="{FF2B5EF4-FFF2-40B4-BE49-F238E27FC236}">
                  <a16:creationId xmlns:a16="http://schemas.microsoft.com/office/drawing/2014/main" id="{C42B3047-2203-A442-AAC6-01025A9CB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 y="1872"/>
              <a:ext cx="1881" cy="2448"/>
            </a:xfrm>
            <a:prstGeom prst="rect">
              <a:avLst/>
            </a:prstGeom>
            <a:noFill/>
            <a:extLst>
              <a:ext uri="{909E8E84-426E-40DD-AFC4-6F175D3DCCD1}">
                <a14:hiddenFill xmlns:a14="http://schemas.microsoft.com/office/drawing/2010/main">
                  <a:solidFill>
                    <a:srgbClr val="FFFFFF"/>
                  </a:solidFill>
                </a14:hiddenFill>
              </a:ext>
            </a:extLst>
          </p:spPr>
        </p:pic>
      </p:grpSp>
      <p:sp>
        <p:nvSpPr>
          <p:cNvPr id="13328" name="Text Box 16">
            <a:extLst>
              <a:ext uri="{FF2B5EF4-FFF2-40B4-BE49-F238E27FC236}">
                <a16:creationId xmlns:a16="http://schemas.microsoft.com/office/drawing/2014/main" id="{19B3DC5B-665D-DCDE-BD4E-19E08FC234D5}"/>
              </a:ext>
            </a:extLst>
          </p:cNvPr>
          <p:cNvSpPr txBox="1">
            <a:spLocks noChangeArrowheads="1"/>
          </p:cNvSpPr>
          <p:nvPr/>
        </p:nvSpPr>
        <p:spPr bwMode="auto">
          <a:xfrm>
            <a:off x="381000" y="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Tools/Resources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ppt_x"/>
                                          </p:val>
                                        </p:tav>
                                        <p:tav tm="100000">
                                          <p:val>
                                            <p:strVal val="#ppt_x"/>
                                          </p:val>
                                        </p:tav>
                                      </p:tavLst>
                                    </p:anim>
                                    <p:anim calcmode="lin" valueType="num">
                                      <p:cBhvr additive="base">
                                        <p:cTn id="8"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30"/>
                                        </p:tgtEl>
                                        <p:attrNameLst>
                                          <p:attrName>style.visibility</p:attrName>
                                        </p:attrNameLst>
                                      </p:cBhvr>
                                      <p:to>
                                        <p:strVal val="visible"/>
                                      </p:to>
                                    </p:set>
                                    <p:anim calcmode="lin" valueType="num">
                                      <p:cBhvr additive="base">
                                        <p:cTn id="13" dur="500" fill="hold"/>
                                        <p:tgtEl>
                                          <p:spTgt spid="13330"/>
                                        </p:tgtEl>
                                        <p:attrNameLst>
                                          <p:attrName>ppt_x</p:attrName>
                                        </p:attrNameLst>
                                      </p:cBhvr>
                                      <p:tavLst>
                                        <p:tav tm="0">
                                          <p:val>
                                            <p:strVal val="#ppt_x"/>
                                          </p:val>
                                        </p:tav>
                                        <p:tav tm="100000">
                                          <p:val>
                                            <p:strVal val="#ppt_x"/>
                                          </p:val>
                                        </p:tav>
                                      </p:tavLst>
                                    </p:anim>
                                    <p:anim calcmode="lin" valueType="num">
                                      <p:cBhvr additive="base">
                                        <p:cTn id="14"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31"/>
                                        </p:tgtEl>
                                        <p:attrNameLst>
                                          <p:attrName>style.visibility</p:attrName>
                                        </p:attrNameLst>
                                      </p:cBhvr>
                                      <p:to>
                                        <p:strVal val="visible"/>
                                      </p:to>
                                    </p:set>
                                    <p:anim calcmode="lin" valueType="num">
                                      <p:cBhvr additive="base">
                                        <p:cTn id="19" dur="500" fill="hold"/>
                                        <p:tgtEl>
                                          <p:spTgt spid="13331"/>
                                        </p:tgtEl>
                                        <p:attrNameLst>
                                          <p:attrName>ppt_x</p:attrName>
                                        </p:attrNameLst>
                                      </p:cBhvr>
                                      <p:tavLst>
                                        <p:tav tm="0">
                                          <p:val>
                                            <p:strVal val="#ppt_x"/>
                                          </p:val>
                                        </p:tav>
                                        <p:tav tm="100000">
                                          <p:val>
                                            <p:strVal val="#ppt_x"/>
                                          </p:val>
                                        </p:tav>
                                      </p:tavLst>
                                    </p:anim>
                                    <p:anim calcmode="lin" valueType="num">
                                      <p:cBhvr additive="base">
                                        <p:cTn id="20" dur="5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33"/>
                                        </p:tgtEl>
                                        <p:attrNameLst>
                                          <p:attrName>style.visibility</p:attrName>
                                        </p:attrNameLst>
                                      </p:cBhvr>
                                      <p:to>
                                        <p:strVal val="visible"/>
                                      </p:to>
                                    </p:set>
                                    <p:anim calcmode="lin" valueType="num">
                                      <p:cBhvr additive="base">
                                        <p:cTn id="25" dur="500" fill="hold"/>
                                        <p:tgtEl>
                                          <p:spTgt spid="13333"/>
                                        </p:tgtEl>
                                        <p:attrNameLst>
                                          <p:attrName>ppt_x</p:attrName>
                                        </p:attrNameLst>
                                      </p:cBhvr>
                                      <p:tavLst>
                                        <p:tav tm="0">
                                          <p:val>
                                            <p:strVal val="#ppt_x"/>
                                          </p:val>
                                        </p:tav>
                                        <p:tav tm="100000">
                                          <p:val>
                                            <p:strVal val="#ppt_x"/>
                                          </p:val>
                                        </p:tav>
                                      </p:tavLst>
                                    </p:anim>
                                    <p:anim calcmode="lin" valueType="num">
                                      <p:cBhvr additive="base">
                                        <p:cTn id="26"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a:extLst>
              <a:ext uri="{FF2B5EF4-FFF2-40B4-BE49-F238E27FC236}">
                <a16:creationId xmlns:a16="http://schemas.microsoft.com/office/drawing/2014/main" id="{C5CD17D4-EA88-0066-A458-FAEAD0DA90F9}"/>
              </a:ext>
            </a:extLst>
          </p:cNvPr>
          <p:cNvSpPr txBox="1">
            <a:spLocks noChangeArrowheads="1"/>
          </p:cNvSpPr>
          <p:nvPr/>
        </p:nvSpPr>
        <p:spPr bwMode="auto">
          <a:xfrm>
            <a:off x="0" y="762000"/>
            <a:ext cx="91440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Once the understory hemlock has developed a woody stem, it can be</a:t>
            </a:r>
          </a:p>
          <a:p>
            <a:pPr algn="l"/>
            <a:r>
              <a:rPr lang="en-US" altLang="en-US" sz="1600">
                <a:solidFill>
                  <a:schemeClr val="hlink"/>
                </a:solidFill>
                <a:effectLst>
                  <a:outerShdw blurRad="38100" dist="38100" dir="2700000" algn="tl">
                    <a:srgbClr val="000000"/>
                  </a:outerShdw>
                </a:effectLst>
              </a:rPr>
              <a:t>   thinned mechanically, the same as any plantation—experience.</a:t>
            </a:r>
            <a:endParaRPr lang="en-US" altLang="en-US" sz="1600"/>
          </a:p>
        </p:txBody>
      </p:sp>
      <p:sp>
        <p:nvSpPr>
          <p:cNvPr id="24583" name="Text Box 7">
            <a:extLst>
              <a:ext uri="{FF2B5EF4-FFF2-40B4-BE49-F238E27FC236}">
                <a16:creationId xmlns:a16="http://schemas.microsoft.com/office/drawing/2014/main" id="{9DA62C71-19B1-8D8C-57E6-87022D1B00D9}"/>
              </a:ext>
            </a:extLst>
          </p:cNvPr>
          <p:cNvSpPr txBox="1">
            <a:spLocks noChangeArrowheads="1"/>
          </p:cNvSpPr>
          <p:nvPr/>
        </p:nvSpPr>
        <p:spPr bwMode="auto">
          <a:xfrm>
            <a:off x="0" y="2438400"/>
            <a:ext cx="91440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The thinned understory hemlock would be able to grow and develop without</a:t>
            </a:r>
          </a:p>
          <a:p>
            <a:pPr algn="l"/>
            <a:r>
              <a:rPr lang="en-US" altLang="en-US" sz="1600">
                <a:solidFill>
                  <a:schemeClr val="hlink"/>
                </a:solidFill>
                <a:effectLst>
                  <a:outerShdw blurRad="38100" dist="38100" dir="2700000" algn="tl">
                    <a:srgbClr val="000000"/>
                  </a:outerShdw>
                </a:effectLst>
              </a:rPr>
              <a:t>   excessive wet-noodling—logic (wind should not be as great a factor in the</a:t>
            </a:r>
          </a:p>
          <a:p>
            <a:pPr algn="l"/>
            <a:r>
              <a:rPr lang="en-US" altLang="en-US" sz="1600">
                <a:solidFill>
                  <a:schemeClr val="hlink"/>
                </a:solidFill>
                <a:effectLst>
                  <a:outerShdw blurRad="38100" dist="38100" dir="2700000" algn="tl">
                    <a:srgbClr val="000000"/>
                  </a:outerShdw>
                </a:effectLst>
              </a:rPr>
              <a:t>   understory and fervent prayer (the H/D ratio of a 2-inch,16-foot tree is 96!)</a:t>
            </a:r>
            <a:endParaRPr lang="en-US" altLang="en-US" sz="1600"/>
          </a:p>
        </p:txBody>
      </p:sp>
      <p:sp>
        <p:nvSpPr>
          <p:cNvPr id="24586" name="Text Box 10">
            <a:extLst>
              <a:ext uri="{FF2B5EF4-FFF2-40B4-BE49-F238E27FC236}">
                <a16:creationId xmlns:a16="http://schemas.microsoft.com/office/drawing/2014/main" id="{205C0878-6A14-E34F-FD89-1954C5F0AA69}"/>
              </a:ext>
            </a:extLst>
          </p:cNvPr>
          <p:cNvSpPr txBox="1">
            <a:spLocks noChangeArrowheads="1"/>
          </p:cNvSpPr>
          <p:nvPr/>
        </p:nvSpPr>
        <p:spPr bwMode="auto">
          <a:xfrm>
            <a:off x="0" y="0"/>
            <a:ext cx="3429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Assumptions—basis:</a:t>
            </a:r>
          </a:p>
          <a:p>
            <a:pPr>
              <a:spcBef>
                <a:spcPct val="20000"/>
              </a:spcBef>
            </a:pPr>
            <a:r>
              <a:rPr lang="en-US" altLang="en-US">
                <a:solidFill>
                  <a:schemeClr val="hlink"/>
                </a:solidFill>
                <a:effectLst>
                  <a:outerShdw blurRad="38100" dist="38100" dir="2700000" algn="tl">
                    <a:srgbClr val="000000"/>
                  </a:outerShdw>
                </a:effectLst>
              </a:rPr>
              <a:t>(and uncertainties)</a:t>
            </a:r>
          </a:p>
        </p:txBody>
      </p:sp>
      <p:sp>
        <p:nvSpPr>
          <p:cNvPr id="24582" name="Text Box 6">
            <a:extLst>
              <a:ext uri="{FF2B5EF4-FFF2-40B4-BE49-F238E27FC236}">
                <a16:creationId xmlns:a16="http://schemas.microsoft.com/office/drawing/2014/main" id="{29EAEDC9-9C34-535B-60B5-A86C763698EF}"/>
              </a:ext>
            </a:extLst>
          </p:cNvPr>
          <p:cNvSpPr txBox="1">
            <a:spLocks noChangeArrowheads="1"/>
          </p:cNvSpPr>
          <p:nvPr/>
        </p:nvSpPr>
        <p:spPr bwMode="auto">
          <a:xfrm>
            <a:off x="0" y="1371600"/>
            <a:ext cx="9478963"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Two canopy layers, i.e., the overstory DF and WH, plus the residual</a:t>
            </a:r>
          </a:p>
          <a:p>
            <a:pPr algn="l"/>
            <a:r>
              <a:rPr lang="en-US" altLang="en-US" sz="1600">
                <a:solidFill>
                  <a:schemeClr val="hlink"/>
                </a:solidFill>
                <a:effectLst>
                  <a:outerShdw blurRad="38100" dist="38100" dir="2700000" algn="tl">
                    <a:srgbClr val="000000"/>
                  </a:outerShdw>
                </a:effectLst>
              </a:rPr>
              <a:t>   understory hemlock and vine maple, would prevent a second pulse of </a:t>
            </a:r>
          </a:p>
          <a:p>
            <a:pPr algn="l"/>
            <a:r>
              <a:rPr lang="en-US" altLang="en-US" sz="1600">
                <a:solidFill>
                  <a:schemeClr val="hlink"/>
                </a:solidFill>
                <a:effectLst>
                  <a:outerShdw blurRad="38100" dist="38100" dir="2700000" algn="tl">
                    <a:srgbClr val="000000"/>
                  </a:outerShdw>
                </a:effectLst>
              </a:rPr>
              <a:t>   hemlock regeneration from germinating under the thinned understory—</a:t>
            </a:r>
          </a:p>
          <a:p>
            <a:pPr algn="l"/>
            <a:r>
              <a:rPr lang="en-US" altLang="en-US" sz="1600">
                <a:solidFill>
                  <a:schemeClr val="hlink"/>
                </a:solidFill>
                <a:effectLst>
                  <a:outerShdw blurRad="38100" dist="38100" dir="2700000" algn="tl">
                    <a:srgbClr val="000000"/>
                  </a:outerShdw>
                </a:effectLst>
              </a:rPr>
              <a:t>   experience and positive or wishful thinking.</a:t>
            </a:r>
            <a:endParaRPr lang="en-US" altLang="en-US" sz="1600"/>
          </a:p>
        </p:txBody>
      </p:sp>
      <p:grpSp>
        <p:nvGrpSpPr>
          <p:cNvPr id="24591" name="Group 15">
            <a:extLst>
              <a:ext uri="{FF2B5EF4-FFF2-40B4-BE49-F238E27FC236}">
                <a16:creationId xmlns:a16="http://schemas.microsoft.com/office/drawing/2014/main" id="{F0F03296-56BD-698C-62C8-CD61F2AFD596}"/>
              </a:ext>
            </a:extLst>
          </p:cNvPr>
          <p:cNvGrpSpPr>
            <a:grpSpLocks/>
          </p:cNvGrpSpPr>
          <p:nvPr/>
        </p:nvGrpSpPr>
        <p:grpSpPr bwMode="auto">
          <a:xfrm>
            <a:off x="0" y="3265488"/>
            <a:ext cx="9144000" cy="3592512"/>
            <a:chOff x="0" y="2016"/>
            <a:chExt cx="5760" cy="2263"/>
          </a:xfrm>
        </p:grpSpPr>
        <p:sp>
          <p:nvSpPr>
            <p:cNvPr id="24584" name="Text Box 8">
              <a:extLst>
                <a:ext uri="{FF2B5EF4-FFF2-40B4-BE49-F238E27FC236}">
                  <a16:creationId xmlns:a16="http://schemas.microsoft.com/office/drawing/2014/main" id="{53AE364A-2AFC-94F9-7D44-1759B7B26A28}"/>
                </a:ext>
              </a:extLst>
            </p:cNvPr>
            <p:cNvSpPr txBox="1">
              <a:spLocks noChangeArrowheads="1"/>
            </p:cNvSpPr>
            <p:nvPr/>
          </p:nvSpPr>
          <p:spPr bwMode="auto">
            <a:xfrm>
              <a:off x="0" y="2016"/>
              <a:ext cx="5760"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Herbs and shrubs would be able to persist and increase in biomass or</a:t>
              </a:r>
            </a:p>
            <a:p>
              <a:pPr algn="l"/>
              <a:r>
                <a:rPr lang="en-US" altLang="en-US" sz="1600">
                  <a:solidFill>
                    <a:schemeClr val="hlink"/>
                  </a:solidFill>
                  <a:effectLst>
                    <a:outerShdw blurRad="38100" dist="38100" dir="2700000" algn="tl">
                      <a:srgbClr val="000000"/>
                    </a:outerShdw>
                  </a:effectLst>
                </a:rPr>
                <a:t>   be re-introduced in the thinned understory—experience with post-PCT and</a:t>
              </a:r>
            </a:p>
            <a:p>
              <a:pPr algn="l"/>
              <a:r>
                <a:rPr lang="en-US" altLang="en-US" sz="1600">
                  <a:solidFill>
                    <a:schemeClr val="hlink"/>
                  </a:solidFill>
                  <a:effectLst>
                    <a:outerShdw blurRad="38100" dist="38100" dir="2700000" algn="tl">
                      <a:srgbClr val="000000"/>
                    </a:outerShdw>
                  </a:effectLst>
                </a:rPr>
                <a:t>   post-CT stands.</a:t>
              </a:r>
            </a:p>
          </p:txBody>
        </p:sp>
        <p:pic>
          <p:nvPicPr>
            <p:cNvPr id="24587" name="Picture 11">
              <a:extLst>
                <a:ext uri="{FF2B5EF4-FFF2-40B4-BE49-F238E27FC236}">
                  <a16:creationId xmlns:a16="http://schemas.microsoft.com/office/drawing/2014/main" id="{FD564A61-D414-E0B8-FBDD-D5FDCC022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2414"/>
              <a:ext cx="3264"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additive="base">
                                        <p:cTn id="13" dur="500" fill="hold"/>
                                        <p:tgtEl>
                                          <p:spTgt spid="24582"/>
                                        </p:tgtEl>
                                        <p:attrNameLst>
                                          <p:attrName>ppt_x</p:attrName>
                                        </p:attrNameLst>
                                      </p:cBhvr>
                                      <p:tavLst>
                                        <p:tav tm="0">
                                          <p:val>
                                            <p:strVal val="1+#ppt_w/2"/>
                                          </p:val>
                                        </p:tav>
                                        <p:tav tm="100000">
                                          <p:val>
                                            <p:strVal val="#ppt_x"/>
                                          </p:val>
                                        </p:tav>
                                      </p:tavLst>
                                    </p:anim>
                                    <p:anim calcmode="lin" valueType="num">
                                      <p:cBhvr additive="base">
                                        <p:cTn id="14"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1+#ppt_w/2"/>
                                          </p:val>
                                        </p:tav>
                                        <p:tav tm="100000">
                                          <p:val>
                                            <p:strVal val="#ppt_x"/>
                                          </p:val>
                                        </p:tav>
                                      </p:tavLst>
                                    </p:anim>
                                    <p:anim calcmode="lin" valueType="num">
                                      <p:cBhvr additive="base">
                                        <p:cTn id="2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4591"/>
                                        </p:tgtEl>
                                        <p:attrNameLst>
                                          <p:attrName>style.visibility</p:attrName>
                                        </p:attrNameLst>
                                      </p:cBhvr>
                                      <p:to>
                                        <p:strVal val="visible"/>
                                      </p:to>
                                    </p:set>
                                    <p:anim calcmode="lin" valueType="num">
                                      <p:cBhvr additive="base">
                                        <p:cTn id="25" dur="500" fill="hold"/>
                                        <p:tgtEl>
                                          <p:spTgt spid="24591"/>
                                        </p:tgtEl>
                                        <p:attrNameLst>
                                          <p:attrName>ppt_x</p:attrName>
                                        </p:attrNameLst>
                                      </p:cBhvr>
                                      <p:tavLst>
                                        <p:tav tm="0">
                                          <p:val>
                                            <p:strVal val="1+#ppt_w/2"/>
                                          </p:val>
                                        </p:tav>
                                        <p:tav tm="100000">
                                          <p:val>
                                            <p:strVal val="#ppt_x"/>
                                          </p:val>
                                        </p:tav>
                                      </p:tavLst>
                                    </p:anim>
                                    <p:anim calcmode="lin" valueType="num">
                                      <p:cBhvr additive="base">
                                        <p:cTn id="26"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3" grpId="0"/>
      <p:bldP spid="245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F308F7E-F561-4969-E3CC-C6DC760FE8E1}"/>
              </a:ext>
            </a:extLst>
          </p:cNvPr>
          <p:cNvSpPr>
            <a:spLocks noChangeArrowheads="1"/>
          </p:cNvSpPr>
          <p:nvPr/>
        </p:nvSpPr>
        <p:spPr bwMode="auto">
          <a:xfrm>
            <a:off x="228600" y="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chemeClr val="hlink"/>
                </a:solidFill>
                <a:effectLst>
                  <a:outerShdw blurRad="38100" dist="38100" dir="2700000" algn="tl">
                    <a:srgbClr val="000000"/>
                  </a:outerShdw>
                </a:effectLst>
                <a:latin typeface="Verdana" panose="020B0604030504040204" pitchFamily="34" charset="0"/>
              </a:rPr>
              <a:t>Railsiding Understory Thin</a:t>
            </a:r>
          </a:p>
        </p:txBody>
      </p:sp>
      <p:sp>
        <p:nvSpPr>
          <p:cNvPr id="26627" name="Text Box 3">
            <a:extLst>
              <a:ext uri="{FF2B5EF4-FFF2-40B4-BE49-F238E27FC236}">
                <a16:creationId xmlns:a16="http://schemas.microsoft.com/office/drawing/2014/main" id="{612860CC-2F9D-4449-5CDE-8507D341DCC0}"/>
              </a:ext>
            </a:extLst>
          </p:cNvPr>
          <p:cNvSpPr txBox="1">
            <a:spLocks noChangeArrowheads="1"/>
          </p:cNvSpPr>
          <p:nvPr/>
        </p:nvSpPr>
        <p:spPr bwMode="auto">
          <a:xfrm>
            <a:off x="762000" y="7620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chemeClr val="hlink"/>
                </a:solidFill>
                <a:effectLst>
                  <a:outerShdw blurRad="38100" dist="38100" dir="2700000" algn="tl">
                    <a:srgbClr val="000000"/>
                  </a:outerShdw>
                </a:effectLst>
              </a:rPr>
              <a:t>32 acres thinned November, 2001; 44 acres thinned March, 2004</a:t>
            </a:r>
          </a:p>
        </p:txBody>
      </p:sp>
      <p:sp>
        <p:nvSpPr>
          <p:cNvPr id="26628" name="Text Box 4">
            <a:extLst>
              <a:ext uri="{FF2B5EF4-FFF2-40B4-BE49-F238E27FC236}">
                <a16:creationId xmlns:a16="http://schemas.microsoft.com/office/drawing/2014/main" id="{293F89BE-BC71-3AF5-F5A9-97230C18009C}"/>
              </a:ext>
            </a:extLst>
          </p:cNvPr>
          <p:cNvSpPr txBox="1">
            <a:spLocks noChangeArrowheads="1"/>
          </p:cNvSpPr>
          <p:nvPr/>
        </p:nvSpPr>
        <p:spPr bwMode="auto">
          <a:xfrm>
            <a:off x="0" y="5410200"/>
            <a:ext cx="2895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solidFill>
                  <a:schemeClr val="hlink"/>
                </a:solidFill>
                <a:effectLst>
                  <a:outerShdw blurRad="38100" dist="38100" dir="2700000" algn="tl">
                    <a:srgbClr val="000000"/>
                  </a:outerShdw>
                </a:effectLst>
              </a:rPr>
              <a:t>Before Treatment, October 5, 2001</a:t>
            </a:r>
          </a:p>
        </p:txBody>
      </p:sp>
      <p:sp>
        <p:nvSpPr>
          <p:cNvPr id="26629" name="Text Box 5">
            <a:extLst>
              <a:ext uri="{FF2B5EF4-FFF2-40B4-BE49-F238E27FC236}">
                <a16:creationId xmlns:a16="http://schemas.microsoft.com/office/drawing/2014/main" id="{B112EA0C-402D-0B6B-9683-44122819DDF4}"/>
              </a:ext>
            </a:extLst>
          </p:cNvPr>
          <p:cNvSpPr txBox="1">
            <a:spLocks noChangeArrowheads="1"/>
          </p:cNvSpPr>
          <p:nvPr/>
        </p:nvSpPr>
        <p:spPr bwMode="auto">
          <a:xfrm>
            <a:off x="3048000" y="5410200"/>
            <a:ext cx="304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solidFill>
                  <a:schemeClr val="hlink"/>
                </a:solidFill>
                <a:effectLst>
                  <a:outerShdw blurRad="38100" dist="38100" dir="2700000" algn="tl">
                    <a:srgbClr val="000000"/>
                  </a:outerShdw>
                </a:effectLst>
              </a:rPr>
              <a:t>After  Treatment, December 3, 2001</a:t>
            </a:r>
          </a:p>
        </p:txBody>
      </p:sp>
      <p:sp>
        <p:nvSpPr>
          <p:cNvPr id="26630" name="Text Box 6">
            <a:extLst>
              <a:ext uri="{FF2B5EF4-FFF2-40B4-BE49-F238E27FC236}">
                <a16:creationId xmlns:a16="http://schemas.microsoft.com/office/drawing/2014/main" id="{F1B61BCD-563D-E88B-E849-4C521ACBB2F5}"/>
              </a:ext>
            </a:extLst>
          </p:cNvPr>
          <p:cNvSpPr txBox="1">
            <a:spLocks noChangeArrowheads="1"/>
          </p:cNvSpPr>
          <p:nvPr/>
        </p:nvSpPr>
        <p:spPr bwMode="auto">
          <a:xfrm>
            <a:off x="6096000" y="5410200"/>
            <a:ext cx="2819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solidFill>
                  <a:schemeClr val="hlink"/>
                </a:solidFill>
                <a:effectLst>
                  <a:outerShdw blurRad="38100" dist="38100" dir="2700000" algn="tl">
                    <a:srgbClr val="000000"/>
                  </a:outerShdw>
                </a:effectLst>
              </a:rPr>
              <a:t>After 2002 Growing Season, September 23, 2002</a:t>
            </a:r>
          </a:p>
        </p:txBody>
      </p:sp>
      <p:pic>
        <p:nvPicPr>
          <p:cNvPr id="26631" name="Picture 7">
            <a:extLst>
              <a:ext uri="{FF2B5EF4-FFF2-40B4-BE49-F238E27FC236}">
                <a16:creationId xmlns:a16="http://schemas.microsoft.com/office/drawing/2014/main" id="{3548D6B6-B09A-6CF2-AC15-FD4BA536B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2914650" cy="388620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8">
            <a:extLst>
              <a:ext uri="{FF2B5EF4-FFF2-40B4-BE49-F238E27FC236}">
                <a16:creationId xmlns:a16="http://schemas.microsoft.com/office/drawing/2014/main" id="{C3041A36-86F0-64E9-C721-2667D6B03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2914650" cy="3886200"/>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3" name="Picture 9">
            <a:extLst>
              <a:ext uri="{FF2B5EF4-FFF2-40B4-BE49-F238E27FC236}">
                <a16:creationId xmlns:a16="http://schemas.microsoft.com/office/drawing/2014/main" id="{DB647BB3-4E38-0597-BBE2-C5479796E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1295400"/>
            <a:ext cx="2914650" cy="3886200"/>
          </a:xfrm>
          <a:prstGeom prst="rect">
            <a:avLst/>
          </a:prstGeom>
          <a:noFill/>
          <a:ln w="2540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4" name="Picture 24">
            <a:hlinkClick r:id="" action="ppaction://media"/>
            <a:extLst>
              <a:ext uri="{FF2B5EF4-FFF2-40B4-BE49-F238E27FC236}">
                <a16:creationId xmlns:a16="http://schemas.microsoft.com/office/drawing/2014/main" id="{00E29FC3-E7BE-6FB4-A06B-38150E4525DA}"/>
              </a:ext>
            </a:extLst>
          </p:cNvPr>
          <p:cNvPicPr>
            <a:picLocks noRot="1" noChangeAspect="1" noChangeArrowheads="1"/>
          </p:cNvPicPr>
          <p:nvPr>
            <a:wavAudioFile r:embed="rId1" name="j0074698.wav"/>
          </p:nvPr>
        </p:nvPicPr>
        <p:blipFill>
          <a:blip r:embed="rId4">
            <a:extLst>
              <a:ext uri="{28A0092B-C50C-407E-A947-70E740481C1C}">
                <a14:useLocalDpi xmlns:a14="http://schemas.microsoft.com/office/drawing/2010/main" val="0"/>
              </a:ext>
            </a:extLst>
          </a:blip>
          <a:srcRect/>
          <a:stretch>
            <a:fillRect/>
          </a:stretch>
        </p:blipFill>
        <p:spPr bwMode="auto">
          <a:xfrm>
            <a:off x="2743200" y="4800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5605" name="Text Box 5">
            <a:extLst>
              <a:ext uri="{FF2B5EF4-FFF2-40B4-BE49-F238E27FC236}">
                <a16:creationId xmlns:a16="http://schemas.microsoft.com/office/drawing/2014/main" id="{E7D4A126-0575-F9F9-C0D2-AA542B844F1C}"/>
              </a:ext>
            </a:extLst>
          </p:cNvPr>
          <p:cNvSpPr txBox="1">
            <a:spLocks noChangeArrowheads="1"/>
          </p:cNvSpPr>
          <p:nvPr/>
        </p:nvSpPr>
        <p:spPr bwMode="auto">
          <a:xfrm>
            <a:off x="457200" y="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A </a:t>
            </a:r>
            <a:r>
              <a:rPr lang="en-US" altLang="en-US" u="sng">
                <a:solidFill>
                  <a:schemeClr val="hlink"/>
                </a:solidFill>
                <a:effectLst>
                  <a:outerShdw blurRad="38100" dist="38100" dir="2700000" algn="tl">
                    <a:srgbClr val="000000"/>
                  </a:outerShdw>
                </a:effectLst>
              </a:rPr>
              <a:t>lot</a:t>
            </a:r>
            <a:r>
              <a:rPr lang="en-US" altLang="en-US">
                <a:solidFill>
                  <a:schemeClr val="hlink"/>
                </a:solidFill>
                <a:effectLst>
                  <a:outerShdw blurRad="38100" dist="38100" dir="2700000" algn="tl">
                    <a:srgbClr val="000000"/>
                  </a:outerShdw>
                </a:effectLst>
              </a:rPr>
              <a:t> of stems were cut:</a:t>
            </a:r>
          </a:p>
        </p:txBody>
      </p:sp>
      <p:sp>
        <p:nvSpPr>
          <p:cNvPr id="25616" name="AutoShape 16">
            <a:extLst>
              <a:ext uri="{FF2B5EF4-FFF2-40B4-BE49-F238E27FC236}">
                <a16:creationId xmlns:a16="http://schemas.microsoft.com/office/drawing/2014/main" id="{FADAD4D9-42D1-D9D5-7A3C-EE7EA7720540}"/>
              </a:ext>
            </a:extLst>
          </p:cNvPr>
          <p:cNvSpPr>
            <a:spLocks noChangeArrowheads="1"/>
          </p:cNvSpPr>
          <p:nvPr/>
        </p:nvSpPr>
        <p:spPr bwMode="auto">
          <a:xfrm>
            <a:off x="2362200" y="3505200"/>
            <a:ext cx="3048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5" name="Group 25">
            <a:extLst>
              <a:ext uri="{FF2B5EF4-FFF2-40B4-BE49-F238E27FC236}">
                <a16:creationId xmlns:a16="http://schemas.microsoft.com/office/drawing/2014/main" id="{A35D7F2A-A396-F00C-6989-D2FF79C83DCC}"/>
              </a:ext>
            </a:extLst>
          </p:cNvPr>
          <p:cNvGrpSpPr>
            <a:grpSpLocks/>
          </p:cNvGrpSpPr>
          <p:nvPr/>
        </p:nvGrpSpPr>
        <p:grpSpPr bwMode="auto">
          <a:xfrm>
            <a:off x="533400" y="533400"/>
            <a:ext cx="8077200" cy="6057900"/>
            <a:chOff x="0" y="504"/>
            <a:chExt cx="5088" cy="3816"/>
          </a:xfrm>
        </p:grpSpPr>
        <p:pic>
          <p:nvPicPr>
            <p:cNvPr id="25604" name="Picture 4">
              <a:extLst>
                <a:ext uri="{FF2B5EF4-FFF2-40B4-BE49-F238E27FC236}">
                  <a16:creationId xmlns:a16="http://schemas.microsoft.com/office/drawing/2014/main" id="{4D03AE9D-B364-C0F7-1CBE-251711CC2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4"/>
              <a:ext cx="5088" cy="3816"/>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606" name="AutoShape 6">
              <a:extLst>
                <a:ext uri="{FF2B5EF4-FFF2-40B4-BE49-F238E27FC236}">
                  <a16:creationId xmlns:a16="http://schemas.microsoft.com/office/drawing/2014/main" id="{0AEFB43F-89AA-F4CA-02B1-A25F216B6DB7}"/>
                </a:ext>
              </a:extLst>
            </p:cNvPr>
            <p:cNvSpPr>
              <a:spLocks noChangeArrowheads="1"/>
            </p:cNvSpPr>
            <p:nvPr/>
          </p:nvSpPr>
          <p:spPr bwMode="auto">
            <a:xfrm>
              <a:off x="3072" y="3648"/>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AutoShape 7">
              <a:extLst>
                <a:ext uri="{FF2B5EF4-FFF2-40B4-BE49-F238E27FC236}">
                  <a16:creationId xmlns:a16="http://schemas.microsoft.com/office/drawing/2014/main" id="{1769475B-EED9-765C-8DBD-954F2787B5DA}"/>
                </a:ext>
              </a:extLst>
            </p:cNvPr>
            <p:cNvSpPr>
              <a:spLocks noChangeArrowheads="1"/>
            </p:cNvSpPr>
            <p:nvPr/>
          </p:nvSpPr>
          <p:spPr bwMode="auto">
            <a:xfrm>
              <a:off x="1488" y="3648"/>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AutoShape 8">
              <a:extLst>
                <a:ext uri="{FF2B5EF4-FFF2-40B4-BE49-F238E27FC236}">
                  <a16:creationId xmlns:a16="http://schemas.microsoft.com/office/drawing/2014/main" id="{EB3F1ABA-D8C3-D228-F730-810C542A54B4}"/>
                </a:ext>
              </a:extLst>
            </p:cNvPr>
            <p:cNvSpPr>
              <a:spLocks noChangeArrowheads="1"/>
            </p:cNvSpPr>
            <p:nvPr/>
          </p:nvSpPr>
          <p:spPr bwMode="auto">
            <a:xfrm>
              <a:off x="3216" y="2640"/>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AutoShape 9">
              <a:extLst>
                <a:ext uri="{FF2B5EF4-FFF2-40B4-BE49-F238E27FC236}">
                  <a16:creationId xmlns:a16="http://schemas.microsoft.com/office/drawing/2014/main" id="{591E3766-5C82-E993-C05C-97608BABF4D6}"/>
                </a:ext>
              </a:extLst>
            </p:cNvPr>
            <p:cNvSpPr>
              <a:spLocks noChangeArrowheads="1"/>
            </p:cNvSpPr>
            <p:nvPr/>
          </p:nvSpPr>
          <p:spPr bwMode="auto">
            <a:xfrm>
              <a:off x="1392" y="273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AutoShape 10">
              <a:extLst>
                <a:ext uri="{FF2B5EF4-FFF2-40B4-BE49-F238E27FC236}">
                  <a16:creationId xmlns:a16="http://schemas.microsoft.com/office/drawing/2014/main" id="{7603C446-9F9F-9D2E-61FE-C994975A3766}"/>
                </a:ext>
              </a:extLst>
            </p:cNvPr>
            <p:cNvSpPr>
              <a:spLocks noChangeArrowheads="1"/>
            </p:cNvSpPr>
            <p:nvPr/>
          </p:nvSpPr>
          <p:spPr bwMode="auto">
            <a:xfrm>
              <a:off x="864" y="3024"/>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AutoShape 11">
              <a:extLst>
                <a:ext uri="{FF2B5EF4-FFF2-40B4-BE49-F238E27FC236}">
                  <a16:creationId xmlns:a16="http://schemas.microsoft.com/office/drawing/2014/main" id="{E7351247-0664-B033-9007-1023A13562E7}"/>
                </a:ext>
              </a:extLst>
            </p:cNvPr>
            <p:cNvSpPr>
              <a:spLocks noChangeArrowheads="1"/>
            </p:cNvSpPr>
            <p:nvPr/>
          </p:nvSpPr>
          <p:spPr bwMode="auto">
            <a:xfrm>
              <a:off x="1968" y="273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AutoShape 12">
              <a:extLst>
                <a:ext uri="{FF2B5EF4-FFF2-40B4-BE49-F238E27FC236}">
                  <a16:creationId xmlns:a16="http://schemas.microsoft.com/office/drawing/2014/main" id="{72082227-6D35-AA87-4ABA-AB60B9D1D953}"/>
                </a:ext>
              </a:extLst>
            </p:cNvPr>
            <p:cNvSpPr>
              <a:spLocks noChangeArrowheads="1"/>
            </p:cNvSpPr>
            <p:nvPr/>
          </p:nvSpPr>
          <p:spPr bwMode="auto">
            <a:xfrm>
              <a:off x="1104" y="2400"/>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AutoShape 13">
              <a:extLst>
                <a:ext uri="{FF2B5EF4-FFF2-40B4-BE49-F238E27FC236}">
                  <a16:creationId xmlns:a16="http://schemas.microsoft.com/office/drawing/2014/main" id="{5F482E6D-EC3D-8BF9-917D-7D0E16EADD3B}"/>
                </a:ext>
              </a:extLst>
            </p:cNvPr>
            <p:cNvSpPr>
              <a:spLocks noChangeArrowheads="1"/>
            </p:cNvSpPr>
            <p:nvPr/>
          </p:nvSpPr>
          <p:spPr bwMode="auto">
            <a:xfrm>
              <a:off x="3024" y="2160"/>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AutoShape 14">
              <a:extLst>
                <a:ext uri="{FF2B5EF4-FFF2-40B4-BE49-F238E27FC236}">
                  <a16:creationId xmlns:a16="http://schemas.microsoft.com/office/drawing/2014/main" id="{F770AF07-EA43-45F2-0498-6B1F30FE1CB1}"/>
                </a:ext>
              </a:extLst>
            </p:cNvPr>
            <p:cNvSpPr>
              <a:spLocks noChangeArrowheads="1"/>
            </p:cNvSpPr>
            <p:nvPr/>
          </p:nvSpPr>
          <p:spPr bwMode="auto">
            <a:xfrm>
              <a:off x="2784" y="2160"/>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AutoShape 15">
              <a:extLst>
                <a:ext uri="{FF2B5EF4-FFF2-40B4-BE49-F238E27FC236}">
                  <a16:creationId xmlns:a16="http://schemas.microsoft.com/office/drawing/2014/main" id="{D6E606DC-F36C-7203-8B60-3BC6A3FB5045}"/>
                </a:ext>
              </a:extLst>
            </p:cNvPr>
            <p:cNvSpPr>
              <a:spLocks noChangeArrowheads="1"/>
            </p:cNvSpPr>
            <p:nvPr/>
          </p:nvSpPr>
          <p:spPr bwMode="auto">
            <a:xfrm>
              <a:off x="2208" y="177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AutoShape 17">
              <a:extLst>
                <a:ext uri="{FF2B5EF4-FFF2-40B4-BE49-F238E27FC236}">
                  <a16:creationId xmlns:a16="http://schemas.microsoft.com/office/drawing/2014/main" id="{33958CC7-075C-0D70-E102-2D74E31CF239}"/>
                </a:ext>
              </a:extLst>
            </p:cNvPr>
            <p:cNvSpPr>
              <a:spLocks noChangeArrowheads="1"/>
            </p:cNvSpPr>
            <p:nvPr/>
          </p:nvSpPr>
          <p:spPr bwMode="auto">
            <a:xfrm>
              <a:off x="1680" y="273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AutoShape 18">
              <a:extLst>
                <a:ext uri="{FF2B5EF4-FFF2-40B4-BE49-F238E27FC236}">
                  <a16:creationId xmlns:a16="http://schemas.microsoft.com/office/drawing/2014/main" id="{2D68E84D-2E9D-2697-BAB0-799ED9ED50E6}"/>
                </a:ext>
              </a:extLst>
            </p:cNvPr>
            <p:cNvSpPr>
              <a:spLocks noChangeArrowheads="1"/>
            </p:cNvSpPr>
            <p:nvPr/>
          </p:nvSpPr>
          <p:spPr bwMode="auto">
            <a:xfrm>
              <a:off x="1872" y="249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AutoShape 19">
              <a:extLst>
                <a:ext uri="{FF2B5EF4-FFF2-40B4-BE49-F238E27FC236}">
                  <a16:creationId xmlns:a16="http://schemas.microsoft.com/office/drawing/2014/main" id="{09679139-6241-68FE-BAF8-8B3A8871313F}"/>
                </a:ext>
              </a:extLst>
            </p:cNvPr>
            <p:cNvSpPr>
              <a:spLocks noChangeArrowheads="1"/>
            </p:cNvSpPr>
            <p:nvPr/>
          </p:nvSpPr>
          <p:spPr bwMode="auto">
            <a:xfrm>
              <a:off x="816" y="2064"/>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AutoShape 20">
              <a:extLst>
                <a:ext uri="{FF2B5EF4-FFF2-40B4-BE49-F238E27FC236}">
                  <a16:creationId xmlns:a16="http://schemas.microsoft.com/office/drawing/2014/main" id="{C8CA67BD-7525-BFF0-E966-473471A30F91}"/>
                </a:ext>
              </a:extLst>
            </p:cNvPr>
            <p:cNvSpPr>
              <a:spLocks noChangeArrowheads="1"/>
            </p:cNvSpPr>
            <p:nvPr/>
          </p:nvSpPr>
          <p:spPr bwMode="auto">
            <a:xfrm>
              <a:off x="0" y="3216"/>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AutoShape 21">
              <a:extLst>
                <a:ext uri="{FF2B5EF4-FFF2-40B4-BE49-F238E27FC236}">
                  <a16:creationId xmlns:a16="http://schemas.microsoft.com/office/drawing/2014/main" id="{94E899CA-2E1F-C6CD-28B5-4C152DDA35BA}"/>
                </a:ext>
              </a:extLst>
            </p:cNvPr>
            <p:cNvSpPr>
              <a:spLocks noChangeArrowheads="1"/>
            </p:cNvSpPr>
            <p:nvPr/>
          </p:nvSpPr>
          <p:spPr bwMode="auto">
            <a:xfrm>
              <a:off x="1488" y="1872"/>
              <a:ext cx="192" cy="192"/>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Text Box 22">
              <a:extLst>
                <a:ext uri="{FF2B5EF4-FFF2-40B4-BE49-F238E27FC236}">
                  <a16:creationId xmlns:a16="http://schemas.microsoft.com/office/drawing/2014/main" id="{88909031-56DF-37FF-A73C-AB6585E5675D}"/>
                </a:ext>
              </a:extLst>
            </p:cNvPr>
            <p:cNvSpPr txBox="1">
              <a:spLocks noChangeArrowheads="1"/>
            </p:cNvSpPr>
            <p:nvPr/>
          </p:nvSpPr>
          <p:spPr bwMode="auto">
            <a:xfrm>
              <a:off x="2640" y="3120"/>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3-ft Biltmore stick</a:t>
              </a:r>
            </a:p>
          </p:txBody>
        </p:sp>
        <p:sp>
          <p:nvSpPr>
            <p:cNvPr id="25623" name="Line 23">
              <a:extLst>
                <a:ext uri="{FF2B5EF4-FFF2-40B4-BE49-F238E27FC236}">
                  <a16:creationId xmlns:a16="http://schemas.microsoft.com/office/drawing/2014/main" id="{D34B03CA-9B30-4E83-B27F-019869C62EBE}"/>
                </a:ext>
              </a:extLst>
            </p:cNvPr>
            <p:cNvSpPr>
              <a:spLocks noChangeShapeType="1"/>
            </p:cNvSpPr>
            <p:nvPr/>
          </p:nvSpPr>
          <p:spPr bwMode="auto">
            <a:xfrm flipH="1">
              <a:off x="2016" y="3264"/>
              <a:ext cx="624" cy="96"/>
            </a:xfrm>
            <a:prstGeom prst="line">
              <a:avLst/>
            </a:prstGeom>
            <a:noFill/>
            <a:ln w="28575">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707" fill="hold"/>
                                        <p:tgtEl>
                                          <p:spTgt spid="256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2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a:extLst>
              <a:ext uri="{FF2B5EF4-FFF2-40B4-BE49-F238E27FC236}">
                <a16:creationId xmlns:a16="http://schemas.microsoft.com/office/drawing/2014/main" id="{B3F26329-C8F1-9F51-6E43-ABF0094AD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437313"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7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id="{35E6A5BD-47FD-32CB-B85B-A0A2043D4840}"/>
              </a:ext>
            </a:extLst>
          </p:cNvPr>
          <p:cNvSpPr txBox="1">
            <a:spLocks noChangeArrowheads="1"/>
          </p:cNvSpPr>
          <p:nvPr/>
        </p:nvSpPr>
        <p:spPr bwMode="auto">
          <a:xfrm>
            <a:off x="304800" y="228600"/>
            <a:ext cx="4495800"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Potential problems:</a:t>
            </a:r>
          </a:p>
          <a:p>
            <a:pPr algn="l">
              <a:spcBef>
                <a:spcPct val="50000"/>
              </a:spcBef>
              <a:buFontTx/>
              <a:buChar char="•"/>
            </a:pPr>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Prescription not understood:</a:t>
            </a:r>
          </a:p>
          <a:p>
            <a:pPr algn="l">
              <a:spcBef>
                <a:spcPct val="50000"/>
              </a:spcBef>
            </a:pPr>
            <a:r>
              <a:rPr lang="en-US" altLang="en-US" sz="1600">
                <a:solidFill>
                  <a:schemeClr val="hlink"/>
                </a:solidFill>
                <a:effectLst>
                  <a:outerShdw blurRad="38100" dist="38100" dir="2700000" algn="tl">
                    <a:srgbClr val="000000"/>
                  </a:outerShdw>
                </a:effectLst>
              </a:rPr>
              <a:t>	All understory trees removed</a:t>
            </a:r>
          </a:p>
          <a:p>
            <a:pPr algn="l">
              <a:spcBef>
                <a:spcPct val="50000"/>
              </a:spcBef>
            </a:pPr>
            <a:r>
              <a:rPr lang="en-US" altLang="en-US" sz="1600">
                <a:solidFill>
                  <a:schemeClr val="hlink"/>
                </a:solidFill>
                <a:effectLst>
                  <a:outerShdw blurRad="38100" dist="38100" dir="2700000" algn="tl">
                    <a:srgbClr val="000000"/>
                  </a:outerShdw>
                </a:effectLst>
              </a:rPr>
              <a:t>	Shrubs inadvertently cut</a:t>
            </a:r>
          </a:p>
          <a:p>
            <a:pPr algn="l">
              <a:spcBef>
                <a:spcPct val="50000"/>
              </a:spcBef>
              <a:buFontTx/>
              <a:buChar char="•"/>
            </a:pPr>
            <a:r>
              <a:rPr lang="en-US" altLang="en-US" sz="1600">
                <a:solidFill>
                  <a:schemeClr val="hlink"/>
                </a:solidFill>
                <a:effectLst>
                  <a:outerShdw blurRad="38100" dist="38100" dir="2700000" algn="tl">
                    <a:srgbClr val="000000"/>
                  </a:outerShdw>
                </a:effectLst>
              </a:rPr>
              <a:t> Slash</a:t>
            </a:r>
          </a:p>
          <a:p>
            <a:pPr algn="l">
              <a:spcBef>
                <a:spcPct val="50000"/>
              </a:spcBef>
              <a:buFontTx/>
              <a:buChar char="•"/>
            </a:pPr>
            <a:r>
              <a:rPr lang="en-US" altLang="en-US" sz="1600">
                <a:solidFill>
                  <a:schemeClr val="hlink"/>
                </a:solidFill>
                <a:effectLst>
                  <a:outerShdw blurRad="38100" dist="38100" dir="2700000" algn="tl">
                    <a:srgbClr val="000000"/>
                  </a:outerShdw>
                </a:effectLst>
              </a:rPr>
              <a:t> Wet noodling/blowdown</a:t>
            </a:r>
          </a:p>
          <a:p>
            <a:pPr algn="l">
              <a:spcBef>
                <a:spcPct val="50000"/>
              </a:spcBef>
            </a:pPr>
            <a:endParaRPr lang="en-US" altLang="en-US">
              <a:solidFill>
                <a:schemeClr val="hlink"/>
              </a:solidFill>
              <a:effectLst>
                <a:outerShdw blurRad="38100" dist="38100" dir="2700000" algn="tl">
                  <a:srgbClr val="000000"/>
                </a:outerShdw>
              </a:effectLst>
            </a:endParaRPr>
          </a:p>
        </p:txBody>
      </p:sp>
      <p:pic>
        <p:nvPicPr>
          <p:cNvPr id="28677" name="Picture 5">
            <a:extLst>
              <a:ext uri="{FF2B5EF4-FFF2-40B4-BE49-F238E27FC236}">
                <a16:creationId xmlns:a16="http://schemas.microsoft.com/office/drawing/2014/main" id="{292B2881-F3F0-7559-592A-202808154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738" y="0"/>
            <a:ext cx="4132262" cy="5510213"/>
          </a:xfrm>
          <a:prstGeom prst="rect">
            <a:avLst/>
          </a:prstGeom>
          <a:noFill/>
          <a:ln w="31750" algn="ctr">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6">
            <a:extLst>
              <a:ext uri="{FF2B5EF4-FFF2-40B4-BE49-F238E27FC236}">
                <a16:creationId xmlns:a16="http://schemas.microsoft.com/office/drawing/2014/main" id="{29314045-811F-ADFC-AF22-88881AEB9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4650"/>
            <a:ext cx="5257800" cy="3943350"/>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a:hlinkClick r:id="" action="ppaction://media"/>
            <a:extLst>
              <a:ext uri="{FF2B5EF4-FFF2-40B4-BE49-F238E27FC236}">
                <a16:creationId xmlns:a16="http://schemas.microsoft.com/office/drawing/2014/main" id="{C2708160-190A-096D-6BE3-FE8B7D38C7DA}"/>
              </a:ext>
            </a:extLst>
          </p:cNvPr>
          <p:cNvPicPr>
            <a:picLocks noRot="1" noChangeAspect="1" noChangeArrowheads="1"/>
          </p:cNvPicPr>
          <p:nvPr>
            <a:wavAudioFile r:embed="rId1" name="j0327540.wav"/>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a:extLst>
              <a:ext uri="{FF2B5EF4-FFF2-40B4-BE49-F238E27FC236}">
                <a16:creationId xmlns:a16="http://schemas.microsoft.com/office/drawing/2014/main" id="{92794BD1-AFCE-45A3-0D38-5B90BD0C3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0"/>
            <a:ext cx="4857750" cy="6477000"/>
          </a:xfrm>
          <a:prstGeom prst="rect">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a:extLst>
              <a:ext uri="{FF2B5EF4-FFF2-40B4-BE49-F238E27FC236}">
                <a16:creationId xmlns:a16="http://schemas.microsoft.com/office/drawing/2014/main" id="{C6DE4CC7-A0C6-007D-F4E4-6F5D83922A89}"/>
              </a:ext>
            </a:extLst>
          </p:cNvPr>
          <p:cNvSpPr txBox="1">
            <a:spLocks noChangeArrowheads="1"/>
          </p:cNvSpPr>
          <p:nvPr/>
        </p:nvSpPr>
        <p:spPr bwMode="auto">
          <a:xfrm>
            <a:off x="0" y="0"/>
            <a:ext cx="88392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Results: (</a:t>
            </a:r>
            <a:r>
              <a:rPr lang="en-US" altLang="en-US" sz="1600">
                <a:solidFill>
                  <a:schemeClr val="hlink"/>
                </a:solidFill>
                <a:effectLst>
                  <a:outerShdw blurRad="38100" dist="38100" dir="2700000" algn="tl">
                    <a:srgbClr val="000000"/>
                  </a:outerShdw>
                </a:effectLst>
              </a:rPr>
              <a:t>3 and 5 growing seasons on)</a:t>
            </a:r>
          </a:p>
          <a:p>
            <a:pPr algn="l">
              <a:spcBef>
                <a:spcPct val="50000"/>
              </a:spcBef>
              <a:buFontTx/>
              <a:buChar char="•"/>
            </a:pPr>
            <a:r>
              <a:rPr lang="en-US" altLang="en-US" sz="1600">
                <a:solidFill>
                  <a:schemeClr val="hlink"/>
                </a:solidFill>
                <a:effectLst>
                  <a:outerShdw blurRad="38100" dist="38100" dir="2700000" algn="tl">
                    <a:srgbClr val="000000"/>
                  </a:outerShdw>
                </a:effectLst>
              </a:rPr>
              <a:t> Hemlock carpet eliminated</a:t>
            </a:r>
          </a:p>
          <a:p>
            <a:pPr algn="l">
              <a:spcBef>
                <a:spcPct val="50000"/>
              </a:spcBef>
              <a:buFontTx/>
              <a:buChar char="•"/>
            </a:pPr>
            <a:r>
              <a:rPr lang="en-US" altLang="en-US" sz="1600">
                <a:solidFill>
                  <a:schemeClr val="hlink"/>
                </a:solidFill>
                <a:effectLst>
                  <a:outerShdw blurRad="38100" dist="38100" dir="2700000" algn="tl">
                    <a:srgbClr val="000000"/>
                  </a:outerShdw>
                </a:effectLst>
              </a:rPr>
              <a:t> Developing midstory WH &amp; vine maple</a:t>
            </a:r>
          </a:p>
          <a:p>
            <a:pPr algn="l">
              <a:spcBef>
                <a:spcPct val="50000"/>
              </a:spcBef>
              <a:buFontTx/>
              <a:buChar char="•"/>
            </a:pPr>
            <a:r>
              <a:rPr lang="en-US" altLang="en-US" sz="1600">
                <a:solidFill>
                  <a:schemeClr val="hlink"/>
                </a:solidFill>
                <a:effectLst>
                  <a:outerShdw blurRad="38100" dist="38100" dir="2700000" algn="tl">
                    <a:srgbClr val="000000"/>
                  </a:outerShdw>
                </a:effectLst>
              </a:rPr>
              <a:t> No new pulse of hemlock regen</a:t>
            </a:r>
          </a:p>
          <a:p>
            <a:pPr algn="l">
              <a:spcBef>
                <a:spcPct val="50000"/>
              </a:spcBef>
              <a:buFontTx/>
              <a:buChar char="•"/>
            </a:pPr>
            <a:r>
              <a:rPr lang="en-US" altLang="en-US" sz="1600">
                <a:solidFill>
                  <a:schemeClr val="hlink"/>
                </a:solidFill>
                <a:effectLst>
                  <a:outerShdw blurRad="38100" dist="38100" dir="2700000" algn="tl">
                    <a:srgbClr val="000000"/>
                  </a:outerShdw>
                </a:effectLst>
              </a:rPr>
              <a:t> A few wet-noodled understory trees</a:t>
            </a:r>
          </a:p>
          <a:p>
            <a:pPr algn="l">
              <a:spcBef>
                <a:spcPct val="50000"/>
              </a:spcBef>
              <a:buFontTx/>
              <a:buChar char="•"/>
            </a:pPr>
            <a:r>
              <a:rPr lang="en-US" altLang="en-US" sz="1600">
                <a:solidFill>
                  <a:schemeClr val="hlink"/>
                </a:solidFill>
                <a:effectLst>
                  <a:outerShdw blurRad="38100" dist="38100" dir="2700000" algn="tl">
                    <a:srgbClr val="000000"/>
                  </a:outerShdw>
                </a:effectLst>
              </a:rPr>
              <a:t> Much more ground vegetation</a:t>
            </a:r>
          </a:p>
        </p:txBody>
      </p:sp>
      <p:pic>
        <p:nvPicPr>
          <p:cNvPr id="27655" name="Picture 7">
            <a:extLst>
              <a:ext uri="{FF2B5EF4-FFF2-40B4-BE49-F238E27FC236}">
                <a16:creationId xmlns:a16="http://schemas.microsoft.com/office/drawing/2014/main" id="{6C85FBCF-9584-35AA-1271-357532BEC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321300"/>
            <a:ext cx="2355850" cy="15367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8">
            <a:extLst>
              <a:ext uri="{FF2B5EF4-FFF2-40B4-BE49-F238E27FC236}">
                <a16:creationId xmlns:a16="http://schemas.microsoft.com/office/drawing/2014/main" id="{26DF6339-FFF0-9770-3472-ECE3E6947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0"/>
            <a:ext cx="4800600" cy="360045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9">
            <a:extLst>
              <a:ext uri="{FF2B5EF4-FFF2-40B4-BE49-F238E27FC236}">
                <a16:creationId xmlns:a16="http://schemas.microsoft.com/office/drawing/2014/main" id="{31B563C1-7895-219C-671F-076E9AE611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7897"/>
          <a:stretch>
            <a:fillRect/>
          </a:stretch>
        </p:blipFill>
        <p:spPr bwMode="auto">
          <a:xfrm>
            <a:off x="1524000" y="4648200"/>
            <a:ext cx="3573463" cy="2205038"/>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76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27658"/>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0D3D508E-3D02-B19E-E1C5-E0D8373FFDC9}"/>
              </a:ext>
            </a:extLst>
          </p:cNvPr>
          <p:cNvSpPr txBox="1">
            <a:spLocks noChangeArrowheads="1"/>
          </p:cNvSpPr>
          <p:nvPr/>
        </p:nvSpPr>
        <p:spPr bwMode="auto">
          <a:xfrm>
            <a:off x="228600" y="0"/>
            <a:ext cx="8153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Results (continued):</a:t>
            </a:r>
          </a:p>
          <a:p>
            <a:pPr algn="l">
              <a:spcBef>
                <a:spcPct val="50000"/>
              </a:spcBef>
              <a:buFontTx/>
              <a:buChar char="•"/>
            </a:pPr>
            <a:r>
              <a:rPr lang="en-US" altLang="en-US">
                <a:solidFill>
                  <a:schemeClr val="hlink"/>
                </a:solidFill>
                <a:effectLst>
                  <a:outerShdw blurRad="38100" dist="38100" dir="2700000" algn="tl">
                    <a:srgbClr val="000000"/>
                  </a:outerShdw>
                </a:effectLst>
              </a:rPr>
              <a:t> </a:t>
            </a:r>
            <a:r>
              <a:rPr lang="en-US" altLang="en-US" sz="1600">
                <a:solidFill>
                  <a:schemeClr val="hlink"/>
                </a:solidFill>
                <a:effectLst>
                  <a:outerShdw blurRad="38100" dist="38100" dir="2700000" algn="tl">
                    <a:srgbClr val="000000"/>
                  </a:outerShdw>
                </a:effectLst>
              </a:rPr>
              <a:t>Improved diameter growth of understory trees</a:t>
            </a:r>
          </a:p>
        </p:txBody>
      </p:sp>
      <p:grpSp>
        <p:nvGrpSpPr>
          <p:cNvPr id="30743" name="Group 23">
            <a:extLst>
              <a:ext uri="{FF2B5EF4-FFF2-40B4-BE49-F238E27FC236}">
                <a16:creationId xmlns:a16="http://schemas.microsoft.com/office/drawing/2014/main" id="{D7450CCC-BDE7-5159-8D66-A270F0598C22}"/>
              </a:ext>
            </a:extLst>
          </p:cNvPr>
          <p:cNvGrpSpPr>
            <a:grpSpLocks/>
          </p:cNvGrpSpPr>
          <p:nvPr/>
        </p:nvGrpSpPr>
        <p:grpSpPr bwMode="auto">
          <a:xfrm>
            <a:off x="457200" y="762000"/>
            <a:ext cx="6910388" cy="6391275"/>
            <a:chOff x="288" y="480"/>
            <a:chExt cx="4353" cy="4026"/>
          </a:xfrm>
        </p:grpSpPr>
        <p:pic>
          <p:nvPicPr>
            <p:cNvPr id="30725" name="Picture 5">
              <a:extLst>
                <a:ext uri="{FF2B5EF4-FFF2-40B4-BE49-F238E27FC236}">
                  <a16:creationId xmlns:a16="http://schemas.microsoft.com/office/drawing/2014/main" id="{2BE9BB81-020A-45B4-41D7-257A5D77F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480"/>
              <a:ext cx="1377"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Line 6">
              <a:extLst>
                <a:ext uri="{FF2B5EF4-FFF2-40B4-BE49-F238E27FC236}">
                  <a16:creationId xmlns:a16="http://schemas.microsoft.com/office/drawing/2014/main" id="{ED834480-5112-DF65-098D-4AC2748B7D40}"/>
                </a:ext>
              </a:extLst>
            </p:cNvPr>
            <p:cNvSpPr>
              <a:spLocks noChangeShapeType="1"/>
            </p:cNvSpPr>
            <p:nvPr/>
          </p:nvSpPr>
          <p:spPr bwMode="auto">
            <a:xfrm>
              <a:off x="2544" y="1194"/>
              <a:ext cx="1104" cy="48"/>
            </a:xfrm>
            <a:prstGeom prst="line">
              <a:avLst/>
            </a:prstGeom>
            <a:noFill/>
            <a:ln w="1905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7">
              <a:extLst>
                <a:ext uri="{FF2B5EF4-FFF2-40B4-BE49-F238E27FC236}">
                  <a16:creationId xmlns:a16="http://schemas.microsoft.com/office/drawing/2014/main" id="{6A90A8EE-33BF-7134-9D77-9B5407F15D23}"/>
                </a:ext>
              </a:extLst>
            </p:cNvPr>
            <p:cNvSpPr>
              <a:spLocks noChangeShapeType="1"/>
            </p:cNvSpPr>
            <p:nvPr/>
          </p:nvSpPr>
          <p:spPr bwMode="auto">
            <a:xfrm>
              <a:off x="2544" y="858"/>
              <a:ext cx="1104" cy="48"/>
            </a:xfrm>
            <a:prstGeom prst="line">
              <a:avLst/>
            </a:prstGeom>
            <a:noFill/>
            <a:ln w="1905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8">
              <a:extLst>
                <a:ext uri="{FF2B5EF4-FFF2-40B4-BE49-F238E27FC236}">
                  <a16:creationId xmlns:a16="http://schemas.microsoft.com/office/drawing/2014/main" id="{A02D8828-D764-D557-9983-67BD8D17E8FC}"/>
                </a:ext>
              </a:extLst>
            </p:cNvPr>
            <p:cNvSpPr>
              <a:spLocks noChangeShapeType="1"/>
            </p:cNvSpPr>
            <p:nvPr/>
          </p:nvSpPr>
          <p:spPr bwMode="auto">
            <a:xfrm>
              <a:off x="2544" y="1434"/>
              <a:ext cx="1104" cy="48"/>
            </a:xfrm>
            <a:prstGeom prst="line">
              <a:avLst/>
            </a:prstGeom>
            <a:noFill/>
            <a:ln w="19050">
              <a:solidFill>
                <a:schemeClr va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Text Box 9">
              <a:extLst>
                <a:ext uri="{FF2B5EF4-FFF2-40B4-BE49-F238E27FC236}">
                  <a16:creationId xmlns:a16="http://schemas.microsoft.com/office/drawing/2014/main" id="{1AE58FFF-21BC-AEA0-47B1-E1A56F824C46}"/>
                </a:ext>
              </a:extLst>
            </p:cNvPr>
            <p:cNvSpPr txBox="1">
              <a:spLocks noChangeArrowheads="1"/>
            </p:cNvSpPr>
            <p:nvPr/>
          </p:nvSpPr>
          <p:spPr bwMode="auto">
            <a:xfrm>
              <a:off x="1776" y="1098"/>
              <a:ext cx="8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chemeClr val="hlink"/>
                  </a:solidFill>
                  <a:effectLst>
                    <a:outerShdw blurRad="38100" dist="38100" dir="2700000" algn="tl">
                      <a:srgbClr val="000000"/>
                    </a:outerShdw>
                  </a:effectLst>
                </a:rPr>
                <a:t>UST 11/01</a:t>
              </a:r>
            </a:p>
          </p:txBody>
        </p:sp>
        <p:sp>
          <p:nvSpPr>
            <p:cNvPr id="30730" name="Text Box 10">
              <a:extLst>
                <a:ext uri="{FF2B5EF4-FFF2-40B4-BE49-F238E27FC236}">
                  <a16:creationId xmlns:a16="http://schemas.microsoft.com/office/drawing/2014/main" id="{1FCAE920-AB8C-1825-0239-18F71C82C19E}"/>
                </a:ext>
              </a:extLst>
            </p:cNvPr>
            <p:cNvSpPr txBox="1">
              <a:spLocks noChangeArrowheads="1"/>
            </p:cNvSpPr>
            <p:nvPr/>
          </p:nvSpPr>
          <p:spPr bwMode="auto">
            <a:xfrm>
              <a:off x="288" y="762"/>
              <a:ext cx="24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chemeClr val="hlink"/>
                  </a:solidFill>
                  <a:effectLst>
                    <a:outerShdw blurRad="38100" dist="38100" dir="2700000" algn="tl">
                      <a:srgbClr val="000000"/>
                    </a:outerShdw>
                  </a:effectLst>
                </a:rPr>
                <a:t>5-yr radial growth post-thin 0.35”</a:t>
              </a:r>
            </a:p>
          </p:txBody>
        </p:sp>
        <p:sp>
          <p:nvSpPr>
            <p:cNvPr id="30731" name="Text Box 11">
              <a:extLst>
                <a:ext uri="{FF2B5EF4-FFF2-40B4-BE49-F238E27FC236}">
                  <a16:creationId xmlns:a16="http://schemas.microsoft.com/office/drawing/2014/main" id="{E6E45CE7-3CB0-1D26-9E19-7B86FA523D85}"/>
                </a:ext>
              </a:extLst>
            </p:cNvPr>
            <p:cNvSpPr txBox="1">
              <a:spLocks noChangeArrowheads="1"/>
            </p:cNvSpPr>
            <p:nvPr/>
          </p:nvSpPr>
          <p:spPr bwMode="auto">
            <a:xfrm>
              <a:off x="288" y="1338"/>
              <a:ext cx="2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chemeClr val="hlink"/>
                  </a:solidFill>
                  <a:effectLst>
                    <a:outerShdw blurRad="38100" dist="38100" dir="2700000" algn="tl">
                      <a:srgbClr val="000000"/>
                    </a:outerShdw>
                  </a:effectLst>
                </a:rPr>
                <a:t>5-yr radial growth pre-thin 0.22”</a:t>
              </a:r>
            </a:p>
          </p:txBody>
        </p:sp>
      </p:grpSp>
      <p:sp>
        <p:nvSpPr>
          <p:cNvPr id="30733" name="Text Box 13">
            <a:extLst>
              <a:ext uri="{FF2B5EF4-FFF2-40B4-BE49-F238E27FC236}">
                <a16:creationId xmlns:a16="http://schemas.microsoft.com/office/drawing/2014/main" id="{9DBA1E1F-0BEF-B73B-297D-AD7179FC3CD3}"/>
              </a:ext>
            </a:extLst>
          </p:cNvPr>
          <p:cNvSpPr txBox="1">
            <a:spLocks noChangeArrowheads="1"/>
          </p:cNvSpPr>
          <p:nvPr/>
        </p:nvSpPr>
        <p:spPr bwMode="auto">
          <a:xfrm>
            <a:off x="5181600" y="685800"/>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chemeClr val="hlink"/>
                </a:solidFill>
                <a:effectLst>
                  <a:outerShdw blurRad="38100" dist="38100" dir="2700000" algn="tl">
                    <a:srgbClr val="000000"/>
                  </a:outerShdw>
                </a:effectLst>
              </a:rPr>
              <a:t>59% increase in diameter growth</a:t>
            </a:r>
          </a:p>
        </p:txBody>
      </p:sp>
      <p:sp>
        <p:nvSpPr>
          <p:cNvPr id="30734" name="Text Box 14">
            <a:extLst>
              <a:ext uri="{FF2B5EF4-FFF2-40B4-BE49-F238E27FC236}">
                <a16:creationId xmlns:a16="http://schemas.microsoft.com/office/drawing/2014/main" id="{F7D6AFC8-BB79-48B6-3487-AE5D88784D82}"/>
              </a:ext>
            </a:extLst>
          </p:cNvPr>
          <p:cNvSpPr txBox="1">
            <a:spLocks noChangeArrowheads="1"/>
          </p:cNvSpPr>
          <p:nvPr/>
        </p:nvSpPr>
        <p:spPr bwMode="auto">
          <a:xfrm>
            <a:off x="6705600" y="1524000"/>
            <a:ext cx="4286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spcBef>
                <a:spcPct val="50000"/>
              </a:spcBef>
            </a:pPr>
            <a:r>
              <a:rPr lang="en-US" altLang="en-US" sz="1600">
                <a:solidFill>
                  <a:schemeClr val="hlink"/>
                </a:solidFill>
                <a:effectLst>
                  <a:outerShdw blurRad="38100" dist="38100" dir="2700000" algn="tl">
                    <a:srgbClr val="000000"/>
                  </a:outerShdw>
                </a:effectLst>
              </a:rPr>
              <a:t>5 inch X 30 foot hemlock</a:t>
            </a:r>
          </a:p>
        </p:txBody>
      </p:sp>
      <p:graphicFrame>
        <p:nvGraphicFramePr>
          <p:cNvPr id="30735" name="Object 15">
            <a:extLst>
              <a:ext uri="{FF2B5EF4-FFF2-40B4-BE49-F238E27FC236}">
                <a16:creationId xmlns:a16="http://schemas.microsoft.com/office/drawing/2014/main" id="{85F8D034-95CE-C06F-3DF5-EB326E2E20E1}"/>
              </a:ext>
            </a:extLst>
          </p:cNvPr>
          <p:cNvGraphicFramePr>
            <a:graphicFrameLocks noChangeAspect="1"/>
          </p:cNvGraphicFramePr>
          <p:nvPr/>
        </p:nvGraphicFramePr>
        <p:xfrm>
          <a:off x="0" y="2667000"/>
          <a:ext cx="5791200" cy="3505200"/>
        </p:xfrm>
        <a:graphic>
          <a:graphicData uri="http://schemas.openxmlformats.org/presentationml/2006/ole">
            <mc:AlternateContent xmlns:mc="http://schemas.openxmlformats.org/markup-compatibility/2006">
              <mc:Choice xmlns:v="urn:schemas-microsoft-com:vml" Requires="v">
                <p:oleObj name="Chart" r:id="rId4" imgW="4305311" imgH="2257262" progId="Excel.Chart.8">
                  <p:embed followColorScheme="full"/>
                </p:oleObj>
              </mc:Choice>
              <mc:Fallback>
                <p:oleObj name="Chart" r:id="rId4" imgW="4305311" imgH="2257262" progId="Excel.Chart.8">
                  <p:embed followColorScheme="full"/>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5791200" cy="3505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7" name="Text Box 17">
            <a:extLst>
              <a:ext uri="{FF2B5EF4-FFF2-40B4-BE49-F238E27FC236}">
                <a16:creationId xmlns:a16="http://schemas.microsoft.com/office/drawing/2014/main" id="{F1DF48EE-1D9E-2AB5-DBEF-2A0679DB3433}"/>
              </a:ext>
            </a:extLst>
          </p:cNvPr>
          <p:cNvSpPr txBox="1">
            <a:spLocks noChangeArrowheads="1"/>
          </p:cNvSpPr>
          <p:nvPr/>
        </p:nvSpPr>
        <p:spPr bwMode="auto">
          <a:xfrm>
            <a:off x="4114800" y="53340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solidFill>
                  <a:schemeClr val="hlink"/>
                </a:solidFill>
                <a:effectLst>
                  <a:outerShdw blurRad="38100" dist="38100" dir="2700000" algn="tl">
                    <a:srgbClr val="000000"/>
                  </a:outerShdw>
                </a:effectLst>
              </a:rPr>
              <a:t>UST 11/2001</a:t>
            </a:r>
          </a:p>
        </p:txBody>
      </p:sp>
      <p:sp>
        <p:nvSpPr>
          <p:cNvPr id="30738" name="Line 18">
            <a:extLst>
              <a:ext uri="{FF2B5EF4-FFF2-40B4-BE49-F238E27FC236}">
                <a16:creationId xmlns:a16="http://schemas.microsoft.com/office/drawing/2014/main" id="{B6FBBAF8-0961-3507-80D4-E90CA091EA72}"/>
              </a:ext>
            </a:extLst>
          </p:cNvPr>
          <p:cNvSpPr>
            <a:spLocks noChangeShapeType="1"/>
          </p:cNvSpPr>
          <p:nvPr/>
        </p:nvSpPr>
        <p:spPr bwMode="auto">
          <a:xfrm flipH="1" flipV="1">
            <a:off x="3429000" y="5257800"/>
            <a:ext cx="685800" cy="228600"/>
          </a:xfrm>
          <a:prstGeom prst="line">
            <a:avLst/>
          </a:prstGeom>
          <a:noFill/>
          <a:ln w="9525">
            <a:solidFill>
              <a:schemeClr val="hlink"/>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Text Box 19">
            <a:extLst>
              <a:ext uri="{FF2B5EF4-FFF2-40B4-BE49-F238E27FC236}">
                <a16:creationId xmlns:a16="http://schemas.microsoft.com/office/drawing/2014/main" id="{D254A142-FCA8-E097-058C-D73BFC3F035F}"/>
              </a:ext>
            </a:extLst>
          </p:cNvPr>
          <p:cNvSpPr txBox="1">
            <a:spLocks noChangeArrowheads="1"/>
          </p:cNvSpPr>
          <p:nvPr/>
        </p:nvSpPr>
        <p:spPr bwMode="auto">
          <a:xfrm>
            <a:off x="3886200" y="5638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2nd CT</a:t>
            </a:r>
            <a:r>
              <a:rPr lang="en-US" altLang="en-US"/>
              <a:t> </a:t>
            </a:r>
            <a:r>
              <a:rPr lang="en-US" altLang="en-US" sz="1600">
                <a:solidFill>
                  <a:schemeClr val="hlink"/>
                </a:solidFill>
                <a:effectLst>
                  <a:outerShdw blurRad="38100" dist="38100" dir="2700000" algn="tl">
                    <a:srgbClr val="000000"/>
                  </a:outerShdw>
                </a:effectLst>
              </a:rPr>
              <a:t>1998</a:t>
            </a:r>
          </a:p>
        </p:txBody>
      </p:sp>
      <p:sp>
        <p:nvSpPr>
          <p:cNvPr id="30740" name="Line 20">
            <a:extLst>
              <a:ext uri="{FF2B5EF4-FFF2-40B4-BE49-F238E27FC236}">
                <a16:creationId xmlns:a16="http://schemas.microsoft.com/office/drawing/2014/main" id="{2116CC14-35FA-DAC8-EF47-ED3F975B5480}"/>
              </a:ext>
            </a:extLst>
          </p:cNvPr>
          <p:cNvSpPr>
            <a:spLocks noChangeShapeType="1"/>
          </p:cNvSpPr>
          <p:nvPr/>
        </p:nvSpPr>
        <p:spPr bwMode="auto">
          <a:xfrm flipH="1" flipV="1">
            <a:off x="3124200" y="5257800"/>
            <a:ext cx="990600" cy="533400"/>
          </a:xfrm>
          <a:prstGeom prst="line">
            <a:avLst/>
          </a:prstGeom>
          <a:noFill/>
          <a:ln w="9525">
            <a:solidFill>
              <a:schemeClr val="hlink"/>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1" name="Picture 21">
            <a:extLst>
              <a:ext uri="{FF2B5EF4-FFF2-40B4-BE49-F238E27FC236}">
                <a16:creationId xmlns:a16="http://schemas.microsoft.com/office/drawing/2014/main" id="{0FC17E2F-0971-C5DF-FF2A-195148CE7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500" y="457200"/>
            <a:ext cx="1879600" cy="38862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0742" name="Picture 22">
            <a:extLst>
              <a:ext uri="{FF2B5EF4-FFF2-40B4-BE49-F238E27FC236}">
                <a16:creationId xmlns:a16="http://schemas.microsoft.com/office/drawing/2014/main" id="{EA60F4E4-8B7E-ED7F-0356-B5E4DE4718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775" y="4724400"/>
            <a:ext cx="2343150" cy="164623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00" name="Object 16">
            <a:extLst>
              <a:ext uri="{FF2B5EF4-FFF2-40B4-BE49-F238E27FC236}">
                <a16:creationId xmlns:a16="http://schemas.microsoft.com/office/drawing/2014/main" id="{33CB543E-30C7-4CC4-8F7D-6265CE72D253}"/>
              </a:ext>
            </a:extLst>
          </p:cNvPr>
          <p:cNvGraphicFramePr>
            <a:graphicFrameLocks noChangeAspect="1"/>
          </p:cNvGraphicFramePr>
          <p:nvPr/>
        </p:nvGraphicFramePr>
        <p:xfrm>
          <a:off x="4648200" y="2590800"/>
          <a:ext cx="4343400" cy="3214688"/>
        </p:xfrm>
        <a:graphic>
          <a:graphicData uri="http://schemas.openxmlformats.org/presentationml/2006/ole">
            <mc:AlternateContent xmlns:mc="http://schemas.openxmlformats.org/markup-compatibility/2006">
              <mc:Choice xmlns:v="urn:schemas-microsoft-com:vml" Requires="v">
                <p:oleObj name="Document" r:id="rId2" imgW="6308542" imgH="4668211" progId="Word.Document.8">
                  <p:embed/>
                </p:oleObj>
              </mc:Choice>
              <mc:Fallback>
                <p:oleObj name="Document" r:id="rId2" imgW="6308542" imgH="4668211" progId="Word.Document.8">
                  <p:embed/>
                  <p:pic>
                    <p:nvPicPr>
                      <p:cNvPr id="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4343400" cy="3214688"/>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8">
            <a:extLst>
              <a:ext uri="{FF2B5EF4-FFF2-40B4-BE49-F238E27FC236}">
                <a16:creationId xmlns:a16="http://schemas.microsoft.com/office/drawing/2014/main" id="{FBF94DDB-CAD0-0591-238F-EDB180FB3740}"/>
              </a:ext>
            </a:extLst>
          </p:cNvPr>
          <p:cNvGraphicFramePr>
            <a:graphicFrameLocks noChangeAspect="1"/>
          </p:cNvGraphicFramePr>
          <p:nvPr/>
        </p:nvGraphicFramePr>
        <p:xfrm>
          <a:off x="152400" y="1447800"/>
          <a:ext cx="4402138" cy="4419600"/>
        </p:xfrm>
        <a:graphic>
          <a:graphicData uri="http://schemas.openxmlformats.org/presentationml/2006/ole">
            <mc:AlternateContent xmlns:mc="http://schemas.openxmlformats.org/markup-compatibility/2006">
              <mc:Choice xmlns:v="urn:schemas-microsoft-com:vml" Requires="v">
                <p:oleObj name="Document" r:id="rId4" imgW="6443714" imgH="6468555" progId="Word.Document.8">
                  <p:embed/>
                </p:oleObj>
              </mc:Choice>
              <mc:Fallback>
                <p:oleObj name="Document" r:id="rId4" imgW="6443714" imgH="6468555"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47800"/>
                        <a:ext cx="4402138" cy="44196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3" name="Oval 9">
            <a:extLst>
              <a:ext uri="{FF2B5EF4-FFF2-40B4-BE49-F238E27FC236}">
                <a16:creationId xmlns:a16="http://schemas.microsoft.com/office/drawing/2014/main" id="{58FEDED2-131D-F845-4ADF-1CD5CB62297D}"/>
              </a:ext>
            </a:extLst>
          </p:cNvPr>
          <p:cNvSpPr>
            <a:spLocks noChangeArrowheads="1"/>
          </p:cNvSpPr>
          <p:nvPr/>
        </p:nvSpPr>
        <p:spPr bwMode="auto">
          <a:xfrm>
            <a:off x="1752600" y="2743200"/>
            <a:ext cx="533400" cy="2286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Oval 14">
            <a:extLst>
              <a:ext uri="{FF2B5EF4-FFF2-40B4-BE49-F238E27FC236}">
                <a16:creationId xmlns:a16="http://schemas.microsoft.com/office/drawing/2014/main" id="{D915E147-17C6-C831-563F-7607AE611E4B}"/>
              </a:ext>
            </a:extLst>
          </p:cNvPr>
          <p:cNvSpPr>
            <a:spLocks noChangeArrowheads="1"/>
          </p:cNvSpPr>
          <p:nvPr/>
        </p:nvSpPr>
        <p:spPr bwMode="auto">
          <a:xfrm>
            <a:off x="1981200" y="5562600"/>
            <a:ext cx="533400" cy="2286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Oval 12">
            <a:extLst>
              <a:ext uri="{FF2B5EF4-FFF2-40B4-BE49-F238E27FC236}">
                <a16:creationId xmlns:a16="http://schemas.microsoft.com/office/drawing/2014/main" id="{EE695D4F-E582-FABF-061D-5334182A727B}"/>
              </a:ext>
            </a:extLst>
          </p:cNvPr>
          <p:cNvSpPr>
            <a:spLocks noChangeArrowheads="1"/>
          </p:cNvSpPr>
          <p:nvPr/>
        </p:nvSpPr>
        <p:spPr bwMode="auto">
          <a:xfrm>
            <a:off x="6019800" y="5410200"/>
            <a:ext cx="533400" cy="2286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Text Box 15">
            <a:extLst>
              <a:ext uri="{FF2B5EF4-FFF2-40B4-BE49-F238E27FC236}">
                <a16:creationId xmlns:a16="http://schemas.microsoft.com/office/drawing/2014/main" id="{308EBFEB-102F-0048-A752-2151DB3F6990}"/>
              </a:ext>
            </a:extLst>
          </p:cNvPr>
          <p:cNvSpPr txBox="1">
            <a:spLocks noChangeArrowheads="1"/>
          </p:cNvSpPr>
          <p:nvPr/>
        </p:nvSpPr>
        <p:spPr bwMode="auto">
          <a:xfrm>
            <a:off x="228600" y="0"/>
            <a:ext cx="8458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Widely accepted, current?	Newly developed, novel?</a:t>
            </a:r>
          </a:p>
          <a:p>
            <a:pPr algn="l">
              <a:spcBef>
                <a:spcPct val="50000"/>
              </a:spcBef>
            </a:pPr>
            <a:r>
              <a:rPr lang="en-US" altLang="en-US">
                <a:solidFill>
                  <a:schemeClr val="hlink"/>
                </a:solidFill>
                <a:effectLst>
                  <a:outerShdw blurRad="38100" dist="38100" dir="2700000" algn="tl">
                    <a:srgbClr val="000000"/>
                  </a:outerShdw>
                </a:effectLst>
              </a:rPr>
              <a:t>		Well…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id="{0A18C93E-3A83-729A-A383-200096B5BE5F}"/>
              </a:ext>
            </a:extLst>
          </p:cNvPr>
          <p:cNvSpPr txBox="1">
            <a:spLocks noChangeArrowheads="1"/>
          </p:cNvSpPr>
          <p:nvPr/>
        </p:nvSpPr>
        <p:spPr bwMode="auto">
          <a:xfrm>
            <a:off x="457200" y="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Questions?</a:t>
            </a:r>
          </a:p>
        </p:txBody>
      </p:sp>
      <p:sp>
        <p:nvSpPr>
          <p:cNvPr id="29701" name="Text Box 5">
            <a:extLst>
              <a:ext uri="{FF2B5EF4-FFF2-40B4-BE49-F238E27FC236}">
                <a16:creationId xmlns:a16="http://schemas.microsoft.com/office/drawing/2014/main" id="{CEB37F5B-06D9-9988-3A3A-22965ABD19FD}"/>
              </a:ext>
            </a:extLst>
          </p:cNvPr>
          <p:cNvSpPr txBox="1">
            <a:spLocks noChangeArrowheads="1"/>
          </p:cNvSpPr>
          <p:nvPr/>
        </p:nvSpPr>
        <p:spPr bwMode="auto">
          <a:xfrm>
            <a:off x="4267200" y="5410200"/>
            <a:ext cx="487680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ct val="10000"/>
              </a:spcAft>
            </a:pPr>
            <a:r>
              <a:rPr lang="en-US" altLang="en-US" sz="1600">
                <a:solidFill>
                  <a:schemeClr val="hlink"/>
                </a:solidFill>
                <a:effectLst>
                  <a:outerShdw blurRad="38100" dist="38100" dir="2700000" algn="tl">
                    <a:srgbClr val="000000"/>
                  </a:outerShdw>
                </a:effectLst>
              </a:rPr>
              <a:t>Answers $1</a:t>
            </a:r>
          </a:p>
          <a:p>
            <a:pPr algn="l">
              <a:spcAft>
                <a:spcPct val="10000"/>
              </a:spcAft>
            </a:pPr>
            <a:r>
              <a:rPr lang="en-US" altLang="en-US" sz="1600">
                <a:solidFill>
                  <a:schemeClr val="hlink"/>
                </a:solidFill>
                <a:effectLst>
                  <a:outerShdw blurRad="38100" dist="38100" dir="2700000" algn="tl">
                    <a:srgbClr val="000000"/>
                  </a:outerShdw>
                </a:effectLst>
              </a:rPr>
              <a:t>Answers requiring thought $10</a:t>
            </a:r>
          </a:p>
          <a:p>
            <a:pPr algn="l">
              <a:spcAft>
                <a:spcPct val="10000"/>
              </a:spcAft>
            </a:pPr>
            <a:r>
              <a:rPr lang="en-US" altLang="en-US" sz="1600">
                <a:solidFill>
                  <a:schemeClr val="hlink"/>
                </a:solidFill>
                <a:effectLst>
                  <a:outerShdw blurRad="38100" dist="38100" dir="2700000" algn="tl">
                    <a:srgbClr val="000000"/>
                  </a:outerShdw>
                </a:effectLst>
              </a:rPr>
              <a:t>Truthful and/or correct answers $100</a:t>
            </a:r>
          </a:p>
          <a:p>
            <a:pPr algn="l">
              <a:spcAft>
                <a:spcPct val="10000"/>
              </a:spcAft>
            </a:pPr>
            <a:r>
              <a:rPr lang="en-US" altLang="en-US" sz="1600">
                <a:solidFill>
                  <a:schemeClr val="hlink"/>
                </a:solidFill>
                <a:effectLst>
                  <a:outerShdw blurRad="38100" dist="38100" dir="2700000" algn="tl">
                    <a:srgbClr val="000000"/>
                  </a:outerShdw>
                </a:effectLst>
              </a:rPr>
              <a:t>(Questions and dumb looks are free)</a:t>
            </a:r>
          </a:p>
        </p:txBody>
      </p:sp>
      <p:pic>
        <p:nvPicPr>
          <p:cNvPr id="29702" name="Picture 6">
            <a:extLst>
              <a:ext uri="{FF2B5EF4-FFF2-40B4-BE49-F238E27FC236}">
                <a16:creationId xmlns:a16="http://schemas.microsoft.com/office/drawing/2014/main" id="{4AAB02D2-9ECF-DAD4-AEBF-E89363FF8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5335588" cy="4962525"/>
          </a:xfrm>
          <a:prstGeom prst="rect">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id="{CE9B4D51-D880-0107-FF1A-E558FBE24AA5}"/>
              </a:ext>
            </a:extLst>
          </p:cNvPr>
          <p:cNvSpPr>
            <a:spLocks noChangeArrowheads="1"/>
          </p:cNvSpPr>
          <p:nvPr/>
        </p:nvSpPr>
        <p:spPr bwMode="auto">
          <a:xfrm>
            <a:off x="304800" y="762000"/>
            <a:ext cx="1981200" cy="838200"/>
          </a:xfrm>
          <a:prstGeom prst="wedgeEllipseCallout">
            <a:avLst>
              <a:gd name="adj1" fmla="val 113380"/>
              <a:gd name="adj2" fmla="val 683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This habitat don’t suck…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 Box 4">
            <a:extLst>
              <a:ext uri="{FF2B5EF4-FFF2-40B4-BE49-F238E27FC236}">
                <a16:creationId xmlns:a16="http://schemas.microsoft.com/office/drawing/2014/main" id="{28177DEE-2B2E-5F6F-D20D-FAD09AE7DCD6}"/>
              </a:ext>
            </a:extLst>
          </p:cNvPr>
          <p:cNvSpPr txBox="1">
            <a:spLocks noChangeArrowheads="1"/>
          </p:cNvSpPr>
          <p:nvPr/>
        </p:nvSpPr>
        <p:spPr bwMode="auto">
          <a:xfrm>
            <a:off x="304800" y="381000"/>
            <a:ext cx="86106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Factors that may influence development of hemlock carpets in commercial thins:</a:t>
            </a:r>
          </a:p>
          <a:p>
            <a:pPr algn="l">
              <a:spcBef>
                <a:spcPct val="50000"/>
              </a:spcBef>
              <a:buFontTx/>
              <a:buChar char="•"/>
            </a:pPr>
            <a:r>
              <a:rPr lang="en-US" altLang="en-US" sz="1600">
                <a:solidFill>
                  <a:schemeClr val="hlink"/>
                </a:solidFill>
                <a:effectLst>
                  <a:outerShdw blurRad="38100" dist="38100" dir="2700000" algn="tl">
                    <a:srgbClr val="000000"/>
                  </a:outerShdw>
                </a:effectLst>
              </a:rPr>
              <a:t> Site moisture regime/plant association</a:t>
            </a:r>
          </a:p>
          <a:p>
            <a:pPr algn="l">
              <a:spcBef>
                <a:spcPct val="50000"/>
              </a:spcBef>
              <a:buFontTx/>
              <a:buChar char="•"/>
            </a:pPr>
            <a:r>
              <a:rPr lang="en-US" altLang="en-US" sz="1600">
                <a:solidFill>
                  <a:schemeClr val="hlink"/>
                </a:solidFill>
                <a:effectLst>
                  <a:outerShdw blurRad="38100" dist="38100" dir="2700000" algn="tl">
                    <a:srgbClr val="000000"/>
                  </a:outerShdw>
                </a:effectLst>
              </a:rPr>
              <a:t> Pre-thin ground vegetation cover, type and amount (reflecting stand density</a:t>
            </a:r>
          </a:p>
          <a:p>
            <a:pPr algn="l">
              <a:spcBef>
                <a:spcPct val="50000"/>
              </a:spcBef>
            </a:pPr>
            <a:r>
              <a:rPr lang="en-US" altLang="en-US" sz="1600">
                <a:solidFill>
                  <a:schemeClr val="hlink"/>
                </a:solidFill>
                <a:effectLst>
                  <a:outerShdw blurRad="38100" dist="38100" dir="2700000" algn="tl">
                    <a:srgbClr val="000000"/>
                  </a:outerShdw>
                </a:effectLst>
              </a:rPr>
              <a:t>   and history)</a:t>
            </a:r>
          </a:p>
          <a:p>
            <a:pPr algn="l">
              <a:spcBef>
                <a:spcPct val="50000"/>
              </a:spcBef>
              <a:buFontTx/>
              <a:buChar char="•"/>
            </a:pPr>
            <a:r>
              <a:rPr lang="en-US" altLang="en-US" sz="1600">
                <a:solidFill>
                  <a:schemeClr val="hlink"/>
                </a:solidFill>
                <a:effectLst>
                  <a:outerShdw blurRad="38100" dist="38100" dir="2700000" algn="tl">
                    <a:srgbClr val="000000"/>
                  </a:outerShdw>
                </a:effectLst>
              </a:rPr>
              <a:t> Post-thin stand density, including losses due to blowdown</a:t>
            </a:r>
          </a:p>
          <a:p>
            <a:pPr algn="l">
              <a:spcBef>
                <a:spcPct val="50000"/>
              </a:spcBef>
              <a:buFontTx/>
              <a:buChar char="•"/>
            </a:pPr>
            <a:r>
              <a:rPr lang="en-US" altLang="en-US" sz="1600">
                <a:solidFill>
                  <a:schemeClr val="hlink"/>
                </a:solidFill>
                <a:effectLst>
                  <a:outerShdw blurRad="38100" dist="38100" dir="2700000" algn="tl">
                    <a:srgbClr val="000000"/>
                  </a:outerShdw>
                </a:effectLst>
              </a:rPr>
              <a:t> Stand species composition, i.e., relative dominance of DF vs. WH – may affect</a:t>
            </a:r>
          </a:p>
          <a:p>
            <a:pPr algn="l">
              <a:spcBef>
                <a:spcPct val="50000"/>
              </a:spcBef>
            </a:pPr>
            <a:r>
              <a:rPr lang="en-US" altLang="en-US" sz="1600">
                <a:solidFill>
                  <a:schemeClr val="hlink"/>
                </a:solidFill>
                <a:effectLst>
                  <a:outerShdw blurRad="38100" dist="38100" dir="2700000" algn="tl">
                    <a:srgbClr val="000000"/>
                  </a:outerShdw>
                </a:effectLst>
              </a:rPr>
              <a:t>   height growth of hemlock carpet more than hemlock regeneration</a:t>
            </a:r>
          </a:p>
        </p:txBody>
      </p:sp>
      <p:sp>
        <p:nvSpPr>
          <p:cNvPr id="80901" name="AutoShape 5">
            <a:extLst>
              <a:ext uri="{FF2B5EF4-FFF2-40B4-BE49-F238E27FC236}">
                <a16:creationId xmlns:a16="http://schemas.microsoft.com/office/drawing/2014/main" id="{6285DC0B-342D-9B93-5E5B-E4B9A05B570A}"/>
              </a:ext>
            </a:extLst>
          </p:cNvPr>
          <p:cNvSpPr>
            <a:spLocks noChangeArrowheads="1"/>
          </p:cNvSpPr>
          <p:nvPr/>
        </p:nvSpPr>
        <p:spPr bwMode="auto">
          <a:xfrm>
            <a:off x="4038600" y="3886200"/>
            <a:ext cx="1066800" cy="2362200"/>
          </a:xfrm>
          <a:prstGeom prst="upDownArrow">
            <a:avLst>
              <a:gd name="adj1" fmla="val 50000"/>
              <a:gd name="adj2" fmla="val 44286"/>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Text Box 6">
            <a:extLst>
              <a:ext uri="{FF2B5EF4-FFF2-40B4-BE49-F238E27FC236}">
                <a16:creationId xmlns:a16="http://schemas.microsoft.com/office/drawing/2014/main" id="{F6992608-EAB8-CF7D-76B1-7C4ADF421582}"/>
              </a:ext>
            </a:extLst>
          </p:cNvPr>
          <p:cNvSpPr txBox="1">
            <a:spLocks noChangeArrowheads="1"/>
          </p:cNvSpPr>
          <p:nvPr/>
        </p:nvSpPr>
        <p:spPr bwMode="auto">
          <a:xfrm>
            <a:off x="3276600" y="34290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effectLst>
                  <a:outerShdw blurRad="38100" dist="38100" dir="2700000" algn="tl">
                    <a:srgbClr val="000000"/>
                  </a:outerShdw>
                </a:effectLst>
              </a:rPr>
              <a:t>Continuous, dense</a:t>
            </a:r>
          </a:p>
        </p:txBody>
      </p:sp>
      <p:sp>
        <p:nvSpPr>
          <p:cNvPr id="80903" name="Text Box 7">
            <a:extLst>
              <a:ext uri="{FF2B5EF4-FFF2-40B4-BE49-F238E27FC236}">
                <a16:creationId xmlns:a16="http://schemas.microsoft.com/office/drawing/2014/main" id="{E9F9460A-F3B4-0E13-5EEE-6B4D594F9FD4}"/>
              </a:ext>
            </a:extLst>
          </p:cNvPr>
          <p:cNvSpPr txBox="1">
            <a:spLocks noChangeArrowheads="1"/>
          </p:cNvSpPr>
          <p:nvPr/>
        </p:nvSpPr>
        <p:spPr bwMode="auto">
          <a:xfrm>
            <a:off x="3124200" y="6248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effectLst>
                  <a:outerShdw blurRad="38100" dist="38100" dir="2700000" algn="tl">
                    <a:srgbClr val="000000"/>
                  </a:outerShdw>
                </a:effectLst>
              </a:rPr>
              <a:t>Discontinuous, sparse</a:t>
            </a:r>
          </a:p>
        </p:txBody>
      </p:sp>
      <p:sp>
        <p:nvSpPr>
          <p:cNvPr id="80904" name="Text Box 8">
            <a:extLst>
              <a:ext uri="{FF2B5EF4-FFF2-40B4-BE49-F238E27FC236}">
                <a16:creationId xmlns:a16="http://schemas.microsoft.com/office/drawing/2014/main" id="{BEABB9E1-D1C9-EA48-7500-12B844CD92D7}"/>
              </a:ext>
            </a:extLst>
          </p:cNvPr>
          <p:cNvSpPr txBox="1">
            <a:spLocks noChangeArrowheads="1"/>
          </p:cNvSpPr>
          <p:nvPr/>
        </p:nvSpPr>
        <p:spPr bwMode="auto">
          <a:xfrm>
            <a:off x="1676400" y="37338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Moist site</a:t>
            </a:r>
          </a:p>
        </p:txBody>
      </p:sp>
      <p:sp>
        <p:nvSpPr>
          <p:cNvPr id="80906" name="Text Box 10">
            <a:extLst>
              <a:ext uri="{FF2B5EF4-FFF2-40B4-BE49-F238E27FC236}">
                <a16:creationId xmlns:a16="http://schemas.microsoft.com/office/drawing/2014/main" id="{88291C3E-7BC2-668C-DCC2-8F7C357CB1BF}"/>
              </a:ext>
            </a:extLst>
          </p:cNvPr>
          <p:cNvSpPr txBox="1">
            <a:spLocks noChangeArrowheads="1"/>
          </p:cNvSpPr>
          <p:nvPr/>
        </p:nvSpPr>
        <p:spPr bwMode="auto">
          <a:xfrm>
            <a:off x="1676400" y="5715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Dry site</a:t>
            </a:r>
          </a:p>
        </p:txBody>
      </p:sp>
      <p:sp>
        <p:nvSpPr>
          <p:cNvPr id="80907" name="Text Box 11">
            <a:extLst>
              <a:ext uri="{FF2B5EF4-FFF2-40B4-BE49-F238E27FC236}">
                <a16:creationId xmlns:a16="http://schemas.microsoft.com/office/drawing/2014/main" id="{E131FC9F-80C6-5063-A9B6-1DE55793BB19}"/>
              </a:ext>
            </a:extLst>
          </p:cNvPr>
          <p:cNvSpPr txBox="1">
            <a:spLocks noChangeArrowheads="1"/>
          </p:cNvSpPr>
          <p:nvPr/>
        </p:nvSpPr>
        <p:spPr bwMode="auto">
          <a:xfrm>
            <a:off x="4876800" y="41910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Low veg cover</a:t>
            </a:r>
          </a:p>
        </p:txBody>
      </p:sp>
      <p:sp>
        <p:nvSpPr>
          <p:cNvPr id="80908" name="Text Box 12">
            <a:extLst>
              <a:ext uri="{FF2B5EF4-FFF2-40B4-BE49-F238E27FC236}">
                <a16:creationId xmlns:a16="http://schemas.microsoft.com/office/drawing/2014/main" id="{47ED97B3-9AA4-3685-77A8-B1FA1C676FDF}"/>
              </a:ext>
            </a:extLst>
          </p:cNvPr>
          <p:cNvSpPr txBox="1">
            <a:spLocks noChangeArrowheads="1"/>
          </p:cNvSpPr>
          <p:nvPr/>
        </p:nvSpPr>
        <p:spPr bwMode="auto">
          <a:xfrm>
            <a:off x="4953000" y="51816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High veg cover</a:t>
            </a:r>
          </a:p>
        </p:txBody>
      </p:sp>
      <p:sp>
        <p:nvSpPr>
          <p:cNvPr id="80909" name="Text Box 13">
            <a:extLst>
              <a:ext uri="{FF2B5EF4-FFF2-40B4-BE49-F238E27FC236}">
                <a16:creationId xmlns:a16="http://schemas.microsoft.com/office/drawing/2014/main" id="{6FE5E14E-53B5-87E3-5615-AA29D7B62EFB}"/>
              </a:ext>
            </a:extLst>
          </p:cNvPr>
          <p:cNvSpPr txBox="1">
            <a:spLocks noChangeArrowheads="1"/>
          </p:cNvSpPr>
          <p:nvPr/>
        </p:nvSpPr>
        <p:spPr bwMode="auto">
          <a:xfrm>
            <a:off x="6096000" y="41148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High pre-thin stand density</a:t>
            </a:r>
          </a:p>
        </p:txBody>
      </p:sp>
      <p:sp>
        <p:nvSpPr>
          <p:cNvPr id="80910" name="Text Box 14">
            <a:extLst>
              <a:ext uri="{FF2B5EF4-FFF2-40B4-BE49-F238E27FC236}">
                <a16:creationId xmlns:a16="http://schemas.microsoft.com/office/drawing/2014/main" id="{2A3A18D9-4689-980F-694E-45F88771F758}"/>
              </a:ext>
            </a:extLst>
          </p:cNvPr>
          <p:cNvSpPr txBox="1">
            <a:spLocks noChangeArrowheads="1"/>
          </p:cNvSpPr>
          <p:nvPr/>
        </p:nvSpPr>
        <p:spPr bwMode="auto">
          <a:xfrm>
            <a:off x="6096000" y="51816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Low pre-thin stand density</a:t>
            </a:r>
          </a:p>
        </p:txBody>
      </p:sp>
      <p:sp>
        <p:nvSpPr>
          <p:cNvPr id="80913" name="Text Box 17">
            <a:extLst>
              <a:ext uri="{FF2B5EF4-FFF2-40B4-BE49-F238E27FC236}">
                <a16:creationId xmlns:a16="http://schemas.microsoft.com/office/drawing/2014/main" id="{E75ACEC9-40E0-01D4-73F6-F59E002C070A}"/>
              </a:ext>
            </a:extLst>
          </p:cNvPr>
          <p:cNvSpPr txBox="1">
            <a:spLocks noChangeArrowheads="1"/>
          </p:cNvSpPr>
          <p:nvPr/>
        </p:nvSpPr>
        <p:spPr bwMode="auto">
          <a:xfrm>
            <a:off x="2743200" y="51054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High post-thin stand density</a:t>
            </a:r>
          </a:p>
        </p:txBody>
      </p:sp>
      <p:sp>
        <p:nvSpPr>
          <p:cNvPr id="80914" name="Text Box 18">
            <a:extLst>
              <a:ext uri="{FF2B5EF4-FFF2-40B4-BE49-F238E27FC236}">
                <a16:creationId xmlns:a16="http://schemas.microsoft.com/office/drawing/2014/main" id="{E2F34336-E891-087E-668B-C86320FBA146}"/>
              </a:ext>
            </a:extLst>
          </p:cNvPr>
          <p:cNvSpPr txBox="1">
            <a:spLocks noChangeArrowheads="1"/>
          </p:cNvSpPr>
          <p:nvPr/>
        </p:nvSpPr>
        <p:spPr bwMode="auto">
          <a:xfrm>
            <a:off x="2743200" y="41148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chemeClr val="hlink"/>
                </a:solidFill>
                <a:effectLst>
                  <a:outerShdw blurRad="38100" dist="38100" dir="2700000" algn="tl">
                    <a:srgbClr val="000000"/>
                  </a:outerShdw>
                </a:effectLst>
              </a:rPr>
              <a:t>Low post-thin stand density</a:t>
            </a:r>
          </a:p>
        </p:txBody>
      </p:sp>
      <p:sp>
        <p:nvSpPr>
          <p:cNvPr id="80915" name="Text Box 19">
            <a:extLst>
              <a:ext uri="{FF2B5EF4-FFF2-40B4-BE49-F238E27FC236}">
                <a16:creationId xmlns:a16="http://schemas.microsoft.com/office/drawing/2014/main" id="{FD07A504-E606-C99C-48E2-DD86BBEB876C}"/>
              </a:ext>
            </a:extLst>
          </p:cNvPr>
          <p:cNvSpPr txBox="1">
            <a:spLocks noChangeArrowheads="1"/>
          </p:cNvSpPr>
          <p:nvPr/>
        </p:nvSpPr>
        <p:spPr bwMode="auto">
          <a:xfrm>
            <a:off x="4343400" y="3886200"/>
            <a:ext cx="45878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en-US">
                <a:solidFill>
                  <a:schemeClr val="accent1"/>
                </a:solidFill>
                <a:effectLst>
                  <a:outerShdw blurRad="38100" dist="38100" dir="2700000" algn="tl">
                    <a:srgbClr val="000000"/>
                  </a:outerShdw>
                </a:effectLst>
              </a:rPr>
              <a:t>Hemlock carpet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a:extLst>
              <a:ext uri="{FF2B5EF4-FFF2-40B4-BE49-F238E27FC236}">
                <a16:creationId xmlns:a16="http://schemas.microsoft.com/office/drawing/2014/main" id="{7BC79C74-58D7-77B8-3363-FDA9A0755777}"/>
              </a:ext>
            </a:extLst>
          </p:cNvPr>
          <p:cNvSpPr txBox="1">
            <a:spLocks noChangeArrowheads="1"/>
          </p:cNvSpPr>
          <p:nvPr/>
        </p:nvSpPr>
        <p:spPr bwMode="auto">
          <a:xfrm>
            <a:off x="381000" y="228600"/>
            <a:ext cx="80010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hlink"/>
                </a:solidFill>
                <a:effectLst>
                  <a:outerShdw blurRad="38100" dist="38100" dir="2700000" algn="tl">
                    <a:srgbClr val="000000"/>
                  </a:outerShdw>
                </a:effectLst>
              </a:rPr>
              <a:t>Other disturbances can generate hemlock carpets:</a:t>
            </a:r>
          </a:p>
          <a:p>
            <a:pPr algn="l">
              <a:spcBef>
                <a:spcPct val="50000"/>
              </a:spcBef>
              <a:buFontTx/>
              <a:buChar char="•"/>
            </a:pPr>
            <a:r>
              <a:rPr lang="en-US" altLang="en-US" sz="1600">
                <a:solidFill>
                  <a:schemeClr val="hlink"/>
                </a:solidFill>
                <a:effectLst>
                  <a:outerShdw blurRad="38100" dist="38100" dir="2700000" algn="tl">
                    <a:srgbClr val="000000"/>
                  </a:outerShdw>
                </a:effectLst>
              </a:rPr>
              <a:t> Post Christmas ice storm of 1996</a:t>
            </a:r>
          </a:p>
          <a:p>
            <a:pPr algn="l">
              <a:spcBef>
                <a:spcPct val="50000"/>
              </a:spcBef>
              <a:buFontTx/>
              <a:buChar char="•"/>
            </a:pPr>
            <a:r>
              <a:rPr lang="en-US" altLang="en-US" sz="1600">
                <a:solidFill>
                  <a:schemeClr val="hlink"/>
                </a:solidFill>
                <a:effectLst>
                  <a:outerShdw blurRad="38100" dist="38100" dir="2700000" algn="tl">
                    <a:srgbClr val="000000"/>
                  </a:outerShdw>
                </a:effectLst>
              </a:rPr>
              <a:t> Douglas-fir dieback on Snider Ridge</a:t>
            </a:r>
          </a:p>
          <a:p>
            <a:pPr algn="l">
              <a:spcBef>
                <a:spcPct val="50000"/>
              </a:spcBef>
              <a:buFontTx/>
              <a:buChar char="•"/>
            </a:pPr>
            <a:r>
              <a:rPr lang="en-US" altLang="en-US" sz="1600">
                <a:solidFill>
                  <a:schemeClr val="hlink"/>
                </a:solidFill>
                <a:effectLst>
                  <a:outerShdw blurRad="38100" dist="38100" dir="2700000" algn="tl">
                    <a:srgbClr val="000000"/>
                  </a:outerShdw>
                </a:effectLst>
              </a:rPr>
              <a:t> Low intensity fire along edge of Forks Burn, Bonidu Flat</a:t>
            </a:r>
          </a:p>
          <a:p>
            <a:pPr algn="l">
              <a:spcBef>
                <a:spcPct val="50000"/>
              </a:spcBef>
              <a:buFontTx/>
              <a:buChar char="•"/>
            </a:pPr>
            <a:r>
              <a:rPr lang="en-US" altLang="en-US" sz="1600">
                <a:solidFill>
                  <a:schemeClr val="hlink"/>
                </a:solidFill>
                <a:effectLst>
                  <a:outerShdw blurRad="38100" dist="38100" dir="2700000" algn="tl">
                    <a:srgbClr val="000000"/>
                  </a:outerShdw>
                </a:effectLst>
              </a:rPr>
              <a:t> Understory reinitiation stage forest, found in relatively undisturbed old</a:t>
            </a:r>
          </a:p>
          <a:p>
            <a:pPr algn="l">
              <a:spcBef>
                <a:spcPct val="50000"/>
              </a:spcBef>
            </a:pPr>
            <a:r>
              <a:rPr lang="en-US" altLang="en-US" sz="1600">
                <a:solidFill>
                  <a:schemeClr val="hlink"/>
                </a:solidFill>
                <a:effectLst>
                  <a:outerShdw blurRad="38100" dist="38100" dir="2700000" algn="tl">
                    <a:srgbClr val="000000"/>
                  </a:outerShdw>
                </a:effectLst>
              </a:rPr>
              <a:t>   growth stands in Olympic National Park</a:t>
            </a:r>
          </a:p>
          <a:p>
            <a:pPr algn="l">
              <a:spcBef>
                <a:spcPct val="50000"/>
              </a:spcBef>
              <a:buFontTx/>
              <a:buChar char="•"/>
            </a:pPr>
            <a:r>
              <a:rPr lang="en-US" altLang="en-US" sz="1600">
                <a:solidFill>
                  <a:schemeClr val="hlink"/>
                </a:solidFill>
                <a:effectLst>
                  <a:outerShdw blurRad="38100" dist="38100" dir="2700000" algn="tl">
                    <a:srgbClr val="000000"/>
                  </a:outerShdw>
                </a:effectLst>
              </a:rPr>
              <a:t> 1921 Blow (?) and other blowdown events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a:extLst>
              <a:ext uri="{FF2B5EF4-FFF2-40B4-BE49-F238E27FC236}">
                <a16:creationId xmlns:a16="http://schemas.microsoft.com/office/drawing/2014/main" id="{CF0DAC86-C6AD-B413-E42A-0642A2784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164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a:extLst>
              <a:ext uri="{FF2B5EF4-FFF2-40B4-BE49-F238E27FC236}">
                <a16:creationId xmlns:a16="http://schemas.microsoft.com/office/drawing/2014/main" id="{12591B68-D7B0-B81B-2DB2-DA75BC6AD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1600200"/>
            <a:ext cx="26860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6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0852E235-D6FB-7217-56BC-8DD45D1A8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a:extLst>
              <a:ext uri="{FF2B5EF4-FFF2-40B4-BE49-F238E27FC236}">
                <a16:creationId xmlns:a16="http://schemas.microsoft.com/office/drawing/2014/main" id="{32CD3941-3F8C-CE2E-A1A0-C66E133E6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a:extLst>
              <a:ext uri="{FF2B5EF4-FFF2-40B4-BE49-F238E27FC236}">
                <a16:creationId xmlns:a16="http://schemas.microsoft.com/office/drawing/2014/main" id="{A5DDDB88-0DD3-9007-9F7B-6A46CF136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320198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F479BBB8-8D9D-AAEC-6186-9CBFDBB2B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0" y="0"/>
            <a:ext cx="5137150" cy="684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D861B8E9-EA81-9F59-92EB-0BCFB50FE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
            <a:ext cx="3998913"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a:extLst>
              <a:ext uri="{FF2B5EF4-FFF2-40B4-BE49-F238E27FC236}">
                <a16:creationId xmlns:a16="http://schemas.microsoft.com/office/drawing/2014/main" id="{4A5FB1C0-B3DA-48E4-0852-A4B22CB25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a:extLst>
              <a:ext uri="{FF2B5EF4-FFF2-40B4-BE49-F238E27FC236}">
                <a16:creationId xmlns:a16="http://schemas.microsoft.com/office/drawing/2014/main" id="{68AFB327-E6D2-45EF-85F0-877F92BF6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13125"/>
            <a:ext cx="52022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AutoShape 7">
            <a:extLst>
              <a:ext uri="{FF2B5EF4-FFF2-40B4-BE49-F238E27FC236}">
                <a16:creationId xmlns:a16="http://schemas.microsoft.com/office/drawing/2014/main" id="{870DFEDF-2D40-9BEC-2761-F013D33CC0F9}"/>
              </a:ext>
            </a:extLst>
          </p:cNvPr>
          <p:cNvSpPr>
            <a:spLocks noChangeArrowheads="1"/>
          </p:cNvSpPr>
          <p:nvPr/>
        </p:nvSpPr>
        <p:spPr bwMode="auto">
          <a:xfrm rot="-1678230">
            <a:off x="990600" y="3581400"/>
            <a:ext cx="946150" cy="3022600"/>
          </a:xfrm>
          <a:prstGeom prst="curvedRightArrow">
            <a:avLst>
              <a:gd name="adj1" fmla="val 63893"/>
              <a:gd name="adj2" fmla="val 127785"/>
              <a:gd name="adj3" fmla="val 32083"/>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AutoShape 8">
            <a:extLst>
              <a:ext uri="{FF2B5EF4-FFF2-40B4-BE49-F238E27FC236}">
                <a16:creationId xmlns:a16="http://schemas.microsoft.com/office/drawing/2014/main" id="{21BAD993-3ECD-B09B-9F4C-459B738B6A35}"/>
              </a:ext>
            </a:extLst>
          </p:cNvPr>
          <p:cNvSpPr>
            <a:spLocks noChangeArrowheads="1"/>
          </p:cNvSpPr>
          <p:nvPr/>
        </p:nvSpPr>
        <p:spPr bwMode="auto">
          <a:xfrm rot="3167519">
            <a:off x="6111875" y="5226050"/>
            <a:ext cx="2819400" cy="990600"/>
          </a:xfrm>
          <a:prstGeom prst="curvedDownArrow">
            <a:avLst>
              <a:gd name="adj1" fmla="val 41401"/>
              <a:gd name="adj2" fmla="val 98324"/>
              <a:gd name="adj3" fmla="val 51222"/>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advTm="8000">
    <p:fade/>
  </p:transition>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Cliff</Template>
  <TotalTime>1727</TotalTime>
  <Words>1737</Words>
  <Application>Microsoft Office PowerPoint</Application>
  <PresentationFormat>On-screen Show (4:3)</PresentationFormat>
  <Paragraphs>195</Paragraphs>
  <Slides>46</Slides>
  <Notes>20</Notes>
  <HiddenSlides>0</HiddenSlides>
  <MMClips>7</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3" baseType="lpstr">
      <vt:lpstr>Arial</vt:lpstr>
      <vt:lpstr>Times New Roman</vt:lpstr>
      <vt:lpstr>Verdana</vt:lpstr>
      <vt:lpstr>Wingdings</vt:lpstr>
      <vt:lpstr>Cliff</vt:lpstr>
      <vt:lpstr>Microsoft Excel Chart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Verne Farrell</dc:creator>
  <cp:lastModifiedBy>Lum-Naihe, Christof Jurh duk - FS, AZ</cp:lastModifiedBy>
  <cp:revision>49</cp:revision>
  <dcterms:created xsi:type="dcterms:W3CDTF">2007-05-24T15:22:12Z</dcterms:created>
  <dcterms:modified xsi:type="dcterms:W3CDTF">2025-08-04T19:25:14Z</dcterms:modified>
</cp:coreProperties>
</file>