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41"/>
  </p:handoutMasterIdLst>
  <p:sldIdLst>
    <p:sldId id="266" r:id="rId2"/>
    <p:sldId id="284" r:id="rId3"/>
    <p:sldId id="261" r:id="rId4"/>
    <p:sldId id="283" r:id="rId5"/>
    <p:sldId id="281" r:id="rId6"/>
    <p:sldId id="262" r:id="rId7"/>
    <p:sldId id="282" r:id="rId8"/>
    <p:sldId id="285" r:id="rId9"/>
    <p:sldId id="267" r:id="rId10"/>
    <p:sldId id="274" r:id="rId11"/>
    <p:sldId id="275" r:id="rId12"/>
    <p:sldId id="268" r:id="rId13"/>
    <p:sldId id="263" r:id="rId14"/>
    <p:sldId id="265" r:id="rId15"/>
    <p:sldId id="264" r:id="rId16"/>
    <p:sldId id="278" r:id="rId17"/>
    <p:sldId id="269" r:id="rId18"/>
    <p:sldId id="279" r:id="rId19"/>
    <p:sldId id="289" r:id="rId20"/>
    <p:sldId id="294" r:id="rId21"/>
    <p:sldId id="295" r:id="rId22"/>
    <p:sldId id="271" r:id="rId23"/>
    <p:sldId id="280" r:id="rId24"/>
    <p:sldId id="273" r:id="rId25"/>
    <p:sldId id="276" r:id="rId26"/>
    <p:sldId id="286" r:id="rId27"/>
    <p:sldId id="287" r:id="rId28"/>
    <p:sldId id="288" r:id="rId29"/>
    <p:sldId id="290" r:id="rId30"/>
    <p:sldId id="298" r:id="rId31"/>
    <p:sldId id="299" r:id="rId32"/>
    <p:sldId id="270" r:id="rId33"/>
    <p:sldId id="291" r:id="rId34"/>
    <p:sldId id="292" r:id="rId35"/>
    <p:sldId id="272" r:id="rId36"/>
    <p:sldId id="293" r:id="rId37"/>
    <p:sldId id="297" r:id="rId38"/>
    <p:sldId id="296" r:id="rId39"/>
    <p:sldId id="300" r:id="rId40"/>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CD2F728-96DC-1A80-D0C7-33CBCCE1B311}"/>
              </a:ext>
            </a:extLst>
          </p:cNvPr>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4035" name="Rectangle 3">
            <a:extLst>
              <a:ext uri="{FF2B5EF4-FFF2-40B4-BE49-F238E27FC236}">
                <a16:creationId xmlns:a16="http://schemas.microsoft.com/office/drawing/2014/main" id="{DC839F44-1AD4-EB78-E9DF-AD4B97A5CD4C}"/>
              </a:ext>
            </a:extLst>
          </p:cNvPr>
          <p:cNvSpPr>
            <a:spLocks noGrp="1" noChangeArrowheads="1"/>
          </p:cNvSpPr>
          <p:nvPr>
            <p:ph type="dt" sz="quarter"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4036" name="Rectangle 4">
            <a:extLst>
              <a:ext uri="{FF2B5EF4-FFF2-40B4-BE49-F238E27FC236}">
                <a16:creationId xmlns:a16="http://schemas.microsoft.com/office/drawing/2014/main" id="{B03C3C18-9498-D4EF-6D9C-C32EB8C9B98F}"/>
              </a:ext>
            </a:extLst>
          </p:cNvPr>
          <p:cNvSpPr>
            <a:spLocks noGrp="1" noChangeArrowheads="1"/>
          </p:cNvSpPr>
          <p:nvPr>
            <p:ph type="ftr" sz="quarter" idx="2"/>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4037" name="Rectangle 5">
            <a:extLst>
              <a:ext uri="{FF2B5EF4-FFF2-40B4-BE49-F238E27FC236}">
                <a16:creationId xmlns:a16="http://schemas.microsoft.com/office/drawing/2014/main" id="{41AE96F0-766C-D308-3A74-16CEA3D8332A}"/>
              </a:ext>
            </a:extLst>
          </p:cNvPr>
          <p:cNvSpPr>
            <a:spLocks noGrp="1" noChangeArrowheads="1"/>
          </p:cNvSpPr>
          <p:nvPr>
            <p:ph type="sldNum" sz="quarter" idx="3"/>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79CD500-FE41-4C27-A220-53A2A43A1AA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205D-0E35-117F-136B-6B2E48AA4DB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D06EBF-85BC-4F4A-7274-992D82C91C5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003DB-14CB-7C07-7227-8CFBFE40113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CEFB9F6-A51F-CF5E-D2C8-313BD853E47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CEFC8FD-BEF8-510B-6843-5897F5AD1A9C}"/>
              </a:ext>
            </a:extLst>
          </p:cNvPr>
          <p:cNvSpPr>
            <a:spLocks noGrp="1"/>
          </p:cNvSpPr>
          <p:nvPr>
            <p:ph type="sldNum" sz="quarter" idx="12"/>
          </p:nvPr>
        </p:nvSpPr>
        <p:spPr/>
        <p:txBody>
          <a:bodyPr/>
          <a:lstStyle>
            <a:lvl1pPr>
              <a:defRPr/>
            </a:lvl1pPr>
          </a:lstStyle>
          <a:p>
            <a:fld id="{8477E4A3-A523-4DB3-8D59-33EE42200972}" type="slidenum">
              <a:rPr lang="en-US" altLang="en-US"/>
              <a:pPr/>
              <a:t>‹#›</a:t>
            </a:fld>
            <a:endParaRPr lang="en-US" altLang="en-US"/>
          </a:p>
        </p:txBody>
      </p:sp>
    </p:spTree>
    <p:extLst>
      <p:ext uri="{BB962C8B-B14F-4D97-AF65-F5344CB8AC3E}">
        <p14:creationId xmlns:p14="http://schemas.microsoft.com/office/powerpoint/2010/main" val="419742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5D0D-0362-CFC6-C182-6E584113AD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03AF2D-4C27-46E4-6E28-7A71D5921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525C4-17DB-1CDC-C2E2-A921CABC8F3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D3BC010-C9D0-2703-8462-688C38AEBF9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D597E7-2269-792F-FFFA-FEE2E54F7F56}"/>
              </a:ext>
            </a:extLst>
          </p:cNvPr>
          <p:cNvSpPr>
            <a:spLocks noGrp="1"/>
          </p:cNvSpPr>
          <p:nvPr>
            <p:ph type="sldNum" sz="quarter" idx="12"/>
          </p:nvPr>
        </p:nvSpPr>
        <p:spPr/>
        <p:txBody>
          <a:bodyPr/>
          <a:lstStyle>
            <a:lvl1pPr>
              <a:defRPr/>
            </a:lvl1pPr>
          </a:lstStyle>
          <a:p>
            <a:fld id="{CB48B2CE-8800-4DFE-AA7D-0602651A89DF}" type="slidenum">
              <a:rPr lang="en-US" altLang="en-US"/>
              <a:pPr/>
              <a:t>‹#›</a:t>
            </a:fld>
            <a:endParaRPr lang="en-US" altLang="en-US"/>
          </a:p>
        </p:txBody>
      </p:sp>
    </p:spTree>
    <p:extLst>
      <p:ext uri="{BB962C8B-B14F-4D97-AF65-F5344CB8AC3E}">
        <p14:creationId xmlns:p14="http://schemas.microsoft.com/office/powerpoint/2010/main" val="141279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FCCE-832B-44A0-469E-936D2F7B3F01}"/>
              </a:ext>
            </a:extLst>
          </p:cNvPr>
          <p:cNvSpPr>
            <a:spLocks noGrp="1"/>
          </p:cNvSpPr>
          <p:nvPr>
            <p:ph type="title" orient="vert"/>
          </p:nvPr>
        </p:nvSpPr>
        <p:spPr>
          <a:xfrm>
            <a:off x="6743700" y="228600"/>
            <a:ext cx="2171700" cy="6248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F20FDE-EE47-CC08-19EE-357580D34AEE}"/>
              </a:ext>
            </a:extLst>
          </p:cNvPr>
          <p:cNvSpPr>
            <a:spLocks noGrp="1"/>
          </p:cNvSpPr>
          <p:nvPr>
            <p:ph type="body" orient="vert" idx="1"/>
          </p:nvPr>
        </p:nvSpPr>
        <p:spPr>
          <a:xfrm>
            <a:off x="228600" y="228600"/>
            <a:ext cx="63627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20F59-E410-913D-D38D-1D93BDFC49F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441D91-F192-2C83-576F-17E51985EC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846F94-24DA-2E15-026D-3E55E8D4AF19}"/>
              </a:ext>
            </a:extLst>
          </p:cNvPr>
          <p:cNvSpPr>
            <a:spLocks noGrp="1"/>
          </p:cNvSpPr>
          <p:nvPr>
            <p:ph type="sldNum" sz="quarter" idx="12"/>
          </p:nvPr>
        </p:nvSpPr>
        <p:spPr/>
        <p:txBody>
          <a:bodyPr/>
          <a:lstStyle>
            <a:lvl1pPr>
              <a:defRPr/>
            </a:lvl1pPr>
          </a:lstStyle>
          <a:p>
            <a:fld id="{1BE603CB-3D91-4F50-96FA-2E0352027F0F}" type="slidenum">
              <a:rPr lang="en-US" altLang="en-US"/>
              <a:pPr/>
              <a:t>‹#›</a:t>
            </a:fld>
            <a:endParaRPr lang="en-US" altLang="en-US"/>
          </a:p>
        </p:txBody>
      </p:sp>
    </p:spTree>
    <p:extLst>
      <p:ext uri="{BB962C8B-B14F-4D97-AF65-F5344CB8AC3E}">
        <p14:creationId xmlns:p14="http://schemas.microsoft.com/office/powerpoint/2010/main" val="81776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F697D1-0835-EE79-8C2C-B44CA75B4C49}"/>
              </a:ext>
            </a:extLst>
          </p:cNvPr>
          <p:cNvSpPr>
            <a:spLocks noGrp="1"/>
          </p:cNvSpPr>
          <p:nvPr>
            <p:ph/>
          </p:nvPr>
        </p:nvSpPr>
        <p:spPr>
          <a:xfrm>
            <a:off x="228600" y="228600"/>
            <a:ext cx="86868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F6A038C-71DF-6282-69B4-5B75830BE80E}"/>
              </a:ext>
            </a:extLst>
          </p:cNvPr>
          <p:cNvSpPr>
            <a:spLocks noGrp="1"/>
          </p:cNvSpPr>
          <p:nvPr>
            <p:ph type="dt" sz="half" idx="10"/>
          </p:nvPr>
        </p:nvSpPr>
        <p:spPr>
          <a:xfrm>
            <a:off x="457200" y="6553200"/>
            <a:ext cx="2133600" cy="168275"/>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2DEEFE-998E-10F9-602C-59D4906F8DAC}"/>
              </a:ext>
            </a:extLst>
          </p:cNvPr>
          <p:cNvSpPr>
            <a:spLocks noGrp="1"/>
          </p:cNvSpPr>
          <p:nvPr>
            <p:ph type="ftr" sz="quarter" idx="11"/>
          </p:nvPr>
        </p:nvSpPr>
        <p:spPr>
          <a:xfrm>
            <a:off x="3124200" y="6553200"/>
            <a:ext cx="2895600" cy="168275"/>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F117EA5-8D26-481C-D5DA-A3734741A061}"/>
              </a:ext>
            </a:extLst>
          </p:cNvPr>
          <p:cNvSpPr>
            <a:spLocks noGrp="1"/>
          </p:cNvSpPr>
          <p:nvPr>
            <p:ph type="sldNum" sz="quarter" idx="12"/>
          </p:nvPr>
        </p:nvSpPr>
        <p:spPr>
          <a:xfrm>
            <a:off x="6553200" y="6553200"/>
            <a:ext cx="2133600" cy="168275"/>
          </a:xfrm>
        </p:spPr>
        <p:txBody>
          <a:bodyPr/>
          <a:lstStyle>
            <a:lvl1pPr>
              <a:defRPr/>
            </a:lvl1pPr>
          </a:lstStyle>
          <a:p>
            <a:fld id="{1D33AAC7-F7A7-452E-91D4-75B09AB4DB46}" type="slidenum">
              <a:rPr lang="en-US" altLang="en-US"/>
              <a:pPr/>
              <a:t>‹#›</a:t>
            </a:fld>
            <a:endParaRPr lang="en-US" altLang="en-US"/>
          </a:p>
        </p:txBody>
      </p:sp>
    </p:spTree>
    <p:extLst>
      <p:ext uri="{BB962C8B-B14F-4D97-AF65-F5344CB8AC3E}">
        <p14:creationId xmlns:p14="http://schemas.microsoft.com/office/powerpoint/2010/main" val="308352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2125-6843-0EC4-4454-02A4D0D17DEA}"/>
              </a:ext>
            </a:extLst>
          </p:cNvPr>
          <p:cNvSpPr>
            <a:spLocks noGrp="1"/>
          </p:cNvSpPr>
          <p:nvPr>
            <p:ph type="title"/>
          </p:nvPr>
        </p:nvSpPr>
        <p:spPr>
          <a:xfrm>
            <a:off x="228600" y="228600"/>
            <a:ext cx="8686800" cy="8382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98650C82-FF29-1B2F-022F-A7D4293E2979}"/>
              </a:ext>
            </a:extLst>
          </p:cNvPr>
          <p:cNvSpPr>
            <a:spLocks noGrp="1"/>
          </p:cNvSpPr>
          <p:nvPr>
            <p:ph type="tbl" idx="1"/>
          </p:nvPr>
        </p:nvSpPr>
        <p:spPr>
          <a:xfrm>
            <a:off x="228600" y="1219200"/>
            <a:ext cx="8686800" cy="5257800"/>
          </a:xfrm>
        </p:spPr>
        <p:txBody>
          <a:bodyPr/>
          <a:lstStyle/>
          <a:p>
            <a:endParaRPr lang="en-US"/>
          </a:p>
        </p:txBody>
      </p:sp>
      <p:sp>
        <p:nvSpPr>
          <p:cNvPr id="4" name="Date Placeholder 3">
            <a:extLst>
              <a:ext uri="{FF2B5EF4-FFF2-40B4-BE49-F238E27FC236}">
                <a16:creationId xmlns:a16="http://schemas.microsoft.com/office/drawing/2014/main" id="{A74BD250-3049-D39C-DB6C-E75DBD89A395}"/>
              </a:ext>
            </a:extLst>
          </p:cNvPr>
          <p:cNvSpPr>
            <a:spLocks noGrp="1"/>
          </p:cNvSpPr>
          <p:nvPr>
            <p:ph type="dt" sz="half" idx="10"/>
          </p:nvPr>
        </p:nvSpPr>
        <p:spPr>
          <a:xfrm>
            <a:off x="457200" y="6553200"/>
            <a:ext cx="2133600" cy="168275"/>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3C0B5F-F1AB-5338-4095-CA6F239A4E74}"/>
              </a:ext>
            </a:extLst>
          </p:cNvPr>
          <p:cNvSpPr>
            <a:spLocks noGrp="1"/>
          </p:cNvSpPr>
          <p:nvPr>
            <p:ph type="ftr" sz="quarter" idx="11"/>
          </p:nvPr>
        </p:nvSpPr>
        <p:spPr>
          <a:xfrm>
            <a:off x="3124200" y="6553200"/>
            <a:ext cx="2895600" cy="168275"/>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526259-943B-A372-8751-2CB15E3C055C}"/>
              </a:ext>
            </a:extLst>
          </p:cNvPr>
          <p:cNvSpPr>
            <a:spLocks noGrp="1"/>
          </p:cNvSpPr>
          <p:nvPr>
            <p:ph type="sldNum" sz="quarter" idx="12"/>
          </p:nvPr>
        </p:nvSpPr>
        <p:spPr>
          <a:xfrm>
            <a:off x="6553200" y="6553200"/>
            <a:ext cx="2133600" cy="168275"/>
          </a:xfrm>
        </p:spPr>
        <p:txBody>
          <a:bodyPr/>
          <a:lstStyle>
            <a:lvl1pPr>
              <a:defRPr/>
            </a:lvl1pPr>
          </a:lstStyle>
          <a:p>
            <a:fld id="{2DC1A41E-3BB1-477E-878B-2BF0B6C276FA}" type="slidenum">
              <a:rPr lang="en-US" altLang="en-US"/>
              <a:pPr/>
              <a:t>‹#›</a:t>
            </a:fld>
            <a:endParaRPr lang="en-US" altLang="en-US"/>
          </a:p>
        </p:txBody>
      </p:sp>
    </p:spTree>
    <p:extLst>
      <p:ext uri="{BB962C8B-B14F-4D97-AF65-F5344CB8AC3E}">
        <p14:creationId xmlns:p14="http://schemas.microsoft.com/office/powerpoint/2010/main" val="8425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915A-461E-2B1F-36DB-BB3F41375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6DDA4-78EA-A19B-4379-EF2355FBF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BA4-E712-FDFD-C601-D5FDA68E53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2712E1B-EAEB-94AC-7F98-85258CF4DA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5E98214-7108-7442-8D8C-5E2EB832D387}"/>
              </a:ext>
            </a:extLst>
          </p:cNvPr>
          <p:cNvSpPr>
            <a:spLocks noGrp="1"/>
          </p:cNvSpPr>
          <p:nvPr>
            <p:ph type="sldNum" sz="quarter" idx="12"/>
          </p:nvPr>
        </p:nvSpPr>
        <p:spPr/>
        <p:txBody>
          <a:bodyPr/>
          <a:lstStyle>
            <a:lvl1pPr>
              <a:defRPr/>
            </a:lvl1pPr>
          </a:lstStyle>
          <a:p>
            <a:fld id="{6F8DC5CD-0B14-4657-9B99-2ADABB07FCE9}" type="slidenum">
              <a:rPr lang="en-US" altLang="en-US"/>
              <a:pPr/>
              <a:t>‹#›</a:t>
            </a:fld>
            <a:endParaRPr lang="en-US" altLang="en-US"/>
          </a:p>
        </p:txBody>
      </p:sp>
    </p:spTree>
    <p:extLst>
      <p:ext uri="{BB962C8B-B14F-4D97-AF65-F5344CB8AC3E}">
        <p14:creationId xmlns:p14="http://schemas.microsoft.com/office/powerpoint/2010/main" val="317913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56FA-273B-963C-0835-A702FFE81D5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DF4BD-5AFD-8AC0-4866-18C2CDE362D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9C983BE-189E-1146-F612-D8A17FDCCB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0BFA50-61D0-8872-B085-2AFF63E5E3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9D7BA7-8C07-0448-7A9C-3AF291DEA252}"/>
              </a:ext>
            </a:extLst>
          </p:cNvPr>
          <p:cNvSpPr>
            <a:spLocks noGrp="1"/>
          </p:cNvSpPr>
          <p:nvPr>
            <p:ph type="sldNum" sz="quarter" idx="12"/>
          </p:nvPr>
        </p:nvSpPr>
        <p:spPr/>
        <p:txBody>
          <a:bodyPr/>
          <a:lstStyle>
            <a:lvl1pPr>
              <a:defRPr/>
            </a:lvl1pPr>
          </a:lstStyle>
          <a:p>
            <a:fld id="{B9B7345F-1EB6-4AFA-978B-3F147619D276}" type="slidenum">
              <a:rPr lang="en-US" altLang="en-US"/>
              <a:pPr/>
              <a:t>‹#›</a:t>
            </a:fld>
            <a:endParaRPr lang="en-US" altLang="en-US"/>
          </a:p>
        </p:txBody>
      </p:sp>
    </p:spTree>
    <p:extLst>
      <p:ext uri="{BB962C8B-B14F-4D97-AF65-F5344CB8AC3E}">
        <p14:creationId xmlns:p14="http://schemas.microsoft.com/office/powerpoint/2010/main" val="114916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2AD1-0F28-EA94-4CBC-F386D3569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230FEF-B9C5-380A-61C5-EDC5778BA4DC}"/>
              </a:ext>
            </a:extLst>
          </p:cNvPr>
          <p:cNvSpPr>
            <a:spLocks noGrp="1"/>
          </p:cNvSpPr>
          <p:nvPr>
            <p:ph sz="half" idx="1"/>
          </p:nvPr>
        </p:nvSpPr>
        <p:spPr>
          <a:xfrm>
            <a:off x="228600" y="12192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0D4B6D-A565-DCEC-9178-3EEDDD962700}"/>
              </a:ext>
            </a:extLst>
          </p:cNvPr>
          <p:cNvSpPr>
            <a:spLocks noGrp="1"/>
          </p:cNvSpPr>
          <p:nvPr>
            <p:ph sz="half" idx="2"/>
          </p:nvPr>
        </p:nvSpPr>
        <p:spPr>
          <a:xfrm>
            <a:off x="4648200" y="12192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D59711-6B84-177A-A417-46633B68C2E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8046029-B0B3-CC70-EB86-543C62E4AE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67DB86-077A-79D7-C9BF-09779DFF044F}"/>
              </a:ext>
            </a:extLst>
          </p:cNvPr>
          <p:cNvSpPr>
            <a:spLocks noGrp="1"/>
          </p:cNvSpPr>
          <p:nvPr>
            <p:ph type="sldNum" sz="quarter" idx="12"/>
          </p:nvPr>
        </p:nvSpPr>
        <p:spPr/>
        <p:txBody>
          <a:bodyPr/>
          <a:lstStyle>
            <a:lvl1pPr>
              <a:defRPr/>
            </a:lvl1pPr>
          </a:lstStyle>
          <a:p>
            <a:fld id="{7803E34B-7D28-41D2-8F86-B24067D33ED3}" type="slidenum">
              <a:rPr lang="en-US" altLang="en-US"/>
              <a:pPr/>
              <a:t>‹#›</a:t>
            </a:fld>
            <a:endParaRPr lang="en-US" altLang="en-US"/>
          </a:p>
        </p:txBody>
      </p:sp>
    </p:spTree>
    <p:extLst>
      <p:ext uri="{BB962C8B-B14F-4D97-AF65-F5344CB8AC3E}">
        <p14:creationId xmlns:p14="http://schemas.microsoft.com/office/powerpoint/2010/main" val="2902358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44C-2F83-5DEF-E57C-77ADE82999B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50A97C-5996-7F0F-2496-19273FB98C6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13CE4D-7F25-95DF-2CE4-D946A612BA4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12F63-84EA-98CB-032E-3402B7CDC43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9B380-198E-1AA7-2642-C7D2896938C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61B00-6233-076A-A583-E264EE88046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AF35C11-EFF3-A165-13B7-001E2EBCE0B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4C8C0E-6641-EA50-7196-98A6C4D2D855}"/>
              </a:ext>
            </a:extLst>
          </p:cNvPr>
          <p:cNvSpPr>
            <a:spLocks noGrp="1"/>
          </p:cNvSpPr>
          <p:nvPr>
            <p:ph type="sldNum" sz="quarter" idx="12"/>
          </p:nvPr>
        </p:nvSpPr>
        <p:spPr/>
        <p:txBody>
          <a:bodyPr/>
          <a:lstStyle>
            <a:lvl1pPr>
              <a:defRPr/>
            </a:lvl1pPr>
          </a:lstStyle>
          <a:p>
            <a:fld id="{E780C677-0819-4CE4-9241-F484B056A474}" type="slidenum">
              <a:rPr lang="en-US" altLang="en-US"/>
              <a:pPr/>
              <a:t>‹#›</a:t>
            </a:fld>
            <a:endParaRPr lang="en-US" altLang="en-US"/>
          </a:p>
        </p:txBody>
      </p:sp>
    </p:spTree>
    <p:extLst>
      <p:ext uri="{BB962C8B-B14F-4D97-AF65-F5344CB8AC3E}">
        <p14:creationId xmlns:p14="http://schemas.microsoft.com/office/powerpoint/2010/main" val="68499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E4BE-23F7-3641-556F-CEC79AC6EE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F5EF48-D08A-CF5F-39C9-8CEFBA21F32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39646A1-7E02-B629-7BF6-99B4F76CAFF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38E9430-E8FC-7F49-80BB-EEA830835BF0}"/>
              </a:ext>
            </a:extLst>
          </p:cNvPr>
          <p:cNvSpPr>
            <a:spLocks noGrp="1"/>
          </p:cNvSpPr>
          <p:nvPr>
            <p:ph type="sldNum" sz="quarter" idx="12"/>
          </p:nvPr>
        </p:nvSpPr>
        <p:spPr/>
        <p:txBody>
          <a:bodyPr/>
          <a:lstStyle>
            <a:lvl1pPr>
              <a:defRPr/>
            </a:lvl1pPr>
          </a:lstStyle>
          <a:p>
            <a:fld id="{4653B7D9-0304-40FC-BB12-BE08A39B2BC9}" type="slidenum">
              <a:rPr lang="en-US" altLang="en-US"/>
              <a:pPr/>
              <a:t>‹#›</a:t>
            </a:fld>
            <a:endParaRPr lang="en-US" altLang="en-US"/>
          </a:p>
        </p:txBody>
      </p:sp>
    </p:spTree>
    <p:extLst>
      <p:ext uri="{BB962C8B-B14F-4D97-AF65-F5344CB8AC3E}">
        <p14:creationId xmlns:p14="http://schemas.microsoft.com/office/powerpoint/2010/main" val="15873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FAEDB-B8E1-285D-072C-2F9E3769CE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7B3CA44-0E0F-33BA-594C-648FA6A79CA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0512203-5380-8981-1231-6A425EDC0CF6}"/>
              </a:ext>
            </a:extLst>
          </p:cNvPr>
          <p:cNvSpPr>
            <a:spLocks noGrp="1"/>
          </p:cNvSpPr>
          <p:nvPr>
            <p:ph type="sldNum" sz="quarter" idx="12"/>
          </p:nvPr>
        </p:nvSpPr>
        <p:spPr/>
        <p:txBody>
          <a:bodyPr/>
          <a:lstStyle>
            <a:lvl1pPr>
              <a:defRPr/>
            </a:lvl1pPr>
          </a:lstStyle>
          <a:p>
            <a:fld id="{B093777C-1EE7-46C3-A392-63A33CD120CA}" type="slidenum">
              <a:rPr lang="en-US" altLang="en-US"/>
              <a:pPr/>
              <a:t>‹#›</a:t>
            </a:fld>
            <a:endParaRPr lang="en-US" altLang="en-US"/>
          </a:p>
        </p:txBody>
      </p:sp>
    </p:spTree>
    <p:extLst>
      <p:ext uri="{BB962C8B-B14F-4D97-AF65-F5344CB8AC3E}">
        <p14:creationId xmlns:p14="http://schemas.microsoft.com/office/powerpoint/2010/main" val="294960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D98E-5000-B6BE-A6D3-6384ECE82EF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048E9-F959-95B9-225F-8D30889D8A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8F973E-DC39-8B7E-F636-E8ED1860A3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7D55B-C230-201C-E44C-2C7DA7843A7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0B85FD-D427-E846-20BB-6D11A83A3C8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A969BF-AE08-C670-1D8A-7F4F4CBD25B2}"/>
              </a:ext>
            </a:extLst>
          </p:cNvPr>
          <p:cNvSpPr>
            <a:spLocks noGrp="1"/>
          </p:cNvSpPr>
          <p:nvPr>
            <p:ph type="sldNum" sz="quarter" idx="12"/>
          </p:nvPr>
        </p:nvSpPr>
        <p:spPr/>
        <p:txBody>
          <a:bodyPr/>
          <a:lstStyle>
            <a:lvl1pPr>
              <a:defRPr/>
            </a:lvl1pPr>
          </a:lstStyle>
          <a:p>
            <a:fld id="{CA3EEDD3-D27E-4BA6-A752-12FC6A9F3763}" type="slidenum">
              <a:rPr lang="en-US" altLang="en-US"/>
              <a:pPr/>
              <a:t>‹#›</a:t>
            </a:fld>
            <a:endParaRPr lang="en-US" altLang="en-US"/>
          </a:p>
        </p:txBody>
      </p:sp>
    </p:spTree>
    <p:extLst>
      <p:ext uri="{BB962C8B-B14F-4D97-AF65-F5344CB8AC3E}">
        <p14:creationId xmlns:p14="http://schemas.microsoft.com/office/powerpoint/2010/main" val="312245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0BD6-632B-E76C-4403-3E94149002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240F4-FB85-C092-B2AB-7DF6F7D81CF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EBA993-53BD-59DE-DA72-A28065A5AC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F4D20-E6A7-8960-AD18-D7BEE0D3681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E230551-88F0-DE04-5A66-B096F3B9DA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A694360-0DD7-0FD9-ECBF-6A85BAEE082B}"/>
              </a:ext>
            </a:extLst>
          </p:cNvPr>
          <p:cNvSpPr>
            <a:spLocks noGrp="1"/>
          </p:cNvSpPr>
          <p:nvPr>
            <p:ph type="sldNum" sz="quarter" idx="12"/>
          </p:nvPr>
        </p:nvSpPr>
        <p:spPr/>
        <p:txBody>
          <a:bodyPr/>
          <a:lstStyle>
            <a:lvl1pPr>
              <a:defRPr/>
            </a:lvl1pPr>
          </a:lstStyle>
          <a:p>
            <a:fld id="{CF7A4CBB-F213-4E26-BADE-E2E907A1D082}" type="slidenum">
              <a:rPr lang="en-US" altLang="en-US"/>
              <a:pPr/>
              <a:t>‹#›</a:t>
            </a:fld>
            <a:endParaRPr lang="en-US" altLang="en-US"/>
          </a:p>
        </p:txBody>
      </p:sp>
    </p:spTree>
    <p:extLst>
      <p:ext uri="{BB962C8B-B14F-4D97-AF65-F5344CB8AC3E}">
        <p14:creationId xmlns:p14="http://schemas.microsoft.com/office/powerpoint/2010/main" val="202133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DBCA"/>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93BD62A-A1B8-C2EE-C48C-D7FA350ECC9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228600"/>
            <a:ext cx="8686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3">
            <a:extLst>
              <a:ext uri="{FF2B5EF4-FFF2-40B4-BE49-F238E27FC236}">
                <a16:creationId xmlns:a16="http://schemas.microsoft.com/office/drawing/2014/main" id="{8FD5E075-3D6D-9003-BF5C-9A66CEFB3A18}"/>
              </a:ext>
            </a:extLst>
          </p:cNvPr>
          <p:cNvSpPr>
            <a:spLocks noGrp="1" noChangeArrowheads="1"/>
          </p:cNvSpPr>
          <p:nvPr>
            <p:ph type="title"/>
          </p:nvPr>
        </p:nvSpPr>
        <p:spPr bwMode="auto">
          <a:xfrm>
            <a:off x="228600" y="2286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a:extLst>
              <a:ext uri="{FF2B5EF4-FFF2-40B4-BE49-F238E27FC236}">
                <a16:creationId xmlns:a16="http://schemas.microsoft.com/office/drawing/2014/main" id="{D9A80EC8-BBCA-2385-9878-615C2C85891B}"/>
              </a:ext>
            </a:extLst>
          </p:cNvPr>
          <p:cNvSpPr>
            <a:spLocks noGrp="1" noChangeArrowheads="1"/>
          </p:cNvSpPr>
          <p:nvPr>
            <p:ph type="body" idx="1"/>
          </p:nvPr>
        </p:nvSpPr>
        <p:spPr bwMode="auto">
          <a:xfrm>
            <a:off x="228600" y="1219200"/>
            <a:ext cx="8686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5" name="Rectangle 5">
            <a:extLst>
              <a:ext uri="{FF2B5EF4-FFF2-40B4-BE49-F238E27FC236}">
                <a16:creationId xmlns:a16="http://schemas.microsoft.com/office/drawing/2014/main" id="{51AB4ADD-B0D3-F720-573C-02167A8839D3}"/>
              </a:ext>
            </a:extLst>
          </p:cNvPr>
          <p:cNvSpPr>
            <a:spLocks noGrp="1" noChangeArrowheads="1"/>
          </p:cNvSpPr>
          <p:nvPr>
            <p:ph type="dt" sz="half" idx="2"/>
          </p:nvPr>
        </p:nvSpPr>
        <p:spPr bwMode="auto">
          <a:xfrm>
            <a:off x="457200" y="6553200"/>
            <a:ext cx="2133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126" name="Rectangle 6">
            <a:extLst>
              <a:ext uri="{FF2B5EF4-FFF2-40B4-BE49-F238E27FC236}">
                <a16:creationId xmlns:a16="http://schemas.microsoft.com/office/drawing/2014/main" id="{14BD4C4D-C6DD-17EC-5E5A-59317125DD20}"/>
              </a:ext>
            </a:extLst>
          </p:cNvPr>
          <p:cNvSpPr>
            <a:spLocks noGrp="1" noChangeArrowheads="1"/>
          </p:cNvSpPr>
          <p:nvPr>
            <p:ph type="ftr" sz="quarter" idx="3"/>
          </p:nvPr>
        </p:nvSpPr>
        <p:spPr bwMode="auto">
          <a:xfrm>
            <a:off x="3124200" y="6553200"/>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5127" name="Rectangle 7">
            <a:extLst>
              <a:ext uri="{FF2B5EF4-FFF2-40B4-BE49-F238E27FC236}">
                <a16:creationId xmlns:a16="http://schemas.microsoft.com/office/drawing/2014/main" id="{584A4FC9-6DBE-CAB3-9A17-71D3547437EE}"/>
              </a:ext>
            </a:extLst>
          </p:cNvPr>
          <p:cNvSpPr>
            <a:spLocks noGrp="1" noChangeArrowheads="1"/>
          </p:cNvSpPr>
          <p:nvPr>
            <p:ph type="sldNum" sz="quarter" idx="4"/>
          </p:nvPr>
        </p:nvSpPr>
        <p:spPr bwMode="auto">
          <a:xfrm>
            <a:off x="6553200" y="6553200"/>
            <a:ext cx="2133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03A2782-8D60-4061-8954-FDBA5DA73E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fontAlgn="base">
        <a:spcBef>
          <a:spcPct val="0"/>
        </a:spcBef>
        <a:spcAft>
          <a:spcPct val="0"/>
        </a:spcAft>
        <a:defRPr sz="4400" b="1" kern="1200">
          <a:solidFill>
            <a:schemeClr val="tx2"/>
          </a:solidFill>
          <a:latin typeface="+mj-lt"/>
          <a:ea typeface="+mj-ea"/>
          <a:cs typeface="+mj-cs"/>
        </a:defRPr>
      </a:lvl1pPr>
      <a:lvl2pPr algn="ctr" rtl="0" fontAlgn="base">
        <a:spcBef>
          <a:spcPct val="0"/>
        </a:spcBef>
        <a:spcAft>
          <a:spcPct val="0"/>
        </a:spcAft>
        <a:defRPr sz="4400" b="1">
          <a:solidFill>
            <a:schemeClr val="tx2"/>
          </a:solidFill>
          <a:latin typeface="Arial Rounded MT Bold" panose="020F0704030504030204" pitchFamily="34" charset="0"/>
        </a:defRPr>
      </a:lvl2pPr>
      <a:lvl3pPr algn="ctr" rtl="0" fontAlgn="base">
        <a:spcBef>
          <a:spcPct val="0"/>
        </a:spcBef>
        <a:spcAft>
          <a:spcPct val="0"/>
        </a:spcAft>
        <a:defRPr sz="4400" b="1">
          <a:solidFill>
            <a:schemeClr val="tx2"/>
          </a:solidFill>
          <a:latin typeface="Arial Rounded MT Bold" panose="020F0704030504030204" pitchFamily="34" charset="0"/>
        </a:defRPr>
      </a:lvl3pPr>
      <a:lvl4pPr algn="ctr" rtl="0" fontAlgn="base">
        <a:spcBef>
          <a:spcPct val="0"/>
        </a:spcBef>
        <a:spcAft>
          <a:spcPct val="0"/>
        </a:spcAft>
        <a:defRPr sz="4400" b="1">
          <a:solidFill>
            <a:schemeClr val="tx2"/>
          </a:solidFill>
          <a:latin typeface="Arial Rounded MT Bold" panose="020F0704030504030204" pitchFamily="34" charset="0"/>
        </a:defRPr>
      </a:lvl4pPr>
      <a:lvl5pPr algn="ctr" rtl="0" fontAlgn="base">
        <a:spcBef>
          <a:spcPct val="0"/>
        </a:spcBef>
        <a:spcAft>
          <a:spcPct val="0"/>
        </a:spcAft>
        <a:defRPr sz="4400" b="1">
          <a:solidFill>
            <a:schemeClr val="tx2"/>
          </a:solidFill>
          <a:latin typeface="Arial Rounded MT Bold" panose="020F0704030504030204" pitchFamily="34" charset="0"/>
        </a:defRPr>
      </a:lvl5pPr>
      <a:lvl6pPr marL="457200" algn="ctr" rtl="0" fontAlgn="base">
        <a:spcBef>
          <a:spcPct val="0"/>
        </a:spcBef>
        <a:spcAft>
          <a:spcPct val="0"/>
        </a:spcAft>
        <a:defRPr sz="4400" b="1">
          <a:solidFill>
            <a:schemeClr val="tx2"/>
          </a:solidFill>
          <a:latin typeface="Arial Rounded MT Bold" panose="020F0704030504030204" pitchFamily="34" charset="0"/>
        </a:defRPr>
      </a:lvl6pPr>
      <a:lvl7pPr marL="914400" algn="ctr" rtl="0" fontAlgn="base">
        <a:spcBef>
          <a:spcPct val="0"/>
        </a:spcBef>
        <a:spcAft>
          <a:spcPct val="0"/>
        </a:spcAft>
        <a:defRPr sz="4400" b="1">
          <a:solidFill>
            <a:schemeClr val="tx2"/>
          </a:solidFill>
          <a:latin typeface="Arial Rounded MT Bold" panose="020F0704030504030204" pitchFamily="34" charset="0"/>
        </a:defRPr>
      </a:lvl7pPr>
      <a:lvl8pPr marL="1371600" algn="ctr" rtl="0" fontAlgn="base">
        <a:spcBef>
          <a:spcPct val="0"/>
        </a:spcBef>
        <a:spcAft>
          <a:spcPct val="0"/>
        </a:spcAft>
        <a:defRPr sz="4400" b="1">
          <a:solidFill>
            <a:schemeClr val="tx2"/>
          </a:solidFill>
          <a:latin typeface="Arial Rounded MT Bold" panose="020F0704030504030204" pitchFamily="34" charset="0"/>
        </a:defRPr>
      </a:lvl8pPr>
      <a:lvl9pPr marL="1828800" algn="ctr" rtl="0" fontAlgn="base">
        <a:spcBef>
          <a:spcPct val="0"/>
        </a:spcBef>
        <a:spcAft>
          <a:spcPct val="0"/>
        </a:spcAft>
        <a:defRPr sz="4400" b="1">
          <a:solidFill>
            <a:schemeClr val="tx2"/>
          </a:solidFill>
          <a:latin typeface="Arial Rounded MT Bold" panose="020F0704030504030204" pitchFamily="34" charset="0"/>
        </a:defRPr>
      </a:lvl9pPr>
    </p:titleStyle>
    <p:bodyStyle>
      <a:lvl1pPr marL="342900" indent="-342900" algn="l" rtl="0" fontAlgn="base">
        <a:spcBef>
          <a:spcPct val="20000"/>
        </a:spcBef>
        <a:spcAft>
          <a:spcPct val="0"/>
        </a:spcAft>
        <a:buChar char="•"/>
        <a:defRPr sz="24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4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har char="•"/>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har char="–"/>
        <a:defRPr sz="24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har char="»"/>
        <a:defRPr sz="24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5C232C3-730A-3E56-771B-08B2FD2ADA5C}"/>
              </a:ext>
            </a:extLst>
          </p:cNvPr>
          <p:cNvSpPr>
            <a:spLocks noGrp="1" noChangeArrowheads="1"/>
          </p:cNvSpPr>
          <p:nvPr>
            <p:ph type="title"/>
          </p:nvPr>
        </p:nvSpPr>
        <p:spPr>
          <a:xfrm>
            <a:off x="914400" y="457200"/>
            <a:ext cx="7696200" cy="2971800"/>
          </a:xfrm>
        </p:spPr>
        <p:txBody>
          <a:bodyPr/>
          <a:lstStyle/>
          <a:p>
            <a:r>
              <a:rPr lang="en-US" altLang="en-US"/>
              <a:t>Non Commercial Thinning In A Late Succesional Reserve  -  LSR 267</a:t>
            </a:r>
            <a:endParaRPr lang="en-US" altLang="en-US" sz="2400"/>
          </a:p>
        </p:txBody>
      </p:sp>
      <p:sp>
        <p:nvSpPr>
          <p:cNvPr id="14346" name="Rectangle 10">
            <a:extLst>
              <a:ext uri="{FF2B5EF4-FFF2-40B4-BE49-F238E27FC236}">
                <a16:creationId xmlns:a16="http://schemas.microsoft.com/office/drawing/2014/main" id="{BD9D0703-E6A4-D1D5-0BEB-6393B5878D57}"/>
              </a:ext>
            </a:extLst>
          </p:cNvPr>
          <p:cNvSpPr>
            <a:spLocks noChangeArrowheads="1"/>
          </p:cNvSpPr>
          <p:nvPr/>
        </p:nvSpPr>
        <p:spPr bwMode="auto">
          <a:xfrm>
            <a:off x="1066800" y="4267200"/>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latin typeface="Arial Rounded MT Bold" panose="020F0704030504030204" pitchFamily="34" charset="0"/>
              </a:defRPr>
            </a:lvl1pPr>
            <a:lvl2pPr algn="ctr">
              <a:defRPr sz="4400" b="1">
                <a:solidFill>
                  <a:schemeClr val="tx2"/>
                </a:solidFill>
                <a:latin typeface="Arial Rounded MT Bold" panose="020F0704030504030204" pitchFamily="34" charset="0"/>
              </a:defRPr>
            </a:lvl2pPr>
            <a:lvl3pPr algn="ctr">
              <a:defRPr sz="4400" b="1">
                <a:solidFill>
                  <a:schemeClr val="tx2"/>
                </a:solidFill>
                <a:latin typeface="Arial Rounded MT Bold" panose="020F0704030504030204" pitchFamily="34" charset="0"/>
              </a:defRPr>
            </a:lvl3pPr>
            <a:lvl4pPr algn="ctr">
              <a:defRPr sz="4400" b="1">
                <a:solidFill>
                  <a:schemeClr val="tx2"/>
                </a:solidFill>
                <a:latin typeface="Arial Rounded MT Bold" panose="020F0704030504030204" pitchFamily="34" charset="0"/>
              </a:defRPr>
            </a:lvl4pPr>
            <a:lvl5pPr algn="ctr">
              <a:defRPr sz="4400" b="1">
                <a:solidFill>
                  <a:schemeClr val="tx2"/>
                </a:solidFill>
                <a:latin typeface="Arial Rounded MT Bold" panose="020F0704030504030204" pitchFamily="34" charset="0"/>
              </a:defRPr>
            </a:lvl5pPr>
            <a:lvl6pPr marL="457200" algn="ctr" fontAlgn="base">
              <a:spcBef>
                <a:spcPct val="0"/>
              </a:spcBef>
              <a:spcAft>
                <a:spcPct val="0"/>
              </a:spcAft>
              <a:defRPr sz="4400" b="1">
                <a:solidFill>
                  <a:schemeClr val="tx2"/>
                </a:solidFill>
                <a:latin typeface="Arial Rounded MT Bold" panose="020F0704030504030204" pitchFamily="34" charset="0"/>
              </a:defRPr>
            </a:lvl6pPr>
            <a:lvl7pPr marL="914400" algn="ctr" fontAlgn="base">
              <a:spcBef>
                <a:spcPct val="0"/>
              </a:spcBef>
              <a:spcAft>
                <a:spcPct val="0"/>
              </a:spcAft>
              <a:defRPr sz="4400" b="1">
                <a:solidFill>
                  <a:schemeClr val="tx2"/>
                </a:solidFill>
                <a:latin typeface="Arial Rounded MT Bold" panose="020F0704030504030204" pitchFamily="34" charset="0"/>
              </a:defRPr>
            </a:lvl7pPr>
            <a:lvl8pPr marL="1371600" algn="ctr" fontAlgn="base">
              <a:spcBef>
                <a:spcPct val="0"/>
              </a:spcBef>
              <a:spcAft>
                <a:spcPct val="0"/>
              </a:spcAft>
              <a:defRPr sz="4400" b="1">
                <a:solidFill>
                  <a:schemeClr val="tx2"/>
                </a:solidFill>
                <a:latin typeface="Arial Rounded MT Bold" panose="020F0704030504030204" pitchFamily="34" charset="0"/>
              </a:defRPr>
            </a:lvl8pPr>
            <a:lvl9pPr marL="1828800" algn="ctr" fontAlgn="base">
              <a:spcBef>
                <a:spcPct val="0"/>
              </a:spcBef>
              <a:spcAft>
                <a:spcPct val="0"/>
              </a:spcAft>
              <a:defRPr sz="4400" b="1">
                <a:solidFill>
                  <a:schemeClr val="tx2"/>
                </a:solidFill>
                <a:latin typeface="Arial Rounded MT Bold" panose="020F0704030504030204" pitchFamily="34" charset="0"/>
              </a:defRPr>
            </a:lvl9pPr>
          </a:lstStyle>
          <a:p>
            <a:r>
              <a:rPr lang="en-US" altLang="en-US" sz="3200"/>
              <a:t>Rich Kelly</a:t>
            </a:r>
            <a:br>
              <a:rPr lang="en-US" altLang="en-US" sz="3200"/>
            </a:br>
            <a:r>
              <a:rPr lang="en-US" altLang="en-US" sz="3200"/>
              <a:t>Eugene BLM</a:t>
            </a:r>
            <a:br>
              <a:rPr lang="en-US" altLang="en-US" sz="3200"/>
            </a:br>
            <a:r>
              <a:rPr lang="en-US" altLang="en-US" sz="3200"/>
              <a:t>541-683-6405    rkelly@blm.gov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287E868-8ABC-9A45-97B9-DAC9D041AC4F}"/>
              </a:ext>
            </a:extLst>
          </p:cNvPr>
          <p:cNvSpPr>
            <a:spLocks noGrp="1" noChangeArrowheads="1"/>
          </p:cNvSpPr>
          <p:nvPr>
            <p:ph type="title"/>
          </p:nvPr>
        </p:nvSpPr>
        <p:spPr>
          <a:xfrm>
            <a:off x="228600" y="228600"/>
            <a:ext cx="8686800" cy="685800"/>
          </a:xfrm>
        </p:spPr>
        <p:txBody>
          <a:bodyPr/>
          <a:lstStyle/>
          <a:p>
            <a:r>
              <a:rPr lang="en-US" altLang="en-US" sz="3200"/>
              <a:t>Objectives and Actions</a:t>
            </a:r>
          </a:p>
        </p:txBody>
      </p:sp>
      <p:sp>
        <p:nvSpPr>
          <p:cNvPr id="27651" name="Rectangle 3">
            <a:extLst>
              <a:ext uri="{FF2B5EF4-FFF2-40B4-BE49-F238E27FC236}">
                <a16:creationId xmlns:a16="http://schemas.microsoft.com/office/drawing/2014/main" id="{16D95531-9454-66BA-3C36-C71956FAA2AF}"/>
              </a:ext>
            </a:extLst>
          </p:cNvPr>
          <p:cNvSpPr>
            <a:spLocks noGrp="1" noChangeArrowheads="1"/>
          </p:cNvSpPr>
          <p:nvPr>
            <p:ph type="body" idx="1"/>
          </p:nvPr>
        </p:nvSpPr>
        <p:spPr>
          <a:xfrm>
            <a:off x="228600" y="914400"/>
            <a:ext cx="8686800" cy="5410200"/>
          </a:xfrm>
        </p:spPr>
        <p:txBody>
          <a:bodyPr/>
          <a:lstStyle/>
          <a:p>
            <a:pPr>
              <a:lnSpc>
                <a:spcPct val="80000"/>
              </a:lnSpc>
            </a:pPr>
            <a:r>
              <a:rPr lang="en-US" altLang="en-US" sz="2800">
                <a:effectLst/>
              </a:rPr>
              <a:t>OBJECTIVE: Reduce tree density and increase variability of tree spacing in 75% (100% of stands; 75% of acres) of the 21-30-year age class, so that tree densities range from 40-110 TPA within 10 years.</a:t>
            </a:r>
          </a:p>
          <a:p>
            <a:pPr>
              <a:lnSpc>
                <a:spcPct val="80000"/>
              </a:lnSpc>
            </a:pPr>
            <a:endParaRPr lang="en-US" altLang="en-US" sz="2000">
              <a:effectLst/>
            </a:endParaRPr>
          </a:p>
          <a:p>
            <a:pPr>
              <a:lnSpc>
                <a:spcPct val="80000"/>
              </a:lnSpc>
            </a:pPr>
            <a:endParaRPr lang="en-US" altLang="en-US" sz="2000">
              <a:effectLst/>
            </a:endParaRPr>
          </a:p>
          <a:p>
            <a:pPr>
              <a:lnSpc>
                <a:spcPct val="80000"/>
              </a:lnSpc>
            </a:pPr>
            <a:r>
              <a:rPr lang="en-US" altLang="en-US" sz="1800">
                <a:effectLst/>
              </a:rPr>
              <a:t>ACTION: </a:t>
            </a:r>
            <a:r>
              <a:rPr lang="en-US" altLang="en-US" sz="1800" b="0">
                <a:effectLst/>
              </a:rPr>
              <a:t>Among stands aged 21 to 30 years that were pre-commercially thinned, thin approximately 1/3 of stands in uplands (i.e., &gt;100' from streams) to a treated stand average of 40-60 Douglas-fir trees per acre, with variable spacing.</a:t>
            </a:r>
          </a:p>
          <a:p>
            <a:pPr>
              <a:lnSpc>
                <a:spcPct val="80000"/>
              </a:lnSpc>
            </a:pPr>
            <a:r>
              <a:rPr lang="en-US" altLang="en-US" sz="1800">
                <a:effectLst/>
              </a:rPr>
              <a:t>ACTION: </a:t>
            </a:r>
            <a:r>
              <a:rPr lang="en-US" altLang="en-US" sz="1800" b="0">
                <a:effectLst/>
              </a:rPr>
              <a:t>Among stands aged 21 to 30 years that were pre-commercially thinned, thin approximately 1/3 of stands in uplands (i.e., &gt;100' from streams) to a treated stand average of 60-80 Douglas-fir trees per acre, with variable spacing.</a:t>
            </a:r>
          </a:p>
          <a:p>
            <a:pPr>
              <a:lnSpc>
                <a:spcPct val="80000"/>
              </a:lnSpc>
            </a:pPr>
            <a:r>
              <a:rPr lang="en-US" altLang="en-US" sz="1800">
                <a:effectLst/>
              </a:rPr>
              <a:t>ACTION: </a:t>
            </a:r>
            <a:r>
              <a:rPr lang="en-US" altLang="en-US" sz="1800" b="0">
                <a:effectLst/>
              </a:rPr>
              <a:t>Among stands aged 21 to 30 years that were pre-commercially thinned, thin approximately 1/3 of stands in uplands (i.e., &gt;100' from streams) to a treated stand average of 80-110 Douglas-fir trees per acre, with variable spacing.</a:t>
            </a:r>
            <a:endParaRPr lang="en-US" altLang="en-US" sz="1800"/>
          </a:p>
          <a:p>
            <a:pPr>
              <a:lnSpc>
                <a:spcPct val="80000"/>
              </a:lnSpc>
            </a:pPr>
            <a:endParaRPr lang="en-US" altLang="en-US" sz="1800"/>
          </a:p>
          <a:p>
            <a:pPr>
              <a:lnSpc>
                <a:spcPct val="80000"/>
              </a:lnSpc>
            </a:pPr>
            <a:endParaRPr lang="en-US" altLang="en-US" sz="1800"/>
          </a:p>
          <a:p>
            <a:pPr>
              <a:lnSpc>
                <a:spcPct val="80000"/>
              </a:lnSpc>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9" name="Rectangle 7">
            <a:extLst>
              <a:ext uri="{FF2B5EF4-FFF2-40B4-BE49-F238E27FC236}">
                <a16:creationId xmlns:a16="http://schemas.microsoft.com/office/drawing/2014/main" id="{B17C7677-77BB-4F12-B47C-FADD7D53981E}"/>
              </a:ext>
            </a:extLst>
          </p:cNvPr>
          <p:cNvSpPr>
            <a:spLocks noGrp="1" noChangeArrowheads="1"/>
          </p:cNvSpPr>
          <p:nvPr>
            <p:ph type="title"/>
          </p:nvPr>
        </p:nvSpPr>
        <p:spPr/>
        <p:txBody>
          <a:bodyPr/>
          <a:lstStyle/>
          <a:p>
            <a:r>
              <a:rPr lang="en-US" altLang="en-US" sz="3200"/>
              <a:t>Age Classes – Planning Area &amp; LSR</a:t>
            </a:r>
          </a:p>
        </p:txBody>
      </p:sp>
      <p:graphicFrame>
        <p:nvGraphicFramePr>
          <p:cNvPr id="28683" name="Object 11">
            <a:extLst>
              <a:ext uri="{FF2B5EF4-FFF2-40B4-BE49-F238E27FC236}">
                <a16:creationId xmlns:a16="http://schemas.microsoft.com/office/drawing/2014/main" id="{8C0FEEB1-BE92-581F-CC5D-FF19C7CE706D}"/>
              </a:ext>
            </a:extLst>
          </p:cNvPr>
          <p:cNvGraphicFramePr>
            <a:graphicFrameLocks noChangeAspect="1"/>
          </p:cNvGraphicFramePr>
          <p:nvPr>
            <p:ph idx="1"/>
          </p:nvPr>
        </p:nvGraphicFramePr>
        <p:xfrm>
          <a:off x="228600" y="990600"/>
          <a:ext cx="8639175" cy="5638800"/>
        </p:xfrm>
        <a:graphic>
          <a:graphicData uri="http://schemas.openxmlformats.org/presentationml/2006/ole">
            <mc:AlternateContent xmlns:mc="http://schemas.openxmlformats.org/markup-compatibility/2006">
              <mc:Choice xmlns:v="urn:schemas-microsoft-com:vml" Requires="v">
                <p:oleObj name="Chart" r:id="rId2" imgW="8410683" imgH="5172082" progId="Excel.Chart.8">
                  <p:embed/>
                </p:oleObj>
              </mc:Choice>
              <mc:Fallback>
                <p:oleObj name="Chart" r:id="rId2" imgW="8410683" imgH="5172082" progId="Excel.Chart.8">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6391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D74901F-2674-D55F-0E55-0D513453AE99}"/>
              </a:ext>
            </a:extLst>
          </p:cNvPr>
          <p:cNvSpPr>
            <a:spLocks noGrp="1" noChangeArrowheads="1"/>
          </p:cNvSpPr>
          <p:nvPr>
            <p:ph type="title"/>
          </p:nvPr>
        </p:nvSpPr>
        <p:spPr/>
        <p:txBody>
          <a:bodyPr/>
          <a:lstStyle/>
          <a:p>
            <a:r>
              <a:rPr lang="en-US" altLang="en-US" sz="3200"/>
              <a:t>IMPLEMENTATION – Non Commercial Thinning</a:t>
            </a:r>
          </a:p>
        </p:txBody>
      </p:sp>
      <p:pic>
        <p:nvPicPr>
          <p:cNvPr id="17413" name="Picture 5">
            <a:extLst>
              <a:ext uri="{FF2B5EF4-FFF2-40B4-BE49-F238E27FC236}">
                <a16:creationId xmlns:a16="http://schemas.microsoft.com/office/drawing/2014/main" id="{58B5A296-2F56-C698-8D63-9B03B54E0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8E31755-571D-5B0D-BDA4-204E10E72681}"/>
              </a:ext>
            </a:extLst>
          </p:cNvPr>
          <p:cNvSpPr>
            <a:spLocks noGrp="1" noChangeArrowheads="1"/>
          </p:cNvSpPr>
          <p:nvPr>
            <p:ph type="title"/>
          </p:nvPr>
        </p:nvSpPr>
        <p:spPr/>
        <p:txBody>
          <a:bodyPr/>
          <a:lstStyle/>
          <a:p>
            <a:r>
              <a:rPr lang="en-US" altLang="en-US"/>
              <a:t>Tree Girdling – </a:t>
            </a:r>
            <a:r>
              <a:rPr lang="en-US" altLang="en-US" sz="3200"/>
              <a:t>Veg. Mgt. Contract</a:t>
            </a:r>
          </a:p>
        </p:txBody>
      </p:sp>
      <p:pic>
        <p:nvPicPr>
          <p:cNvPr id="11269" name="Picture 5">
            <a:extLst>
              <a:ext uri="{FF2B5EF4-FFF2-40B4-BE49-F238E27FC236}">
                <a16:creationId xmlns:a16="http://schemas.microsoft.com/office/drawing/2014/main" id="{F5A31A8D-0646-83BF-88FD-8440443B6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8BF5026-B8AF-375B-6D76-0AF6FF020C3A}"/>
              </a:ext>
            </a:extLst>
          </p:cNvPr>
          <p:cNvSpPr>
            <a:spLocks noGrp="1" noChangeArrowheads="1"/>
          </p:cNvSpPr>
          <p:nvPr>
            <p:ph type="title"/>
          </p:nvPr>
        </p:nvSpPr>
        <p:spPr/>
        <p:txBody>
          <a:bodyPr/>
          <a:lstStyle/>
          <a:p>
            <a:r>
              <a:rPr lang="en-US" altLang="en-US"/>
              <a:t>Equipment</a:t>
            </a:r>
            <a:endParaRPr lang="en-US" altLang="en-US" sz="2800"/>
          </a:p>
        </p:txBody>
      </p:sp>
      <p:pic>
        <p:nvPicPr>
          <p:cNvPr id="13320" name="Picture 8">
            <a:extLst>
              <a:ext uri="{FF2B5EF4-FFF2-40B4-BE49-F238E27FC236}">
                <a16:creationId xmlns:a16="http://schemas.microsoft.com/office/drawing/2014/main" id="{60C98769-54DD-87B9-D2C6-0B95A52B6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09700"/>
            <a:ext cx="5943600" cy="445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DC13874-2208-5CDB-B701-F8CFE9CD2077}"/>
              </a:ext>
            </a:extLst>
          </p:cNvPr>
          <p:cNvSpPr>
            <a:spLocks noGrp="1" noChangeArrowheads="1"/>
          </p:cNvSpPr>
          <p:nvPr>
            <p:ph type="title"/>
          </p:nvPr>
        </p:nvSpPr>
        <p:spPr/>
        <p:txBody>
          <a:bodyPr/>
          <a:lstStyle/>
          <a:p>
            <a:r>
              <a:rPr lang="en-US" altLang="en-US"/>
              <a:t>Target Stands - </a:t>
            </a:r>
            <a:r>
              <a:rPr lang="en-US" altLang="en-US" sz="3200"/>
              <a:t>Initial</a:t>
            </a:r>
          </a:p>
        </p:txBody>
      </p:sp>
      <p:sp>
        <p:nvSpPr>
          <p:cNvPr id="12292" name="Rectangle 4">
            <a:extLst>
              <a:ext uri="{FF2B5EF4-FFF2-40B4-BE49-F238E27FC236}">
                <a16:creationId xmlns:a16="http://schemas.microsoft.com/office/drawing/2014/main" id="{51F30E50-B05B-E90A-32D8-8070A0D33AE4}"/>
              </a:ext>
            </a:extLst>
          </p:cNvPr>
          <p:cNvSpPr>
            <a:spLocks noGrp="1" noChangeArrowheads="1"/>
          </p:cNvSpPr>
          <p:nvPr>
            <p:ph type="body" idx="1"/>
          </p:nvPr>
        </p:nvSpPr>
        <p:spPr/>
        <p:txBody>
          <a:bodyPr/>
          <a:lstStyle/>
          <a:p>
            <a:r>
              <a:rPr lang="en-US" altLang="en-US"/>
              <a:t>Non PCTed Stands</a:t>
            </a:r>
          </a:p>
          <a:p>
            <a:endParaRPr lang="en-US" altLang="en-US"/>
          </a:p>
          <a:p>
            <a:r>
              <a:rPr lang="en-US" altLang="en-US"/>
              <a:t>Average Diameter 5-9 inches</a:t>
            </a:r>
          </a:p>
          <a:p>
            <a:endParaRPr lang="en-US" altLang="en-US"/>
          </a:p>
          <a:p>
            <a:r>
              <a:rPr lang="en-US" altLang="en-US"/>
              <a:t>High Relative Density - 300 TPA</a:t>
            </a:r>
          </a:p>
          <a:p>
            <a:endParaRPr lang="en-US" altLang="en-US"/>
          </a:p>
          <a:p>
            <a:r>
              <a:rPr lang="en-US" altLang="en-US"/>
              <a:t>Low Levels of CWD and Snags</a:t>
            </a:r>
          </a:p>
          <a:p>
            <a:endParaRPr lang="en-US" altLang="en-US"/>
          </a:p>
          <a:p>
            <a:r>
              <a:rPr lang="en-US" altLang="en-US"/>
              <a:t>Accomplishments:</a:t>
            </a:r>
          </a:p>
          <a:p>
            <a:pPr lvl="2"/>
            <a:r>
              <a:rPr lang="en-US" altLang="en-US"/>
              <a:t>2006		950 Acres</a:t>
            </a:r>
          </a:p>
          <a:p>
            <a:pPr lvl="2"/>
            <a:r>
              <a:rPr lang="en-US" altLang="en-US"/>
              <a:t>2007		400 Acres</a:t>
            </a:r>
          </a:p>
          <a:p>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3A67C6C-B6B1-868A-D401-A07FD22BE52E}"/>
              </a:ext>
            </a:extLst>
          </p:cNvPr>
          <p:cNvSpPr>
            <a:spLocks noGrp="1" noChangeArrowheads="1"/>
          </p:cNvSpPr>
          <p:nvPr>
            <p:ph type="title"/>
          </p:nvPr>
        </p:nvSpPr>
        <p:spPr/>
        <p:txBody>
          <a:bodyPr/>
          <a:lstStyle/>
          <a:p>
            <a:r>
              <a:rPr lang="en-US" altLang="en-US"/>
              <a:t>Specifications Slide 1</a:t>
            </a:r>
            <a:endParaRPr lang="en-US" altLang="en-US" sz="2800"/>
          </a:p>
        </p:txBody>
      </p:sp>
      <p:sp>
        <p:nvSpPr>
          <p:cNvPr id="37893" name="Rectangle 5">
            <a:extLst>
              <a:ext uri="{FF2B5EF4-FFF2-40B4-BE49-F238E27FC236}">
                <a16:creationId xmlns:a16="http://schemas.microsoft.com/office/drawing/2014/main" id="{4BABCA0B-BBB4-D578-0B61-C251F6DCBA98}"/>
              </a:ext>
            </a:extLst>
          </p:cNvPr>
          <p:cNvSpPr>
            <a:spLocks noGrp="1" noChangeArrowheads="1"/>
          </p:cNvSpPr>
          <p:nvPr>
            <p:ph idx="1"/>
          </p:nvPr>
        </p:nvSpPr>
        <p:spPr/>
        <p:txBody>
          <a:bodyPr/>
          <a:lstStyle/>
          <a:p>
            <a:r>
              <a:rPr lang="en-US" altLang="en-US" sz="1800"/>
              <a:t>1.	The Contractor shall select leave trees and shall girdle take trees to achieve a variable width spacing of the Douglas fir trees across the entire project area.</a:t>
            </a:r>
          </a:p>
          <a:p>
            <a:endParaRPr lang="en-US" altLang="en-US" sz="1800"/>
          </a:p>
          <a:p>
            <a:r>
              <a:rPr lang="en-US" altLang="en-US" sz="1800"/>
              <a:t>2.	The Contractor shall normally select the largest, healthiest, or best formed tree for the leave trees.</a:t>
            </a:r>
          </a:p>
          <a:p>
            <a:endParaRPr lang="en-US" altLang="en-US" sz="1800"/>
          </a:p>
          <a:p>
            <a:r>
              <a:rPr lang="en-US" altLang="en-US" sz="1800"/>
              <a:t>3.	The Contractor shall not girdle/cut conifer trees which are:</a:t>
            </a:r>
          </a:p>
          <a:p>
            <a:pPr lvl="1"/>
            <a:r>
              <a:rPr lang="en-US" altLang="en-US" sz="1800"/>
              <a:t>Trees less than 6 inches DBH</a:t>
            </a:r>
          </a:p>
          <a:p>
            <a:pPr lvl="1"/>
            <a:r>
              <a:rPr lang="en-US" altLang="en-US" sz="1800"/>
              <a:t>Trees greater than 16 inches DBH</a:t>
            </a:r>
          </a:p>
          <a:p>
            <a:pPr lvl="1"/>
            <a:r>
              <a:rPr lang="en-US" altLang="en-US" sz="1800"/>
              <a:t>Non Douglas-fir tree species</a:t>
            </a:r>
          </a:p>
          <a:p>
            <a:pPr lvl="1"/>
            <a:r>
              <a:rPr lang="en-US" altLang="en-US" sz="1800"/>
              <a:t>Hardwood trees</a:t>
            </a:r>
          </a:p>
          <a:p>
            <a:pPr lvl="1"/>
            <a:r>
              <a:rPr lang="en-US" altLang="en-US" sz="1800"/>
              <a:t>Douglas fir trees with green limbs within 10 feet of the ground</a:t>
            </a:r>
          </a:p>
          <a:p>
            <a:pPr lvl="1"/>
            <a:r>
              <a:rPr lang="en-US" altLang="en-US" sz="1800"/>
              <a:t>Tree leaning at greater than 30 degrees from vertical</a:t>
            </a:r>
          </a:p>
          <a:p>
            <a:pPr lvl="1"/>
            <a:r>
              <a:rPr lang="en-US" altLang="en-US" sz="1800"/>
              <a:t>Trees with a broken top or missing terminal leader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1E2F52-E454-C5EE-45F1-60FECE7A5237}"/>
              </a:ext>
            </a:extLst>
          </p:cNvPr>
          <p:cNvSpPr>
            <a:spLocks noGrp="1" noChangeArrowheads="1"/>
          </p:cNvSpPr>
          <p:nvPr>
            <p:ph type="title"/>
          </p:nvPr>
        </p:nvSpPr>
        <p:spPr/>
        <p:txBody>
          <a:bodyPr/>
          <a:lstStyle/>
          <a:p>
            <a:r>
              <a:rPr lang="en-US" altLang="en-US"/>
              <a:t>Specifications Slide 2</a:t>
            </a:r>
          </a:p>
        </p:txBody>
      </p:sp>
      <p:sp>
        <p:nvSpPr>
          <p:cNvPr id="18439" name="Rectangle 7">
            <a:extLst>
              <a:ext uri="{FF2B5EF4-FFF2-40B4-BE49-F238E27FC236}">
                <a16:creationId xmlns:a16="http://schemas.microsoft.com/office/drawing/2014/main" id="{633C971C-22F9-6C92-E5ED-F93884D1945A}"/>
              </a:ext>
            </a:extLst>
          </p:cNvPr>
          <p:cNvSpPr>
            <a:spLocks noGrp="1" noChangeArrowheads="1"/>
          </p:cNvSpPr>
          <p:nvPr>
            <p:ph idx="1"/>
          </p:nvPr>
        </p:nvSpPr>
        <p:spPr/>
        <p:txBody>
          <a:bodyPr/>
          <a:lstStyle/>
          <a:p>
            <a:r>
              <a:rPr lang="en-US" altLang="en-US" sz="1600"/>
              <a:t>4.	The Contactor shall girdle trees for an average spacing of approximately 18 by 18 feet (average of 134 trees per acre).  The contractor shall normally vary the spacing from 12 to 24 feet.  The contractor shall rarely (less than 5% of the time) use 8 foot spacing between trees.</a:t>
            </a:r>
          </a:p>
          <a:p>
            <a:endParaRPr lang="en-US" altLang="en-US" sz="1600"/>
          </a:p>
          <a:p>
            <a:r>
              <a:rPr lang="en-US" altLang="en-US" sz="1600"/>
              <a:t>5.	The Contractor shall not girdle conifer trees when the existing conifer spacing is equal to or greater than 25 feet (70 trees per acre).</a:t>
            </a:r>
          </a:p>
          <a:p>
            <a:endParaRPr lang="en-US" altLang="en-US" sz="1600"/>
          </a:p>
          <a:p>
            <a:r>
              <a:rPr lang="en-US" altLang="en-US" sz="1600"/>
              <a:t>6.	The Contractor shall not girdle trees within a 25 foot wide leave strip along designated stand edges as identified on the project area maps.</a:t>
            </a:r>
          </a:p>
          <a:p>
            <a:endParaRPr lang="en-US" altLang="en-US" sz="1600"/>
          </a:p>
          <a:p>
            <a:r>
              <a:rPr lang="en-US" altLang="en-US" sz="1600"/>
              <a:t>7.	The Contractor shall not girdle trees within a 50 foot wide primary shade zone along the side of perennial streams as identified on the project area maps.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22D77E3-48E1-87A9-95AC-271785BC5D85}"/>
              </a:ext>
            </a:extLst>
          </p:cNvPr>
          <p:cNvSpPr>
            <a:spLocks noGrp="1" noChangeArrowheads="1"/>
          </p:cNvSpPr>
          <p:nvPr>
            <p:ph type="title"/>
          </p:nvPr>
        </p:nvSpPr>
        <p:spPr/>
        <p:txBody>
          <a:bodyPr/>
          <a:lstStyle/>
          <a:p>
            <a:r>
              <a:rPr lang="en-US" altLang="en-US"/>
              <a:t>Tree Girdling – 1 to 2 years</a:t>
            </a:r>
            <a:endParaRPr lang="en-US" altLang="en-US" sz="2800"/>
          </a:p>
        </p:txBody>
      </p:sp>
      <p:pic>
        <p:nvPicPr>
          <p:cNvPr id="39942" name="Picture 6">
            <a:extLst>
              <a:ext uri="{FF2B5EF4-FFF2-40B4-BE49-F238E27FC236}">
                <a16:creationId xmlns:a16="http://schemas.microsoft.com/office/drawing/2014/main" id="{C8341520-F08E-8C10-2BA8-FA3FBE5E0C20}"/>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143000"/>
            <a:ext cx="4648200" cy="348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3" name="Picture 7">
            <a:extLst>
              <a:ext uri="{FF2B5EF4-FFF2-40B4-BE49-F238E27FC236}">
                <a16:creationId xmlns:a16="http://schemas.microsoft.com/office/drawing/2014/main" id="{B433BBB8-04C6-58A7-C6FB-72D41B600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360045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ADD3874-352F-2FAF-1F3A-696D8BFBBDD9}"/>
              </a:ext>
            </a:extLst>
          </p:cNvPr>
          <p:cNvSpPr>
            <a:spLocks noGrp="1" noChangeArrowheads="1"/>
          </p:cNvSpPr>
          <p:nvPr>
            <p:ph type="title"/>
          </p:nvPr>
        </p:nvSpPr>
        <p:spPr/>
        <p:txBody>
          <a:bodyPr/>
          <a:lstStyle/>
          <a:p>
            <a:r>
              <a:rPr lang="en-US" altLang="en-US"/>
              <a:t>Intended Conditions</a:t>
            </a:r>
          </a:p>
        </p:txBody>
      </p:sp>
      <p:sp>
        <p:nvSpPr>
          <p:cNvPr id="57347" name="Rectangle 3">
            <a:extLst>
              <a:ext uri="{FF2B5EF4-FFF2-40B4-BE49-F238E27FC236}">
                <a16:creationId xmlns:a16="http://schemas.microsoft.com/office/drawing/2014/main" id="{2FD6C64F-67A3-236C-64B8-05942B0EA660}"/>
              </a:ext>
            </a:extLst>
          </p:cNvPr>
          <p:cNvSpPr>
            <a:spLocks noGrp="1" noChangeArrowheads="1"/>
          </p:cNvSpPr>
          <p:nvPr>
            <p:ph type="body" idx="1"/>
          </p:nvPr>
        </p:nvSpPr>
        <p:spPr/>
        <p:txBody>
          <a:bodyPr/>
          <a:lstStyle/>
          <a:p>
            <a:r>
              <a:rPr lang="en-US" altLang="en-US"/>
              <a:t>Forest Stand Post-Treatment</a:t>
            </a:r>
          </a:p>
          <a:p>
            <a:endParaRPr lang="en-US" altLang="en-US"/>
          </a:p>
          <a:p>
            <a:pPr lvl="1"/>
            <a:r>
              <a:rPr lang="en-US" altLang="en-US"/>
              <a:t>PCTed stands		40-110 TPA</a:t>
            </a:r>
          </a:p>
          <a:p>
            <a:pPr lvl="1"/>
            <a:r>
              <a:rPr lang="en-US" altLang="en-US"/>
              <a:t>non PCTed stands		75-150 TPA</a:t>
            </a:r>
          </a:p>
          <a:p>
            <a:pPr lvl="1"/>
            <a:r>
              <a:rPr lang="en-US" altLang="en-US"/>
              <a:t>variable tree spacing - 8 feet to 30 feet</a:t>
            </a:r>
          </a:p>
          <a:p>
            <a:pPr lvl="1"/>
            <a:r>
              <a:rPr lang="en-US" altLang="en-US"/>
              <a:t>shade tolerant conifers 26-90 TPA by age 81</a:t>
            </a:r>
          </a:p>
          <a:p>
            <a:pPr lvl="1"/>
            <a:r>
              <a:rPr lang="en-US" altLang="en-US"/>
              <a:t>snags and coarse woody debris 1102-3794 cu ft. per acre</a:t>
            </a:r>
          </a:p>
          <a:p>
            <a:pPr lvl="1"/>
            <a:r>
              <a:rPr lang="en-US" altLang="en-US"/>
              <a:t>riparian conifers ≥ 13 TPA ≥ 24 inches DBH by age 80-131</a:t>
            </a:r>
          </a:p>
          <a:p>
            <a:pPr lvl="1"/>
            <a:r>
              <a:rPr lang="en-US" altLang="en-US"/>
              <a:t>stream structures (woody debris) 30-160 pieces per stream mile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2CA7E40-3E1E-6B17-BC01-B6FC1B19FFF1}"/>
              </a:ext>
            </a:extLst>
          </p:cNvPr>
          <p:cNvSpPr>
            <a:spLocks noGrp="1" noChangeArrowheads="1"/>
          </p:cNvSpPr>
          <p:nvPr>
            <p:ph type="title"/>
          </p:nvPr>
        </p:nvSpPr>
        <p:spPr/>
        <p:txBody>
          <a:bodyPr/>
          <a:lstStyle/>
          <a:p>
            <a:r>
              <a:rPr lang="en-US" altLang="en-US"/>
              <a:t>Outline</a:t>
            </a:r>
          </a:p>
        </p:txBody>
      </p:sp>
      <p:sp>
        <p:nvSpPr>
          <p:cNvPr id="51203" name="Rectangle 3">
            <a:extLst>
              <a:ext uri="{FF2B5EF4-FFF2-40B4-BE49-F238E27FC236}">
                <a16:creationId xmlns:a16="http://schemas.microsoft.com/office/drawing/2014/main" id="{8C7EB00B-3B06-604C-E365-5EECAE3ED084}"/>
              </a:ext>
            </a:extLst>
          </p:cNvPr>
          <p:cNvSpPr>
            <a:spLocks noGrp="1" noChangeArrowheads="1"/>
          </p:cNvSpPr>
          <p:nvPr>
            <p:ph type="body" idx="1"/>
          </p:nvPr>
        </p:nvSpPr>
        <p:spPr/>
        <p:txBody>
          <a:bodyPr/>
          <a:lstStyle/>
          <a:p>
            <a:r>
              <a:rPr lang="en-US" altLang="en-US"/>
              <a:t>EIS Background</a:t>
            </a:r>
          </a:p>
          <a:p>
            <a:endParaRPr lang="en-US" altLang="en-US"/>
          </a:p>
          <a:p>
            <a:r>
              <a:rPr lang="en-US" altLang="en-US"/>
              <a:t>EIS Prescriptions – non commercial thinning</a:t>
            </a:r>
          </a:p>
          <a:p>
            <a:endParaRPr lang="en-US" altLang="en-US"/>
          </a:p>
          <a:p>
            <a:r>
              <a:rPr lang="en-US" altLang="en-US"/>
              <a:t>Stand Assessments – young stands</a:t>
            </a:r>
          </a:p>
          <a:p>
            <a:endParaRPr lang="en-US" altLang="en-US"/>
          </a:p>
          <a:p>
            <a:r>
              <a:rPr lang="en-US" altLang="en-US"/>
              <a:t>Demonstration Stands</a:t>
            </a:r>
          </a:p>
          <a:p>
            <a:endParaRPr lang="en-US" altLang="en-US"/>
          </a:p>
          <a:p>
            <a:r>
              <a:rPr lang="en-US" altLang="en-US"/>
              <a:t>Conclusions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4515" name="Object 3">
            <a:extLst>
              <a:ext uri="{FF2B5EF4-FFF2-40B4-BE49-F238E27FC236}">
                <a16:creationId xmlns:a16="http://schemas.microsoft.com/office/drawing/2014/main" id="{A43C08F2-4135-A5AC-BE26-CB4ADA94D90C}"/>
              </a:ext>
            </a:extLst>
          </p:cNvPr>
          <p:cNvGraphicFramePr>
            <a:graphicFrameLocks noChangeAspect="1"/>
          </p:cNvGraphicFramePr>
          <p:nvPr>
            <p:ph idx="1"/>
          </p:nvPr>
        </p:nvGraphicFramePr>
        <p:xfrm>
          <a:off x="457200" y="457200"/>
          <a:ext cx="8382000" cy="6019800"/>
        </p:xfrm>
        <a:graphic>
          <a:graphicData uri="http://schemas.openxmlformats.org/presentationml/2006/ole">
            <mc:AlternateContent xmlns:mc="http://schemas.openxmlformats.org/markup-compatibility/2006">
              <mc:Choice xmlns:v="urn:schemas-microsoft-com:vml" Requires="v">
                <p:oleObj name="Chart" r:id="rId2" imgW="7972541" imgH="5724632" progId="Excel.Chart.8">
                  <p:embed/>
                </p:oleObj>
              </mc:Choice>
              <mc:Fallback>
                <p:oleObj name="Chart" r:id="rId2" imgW="7972541" imgH="5724632"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382000"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6564" name="Object 4">
            <a:extLst>
              <a:ext uri="{FF2B5EF4-FFF2-40B4-BE49-F238E27FC236}">
                <a16:creationId xmlns:a16="http://schemas.microsoft.com/office/drawing/2014/main" id="{2013C3F9-E076-3585-61BE-440686072016}"/>
              </a:ext>
            </a:extLst>
          </p:cNvPr>
          <p:cNvGraphicFramePr>
            <a:graphicFrameLocks noChangeAspect="1"/>
          </p:cNvGraphicFramePr>
          <p:nvPr>
            <p:ph/>
          </p:nvPr>
        </p:nvGraphicFramePr>
        <p:xfrm>
          <a:off x="228600" y="381000"/>
          <a:ext cx="8686800" cy="6172200"/>
        </p:xfrm>
        <a:graphic>
          <a:graphicData uri="http://schemas.openxmlformats.org/presentationml/2006/ole">
            <mc:AlternateContent xmlns:mc="http://schemas.openxmlformats.org/markup-compatibility/2006">
              <mc:Choice xmlns:v="urn:schemas-microsoft-com:vml" Requires="v">
                <p:oleObj name="Chart" r:id="rId2" imgW="6505651" imgH="4019459" progId="Excel.Chart.8">
                  <p:embed/>
                </p:oleObj>
              </mc:Choice>
              <mc:Fallback>
                <p:oleObj name="Chart" r:id="rId2" imgW="6505651" imgH="4019459"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86868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C498950A-DAA2-C162-831D-76D605CE460F}"/>
              </a:ext>
            </a:extLst>
          </p:cNvPr>
          <p:cNvSpPr>
            <a:spLocks noGrp="1" noChangeArrowheads="1"/>
          </p:cNvSpPr>
          <p:nvPr>
            <p:ph type="title"/>
          </p:nvPr>
        </p:nvSpPr>
        <p:spPr/>
        <p:txBody>
          <a:bodyPr/>
          <a:lstStyle/>
          <a:p>
            <a:r>
              <a:rPr lang="en-US" altLang="en-US"/>
              <a:t>Tools and Resources</a:t>
            </a:r>
            <a:endParaRPr lang="en-US" altLang="en-US" sz="2800"/>
          </a:p>
        </p:txBody>
      </p:sp>
      <p:sp>
        <p:nvSpPr>
          <p:cNvPr id="20487" name="Rectangle 7">
            <a:extLst>
              <a:ext uri="{FF2B5EF4-FFF2-40B4-BE49-F238E27FC236}">
                <a16:creationId xmlns:a16="http://schemas.microsoft.com/office/drawing/2014/main" id="{BDE9A9A7-76CE-3B73-476A-7AD301631BE2}"/>
              </a:ext>
            </a:extLst>
          </p:cNvPr>
          <p:cNvSpPr>
            <a:spLocks noGrp="1" noChangeArrowheads="1"/>
          </p:cNvSpPr>
          <p:nvPr>
            <p:ph idx="1"/>
          </p:nvPr>
        </p:nvSpPr>
        <p:spPr/>
        <p:txBody>
          <a:bodyPr/>
          <a:lstStyle/>
          <a:p>
            <a:r>
              <a:rPr lang="en-US" altLang="en-US"/>
              <a:t>Reforestation records database (</a:t>
            </a:r>
            <a:r>
              <a:rPr lang="en-US" altLang="en-US" i="1"/>
              <a:t>Microstorms</a:t>
            </a:r>
            <a:r>
              <a:rPr lang="en-US" altLang="en-US"/>
              <a:t>)</a:t>
            </a:r>
          </a:p>
          <a:p>
            <a:endParaRPr lang="en-US" altLang="en-US"/>
          </a:p>
          <a:p>
            <a:r>
              <a:rPr lang="en-US" altLang="en-US"/>
              <a:t>GIS maps</a:t>
            </a:r>
          </a:p>
          <a:p>
            <a:endParaRPr lang="en-US" altLang="en-US"/>
          </a:p>
          <a:p>
            <a:r>
              <a:rPr lang="en-US" altLang="en-US"/>
              <a:t>Aerial photos</a:t>
            </a:r>
          </a:p>
          <a:p>
            <a:endParaRPr lang="en-US" altLang="en-US"/>
          </a:p>
          <a:p>
            <a:r>
              <a:rPr lang="en-US" altLang="en-US"/>
              <a:t>Stand Assessments</a:t>
            </a:r>
          </a:p>
          <a:p>
            <a:endParaRPr lang="en-US" altLang="en-US"/>
          </a:p>
          <a:p>
            <a:r>
              <a:rPr lang="en-US" altLang="en-US"/>
              <a:t>multi year/multi agency vegetation management contract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7CF9135-D0DF-2E52-01C0-4E922D6C3524}"/>
              </a:ext>
            </a:extLst>
          </p:cNvPr>
          <p:cNvSpPr>
            <a:spLocks noGrp="1" noChangeArrowheads="1"/>
          </p:cNvSpPr>
          <p:nvPr>
            <p:ph type="title"/>
          </p:nvPr>
        </p:nvSpPr>
        <p:spPr/>
        <p:txBody>
          <a:bodyPr/>
          <a:lstStyle/>
          <a:p>
            <a:r>
              <a:rPr lang="en-US" altLang="en-US"/>
              <a:t>Stand Assessments</a:t>
            </a:r>
            <a:endParaRPr lang="en-US" altLang="en-US" sz="2800"/>
          </a:p>
        </p:txBody>
      </p:sp>
      <p:sp>
        <p:nvSpPr>
          <p:cNvPr id="41989" name="Rectangle 5">
            <a:extLst>
              <a:ext uri="{FF2B5EF4-FFF2-40B4-BE49-F238E27FC236}">
                <a16:creationId xmlns:a16="http://schemas.microsoft.com/office/drawing/2014/main" id="{7DE109AF-5560-09B1-53A2-F9E4399261A1}"/>
              </a:ext>
            </a:extLst>
          </p:cNvPr>
          <p:cNvSpPr>
            <a:spLocks noGrp="1" noChangeArrowheads="1"/>
          </p:cNvSpPr>
          <p:nvPr>
            <p:ph idx="1"/>
          </p:nvPr>
        </p:nvSpPr>
        <p:spPr/>
        <p:txBody>
          <a:bodyPr/>
          <a:lstStyle/>
          <a:p>
            <a:r>
              <a:rPr lang="en-US" altLang="en-US"/>
              <a:t>Stand Assessments versus Stand Exams</a:t>
            </a:r>
          </a:p>
        </p:txBody>
      </p:sp>
      <p:pic>
        <p:nvPicPr>
          <p:cNvPr id="41991" name="Picture 7">
            <a:extLst>
              <a:ext uri="{FF2B5EF4-FFF2-40B4-BE49-F238E27FC236}">
                <a16:creationId xmlns:a16="http://schemas.microsoft.com/office/drawing/2014/main" id="{BD68C215-4BF7-6FA6-9680-A9A56EEB9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2600"/>
            <a:ext cx="476885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0B0038E4-40EE-40DE-C29F-46922F3E4870}"/>
              </a:ext>
            </a:extLst>
          </p:cNvPr>
          <p:cNvSpPr>
            <a:spLocks noGrp="1" noChangeArrowheads="1"/>
          </p:cNvSpPr>
          <p:nvPr>
            <p:ph type="title"/>
          </p:nvPr>
        </p:nvSpPr>
        <p:spPr>
          <a:xfrm>
            <a:off x="152400" y="381000"/>
            <a:ext cx="8686800" cy="457200"/>
          </a:xfrm>
        </p:spPr>
        <p:txBody>
          <a:bodyPr/>
          <a:lstStyle/>
          <a:p>
            <a:r>
              <a:rPr lang="en-US" altLang="en-US" sz="3600"/>
              <a:t>Recommended Treatment - Options</a:t>
            </a:r>
          </a:p>
        </p:txBody>
      </p:sp>
      <p:sp>
        <p:nvSpPr>
          <p:cNvPr id="23558" name="Rectangle 6">
            <a:extLst>
              <a:ext uri="{FF2B5EF4-FFF2-40B4-BE49-F238E27FC236}">
                <a16:creationId xmlns:a16="http://schemas.microsoft.com/office/drawing/2014/main" id="{B0368BAE-1798-1087-9A3E-9530E93EBF87}"/>
              </a:ext>
            </a:extLst>
          </p:cNvPr>
          <p:cNvSpPr>
            <a:spLocks noGrp="1" noChangeArrowheads="1"/>
          </p:cNvSpPr>
          <p:nvPr>
            <p:ph idx="1"/>
          </p:nvPr>
        </p:nvSpPr>
        <p:spPr>
          <a:xfrm>
            <a:off x="228600" y="1600200"/>
            <a:ext cx="8686800" cy="5257800"/>
          </a:xfrm>
        </p:spPr>
        <p:txBody>
          <a:bodyPr/>
          <a:lstStyle/>
          <a:p>
            <a:r>
              <a:rPr lang="en-US" altLang="en-US" sz="2000"/>
              <a:t>No Treatment</a:t>
            </a:r>
          </a:p>
          <a:p>
            <a:r>
              <a:rPr lang="en-US" altLang="en-US" sz="2000"/>
              <a:t>PCT</a:t>
            </a:r>
          </a:p>
          <a:p>
            <a:r>
              <a:rPr lang="en-US" altLang="en-US" sz="2000"/>
              <a:t>NCT</a:t>
            </a:r>
          </a:p>
          <a:p>
            <a:r>
              <a:rPr lang="en-US" altLang="en-US" sz="2000"/>
              <a:t>Habitat Circles</a:t>
            </a:r>
          </a:p>
          <a:p>
            <a:r>
              <a:rPr lang="en-US" altLang="en-US" sz="2000"/>
              <a:t>Understory Plant – Shade Tolerant Species</a:t>
            </a:r>
          </a:p>
          <a:p>
            <a:r>
              <a:rPr lang="en-US" altLang="en-US" sz="2000"/>
              <a:t>Stewardship Opportunity</a:t>
            </a:r>
          </a:p>
          <a:p>
            <a:r>
              <a:rPr lang="en-US" altLang="en-US" sz="2000"/>
              <a:t>Stand Exam</a:t>
            </a:r>
          </a:p>
          <a:p>
            <a:r>
              <a:rPr lang="en-US" altLang="en-US" sz="2000"/>
              <a:t>Commercial Thin</a:t>
            </a:r>
          </a:p>
          <a:p>
            <a:r>
              <a:rPr lang="en-US" altLang="en-US" sz="2000"/>
              <a:t>Density Reduction Treatment</a:t>
            </a:r>
          </a:p>
          <a:p>
            <a:r>
              <a:rPr lang="en-US" altLang="en-US" sz="2000"/>
              <a:t>Road Decommission</a:t>
            </a:r>
          </a:p>
          <a:p>
            <a:r>
              <a:rPr lang="en-US" altLang="en-US" sz="2000"/>
              <a:t>In Stream Debris and Structure</a:t>
            </a:r>
          </a:p>
          <a:p>
            <a:r>
              <a:rPr lang="en-US" altLang="en-US" sz="2000"/>
              <a:t>Riparian Conifer Release</a:t>
            </a:r>
          </a:p>
          <a:p>
            <a:r>
              <a:rPr lang="en-US" altLang="en-US" sz="2000"/>
              <a:t>Riparian Conversion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884333A-F469-3228-2571-0D0427B05DF4}"/>
              </a:ext>
            </a:extLst>
          </p:cNvPr>
          <p:cNvSpPr>
            <a:spLocks noGrp="1" noChangeArrowheads="1"/>
          </p:cNvSpPr>
          <p:nvPr>
            <p:ph type="title"/>
          </p:nvPr>
        </p:nvSpPr>
        <p:spPr>
          <a:xfrm>
            <a:off x="0" y="228600"/>
            <a:ext cx="8915400" cy="838200"/>
          </a:xfrm>
        </p:spPr>
        <p:txBody>
          <a:bodyPr/>
          <a:lstStyle/>
          <a:p>
            <a:r>
              <a:rPr lang="en-US" altLang="en-US" sz="3600"/>
              <a:t>Demonstration - Stand Assessments</a:t>
            </a:r>
          </a:p>
        </p:txBody>
      </p:sp>
      <p:sp>
        <p:nvSpPr>
          <p:cNvPr id="31749" name="Rectangle 5">
            <a:extLst>
              <a:ext uri="{FF2B5EF4-FFF2-40B4-BE49-F238E27FC236}">
                <a16:creationId xmlns:a16="http://schemas.microsoft.com/office/drawing/2014/main" id="{2839F354-900F-6B36-8D1D-DBF511D4BCC9}"/>
              </a:ext>
            </a:extLst>
          </p:cNvPr>
          <p:cNvSpPr>
            <a:spLocks noGrp="1" noChangeArrowheads="1"/>
          </p:cNvSpPr>
          <p:nvPr>
            <p:ph idx="1"/>
          </p:nvPr>
        </p:nvSpPr>
        <p:spPr/>
        <p:txBody>
          <a:bodyPr/>
          <a:lstStyle/>
          <a:p>
            <a:r>
              <a:rPr lang="en-US" altLang="en-US" sz="3200"/>
              <a:t>Indicators:</a:t>
            </a:r>
          </a:p>
          <a:p>
            <a:endParaRPr lang="en-US" altLang="en-US" sz="3200"/>
          </a:p>
          <a:p>
            <a:pPr lvl="1"/>
            <a:r>
              <a:rPr lang="en-US" altLang="en-US" sz="3200"/>
              <a:t>Average TPA</a:t>
            </a:r>
          </a:p>
          <a:p>
            <a:pPr lvl="1"/>
            <a:r>
              <a:rPr lang="en-US" altLang="en-US" sz="3200"/>
              <a:t>Average DBH</a:t>
            </a:r>
          </a:p>
          <a:p>
            <a:pPr lvl="1"/>
            <a:r>
              <a:rPr lang="en-US" altLang="en-US" sz="3200"/>
              <a:t>Maximum DBH</a:t>
            </a:r>
          </a:p>
          <a:p>
            <a:pPr lvl="1"/>
            <a:r>
              <a:rPr lang="en-US" altLang="en-US" sz="3200"/>
              <a:t>Relative Density</a:t>
            </a:r>
          </a:p>
          <a:p>
            <a:pPr lvl="1"/>
            <a:r>
              <a:rPr lang="en-US" altLang="en-US" sz="3200"/>
              <a:t>Ground Vegetation</a:t>
            </a:r>
          </a:p>
          <a:p>
            <a:pPr lvl="1"/>
            <a:r>
              <a:rPr lang="en-US" altLang="en-US" sz="3200"/>
              <a:t>Snags and CWD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426E422-ECCD-BB8D-880A-A2176923C776}"/>
              </a:ext>
            </a:extLst>
          </p:cNvPr>
          <p:cNvSpPr>
            <a:spLocks noGrp="1" noChangeArrowheads="1"/>
          </p:cNvSpPr>
          <p:nvPr>
            <p:ph type="title"/>
          </p:nvPr>
        </p:nvSpPr>
        <p:spPr/>
        <p:txBody>
          <a:bodyPr/>
          <a:lstStyle/>
          <a:p>
            <a:r>
              <a:rPr lang="en-US" altLang="en-US"/>
              <a:t>#1 Stand Conditions</a:t>
            </a:r>
          </a:p>
        </p:txBody>
      </p:sp>
      <p:pic>
        <p:nvPicPr>
          <p:cNvPr id="54276" name="Picture 4">
            <a:extLst>
              <a:ext uri="{FF2B5EF4-FFF2-40B4-BE49-F238E27FC236}">
                <a16:creationId xmlns:a16="http://schemas.microsoft.com/office/drawing/2014/main" id="{2DE6DB51-0DFC-A007-F5F6-D6C886B36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391400" cy="554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B50DDF6-428A-932A-02D8-460847E88F8D}"/>
              </a:ext>
            </a:extLst>
          </p:cNvPr>
          <p:cNvSpPr>
            <a:spLocks noGrp="1" noChangeArrowheads="1"/>
          </p:cNvSpPr>
          <p:nvPr>
            <p:ph type="title"/>
          </p:nvPr>
        </p:nvSpPr>
        <p:spPr/>
        <p:txBody>
          <a:bodyPr/>
          <a:lstStyle/>
          <a:p>
            <a:r>
              <a:rPr lang="en-US" altLang="en-US"/>
              <a:t># 1 Treatment ??</a:t>
            </a:r>
          </a:p>
        </p:txBody>
      </p:sp>
      <p:graphicFrame>
        <p:nvGraphicFramePr>
          <p:cNvPr id="55424" name="Group 128">
            <a:extLst>
              <a:ext uri="{FF2B5EF4-FFF2-40B4-BE49-F238E27FC236}">
                <a16:creationId xmlns:a16="http://schemas.microsoft.com/office/drawing/2014/main" id="{0F357B5C-DE9E-5882-64E1-EA404568CC70}"/>
              </a:ext>
            </a:extLst>
          </p:cNvPr>
          <p:cNvGraphicFramePr>
            <a:graphicFrameLocks noGrp="1"/>
          </p:cNvGraphicFramePr>
          <p:nvPr>
            <p:ph idx="1"/>
          </p:nvPr>
        </p:nvGraphicFramePr>
        <p:xfrm>
          <a:off x="228600" y="1219200"/>
          <a:ext cx="8686800" cy="5257800"/>
        </p:xfrm>
        <a:graphic>
          <a:graphicData uri="http://schemas.openxmlformats.org/drawingml/2006/table">
            <a:tbl>
              <a:tblPr/>
              <a:tblGrid>
                <a:gridCol w="5240338">
                  <a:extLst>
                    <a:ext uri="{9D8B030D-6E8A-4147-A177-3AD203B41FA5}">
                      <a16:colId xmlns:a16="http://schemas.microsoft.com/office/drawing/2014/main" val="4238479241"/>
                    </a:ext>
                  </a:extLst>
                </a:gridCol>
                <a:gridCol w="3446462">
                  <a:extLst>
                    <a:ext uri="{9D8B030D-6E8A-4147-A177-3AD203B41FA5}">
                      <a16:colId xmlns:a16="http://schemas.microsoft.com/office/drawing/2014/main" val="903381481"/>
                    </a:ext>
                  </a:extLst>
                </a:gridCol>
              </a:tblGrid>
              <a:tr h="693738">
                <a:tc gridSpan="2">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LSR Stand Assessment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287903377"/>
                  </a:ext>
                </a:extLst>
              </a:tr>
              <a:tr h="749300">
                <a:tc>
                  <a:txBody>
                    <a:bodyPr/>
                    <a:lstStyle>
                      <a:lvl1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outerShdw blurRad="38100" dist="38100" dir="2700000" algn="tl">
                            <a:srgbClr val="FFFFFF"/>
                          </a:outerShdw>
                        </a:effectLst>
                        <a:latin typeface="Arial Rounded MT Bold" panose="020F070403050403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19-6-33</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0432281"/>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TPA</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260</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585323"/>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14</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0047384"/>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Maximum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21</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6859184"/>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Ground Vegetation</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mostly brown</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0419837"/>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Snags &amp; CWD</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medium-logs</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5815367"/>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Relative Density</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75</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8332529"/>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C02CD55-2507-0364-9820-A576F6A9F854}"/>
              </a:ext>
            </a:extLst>
          </p:cNvPr>
          <p:cNvSpPr>
            <a:spLocks noGrp="1" noChangeArrowheads="1"/>
          </p:cNvSpPr>
          <p:nvPr>
            <p:ph type="title"/>
          </p:nvPr>
        </p:nvSpPr>
        <p:spPr/>
        <p:txBody>
          <a:bodyPr/>
          <a:lstStyle/>
          <a:p>
            <a:r>
              <a:rPr lang="en-US" altLang="en-US"/>
              <a:t>#2 Stand Conditions</a:t>
            </a:r>
          </a:p>
        </p:txBody>
      </p:sp>
      <p:pic>
        <p:nvPicPr>
          <p:cNvPr id="56324" name="Picture 4">
            <a:extLst>
              <a:ext uri="{FF2B5EF4-FFF2-40B4-BE49-F238E27FC236}">
                <a16:creationId xmlns:a16="http://schemas.microsoft.com/office/drawing/2014/main" id="{0611681D-2D55-E2F1-081E-0198EC4E8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543800" cy="565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7D07FD2-A20B-59AE-413D-79B8757A6ED5}"/>
              </a:ext>
            </a:extLst>
          </p:cNvPr>
          <p:cNvSpPr>
            <a:spLocks noGrp="1" noChangeArrowheads="1"/>
          </p:cNvSpPr>
          <p:nvPr>
            <p:ph type="title"/>
          </p:nvPr>
        </p:nvSpPr>
        <p:spPr/>
        <p:txBody>
          <a:bodyPr/>
          <a:lstStyle/>
          <a:p>
            <a:r>
              <a:rPr lang="en-US" altLang="en-US"/>
              <a:t># 2 Treatment  ??</a:t>
            </a:r>
          </a:p>
        </p:txBody>
      </p:sp>
      <p:graphicFrame>
        <p:nvGraphicFramePr>
          <p:cNvPr id="58432" name="Group 64">
            <a:extLst>
              <a:ext uri="{FF2B5EF4-FFF2-40B4-BE49-F238E27FC236}">
                <a16:creationId xmlns:a16="http://schemas.microsoft.com/office/drawing/2014/main" id="{BE90AABE-ADE1-92DD-EF21-02D2C418532C}"/>
              </a:ext>
            </a:extLst>
          </p:cNvPr>
          <p:cNvGraphicFramePr>
            <a:graphicFrameLocks noGrp="1"/>
          </p:cNvGraphicFramePr>
          <p:nvPr>
            <p:ph idx="1"/>
          </p:nvPr>
        </p:nvGraphicFramePr>
        <p:xfrm>
          <a:off x="228600" y="1219200"/>
          <a:ext cx="8686800" cy="5257800"/>
        </p:xfrm>
        <a:graphic>
          <a:graphicData uri="http://schemas.openxmlformats.org/drawingml/2006/table">
            <a:tbl>
              <a:tblPr/>
              <a:tblGrid>
                <a:gridCol w="5033963">
                  <a:extLst>
                    <a:ext uri="{9D8B030D-6E8A-4147-A177-3AD203B41FA5}">
                      <a16:colId xmlns:a16="http://schemas.microsoft.com/office/drawing/2014/main" val="2905786420"/>
                    </a:ext>
                  </a:extLst>
                </a:gridCol>
                <a:gridCol w="3652837">
                  <a:extLst>
                    <a:ext uri="{9D8B030D-6E8A-4147-A177-3AD203B41FA5}">
                      <a16:colId xmlns:a16="http://schemas.microsoft.com/office/drawing/2014/main" val="3594503763"/>
                    </a:ext>
                  </a:extLst>
                </a:gridCol>
              </a:tblGrid>
              <a:tr h="693738">
                <a:tc gridSpan="2">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LSR Stand Assessment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867249306"/>
                  </a:ext>
                </a:extLst>
              </a:tr>
              <a:tr h="749300">
                <a:tc>
                  <a:txBody>
                    <a:bodyPr/>
                    <a:lstStyle>
                      <a:lvl1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outerShdw blurRad="38100" dist="38100" dir="2700000" algn="tl">
                            <a:srgbClr val="FFFFFF"/>
                          </a:outerShdw>
                        </a:effectLst>
                        <a:latin typeface="Arial Rounded MT Bold" panose="020F070403050403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20-5-35</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3771808"/>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TPA</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600</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3595937"/>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8</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0705900"/>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Maximum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13</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51931407"/>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Ground Vegetation</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mostly brown</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73580672"/>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Snags &amp; CWD</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light- sup. mort</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2120084"/>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Relative Density</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82</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052445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5878033-F7B7-AEA9-E7BD-5F054CA5F165}"/>
              </a:ext>
            </a:extLst>
          </p:cNvPr>
          <p:cNvSpPr>
            <a:spLocks noGrp="1" noChangeArrowheads="1"/>
          </p:cNvSpPr>
          <p:nvPr>
            <p:ph type="title"/>
          </p:nvPr>
        </p:nvSpPr>
        <p:spPr>
          <a:xfrm>
            <a:off x="228600" y="228600"/>
            <a:ext cx="8686800" cy="1524000"/>
          </a:xfrm>
        </p:spPr>
        <p:txBody>
          <a:bodyPr/>
          <a:lstStyle/>
          <a:p>
            <a:pPr marL="838200" indent="-838200"/>
            <a:r>
              <a:rPr lang="en-US" altLang="en-US" sz="4000"/>
              <a:t>EIS - Upper Siuslaw LSR Restoration Plan</a:t>
            </a:r>
          </a:p>
        </p:txBody>
      </p:sp>
      <p:sp>
        <p:nvSpPr>
          <p:cNvPr id="9219" name="Rectangle 3">
            <a:extLst>
              <a:ext uri="{FF2B5EF4-FFF2-40B4-BE49-F238E27FC236}">
                <a16:creationId xmlns:a16="http://schemas.microsoft.com/office/drawing/2014/main" id="{7B0F4DE6-D6FB-9E7C-85D2-0EBE131CE8F1}"/>
              </a:ext>
            </a:extLst>
          </p:cNvPr>
          <p:cNvSpPr>
            <a:spLocks noGrp="1" noChangeArrowheads="1"/>
          </p:cNvSpPr>
          <p:nvPr>
            <p:ph type="body" idx="1"/>
          </p:nvPr>
        </p:nvSpPr>
        <p:spPr>
          <a:xfrm>
            <a:off x="228600" y="1600200"/>
            <a:ext cx="8686800" cy="4114800"/>
          </a:xfrm>
        </p:spPr>
        <p:txBody>
          <a:bodyPr/>
          <a:lstStyle/>
          <a:p>
            <a:endParaRPr lang="en-US" altLang="en-US" sz="2000"/>
          </a:p>
          <a:p>
            <a:r>
              <a:rPr lang="en-US" altLang="en-US" sz="2000"/>
              <a:t> Forest and Aquatic Restoration Plan – purpose and need</a:t>
            </a:r>
          </a:p>
          <a:p>
            <a:endParaRPr lang="en-US" altLang="en-US" sz="2000"/>
          </a:p>
          <a:p>
            <a:pPr lvl="1"/>
            <a:r>
              <a:rPr lang="en-US" altLang="en-US" sz="2000"/>
              <a:t>protect and enhance late-successional and old growth forest ecosystems </a:t>
            </a:r>
          </a:p>
          <a:p>
            <a:pPr lvl="1"/>
            <a:r>
              <a:rPr lang="en-US" altLang="en-US" sz="2000"/>
              <a:t>foster the development of late successional forest structure and composition in plantations and young forests</a:t>
            </a:r>
          </a:p>
          <a:p>
            <a:pPr lvl="1"/>
            <a:r>
              <a:rPr lang="en-US" altLang="en-US" sz="2000"/>
              <a:t>Reconnect streams and reconnect stream channels to their riparian zones and upslope areas </a:t>
            </a:r>
          </a:p>
          <a:p>
            <a:pPr>
              <a:buFontTx/>
              <a:buNone/>
            </a:pPr>
            <a:endParaRPr lang="en-US" alt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918CFBB-4AE9-C783-8B4A-3B0FB45C2BD1}"/>
              </a:ext>
            </a:extLst>
          </p:cNvPr>
          <p:cNvSpPr>
            <a:spLocks noGrp="1" noChangeArrowheads="1"/>
          </p:cNvSpPr>
          <p:nvPr>
            <p:ph type="title"/>
          </p:nvPr>
        </p:nvSpPr>
        <p:spPr/>
        <p:txBody>
          <a:bodyPr/>
          <a:lstStyle/>
          <a:p>
            <a:r>
              <a:rPr lang="en-US" altLang="en-US"/>
              <a:t>#3 Stand Conditions</a:t>
            </a:r>
          </a:p>
        </p:txBody>
      </p:sp>
      <p:pic>
        <p:nvPicPr>
          <p:cNvPr id="71684" name="Picture 4">
            <a:extLst>
              <a:ext uri="{FF2B5EF4-FFF2-40B4-BE49-F238E27FC236}">
                <a16:creationId xmlns:a16="http://schemas.microsoft.com/office/drawing/2014/main" id="{7BC3D03C-FC24-D3F3-E674-B898985D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3345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B2FF643-584D-71FC-CDDD-2D9904C33BDD}"/>
              </a:ext>
            </a:extLst>
          </p:cNvPr>
          <p:cNvSpPr>
            <a:spLocks noGrp="1" noChangeArrowheads="1"/>
          </p:cNvSpPr>
          <p:nvPr>
            <p:ph type="title"/>
          </p:nvPr>
        </p:nvSpPr>
        <p:spPr/>
        <p:txBody>
          <a:bodyPr/>
          <a:lstStyle/>
          <a:p>
            <a:r>
              <a:rPr lang="en-US" altLang="en-US"/>
              <a:t># 3 Treatment ??</a:t>
            </a:r>
          </a:p>
        </p:txBody>
      </p:sp>
      <p:graphicFrame>
        <p:nvGraphicFramePr>
          <p:cNvPr id="72768" name="Group 64">
            <a:extLst>
              <a:ext uri="{FF2B5EF4-FFF2-40B4-BE49-F238E27FC236}">
                <a16:creationId xmlns:a16="http://schemas.microsoft.com/office/drawing/2014/main" id="{EEC1658F-164F-C8B7-33F1-EDCA54B5B619}"/>
              </a:ext>
            </a:extLst>
          </p:cNvPr>
          <p:cNvGraphicFramePr>
            <a:graphicFrameLocks noGrp="1"/>
          </p:cNvGraphicFramePr>
          <p:nvPr>
            <p:ph idx="1"/>
          </p:nvPr>
        </p:nvGraphicFramePr>
        <p:xfrm>
          <a:off x="228600" y="1219200"/>
          <a:ext cx="8686800" cy="5257800"/>
        </p:xfrm>
        <a:graphic>
          <a:graphicData uri="http://schemas.openxmlformats.org/drawingml/2006/table">
            <a:tbl>
              <a:tblPr/>
              <a:tblGrid>
                <a:gridCol w="5157788">
                  <a:extLst>
                    <a:ext uri="{9D8B030D-6E8A-4147-A177-3AD203B41FA5}">
                      <a16:colId xmlns:a16="http://schemas.microsoft.com/office/drawing/2014/main" val="1951848766"/>
                    </a:ext>
                  </a:extLst>
                </a:gridCol>
                <a:gridCol w="3529012">
                  <a:extLst>
                    <a:ext uri="{9D8B030D-6E8A-4147-A177-3AD203B41FA5}">
                      <a16:colId xmlns:a16="http://schemas.microsoft.com/office/drawing/2014/main" val="1953459618"/>
                    </a:ext>
                  </a:extLst>
                </a:gridCol>
              </a:tblGrid>
              <a:tr h="693738">
                <a:tc gridSpan="2">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LSR Stand Assessment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2114228495"/>
                  </a:ext>
                </a:extLst>
              </a:tr>
              <a:tr h="749300">
                <a:tc>
                  <a:txBody>
                    <a:bodyPr/>
                    <a:lstStyle>
                      <a:lvl1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outerShdw blurRad="38100" dist="38100" dir="2700000" algn="tl">
                            <a:srgbClr val="FFFFFF"/>
                          </a:outerShdw>
                        </a:effectLst>
                        <a:latin typeface="Arial Rounded MT Bold" panose="020F070403050403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20-5-27</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8416493"/>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TPA</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290</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4306362"/>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Average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9</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1667827"/>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Maximum DBH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12</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00768574"/>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Ground Vegetation</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mostly brown</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60152035"/>
                  </a:ext>
                </a:extLst>
              </a:tr>
              <a:tr h="636588">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Snags &amp; CWD</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light-pct slash</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9682338"/>
                  </a:ext>
                </a:extLst>
              </a:tr>
              <a:tr h="635000">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Relative Density</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lvl1pPr marL="342900" indent="-3429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1pPr>
                      <a:lvl2pPr marL="742950" indent="-28575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2pPr>
                      <a:lvl3pPr marL="11430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3pPr>
                      <a:lvl4pPr marL="16002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4pPr>
                      <a:lvl5pPr marL="2057400" indent="-228600">
                        <a:spcBef>
                          <a:spcPct val="20000"/>
                        </a:spcBef>
                        <a:defRPr sz="2000" b="1">
                          <a:solidFill>
                            <a:schemeClr val="tx1"/>
                          </a:solidFill>
                          <a:effectLst>
                            <a:outerShdw blurRad="38100" dist="38100" dir="2700000" algn="tl">
                              <a:srgbClr val="FFFFFF"/>
                            </a:outerShdw>
                          </a:effectLst>
                          <a:latin typeface="Arial Rounded MT Bold" panose="020F0704030504030204" pitchFamily="34" charset="0"/>
                        </a:defRPr>
                      </a:lvl5pPr>
                      <a:lvl6pPr marL="25146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6pPr>
                      <a:lvl7pPr marL="29718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7pPr>
                      <a:lvl8pPr marL="34290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8pPr>
                      <a:lvl9pPr marL="3886200" indent="-228600" fontAlgn="base">
                        <a:spcBef>
                          <a:spcPct val="20000"/>
                        </a:spcBef>
                        <a:spcAft>
                          <a:spcPct val="0"/>
                        </a:spcAft>
                        <a:defRPr sz="2000" b="1">
                          <a:solidFill>
                            <a:schemeClr val="tx1"/>
                          </a:solidFill>
                          <a:effectLst>
                            <a:outerShdw blurRad="38100" dist="38100" dir="2700000" algn="tl">
                              <a:srgbClr val="FFFFFF"/>
                            </a:outerShdw>
                          </a:effectLst>
                          <a:latin typeface="Arial Rounded MT Bold" panose="020F0704030504030204" pitchFamily="34"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Rounded MT Bold" panose="020F0704030504030204" pitchFamily="34" charset="0"/>
                          <a:cs typeface="Arial" panose="020B0604020202020204" pitchFamily="34" charset="0"/>
                        </a:rPr>
                        <a:t>54</a:t>
                      </a:r>
                      <a:endParaRPr kumimoji="0" lang="en-US" altLang="en-US" sz="2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431642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2B67977-30F6-7269-DDD7-0C50752FEF13}"/>
              </a:ext>
            </a:extLst>
          </p:cNvPr>
          <p:cNvSpPr>
            <a:spLocks noGrp="1" noChangeArrowheads="1"/>
          </p:cNvSpPr>
          <p:nvPr>
            <p:ph type="title"/>
          </p:nvPr>
        </p:nvSpPr>
        <p:spPr/>
        <p:txBody>
          <a:bodyPr/>
          <a:lstStyle/>
          <a:p>
            <a:br>
              <a:rPr lang="en-US" altLang="en-US" sz="2400"/>
            </a:br>
            <a:endParaRPr lang="en-US" altLang="en-US" sz="2400"/>
          </a:p>
        </p:txBody>
      </p:sp>
      <p:sp>
        <p:nvSpPr>
          <p:cNvPr id="19459" name="Rectangle 3">
            <a:extLst>
              <a:ext uri="{FF2B5EF4-FFF2-40B4-BE49-F238E27FC236}">
                <a16:creationId xmlns:a16="http://schemas.microsoft.com/office/drawing/2014/main" id="{BB106F9A-32C4-03A8-3638-9E5D3BBBF8C0}"/>
              </a:ext>
            </a:extLst>
          </p:cNvPr>
          <p:cNvSpPr>
            <a:spLocks noGrp="1" noChangeArrowheads="1"/>
          </p:cNvSpPr>
          <p:nvPr>
            <p:ph type="body" idx="1"/>
          </p:nvPr>
        </p:nvSpPr>
        <p:spPr/>
        <p:txBody>
          <a:bodyPr/>
          <a:lstStyle/>
          <a:p>
            <a:pPr>
              <a:buFontTx/>
              <a:buNone/>
            </a:pPr>
            <a:r>
              <a:rPr lang="en-US" altLang="en-US" sz="4000"/>
              <a:t>	Barriers - Implementation</a:t>
            </a:r>
            <a:r>
              <a:rPr lang="en-US" altLang="en-US" sz="3200"/>
              <a:t>??</a:t>
            </a:r>
          </a:p>
          <a:p>
            <a:pPr>
              <a:buFontTx/>
              <a:buNone/>
            </a:pPr>
            <a:endParaRPr lang="en-US" altLang="en-US" sz="4000"/>
          </a:p>
          <a:p>
            <a:r>
              <a:rPr lang="en-US" altLang="en-US"/>
              <a:t>Resistance to non traditional silvicultural treatments i.e. silviculture is “reforestation” not young stand management.</a:t>
            </a:r>
          </a:p>
          <a:p>
            <a:endParaRPr lang="en-US" altLang="en-US"/>
          </a:p>
          <a:p>
            <a:endParaRPr lang="en-US" altLang="en-US"/>
          </a:p>
          <a:p>
            <a:r>
              <a:rPr lang="en-US" altLang="en-US"/>
              <a:t>Conflicts with potential timber sale areas and PSQ targets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78635FC-F551-20E9-065F-6021038BA9A3}"/>
              </a:ext>
            </a:extLst>
          </p:cNvPr>
          <p:cNvSpPr>
            <a:spLocks noGrp="1" noChangeArrowheads="1"/>
          </p:cNvSpPr>
          <p:nvPr>
            <p:ph type="title"/>
          </p:nvPr>
        </p:nvSpPr>
        <p:spPr/>
        <p:txBody>
          <a:bodyPr/>
          <a:lstStyle/>
          <a:p>
            <a:r>
              <a:rPr lang="en-US" altLang="en-US"/>
              <a:t>Discussions &amp; Controversies</a:t>
            </a:r>
          </a:p>
        </p:txBody>
      </p:sp>
      <p:sp>
        <p:nvSpPr>
          <p:cNvPr id="59395" name="Rectangle 3">
            <a:extLst>
              <a:ext uri="{FF2B5EF4-FFF2-40B4-BE49-F238E27FC236}">
                <a16:creationId xmlns:a16="http://schemas.microsoft.com/office/drawing/2014/main" id="{885B8474-37B8-51ED-2EB2-893027093C86}"/>
              </a:ext>
            </a:extLst>
          </p:cNvPr>
          <p:cNvSpPr>
            <a:spLocks noGrp="1" noChangeArrowheads="1"/>
          </p:cNvSpPr>
          <p:nvPr>
            <p:ph type="body" idx="1"/>
          </p:nvPr>
        </p:nvSpPr>
        <p:spPr>
          <a:xfrm>
            <a:off x="228600" y="1752600"/>
            <a:ext cx="8686800" cy="4724400"/>
          </a:xfrm>
        </p:spPr>
        <p:txBody>
          <a:bodyPr/>
          <a:lstStyle/>
          <a:p>
            <a:r>
              <a:rPr lang="en-US" altLang="en-US"/>
              <a:t>What is commercial and what is non commercial? What is the capability of the timber sale group?</a:t>
            </a:r>
          </a:p>
          <a:p>
            <a:endParaRPr lang="en-US" altLang="en-US"/>
          </a:p>
          <a:p>
            <a:r>
              <a:rPr lang="en-US" altLang="en-US"/>
              <a:t>Best Approach - multi entry versus single entry?</a:t>
            </a:r>
          </a:p>
          <a:p>
            <a:endParaRPr lang="en-US" altLang="en-US"/>
          </a:p>
          <a:p>
            <a:r>
              <a:rPr lang="en-US" altLang="en-US"/>
              <a:t>Timeframe - 10 Year plan versus long term development of the forest?</a:t>
            </a:r>
          </a:p>
          <a:p>
            <a:endParaRPr lang="en-US" altLang="en-US"/>
          </a:p>
          <a:p>
            <a:r>
              <a:rPr lang="en-US" altLang="en-US"/>
              <a:t>CWD – grow and “pulse” versus create it next 1-5 years</a:t>
            </a:r>
          </a:p>
          <a:p>
            <a:endParaRPr lang="en-US" altLang="en-US"/>
          </a:p>
          <a:p>
            <a:endParaRPr lang="en-US" altLang="en-US"/>
          </a:p>
          <a:p>
            <a:endParaRPr lang="en-US" altLang="en-US"/>
          </a:p>
          <a:p>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7F4850-E339-3180-F12E-2F0F38499F99}"/>
              </a:ext>
            </a:extLst>
          </p:cNvPr>
          <p:cNvSpPr>
            <a:spLocks noGrp="1" noChangeArrowheads="1"/>
          </p:cNvSpPr>
          <p:nvPr>
            <p:ph type="title"/>
          </p:nvPr>
        </p:nvSpPr>
        <p:spPr/>
        <p:txBody>
          <a:bodyPr/>
          <a:lstStyle/>
          <a:p>
            <a:r>
              <a:rPr lang="en-US" altLang="en-US"/>
              <a:t>Thinning Capability ??</a:t>
            </a:r>
          </a:p>
        </p:txBody>
      </p:sp>
      <p:graphicFrame>
        <p:nvGraphicFramePr>
          <p:cNvPr id="60420" name="Object 4">
            <a:extLst>
              <a:ext uri="{FF2B5EF4-FFF2-40B4-BE49-F238E27FC236}">
                <a16:creationId xmlns:a16="http://schemas.microsoft.com/office/drawing/2014/main" id="{2AEE1193-6C96-1A9D-3C05-F80F643AD0A7}"/>
              </a:ext>
            </a:extLst>
          </p:cNvPr>
          <p:cNvGraphicFramePr>
            <a:graphicFrameLocks noChangeAspect="1"/>
          </p:cNvGraphicFramePr>
          <p:nvPr>
            <p:ph idx="1"/>
          </p:nvPr>
        </p:nvGraphicFramePr>
        <p:xfrm>
          <a:off x="152400" y="1066800"/>
          <a:ext cx="8624888" cy="5562600"/>
        </p:xfrm>
        <a:graphic>
          <a:graphicData uri="http://schemas.openxmlformats.org/presentationml/2006/ole">
            <mc:AlternateContent xmlns:mc="http://schemas.openxmlformats.org/markup-compatibility/2006">
              <mc:Choice xmlns:v="urn:schemas-microsoft-com:vml" Requires="v">
                <p:oleObj name="Chart" r:id="rId2" imgW="8410683" imgH="5095768" progId="Excel.Chart.8">
                  <p:embed/>
                </p:oleObj>
              </mc:Choice>
              <mc:Fallback>
                <p:oleObj name="Chart" r:id="rId2" imgW="8410683" imgH="5095768"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6248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A3D6910-4F60-3958-279C-ED1575230491}"/>
              </a:ext>
            </a:extLst>
          </p:cNvPr>
          <p:cNvSpPr>
            <a:spLocks noGrp="1" noChangeArrowheads="1"/>
          </p:cNvSpPr>
          <p:nvPr>
            <p:ph type="title"/>
          </p:nvPr>
        </p:nvSpPr>
        <p:spPr/>
        <p:txBody>
          <a:bodyPr/>
          <a:lstStyle/>
          <a:p>
            <a:r>
              <a:rPr lang="en-US" altLang="en-US"/>
              <a:t>Science - Uncertainties</a:t>
            </a:r>
            <a:endParaRPr lang="en-US" altLang="en-US" sz="2000"/>
          </a:p>
        </p:txBody>
      </p:sp>
      <p:sp>
        <p:nvSpPr>
          <p:cNvPr id="22532" name="Rectangle 4">
            <a:extLst>
              <a:ext uri="{FF2B5EF4-FFF2-40B4-BE49-F238E27FC236}">
                <a16:creationId xmlns:a16="http://schemas.microsoft.com/office/drawing/2014/main" id="{F2159946-0C88-16D1-D91A-91B106593B80}"/>
              </a:ext>
            </a:extLst>
          </p:cNvPr>
          <p:cNvSpPr>
            <a:spLocks noGrp="1" noChangeArrowheads="1"/>
          </p:cNvSpPr>
          <p:nvPr>
            <p:ph type="body" idx="1"/>
          </p:nvPr>
        </p:nvSpPr>
        <p:spPr>
          <a:xfrm>
            <a:off x="228600" y="1143000"/>
            <a:ext cx="8686800" cy="5257800"/>
          </a:xfrm>
        </p:spPr>
        <p:txBody>
          <a:bodyPr/>
          <a:lstStyle/>
          <a:p>
            <a:r>
              <a:rPr lang="en-US" altLang="en-US"/>
              <a:t>Wide window of silviculture – not trying to optimize or maximize.  In the context of the “traditional forest management practices” this project represents newly developed and untested practices. </a:t>
            </a:r>
          </a:p>
          <a:p>
            <a:endParaRPr lang="en-US" altLang="en-US"/>
          </a:p>
          <a:p>
            <a:r>
              <a:rPr lang="en-US" altLang="en-US"/>
              <a:t>Prescribed level of snags and CWD?</a:t>
            </a:r>
          </a:p>
          <a:p>
            <a:pPr lvl="1"/>
            <a:r>
              <a:rPr lang="en-US" altLang="en-US"/>
              <a:t>Watershed Analysis = 1102-3750 cu ft. per acre</a:t>
            </a:r>
          </a:p>
          <a:p>
            <a:pPr lvl="1"/>
            <a:endParaRPr lang="en-US" altLang="en-US"/>
          </a:p>
          <a:p>
            <a:r>
              <a:rPr lang="en-US" altLang="en-US"/>
              <a:t>Longevity and function of CWD?</a:t>
            </a:r>
          </a:p>
          <a:p>
            <a:endParaRPr lang="en-US" altLang="en-US"/>
          </a:p>
          <a:p>
            <a:endParaRPr lang="en-US" altLang="en-US"/>
          </a:p>
          <a:p>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4" name="Picture 4">
            <a:extLst>
              <a:ext uri="{FF2B5EF4-FFF2-40B4-BE49-F238E27FC236}">
                <a16:creationId xmlns:a16="http://schemas.microsoft.com/office/drawing/2014/main" id="{E7629459-B05B-47C4-EA49-2ACF8AA04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955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18082F7-2F4F-2BFE-189B-1C808087409F}"/>
              </a:ext>
            </a:extLst>
          </p:cNvPr>
          <p:cNvSpPr>
            <a:spLocks noGrp="1" noChangeArrowheads="1"/>
          </p:cNvSpPr>
          <p:nvPr>
            <p:ph type="title"/>
          </p:nvPr>
        </p:nvSpPr>
        <p:spPr/>
        <p:txBody>
          <a:bodyPr/>
          <a:lstStyle/>
          <a:p>
            <a:r>
              <a:rPr lang="en-US" altLang="en-US"/>
              <a:t>Development of the Forest</a:t>
            </a:r>
          </a:p>
        </p:txBody>
      </p:sp>
      <p:graphicFrame>
        <p:nvGraphicFramePr>
          <p:cNvPr id="69635" name="Object 3">
            <a:extLst>
              <a:ext uri="{FF2B5EF4-FFF2-40B4-BE49-F238E27FC236}">
                <a16:creationId xmlns:a16="http://schemas.microsoft.com/office/drawing/2014/main" id="{E6F1C289-3AB3-F3F4-1C19-28DA2989DB6F}"/>
              </a:ext>
            </a:extLst>
          </p:cNvPr>
          <p:cNvGraphicFramePr>
            <a:graphicFrameLocks noChangeAspect="1"/>
          </p:cNvGraphicFramePr>
          <p:nvPr>
            <p:ph idx="1"/>
          </p:nvPr>
        </p:nvGraphicFramePr>
        <p:xfrm>
          <a:off x="366713" y="1300163"/>
          <a:ext cx="8410575" cy="5095875"/>
        </p:xfrm>
        <a:graphic>
          <a:graphicData uri="http://schemas.openxmlformats.org/presentationml/2006/ole">
            <mc:AlternateContent xmlns:mc="http://schemas.openxmlformats.org/markup-compatibility/2006">
              <mc:Choice xmlns:v="urn:schemas-microsoft-com:vml" Requires="v">
                <p:oleObj name="Chart" r:id="rId2" imgW="8410683" imgH="5095768" progId="Excel.Chart.8">
                  <p:embed/>
                </p:oleObj>
              </mc:Choice>
              <mc:Fallback>
                <p:oleObj name="Chart" r:id="rId2" imgW="8410683" imgH="5095768"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300163"/>
                        <a:ext cx="8410575" cy="509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BB97C6F-1372-371E-21E5-B73CFE62C26F}"/>
              </a:ext>
            </a:extLst>
          </p:cNvPr>
          <p:cNvSpPr>
            <a:spLocks noGrp="1" noChangeArrowheads="1"/>
          </p:cNvSpPr>
          <p:nvPr>
            <p:ph type="title"/>
          </p:nvPr>
        </p:nvSpPr>
        <p:spPr/>
        <p:txBody>
          <a:bodyPr/>
          <a:lstStyle/>
          <a:p>
            <a:r>
              <a:rPr lang="en-US" altLang="en-US" sz="3200"/>
              <a:t>LSR Timber Sales</a:t>
            </a:r>
            <a:r>
              <a:rPr lang="en-US" altLang="en-US"/>
              <a:t> </a:t>
            </a:r>
          </a:p>
        </p:txBody>
      </p:sp>
      <p:pic>
        <p:nvPicPr>
          <p:cNvPr id="68612" name="Picture 4">
            <a:extLst>
              <a:ext uri="{FF2B5EF4-FFF2-40B4-BE49-F238E27FC236}">
                <a16:creationId xmlns:a16="http://schemas.microsoft.com/office/drawing/2014/main" id="{D26A7024-684F-B6F9-7754-5E91F3680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4676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3C9EB4D-9452-9C94-2249-C5E8677C062A}"/>
              </a:ext>
            </a:extLst>
          </p:cNvPr>
          <p:cNvSpPr>
            <a:spLocks noGrp="1" noChangeArrowheads="1"/>
          </p:cNvSpPr>
          <p:nvPr>
            <p:ph type="title"/>
          </p:nvPr>
        </p:nvSpPr>
        <p:spPr/>
        <p:txBody>
          <a:bodyPr/>
          <a:lstStyle/>
          <a:p>
            <a:r>
              <a:rPr lang="en-US" altLang="en-US" sz="3200"/>
              <a:t>LSR Timber Sales</a:t>
            </a:r>
          </a:p>
        </p:txBody>
      </p:sp>
      <p:pic>
        <p:nvPicPr>
          <p:cNvPr id="79876" name="Picture 4">
            <a:extLst>
              <a:ext uri="{FF2B5EF4-FFF2-40B4-BE49-F238E27FC236}">
                <a16:creationId xmlns:a16="http://schemas.microsoft.com/office/drawing/2014/main" id="{253F5A5E-3C28-B2E2-BAD2-E7143651C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763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0AFF846-9178-238F-C6B0-E48742A25E76}"/>
              </a:ext>
            </a:extLst>
          </p:cNvPr>
          <p:cNvSpPr>
            <a:spLocks noGrp="1" noChangeArrowheads="1"/>
          </p:cNvSpPr>
          <p:nvPr>
            <p:ph type="title"/>
          </p:nvPr>
        </p:nvSpPr>
        <p:spPr/>
        <p:txBody>
          <a:bodyPr/>
          <a:lstStyle/>
          <a:p>
            <a:r>
              <a:rPr lang="en-US" altLang="en-US"/>
              <a:t>Objectives</a:t>
            </a:r>
          </a:p>
        </p:txBody>
      </p:sp>
      <p:sp>
        <p:nvSpPr>
          <p:cNvPr id="50179" name="Rectangle 3">
            <a:extLst>
              <a:ext uri="{FF2B5EF4-FFF2-40B4-BE49-F238E27FC236}">
                <a16:creationId xmlns:a16="http://schemas.microsoft.com/office/drawing/2014/main" id="{138FCFA0-7179-47D9-6690-B48A7C70C020}"/>
              </a:ext>
            </a:extLst>
          </p:cNvPr>
          <p:cNvSpPr>
            <a:spLocks noGrp="1" noChangeArrowheads="1"/>
          </p:cNvSpPr>
          <p:nvPr>
            <p:ph type="body" idx="1"/>
          </p:nvPr>
        </p:nvSpPr>
        <p:spPr/>
        <p:txBody>
          <a:bodyPr/>
          <a:lstStyle/>
          <a:p>
            <a:r>
              <a:rPr lang="en-US" altLang="en-US"/>
              <a:t>Reduce tree density and increase variability of tree spacing</a:t>
            </a:r>
          </a:p>
          <a:p>
            <a:r>
              <a:rPr lang="en-US" altLang="en-US"/>
              <a:t>Control noxious weeds</a:t>
            </a:r>
          </a:p>
          <a:p>
            <a:r>
              <a:rPr lang="en-US" altLang="en-US"/>
              <a:t>Decommission or improve roads</a:t>
            </a:r>
          </a:p>
          <a:p>
            <a:r>
              <a:rPr lang="en-US" altLang="en-US"/>
              <a:t>Increase stream structure with woody debris</a:t>
            </a:r>
          </a:p>
          <a:p>
            <a:r>
              <a:rPr lang="en-US" altLang="en-US"/>
              <a:t>Develop quantities of snags and coarse woody debris</a:t>
            </a:r>
          </a:p>
          <a:p>
            <a:r>
              <a:rPr lang="en-US" altLang="en-US"/>
              <a:t>Restore riparian conifer density</a:t>
            </a:r>
          </a:p>
          <a:p>
            <a:r>
              <a:rPr lang="en-US" altLang="en-US"/>
              <a:t>Develop understories of shade tolerant conifer species</a:t>
            </a:r>
          </a:p>
          <a:p>
            <a:r>
              <a:rPr lang="en-US" altLang="en-US"/>
              <a:t>Eliminate barriers to anadromous fish movements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84030D9-4F7C-8371-BAC3-C56E1BD680C7}"/>
              </a:ext>
            </a:extLst>
          </p:cNvPr>
          <p:cNvSpPr>
            <a:spLocks noGrp="1" noChangeArrowheads="1"/>
          </p:cNvSpPr>
          <p:nvPr>
            <p:ph type="title"/>
          </p:nvPr>
        </p:nvSpPr>
        <p:spPr/>
        <p:txBody>
          <a:bodyPr/>
          <a:lstStyle/>
          <a:p>
            <a:r>
              <a:rPr lang="en-US" altLang="en-US"/>
              <a:t>Planning Area</a:t>
            </a:r>
          </a:p>
        </p:txBody>
      </p:sp>
      <p:pic>
        <p:nvPicPr>
          <p:cNvPr id="47108" name="Picture 4">
            <a:extLst>
              <a:ext uri="{FF2B5EF4-FFF2-40B4-BE49-F238E27FC236}">
                <a16:creationId xmlns:a16="http://schemas.microsoft.com/office/drawing/2014/main" id="{FCF7055F-2E6C-F537-EA58-E6E9635BF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543800" cy="5027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B8415C6-8BDF-5261-7225-6090F1BB4C90}"/>
              </a:ext>
            </a:extLst>
          </p:cNvPr>
          <p:cNvSpPr>
            <a:spLocks noGrp="1" noChangeArrowheads="1"/>
          </p:cNvSpPr>
          <p:nvPr>
            <p:ph type="title"/>
          </p:nvPr>
        </p:nvSpPr>
        <p:spPr/>
        <p:txBody>
          <a:bodyPr/>
          <a:lstStyle/>
          <a:p>
            <a:r>
              <a:rPr lang="en-US" altLang="en-US"/>
              <a:t>Credits  EIS Team</a:t>
            </a:r>
          </a:p>
        </p:txBody>
      </p:sp>
      <p:sp>
        <p:nvSpPr>
          <p:cNvPr id="10243" name="Rectangle 3">
            <a:extLst>
              <a:ext uri="{FF2B5EF4-FFF2-40B4-BE49-F238E27FC236}">
                <a16:creationId xmlns:a16="http://schemas.microsoft.com/office/drawing/2014/main" id="{7A2B4FBD-B86E-D06D-40EB-D737B0A3185A}"/>
              </a:ext>
            </a:extLst>
          </p:cNvPr>
          <p:cNvSpPr>
            <a:spLocks noGrp="1" noChangeArrowheads="1"/>
          </p:cNvSpPr>
          <p:nvPr>
            <p:ph type="body" idx="1"/>
          </p:nvPr>
        </p:nvSpPr>
        <p:spPr/>
        <p:txBody>
          <a:bodyPr/>
          <a:lstStyle/>
          <a:p>
            <a:pPr>
              <a:lnSpc>
                <a:spcPct val="90000"/>
              </a:lnSpc>
            </a:pPr>
            <a:r>
              <a:rPr lang="en-US" altLang="en-US"/>
              <a:t>Karin Baitis	BLM		Soil Scientist</a:t>
            </a:r>
          </a:p>
          <a:p>
            <a:pPr>
              <a:lnSpc>
                <a:spcPct val="90000"/>
              </a:lnSpc>
            </a:pPr>
            <a:r>
              <a:rPr lang="en-US" altLang="en-US"/>
              <a:t>Kathy Barry	USFW		Biologist</a:t>
            </a:r>
          </a:p>
          <a:p>
            <a:pPr>
              <a:lnSpc>
                <a:spcPct val="90000"/>
              </a:lnSpc>
            </a:pPr>
            <a:r>
              <a:rPr lang="en-US" altLang="en-US"/>
              <a:t>Alison Center	BLM		Biologist</a:t>
            </a:r>
          </a:p>
          <a:p>
            <a:pPr>
              <a:lnSpc>
                <a:spcPct val="90000"/>
              </a:lnSpc>
            </a:pPr>
            <a:r>
              <a:rPr lang="en-US" altLang="en-US"/>
              <a:t>Rick Colvin	BLM		Landscape Planner</a:t>
            </a:r>
          </a:p>
          <a:p>
            <a:pPr>
              <a:lnSpc>
                <a:spcPct val="90000"/>
              </a:lnSpc>
            </a:pPr>
            <a:r>
              <a:rPr lang="en-US" altLang="en-US"/>
              <a:t>Dave DeMoss	BLM 		Forester</a:t>
            </a:r>
          </a:p>
          <a:p>
            <a:pPr>
              <a:lnSpc>
                <a:spcPct val="90000"/>
              </a:lnSpc>
            </a:pPr>
            <a:r>
              <a:rPr lang="en-US" altLang="en-US"/>
              <a:t>Richard Hardt	BLM		Forest Ecologist</a:t>
            </a:r>
          </a:p>
          <a:p>
            <a:pPr>
              <a:lnSpc>
                <a:spcPct val="90000"/>
              </a:lnSpc>
            </a:pPr>
            <a:r>
              <a:rPr lang="en-US" altLang="en-US"/>
              <a:t>Leo Poole		BLM		Biologist</a:t>
            </a:r>
          </a:p>
          <a:p>
            <a:pPr>
              <a:lnSpc>
                <a:spcPct val="90000"/>
              </a:lnSpc>
            </a:pPr>
            <a:r>
              <a:rPr lang="en-US" altLang="en-US"/>
              <a:t>Mark Stephen	BLM		Forester</a:t>
            </a:r>
          </a:p>
          <a:p>
            <a:pPr>
              <a:lnSpc>
                <a:spcPct val="90000"/>
              </a:lnSpc>
            </a:pPr>
            <a:r>
              <a:rPr lang="en-US" altLang="en-US"/>
              <a:t>Debra Wilson	BLM		Resource Technician</a:t>
            </a:r>
          </a:p>
          <a:p>
            <a:pPr>
              <a:lnSpc>
                <a:spcPct val="90000"/>
              </a:lnSpc>
            </a:pPr>
            <a:endParaRPr lang="en-US" altLang="en-US"/>
          </a:p>
          <a:p>
            <a:pPr>
              <a:lnSpc>
                <a:spcPct val="90000"/>
              </a:lnSpc>
            </a:pPr>
            <a:r>
              <a:rPr lang="en-US" altLang="en-US"/>
              <a:t>Bruce Hostetler		USFS		Entomologist</a:t>
            </a:r>
          </a:p>
          <a:p>
            <a:pPr>
              <a:lnSpc>
                <a:spcPct val="90000"/>
              </a:lnSpc>
            </a:pPr>
            <a:r>
              <a:rPr lang="en-US" altLang="en-US"/>
              <a:t>Darrel Ashcraft		USFS		Fuels Technician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281E1E3-4ACF-193A-E95E-CDE710660341}"/>
              </a:ext>
            </a:extLst>
          </p:cNvPr>
          <p:cNvSpPr>
            <a:spLocks noGrp="1" noChangeArrowheads="1"/>
          </p:cNvSpPr>
          <p:nvPr>
            <p:ph type="title"/>
          </p:nvPr>
        </p:nvSpPr>
        <p:spPr/>
        <p:txBody>
          <a:bodyPr/>
          <a:lstStyle/>
          <a:p>
            <a:r>
              <a:rPr lang="en-US" altLang="en-US"/>
              <a:t>LSR Restoration Plan</a:t>
            </a:r>
          </a:p>
        </p:txBody>
      </p:sp>
      <p:sp>
        <p:nvSpPr>
          <p:cNvPr id="49155" name="Rectangle 3">
            <a:extLst>
              <a:ext uri="{FF2B5EF4-FFF2-40B4-BE49-F238E27FC236}">
                <a16:creationId xmlns:a16="http://schemas.microsoft.com/office/drawing/2014/main" id="{FA56054F-2350-66A4-B2A4-B28F820B22BC}"/>
              </a:ext>
            </a:extLst>
          </p:cNvPr>
          <p:cNvSpPr>
            <a:spLocks noGrp="1" noChangeArrowheads="1"/>
          </p:cNvSpPr>
          <p:nvPr>
            <p:ph type="body" idx="1"/>
          </p:nvPr>
        </p:nvSpPr>
        <p:spPr/>
        <p:txBody>
          <a:bodyPr/>
          <a:lstStyle/>
          <a:p>
            <a:r>
              <a:rPr lang="en-US" altLang="en-US"/>
              <a:t>Innovative and creative approach to ecosystem mgt.</a:t>
            </a:r>
          </a:p>
          <a:p>
            <a:endParaRPr lang="en-US" altLang="en-US"/>
          </a:p>
          <a:p>
            <a:r>
              <a:rPr lang="en-US" altLang="en-US"/>
              <a:t>Not “traditional” silvicultural practices – young stand management</a:t>
            </a:r>
          </a:p>
          <a:p>
            <a:endParaRPr lang="en-US" altLang="en-US"/>
          </a:p>
          <a:p>
            <a:r>
              <a:rPr lang="en-US" altLang="en-US"/>
              <a:t>Not a philosophy “silviculture main function is the response to regeneration harvest” (</a:t>
            </a:r>
            <a:r>
              <a:rPr lang="en-US" altLang="en-US" i="1"/>
              <a:t>i.e.</a:t>
            </a:r>
            <a:r>
              <a:rPr lang="en-US" altLang="en-US"/>
              <a:t> rehab)</a:t>
            </a:r>
          </a:p>
          <a:p>
            <a:endParaRPr lang="en-US" altLang="en-US"/>
          </a:p>
          <a:p>
            <a:endParaRPr lang="en-US" altLang="en-US"/>
          </a:p>
          <a:p>
            <a:endParaRPr lang="en-US" altLang="en-US"/>
          </a:p>
          <a:p>
            <a:r>
              <a:rPr lang="en-US" altLang="en-US"/>
              <a:t>http://www.edo.or.blm.gov/planning/lsr/index.htm</a:t>
            </a:r>
          </a:p>
          <a:p>
            <a:endParaRPr lang="en-US" altLang="en-US"/>
          </a:p>
          <a:p>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E0AA97E-88A8-9457-BAD0-2B9E5F5B2670}"/>
              </a:ext>
            </a:extLst>
          </p:cNvPr>
          <p:cNvSpPr>
            <a:spLocks noGrp="1" noChangeArrowheads="1"/>
          </p:cNvSpPr>
          <p:nvPr>
            <p:ph type="title"/>
          </p:nvPr>
        </p:nvSpPr>
        <p:spPr>
          <a:xfrm>
            <a:off x="228600" y="304800"/>
            <a:ext cx="8686800" cy="1371600"/>
          </a:xfrm>
        </p:spPr>
        <p:txBody>
          <a:bodyPr/>
          <a:lstStyle/>
          <a:p>
            <a:r>
              <a:rPr lang="en-US" altLang="en-US"/>
              <a:t>ROD = Record Of Decision</a:t>
            </a:r>
            <a:br>
              <a:rPr lang="en-US" altLang="en-US"/>
            </a:br>
            <a:r>
              <a:rPr lang="en-US" altLang="en-US" sz="3200"/>
              <a:t>July 2004</a:t>
            </a:r>
          </a:p>
        </p:txBody>
      </p:sp>
      <p:sp>
        <p:nvSpPr>
          <p:cNvPr id="52227" name="Rectangle 3">
            <a:extLst>
              <a:ext uri="{FF2B5EF4-FFF2-40B4-BE49-F238E27FC236}">
                <a16:creationId xmlns:a16="http://schemas.microsoft.com/office/drawing/2014/main" id="{1FB7A088-68F5-770A-5EE0-D92CD4EF94C9}"/>
              </a:ext>
            </a:extLst>
          </p:cNvPr>
          <p:cNvSpPr>
            <a:spLocks noGrp="1" noChangeArrowheads="1"/>
          </p:cNvSpPr>
          <p:nvPr>
            <p:ph type="body" idx="1"/>
          </p:nvPr>
        </p:nvSpPr>
        <p:spPr>
          <a:xfrm>
            <a:off x="228600" y="1752600"/>
            <a:ext cx="8686800" cy="5105400"/>
          </a:xfrm>
        </p:spPr>
        <p:txBody>
          <a:bodyPr/>
          <a:lstStyle/>
          <a:p>
            <a:r>
              <a:rPr lang="en-US" altLang="en-US"/>
              <a:t>Upper Siuslaw Late-Sucessional Reserve Restoration Plan  -  Upland Thinning Actions</a:t>
            </a:r>
          </a:p>
          <a:p>
            <a:r>
              <a:rPr lang="en-US" altLang="en-US"/>
              <a:t>Upper Siuslaw Late-Sucessional Reserve Restoration Plan  -  Watershed Restoration Actions</a:t>
            </a:r>
          </a:p>
          <a:p>
            <a:endParaRPr lang="en-US" altLang="en-US"/>
          </a:p>
          <a:p>
            <a:pPr lvl="1"/>
            <a:r>
              <a:rPr lang="en-US" altLang="en-US" sz="2000">
                <a:effectLst/>
              </a:rPr>
              <a:t>GOAL 1: </a:t>
            </a:r>
            <a:r>
              <a:rPr lang="en-US" altLang="en-US" sz="2000" i="1">
                <a:effectLst/>
              </a:rPr>
              <a:t>Protect and enhance late-successional and old-growth forest ecosystems.</a:t>
            </a:r>
          </a:p>
          <a:p>
            <a:pPr lvl="1"/>
            <a:r>
              <a:rPr lang="en-US" altLang="en-US" sz="2000">
                <a:effectLst/>
              </a:rPr>
              <a:t>GOAL 2: </a:t>
            </a:r>
            <a:r>
              <a:rPr lang="en-US" altLang="en-US" sz="2000" i="1">
                <a:effectLst/>
              </a:rPr>
              <a:t>Foster the development of late-successional forest structure and composition in plantations and young forests within LSR 267.</a:t>
            </a:r>
          </a:p>
          <a:p>
            <a:pPr lvl="1"/>
            <a:r>
              <a:rPr lang="en-US" altLang="en-US" sz="2000">
                <a:effectLst/>
              </a:rPr>
              <a:t>GOAL 3: </a:t>
            </a:r>
            <a:r>
              <a:rPr lang="en-US" altLang="en-US" sz="2000" i="1">
                <a:effectLst/>
              </a:rPr>
              <a:t>Reconnect streams and reconnect stream channels to their riparian zones and upslope areas within LSR 267.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00F4F6E-7BA6-36AB-268B-D042ADA7A22E}"/>
              </a:ext>
            </a:extLst>
          </p:cNvPr>
          <p:cNvSpPr>
            <a:spLocks noGrp="1" noChangeArrowheads="1"/>
          </p:cNvSpPr>
          <p:nvPr>
            <p:ph type="title"/>
          </p:nvPr>
        </p:nvSpPr>
        <p:spPr/>
        <p:txBody>
          <a:bodyPr/>
          <a:lstStyle/>
          <a:p>
            <a:r>
              <a:rPr lang="en-US" altLang="en-US"/>
              <a:t>Format</a:t>
            </a:r>
            <a:endParaRPr lang="en-US" altLang="en-US" sz="3200"/>
          </a:p>
        </p:txBody>
      </p:sp>
      <p:sp>
        <p:nvSpPr>
          <p:cNvPr id="16389" name="Rectangle 5">
            <a:extLst>
              <a:ext uri="{FF2B5EF4-FFF2-40B4-BE49-F238E27FC236}">
                <a16:creationId xmlns:a16="http://schemas.microsoft.com/office/drawing/2014/main" id="{F020B5B0-9704-0907-6379-EAC52C3BFD2C}"/>
              </a:ext>
            </a:extLst>
          </p:cNvPr>
          <p:cNvSpPr>
            <a:spLocks noGrp="1" noChangeArrowheads="1"/>
          </p:cNvSpPr>
          <p:nvPr>
            <p:ph type="body" idx="1"/>
          </p:nvPr>
        </p:nvSpPr>
        <p:spPr/>
        <p:txBody>
          <a:bodyPr/>
          <a:lstStyle/>
          <a:p>
            <a:pPr>
              <a:lnSpc>
                <a:spcPct val="90000"/>
              </a:lnSpc>
            </a:pPr>
            <a:r>
              <a:rPr lang="en-US" altLang="en-US"/>
              <a:t>Goal 1</a:t>
            </a:r>
          </a:p>
          <a:p>
            <a:pPr lvl="1">
              <a:lnSpc>
                <a:spcPct val="90000"/>
              </a:lnSpc>
            </a:pPr>
            <a:r>
              <a:rPr lang="en-US" altLang="en-US"/>
              <a:t>Noxious weeds</a:t>
            </a:r>
          </a:p>
          <a:p>
            <a:pPr lvl="1">
              <a:lnSpc>
                <a:spcPct val="90000"/>
              </a:lnSpc>
            </a:pPr>
            <a:r>
              <a:rPr lang="en-US" altLang="en-US"/>
              <a:t>Decommission roads</a:t>
            </a:r>
          </a:p>
          <a:p>
            <a:pPr>
              <a:lnSpc>
                <a:spcPct val="90000"/>
              </a:lnSpc>
            </a:pPr>
            <a:r>
              <a:rPr lang="en-US" altLang="en-US"/>
              <a:t>Goal 2</a:t>
            </a:r>
          </a:p>
          <a:p>
            <a:pPr lvl="1">
              <a:lnSpc>
                <a:spcPct val="90000"/>
              </a:lnSpc>
            </a:pPr>
            <a:r>
              <a:rPr lang="en-US" altLang="en-US"/>
              <a:t>Reduce tree densities</a:t>
            </a:r>
          </a:p>
          <a:p>
            <a:pPr lvl="1">
              <a:lnSpc>
                <a:spcPct val="90000"/>
              </a:lnSpc>
            </a:pPr>
            <a:r>
              <a:rPr lang="en-US" altLang="en-US"/>
              <a:t>Develop shade tolerant species</a:t>
            </a:r>
          </a:p>
          <a:p>
            <a:pPr lvl="1">
              <a:lnSpc>
                <a:spcPct val="90000"/>
              </a:lnSpc>
            </a:pPr>
            <a:r>
              <a:rPr lang="en-US" altLang="en-US"/>
              <a:t>Develop snags and CWD</a:t>
            </a:r>
          </a:p>
          <a:p>
            <a:pPr>
              <a:lnSpc>
                <a:spcPct val="90000"/>
              </a:lnSpc>
            </a:pPr>
            <a:r>
              <a:rPr lang="en-US" altLang="en-US"/>
              <a:t>Goal 3</a:t>
            </a:r>
          </a:p>
          <a:p>
            <a:pPr lvl="1">
              <a:lnSpc>
                <a:spcPct val="90000"/>
              </a:lnSpc>
            </a:pPr>
            <a:r>
              <a:rPr lang="en-US" altLang="en-US"/>
              <a:t>Reduce sedimentation from roads</a:t>
            </a:r>
          </a:p>
          <a:p>
            <a:pPr lvl="1">
              <a:lnSpc>
                <a:spcPct val="90000"/>
              </a:lnSpc>
            </a:pPr>
            <a:r>
              <a:rPr lang="en-US" altLang="en-US"/>
              <a:t>Increase stream structures</a:t>
            </a:r>
          </a:p>
          <a:p>
            <a:pPr lvl="1">
              <a:lnSpc>
                <a:spcPct val="90000"/>
              </a:lnSpc>
            </a:pPr>
            <a:r>
              <a:rPr lang="en-US" altLang="en-US"/>
              <a:t>Increase riparian conifer densities</a:t>
            </a:r>
          </a:p>
          <a:p>
            <a:pPr lvl="1">
              <a:lnSpc>
                <a:spcPct val="90000"/>
              </a:lnSpc>
            </a:pPr>
            <a:r>
              <a:rPr lang="en-US" altLang="en-US"/>
              <a:t>Riparian hardwood conversion</a:t>
            </a:r>
          </a:p>
          <a:p>
            <a:pPr>
              <a:lnSpc>
                <a:spcPct val="90000"/>
              </a:lnSpc>
            </a:pPr>
            <a:endParaRPr lang="en-US" altLang="en-US"/>
          </a:p>
          <a:p>
            <a:pPr>
              <a:lnSpc>
                <a:spcPct val="90000"/>
              </a:lnSpc>
            </a:pPr>
            <a:endParaRPr lang="en-US" altLang="en-US"/>
          </a:p>
        </p:txBody>
      </p:sp>
    </p:spTree>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519</TotalTime>
  <Words>1349</Words>
  <Application>Microsoft Office PowerPoint</Application>
  <PresentationFormat>On-screen Show (4:3)</PresentationFormat>
  <Paragraphs>240</Paragraphs>
  <Slides>39</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3" baseType="lpstr">
      <vt:lpstr>Arial</vt:lpstr>
      <vt:lpstr>Arial Rounded MT Bold</vt:lpstr>
      <vt:lpstr>1_Default Design</vt:lpstr>
      <vt:lpstr>Microsoft Office Excel Chart</vt:lpstr>
      <vt:lpstr>Non Commercial Thinning In A Late Succesional Reserve  -  LSR 267</vt:lpstr>
      <vt:lpstr>Outline</vt:lpstr>
      <vt:lpstr>EIS - Upper Siuslaw LSR Restoration Plan</vt:lpstr>
      <vt:lpstr>Objectives</vt:lpstr>
      <vt:lpstr>Planning Area</vt:lpstr>
      <vt:lpstr>Credits  EIS Team</vt:lpstr>
      <vt:lpstr>LSR Restoration Plan</vt:lpstr>
      <vt:lpstr>ROD = Record Of Decision July 2004</vt:lpstr>
      <vt:lpstr>Format</vt:lpstr>
      <vt:lpstr>Objectives and Actions</vt:lpstr>
      <vt:lpstr>Age Classes – Planning Area &amp; LSR</vt:lpstr>
      <vt:lpstr>IMPLEMENTATION – Non Commercial Thinning</vt:lpstr>
      <vt:lpstr>Tree Girdling – Veg. Mgt. Contract</vt:lpstr>
      <vt:lpstr>Equipment</vt:lpstr>
      <vt:lpstr>Target Stands - Initial</vt:lpstr>
      <vt:lpstr>Specifications Slide 1</vt:lpstr>
      <vt:lpstr>Specifications Slide 2</vt:lpstr>
      <vt:lpstr>Tree Girdling – 1 to 2 years</vt:lpstr>
      <vt:lpstr>Intended Conditions</vt:lpstr>
      <vt:lpstr>PowerPoint Presentation</vt:lpstr>
      <vt:lpstr>PowerPoint Presentation</vt:lpstr>
      <vt:lpstr>Tools and Resources</vt:lpstr>
      <vt:lpstr>Stand Assessments</vt:lpstr>
      <vt:lpstr>Recommended Treatment - Options</vt:lpstr>
      <vt:lpstr>Demonstration - Stand Assessments</vt:lpstr>
      <vt:lpstr>#1 Stand Conditions</vt:lpstr>
      <vt:lpstr># 1 Treatment ??</vt:lpstr>
      <vt:lpstr>#2 Stand Conditions</vt:lpstr>
      <vt:lpstr># 2 Treatment  ??</vt:lpstr>
      <vt:lpstr>#3 Stand Conditions</vt:lpstr>
      <vt:lpstr># 3 Treatment ??</vt:lpstr>
      <vt:lpstr> </vt:lpstr>
      <vt:lpstr>Discussions &amp; Controversies</vt:lpstr>
      <vt:lpstr>Thinning Capability ??</vt:lpstr>
      <vt:lpstr>Science - Uncertainties</vt:lpstr>
      <vt:lpstr>PowerPoint Presentation</vt:lpstr>
      <vt:lpstr>Development of the Forest</vt:lpstr>
      <vt:lpstr>LSR Timber Sales </vt:lpstr>
      <vt:lpstr>LSR Timber Sales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rkelly</dc:creator>
  <cp:lastModifiedBy>Lum-Naihe, Christof Jurh duk - FS, AZ</cp:lastModifiedBy>
  <cp:revision>28</cp:revision>
  <dcterms:created xsi:type="dcterms:W3CDTF">2006-11-13T19:38:53Z</dcterms:created>
  <dcterms:modified xsi:type="dcterms:W3CDTF">2025-08-04T19:25:22Z</dcterms:modified>
</cp:coreProperties>
</file>