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62" r:id="rId3"/>
    <p:sldId id="363" r:id="rId4"/>
    <p:sldId id="349" r:id="rId5"/>
    <p:sldId id="374" r:id="rId6"/>
    <p:sldId id="319" r:id="rId7"/>
    <p:sldId id="369" r:id="rId8"/>
    <p:sldId id="373" r:id="rId9"/>
    <p:sldId id="364" r:id="rId10"/>
    <p:sldId id="366" r:id="rId11"/>
    <p:sldId id="341" r:id="rId12"/>
    <p:sldId id="359" r:id="rId13"/>
    <p:sldId id="375" r:id="rId14"/>
    <p:sldId id="322" r:id="rId15"/>
    <p:sldId id="367" r:id="rId16"/>
    <p:sldId id="351" r:id="rId17"/>
    <p:sldId id="365" r:id="rId18"/>
    <p:sldId id="353" r:id="rId19"/>
    <p:sldId id="370" r:id="rId20"/>
    <p:sldId id="371" r:id="rId21"/>
    <p:sldId id="356" r:id="rId22"/>
    <p:sldId id="355" r:id="rId23"/>
    <p:sldId id="267" r:id="rId24"/>
  </p:sldIdLst>
  <p:sldSz cx="9144000" cy="6858000" type="screen4x3"/>
  <p:notesSz cx="7086600" cy="942975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70">
          <p15:clr>
            <a:srgbClr val="A4A3A4"/>
          </p15:clr>
        </p15:guide>
        <p15:guide id="2" pos="22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EC4"/>
    <a:srgbClr val="50A145"/>
    <a:srgbClr val="E2F6E4"/>
    <a:srgbClr val="D6F2DF"/>
    <a:srgbClr val="4D7B4F"/>
    <a:srgbClr val="1789CF"/>
    <a:srgbClr val="DAFBFE"/>
    <a:srgbClr val="097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3" autoAdjust="0"/>
    <p:restoredTop sz="95461" autoAdjust="0"/>
  </p:normalViewPr>
  <p:slideViewPr>
    <p:cSldViewPr snapToGrid="0">
      <p:cViewPr varScale="1">
        <p:scale>
          <a:sx n="68" d="100"/>
          <a:sy n="68" d="100"/>
        </p:scale>
        <p:origin x="148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108"/>
    </p:cViewPr>
  </p:sorterViewPr>
  <p:notesViewPr>
    <p:cSldViewPr snapToGrid="0">
      <p:cViewPr>
        <p:scale>
          <a:sx n="75" d="100"/>
          <a:sy n="75" d="100"/>
        </p:scale>
        <p:origin x="-696" y="852"/>
      </p:cViewPr>
      <p:guideLst>
        <p:guide orient="horz" pos="2970"/>
        <p:guide pos="22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B8C361BB-4135-6F5D-4817-B7EEC9CC8F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10" tIns="46305" rIns="92610" bIns="46305" numCol="1" anchor="t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endParaRPr lang="en-US" altLang="en-U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7E743C8-AF3F-95DB-E104-B7DB0391DB1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121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10" tIns="46305" rIns="92610" bIns="46305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endParaRPr lang="en-US" altLang="en-US"/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8C636D5E-86E8-0631-CFF2-4DDAA5E281C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0163"/>
            <a:ext cx="3043238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10" tIns="46305" rIns="92610" bIns="46305" numCol="1" anchor="b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endParaRPr lang="en-US" altLang="en-US"/>
          </a:p>
        </p:txBody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3ADA3C1A-6DC1-8314-9BF6-A2E8894D3B0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920163"/>
            <a:ext cx="3121025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10" tIns="46305" rIns="92610" bIns="46305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1E02A515-0264-417E-BB7F-D6355D0BCD9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D3C7A4A-09F0-C1F3-C96A-FB262085744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92" tIns="47296" rIns="94592" bIns="47296" numCol="1" anchor="t" anchorCtr="0" compatLnSpc="1">
            <a:prstTxWarp prst="textNoShape">
              <a:avLst/>
            </a:prstTxWarp>
          </a:bodyPr>
          <a:lstStyle>
            <a:lvl1pPr defTabSz="946150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C091658-DF2B-396C-3FDA-442DAA115FC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92" tIns="47296" rIns="94592" bIns="47296" numCol="1" anchor="t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57966E99-238E-F6B0-894E-42011BDB888B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4275" y="706438"/>
            <a:ext cx="4718050" cy="3536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7BDA1A81-C25B-3523-F083-CC5B88AA9F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479925"/>
            <a:ext cx="5667375" cy="42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92" tIns="47296" rIns="94592" bIns="47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11FBD43E-4BC0-E6D0-7876-0229AC95983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56675"/>
            <a:ext cx="30702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92" tIns="47296" rIns="94592" bIns="47296" numCol="1" anchor="b" anchorCtr="0" compatLnSpc="1">
            <a:prstTxWarp prst="textNoShape">
              <a:avLst/>
            </a:prstTxWarp>
          </a:bodyPr>
          <a:lstStyle>
            <a:lvl1pPr defTabSz="946150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6716754E-5883-699F-8643-66C8E66CC1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8956675"/>
            <a:ext cx="30702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92" tIns="47296" rIns="94592" bIns="47296" numCol="1" anchor="b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0"/>
              </a:spcBef>
              <a:defRPr sz="1200"/>
            </a:lvl1pPr>
          </a:lstStyle>
          <a:p>
            <a:fld id="{7526828E-392B-471D-803C-482AFD50BF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579F49-D21D-23E3-6B14-9EDBA8BAD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5A9B2-CC8A-4DD1-B2CD-F50B0A83D22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01416477-0F26-1728-FDCC-D84F01C7EA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85863" y="706438"/>
            <a:ext cx="4714875" cy="3536950"/>
          </a:xfrm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7479A17-1C50-2CCF-0068-B09DE68C0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924D70-2ADE-1A57-D8A5-8CB826EE57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7C2B0-B6A0-49C8-A85B-89D16FDFD9F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DE13E5B2-A88B-C500-4837-93EAE51C96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85863" y="706438"/>
            <a:ext cx="4714875" cy="3536950"/>
          </a:xfrm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BBC348D5-8A2A-854A-B2C1-EBA04C1906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613D6ED-36E3-8F62-722D-EBC472190F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401E1-76EA-4F24-8FE4-079985E212AE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FADE7A45-0E92-399D-9270-57ECA5CEEC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85863" y="706438"/>
            <a:ext cx="4714875" cy="3536950"/>
          </a:xfrm>
          <a:ln/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9CC8EEB8-F8D6-B965-65C0-CA1AFB84D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FA0826E-A52C-F1B9-A0FD-2381B53A9C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E810A-AC14-4DF2-BA44-472EF74441C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610DB794-79CA-0A44-1CF9-4844BA4E0C4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85863" y="706438"/>
            <a:ext cx="4714875" cy="3536950"/>
          </a:xfrm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0D350183-A818-D557-09C9-9455C84EC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0B4BE1B-1BE7-EAB7-1921-F9986D8786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B93A2-B628-40D8-A820-D3DB543C76A2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76A6034E-EB0F-6DB9-B979-997482E2303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85863" y="706438"/>
            <a:ext cx="4714875" cy="3536950"/>
          </a:xfrm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EE654B1F-1F13-4388-C01B-74F60AE516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ECE54A9-E036-A34D-204B-6E797D65C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BF43C-C63A-44ED-96D2-2633654B08A8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958B0D9B-BEFA-D1AE-40B2-41DC58AE4BE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85863" y="706438"/>
            <a:ext cx="4714875" cy="3536950"/>
          </a:xfrm>
          <a:ln/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38FF0904-2EBB-0EE3-9764-3056373C3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563" y="4479925"/>
            <a:ext cx="5197475" cy="4243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34AD61B-41FC-422E-E992-9878A14E8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2B7135-0B64-4B2C-9D45-D13FA58D05F1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6ADA7AAA-F00F-077A-61EF-86A8F8F42B2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85863" y="706438"/>
            <a:ext cx="4714875" cy="3536950"/>
          </a:xfrm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A214497-655B-7D64-3690-4618BA7D5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52CE-8466-A0B2-5A48-A4C77C148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631A0-BC75-FF75-7F71-351B7F311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B64C5-0A7C-5FE1-BE39-FCC6AD3F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4A1AB-E4F7-F36F-A70A-F79A18E2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CCB4E-7EC4-8F5F-5335-2C17BA96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6FF3D-7268-42F7-91AF-8DC5E34BBC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12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73A3-C93C-B44E-EF17-C9AC5D8A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09B390-4FA2-3D23-C77F-95AA782BE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72CA-0647-65B7-E3B5-3EC760CB5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2AD3C-953C-21BC-F697-24ECCCB93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63848-7F8B-7410-AAC3-05723CF11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01C22-A39D-4EEA-A594-DE760F1FA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46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16CD4E-B463-87C9-EF9A-F6A7B29F1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227AE3-1E49-EB64-A8C9-D575DA7E9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856FD-C948-7A97-6100-FC0272BF2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0876F-D2F5-CF4A-DA19-758555B9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CE9D7-3040-4813-809D-9304D61C3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755AD-C672-410F-855B-6E4C8300FD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018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40459-7D2C-F139-63F3-1A4E1F22B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63917-7227-3099-B61B-C47BDFAE153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303F21BE-7C17-9F76-4362-EF6FD8ED9D47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EB7EA-3AD7-9CED-4196-85450FBC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F3347-CCDA-1567-A000-00BD84E94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41748-AAA0-6E5A-9DDC-1AAE02AE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7B85BCE-84EA-4C70-BDDA-00A8DD24AA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90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A2BD20-4418-1B2E-F740-3FAF1F074CF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EE4096-1A49-A7E9-993A-DAEA46ED6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CA728-5FF4-C3F4-7CE5-E7DB3C871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46882-BAEF-5697-7EE6-B016944B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4A3DAA8-55A5-473C-AAD0-A405BA0EE7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419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09C5-90EE-8FEC-6321-EDF99322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416E45B-A2A6-20F5-7DE5-A45B378F633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65B58-17F5-C7F2-8B48-D77357DCA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0A15E-B842-EE85-D8CC-D9DA6349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D2C78-764E-DC1C-FE6D-55E3B080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1F3398B-AC27-4857-A9F3-73C14067F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86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362BD-FC26-9C76-16F4-96346899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F1631-20C4-9742-AE67-82B956C7E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B51B8-324C-EE20-DBEE-87DB591C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7B2BB-4EA0-B50E-C707-69617BC5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EB64B-2D3D-FA3D-2830-C59F9E4B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F2837-3F82-47B3-9694-68C9089AFF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436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5B32-66BC-D733-D9E2-06958556A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F74A5-7836-31F5-1B7A-15FFFD2C5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3B57F-6D3C-65DC-DE5D-AD28EAF6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E723C-C3A2-7106-5720-4E9D816C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83E44-EE67-7CA4-8D74-9838A9B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8E7C0-418D-4E04-A754-0CA7D22A4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77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973A8-45CF-6B25-BF0E-E15023632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E760B-8D06-8970-315D-611956E2A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B45DC-2B68-DC90-0594-1370F3A30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64186-7EF8-CFAA-0C44-78F3A52C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49C3F-ADB6-8BE1-BD1E-C7823F962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643DD-B2C5-4DFB-5EA0-755E5FE0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913AD-5DAF-4E40-AD93-6DF6A33341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67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49982-2E1A-2748-236A-BCBC3744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4A9B-F57E-9378-9587-593A476B0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A564D-6C81-AD91-C36D-190A0FA3E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FF05A9-1E24-77FC-B831-D5C412A03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E903C-F163-488A-D93C-5F4C8D9C12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71139-382A-518C-646A-D32E0C72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9FB475-5F2E-88A2-4488-E21AE82B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7D437B-1325-9CD3-30D2-2FBA597D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4FB15-A8B5-4455-9F68-F9CF06046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45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C5DB-2300-559F-8888-7F9077E3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203E48-0D24-9E22-4E31-E8952853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7E502-BA25-2096-5CFC-65BB0A61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F3F2E-5412-8A02-D339-69DE0751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E8233-E470-4CE8-9A57-EB28943718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90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C74BA-74E6-BB2C-E2E9-FC11EAB7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C3CED7-57E8-0497-0441-E415A8640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71073-B9B6-A7AD-2233-0209E224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E1545-1486-493A-BAF2-C86898AB32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70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0584-351F-872C-A6C0-703A86B93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274B5-7085-DAB9-52C3-344B9CAC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1677C-333B-D64A-D861-17506A0CC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0EFB2-49F8-5926-529B-1641011C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F7550-670E-9279-2FAD-F755238F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4F0F3-479F-9558-A2F1-F47FC793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066FA-EB1C-4670-9308-F283FE155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74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1160-7695-8A74-52A8-611DDDA58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AF55C-1BB9-0029-CC29-A6695DEF1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BDFB1-6520-83C3-E570-51029070F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CEE7E-02D3-3CAD-4BDB-DE5EA4C7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5A2C6-31B1-162A-E770-2D570EE4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2D224-8A37-38FA-43E1-2E4A7D3D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CEA9-D0F0-47CD-86C3-90B4707ED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85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FBFE"/>
            </a:gs>
            <a:gs pos="100000">
              <a:srgbClr val="1789C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680743-0079-32BF-D785-AC5DD1833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8EC74E4-C548-92DF-0476-669248A48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8E63C3-379A-29BC-7C6A-BDC10751A7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CA4D289-7850-C417-B012-DF7BE2B972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58369FE-CDEA-0C48-6C5E-0E1A49B84C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0A6C1FF9-214B-4C02-B0FB-F077BCA576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>
            <a:extLst>
              <a:ext uri="{FF2B5EF4-FFF2-40B4-BE49-F238E27FC236}">
                <a16:creationId xmlns:a16="http://schemas.microsoft.com/office/drawing/2014/main" id="{EB5C597C-9203-2E64-F725-0C4E703A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2400"/>
            <a:ext cx="8802688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EFFC6660-745B-F00C-2A3F-C80AC0F490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6725" y="1219200"/>
            <a:ext cx="8385175" cy="1371600"/>
          </a:xfrm>
        </p:spPr>
        <p:txBody>
          <a:bodyPr anchor="ctr"/>
          <a:lstStyle/>
          <a:p>
            <a:r>
              <a:rPr lang="en-US" altLang="en-US" sz="4400"/>
              <a:t>700 Road Ecological Thinning Project, Cedar River Watershed</a:t>
            </a:r>
          </a:p>
        </p:txBody>
      </p:sp>
      <p:grpSp>
        <p:nvGrpSpPr>
          <p:cNvPr id="2057" name="Group 9">
            <a:extLst>
              <a:ext uri="{FF2B5EF4-FFF2-40B4-BE49-F238E27FC236}">
                <a16:creationId xmlns:a16="http://schemas.microsoft.com/office/drawing/2014/main" id="{9EF2D08A-FF23-2B92-239E-ED3824F8BB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76600" y="5715000"/>
            <a:ext cx="2667000" cy="719138"/>
            <a:chOff x="18892" y="12054"/>
            <a:chExt cx="3027" cy="911"/>
          </a:xfrm>
        </p:grpSpPr>
        <p:sp>
          <p:nvSpPr>
            <p:cNvPr id="2058" name="Rectangle 10">
              <a:extLst>
                <a:ext uri="{FF2B5EF4-FFF2-40B4-BE49-F238E27FC236}">
                  <a16:creationId xmlns:a16="http://schemas.microsoft.com/office/drawing/2014/main" id="{21725304-66FE-6C52-84C4-FE362807CB1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92" y="12054"/>
              <a:ext cx="3027" cy="91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0EDEC16B-D218-8E99-E1D9-20684ED0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8" y="12125"/>
              <a:ext cx="2885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0" name="Rectangle 12">
            <a:extLst>
              <a:ext uri="{FF2B5EF4-FFF2-40B4-BE49-F238E27FC236}">
                <a16:creationId xmlns:a16="http://schemas.microsoft.com/office/drawing/2014/main" id="{38826811-FA8A-5A46-52FE-7BABFF636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829050"/>
            <a:ext cx="69977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ctr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solidFill>
                  <a:srgbClr val="DDDDDD"/>
                </a:solidFill>
              </a:rPr>
              <a:t>Rolf Gersonde, Silviculturist</a:t>
            </a:r>
          </a:p>
          <a:p>
            <a:r>
              <a:rPr lang="en-US" altLang="en-US" sz="2400">
                <a:solidFill>
                  <a:srgbClr val="DDDDDD"/>
                </a:solidFill>
              </a:rPr>
              <a:t>Cedar River Municipal Watershed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E673EA9C-2BDF-1BF6-F51C-F5E4308C45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254000"/>
            <a:ext cx="7772400" cy="1143000"/>
          </a:xfrm>
        </p:spPr>
        <p:txBody>
          <a:bodyPr/>
          <a:lstStyle/>
          <a:p>
            <a:r>
              <a:rPr lang="en-US" altLang="en-US" sz="3600"/>
              <a:t>Structure type ratio by treatment unit</a:t>
            </a:r>
          </a:p>
        </p:txBody>
      </p:sp>
      <p:pic>
        <p:nvPicPr>
          <p:cNvPr id="221188" name="Picture 4">
            <a:extLst>
              <a:ext uri="{FF2B5EF4-FFF2-40B4-BE49-F238E27FC236}">
                <a16:creationId xmlns:a16="http://schemas.microsoft.com/office/drawing/2014/main" id="{D42A798E-853A-AA59-21D0-333341F5313F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73200"/>
            <a:ext cx="67278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1189" name="Line 5">
            <a:extLst>
              <a:ext uri="{FF2B5EF4-FFF2-40B4-BE49-F238E27FC236}">
                <a16:creationId xmlns:a16="http://schemas.microsoft.com/office/drawing/2014/main" id="{59532D0B-D6F2-14D4-B617-A29D0051F4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1190" name="Line 6">
            <a:extLst>
              <a:ext uri="{FF2B5EF4-FFF2-40B4-BE49-F238E27FC236}">
                <a16:creationId xmlns:a16="http://schemas.microsoft.com/office/drawing/2014/main" id="{7A7C3F5B-D350-9E1C-DB33-7642E5C472F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CAD7EFF7-A13F-4417-4200-189075977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30200"/>
            <a:ext cx="8597900" cy="889000"/>
          </a:xfrm>
        </p:spPr>
        <p:txBody>
          <a:bodyPr/>
          <a:lstStyle/>
          <a:p>
            <a:pPr algn="l"/>
            <a:r>
              <a:rPr lang="en-US" altLang="en-US" sz="2800"/>
              <a:t>Scales of Variability</a:t>
            </a:r>
            <a:r>
              <a:rPr lang="en-US" altLang="en-US" sz="1800"/>
              <a:t> </a:t>
            </a:r>
            <a:br>
              <a:rPr lang="en-US" altLang="en-US" sz="1800"/>
            </a:br>
            <a:r>
              <a:rPr lang="en-US" altLang="en-US" sz="1800"/>
              <a:t>			</a:t>
            </a:r>
            <a:r>
              <a:rPr lang="en-US" altLang="en-US" sz="1800">
                <a:solidFill>
                  <a:schemeClr val="tx1"/>
                </a:solidFill>
              </a:rPr>
              <a:t>Thinning-pool spacing with skips and gaps	700 Rd</a:t>
            </a:r>
            <a:br>
              <a:rPr lang="en-US" altLang="en-US" sz="1800">
                <a:solidFill>
                  <a:schemeClr val="tx1"/>
                </a:solidFill>
              </a:rPr>
            </a:b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EFC27791-434D-BFDC-6DA3-3DCAA15B8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54600" y="1498600"/>
            <a:ext cx="1727200" cy="4445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800"/>
              <a:t>Unit E1a</a:t>
            </a:r>
          </a:p>
        </p:txBody>
      </p:sp>
      <p:pic>
        <p:nvPicPr>
          <p:cNvPr id="168965" name="Picture 5">
            <a:extLst>
              <a:ext uri="{FF2B5EF4-FFF2-40B4-BE49-F238E27FC236}">
                <a16:creationId xmlns:a16="http://schemas.microsoft.com/office/drawing/2014/main" id="{BFE4BFEC-4265-BC78-B21A-1D3E28FA4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38225"/>
            <a:ext cx="723582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7" name="Line 7">
            <a:extLst>
              <a:ext uri="{FF2B5EF4-FFF2-40B4-BE49-F238E27FC236}">
                <a16:creationId xmlns:a16="http://schemas.microsoft.com/office/drawing/2014/main" id="{311F51BE-17A5-3357-18A1-592C30FCF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8968" name="Line 8">
            <a:extLst>
              <a:ext uri="{FF2B5EF4-FFF2-40B4-BE49-F238E27FC236}">
                <a16:creationId xmlns:a16="http://schemas.microsoft.com/office/drawing/2014/main" id="{F2BBFFA6-C2DD-2D43-2CCB-6EFF38721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Line 2">
            <a:extLst>
              <a:ext uri="{FF2B5EF4-FFF2-40B4-BE49-F238E27FC236}">
                <a16:creationId xmlns:a16="http://schemas.microsoft.com/office/drawing/2014/main" id="{5CA39FCC-38F9-F17A-ADA5-4A762C2809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0947" name="Line 3">
            <a:extLst>
              <a:ext uri="{FF2B5EF4-FFF2-40B4-BE49-F238E27FC236}">
                <a16:creationId xmlns:a16="http://schemas.microsoft.com/office/drawing/2014/main" id="{0D9D89D8-62C4-549C-1BC6-59396C805B3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0951" name="Text Box 7">
            <a:extLst>
              <a:ext uri="{FF2B5EF4-FFF2-40B4-BE49-F238E27FC236}">
                <a16:creationId xmlns:a16="http://schemas.microsoft.com/office/drawing/2014/main" id="{9B94AD26-5880-ECA1-D64B-6B567EA17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87375"/>
            <a:ext cx="62658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Diameter distribution by species</a:t>
            </a:r>
          </a:p>
          <a:p>
            <a:endParaRPr lang="en-US" altLang="en-US" sz="2000"/>
          </a:p>
          <a:p>
            <a:r>
              <a:rPr lang="en-US" altLang="en-US" sz="2000"/>
              <a:t>Differentiation into crown and size classes</a:t>
            </a:r>
          </a:p>
          <a:p>
            <a:r>
              <a:rPr lang="en-US" altLang="en-US" sz="2000"/>
              <a:t>Thinning pool varies by species, create bimodal distribution</a:t>
            </a:r>
          </a:p>
        </p:txBody>
      </p:sp>
      <p:pic>
        <p:nvPicPr>
          <p:cNvPr id="210953" name="Picture 9">
            <a:extLst>
              <a:ext uri="{FF2B5EF4-FFF2-40B4-BE49-F238E27FC236}">
                <a16:creationId xmlns:a16="http://schemas.microsoft.com/office/drawing/2014/main" id="{E704E835-4608-9C65-829D-C97B3CB3C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41538"/>
            <a:ext cx="6400800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057E5247-5CC9-5669-ACF6-CC67FD15F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317500"/>
            <a:ext cx="7772400" cy="1143000"/>
          </a:xfrm>
        </p:spPr>
        <p:txBody>
          <a:bodyPr/>
          <a:lstStyle/>
          <a:p>
            <a:r>
              <a:rPr lang="en-US" altLang="en-US" sz="3200"/>
              <a:t>Example of thinning prescription (E1)</a:t>
            </a:r>
          </a:p>
        </p:txBody>
      </p:sp>
      <p:pic>
        <p:nvPicPr>
          <p:cNvPr id="240643" name="Picture 3">
            <a:extLst>
              <a:ext uri="{FF2B5EF4-FFF2-40B4-BE49-F238E27FC236}">
                <a16:creationId xmlns:a16="http://schemas.microsoft.com/office/drawing/2014/main" id="{BB446ABE-3F1A-D2D0-513A-71D45285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550988"/>
            <a:ext cx="7899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44" name="Line 4">
            <a:extLst>
              <a:ext uri="{FF2B5EF4-FFF2-40B4-BE49-F238E27FC236}">
                <a16:creationId xmlns:a16="http://schemas.microsoft.com/office/drawing/2014/main" id="{FBE8341C-7FC8-0A17-4B0A-BB21A7403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0645" name="Line 5">
            <a:extLst>
              <a:ext uri="{FF2B5EF4-FFF2-40B4-BE49-F238E27FC236}">
                <a16:creationId xmlns:a16="http://schemas.microsoft.com/office/drawing/2014/main" id="{155118AC-0F98-21AE-30AB-C9C5C2BA3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65EB13EF-9D74-5877-E44B-28CFDC343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394700" cy="1171575"/>
          </a:xfrm>
        </p:spPr>
        <p:txBody>
          <a:bodyPr/>
          <a:lstStyle/>
          <a:p>
            <a:pPr algn="l"/>
            <a:r>
              <a:rPr lang="en-US" altLang="en-US" sz="2800"/>
              <a:t>Structural Features</a:t>
            </a:r>
            <a:br>
              <a:rPr lang="en-US" altLang="en-US" sz="2800"/>
            </a:br>
            <a:br>
              <a:rPr lang="en-US" altLang="en-US" sz="2800"/>
            </a:br>
            <a:r>
              <a:rPr lang="en-US" altLang="en-US" sz="1800"/>
              <a:t>Large skip and gap				Thinned matrix</a:t>
            </a:r>
          </a:p>
        </p:txBody>
      </p:sp>
      <p:pic>
        <p:nvPicPr>
          <p:cNvPr id="142340" name="Picture 4">
            <a:extLst>
              <a:ext uri="{FF2B5EF4-FFF2-40B4-BE49-F238E27FC236}">
                <a16:creationId xmlns:a16="http://schemas.microsoft.com/office/drawing/2014/main" id="{5C60DFB1-5B6B-5CEA-E777-9D9CEC85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476375"/>
            <a:ext cx="4794250" cy="4344988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5" name="Line 9">
            <a:extLst>
              <a:ext uri="{FF2B5EF4-FFF2-40B4-BE49-F238E27FC236}">
                <a16:creationId xmlns:a16="http://schemas.microsoft.com/office/drawing/2014/main" id="{CF836C77-CC9E-0F75-DFF4-9D18D2F053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2346" name="Line 10">
            <a:extLst>
              <a:ext uri="{FF2B5EF4-FFF2-40B4-BE49-F238E27FC236}">
                <a16:creationId xmlns:a16="http://schemas.microsoft.com/office/drawing/2014/main" id="{2A5D2B6C-7C65-DDEA-10F0-ECCAC1E32CB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42348" name="Picture 12">
            <a:extLst>
              <a:ext uri="{FF2B5EF4-FFF2-40B4-BE49-F238E27FC236}">
                <a16:creationId xmlns:a16="http://schemas.microsoft.com/office/drawing/2014/main" id="{F6D80D6D-2BD1-A6CB-141E-858144D8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44638"/>
            <a:ext cx="3613150" cy="4818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9" name="Picture 13">
            <a:extLst>
              <a:ext uri="{FF2B5EF4-FFF2-40B4-BE49-F238E27FC236}">
                <a16:creationId xmlns:a16="http://schemas.microsoft.com/office/drawing/2014/main" id="{35BA1F1B-AAAB-EF7B-A352-52CEF6C6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731963"/>
            <a:ext cx="3435350" cy="45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8F7C526B-4B1A-31B5-470F-95448A377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228600"/>
            <a:ext cx="7772400" cy="825500"/>
          </a:xfrm>
        </p:spPr>
        <p:txBody>
          <a:bodyPr/>
          <a:lstStyle/>
          <a:p>
            <a:pPr algn="l"/>
            <a:r>
              <a:rPr lang="en-US" altLang="en-US" sz="3200"/>
              <a:t>Conceptual layout of thinning Unit E6</a:t>
            </a:r>
          </a:p>
        </p:txBody>
      </p:sp>
      <p:pic>
        <p:nvPicPr>
          <p:cNvPr id="222212" name="Picture 4">
            <a:extLst>
              <a:ext uri="{FF2B5EF4-FFF2-40B4-BE49-F238E27FC236}">
                <a16:creationId xmlns:a16="http://schemas.microsoft.com/office/drawing/2014/main" id="{44EBBC4A-CD99-F65D-631B-934C10F25175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363" y="1003300"/>
            <a:ext cx="7178675" cy="554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2213" name="Line 5">
            <a:extLst>
              <a:ext uri="{FF2B5EF4-FFF2-40B4-BE49-F238E27FC236}">
                <a16:creationId xmlns:a16="http://schemas.microsoft.com/office/drawing/2014/main" id="{4D7795DC-A9EF-0F10-098E-A0C4F30E17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2214" name="Line 6">
            <a:extLst>
              <a:ext uri="{FF2B5EF4-FFF2-40B4-BE49-F238E27FC236}">
                <a16:creationId xmlns:a16="http://schemas.microsoft.com/office/drawing/2014/main" id="{2264B74C-B382-F627-F653-DFA3FD4C6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4" name="Line 4">
            <a:extLst>
              <a:ext uri="{FF2B5EF4-FFF2-40B4-BE49-F238E27FC236}">
                <a16:creationId xmlns:a16="http://schemas.microsoft.com/office/drawing/2014/main" id="{C8013D92-7CAD-3D85-E6C3-0A692A1921B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9445" name="Line 5">
            <a:extLst>
              <a:ext uri="{FF2B5EF4-FFF2-40B4-BE49-F238E27FC236}">
                <a16:creationId xmlns:a16="http://schemas.microsoft.com/office/drawing/2014/main" id="{136CEE99-6074-E2C6-98BB-1E57438F0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89448" name="Picture 8">
            <a:extLst>
              <a:ext uri="{FF2B5EF4-FFF2-40B4-BE49-F238E27FC236}">
                <a16:creationId xmlns:a16="http://schemas.microsoft.com/office/drawing/2014/main" id="{ADD5972C-A342-6150-40E2-DC098BBF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32512" r="13191" b="28954"/>
          <a:stretch>
            <a:fillRect/>
          </a:stretch>
        </p:blipFill>
        <p:spPr bwMode="auto">
          <a:xfrm>
            <a:off x="679450" y="1214438"/>
            <a:ext cx="588645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9449" name="Object 9">
            <a:extLst>
              <a:ext uri="{FF2B5EF4-FFF2-40B4-BE49-F238E27FC236}">
                <a16:creationId xmlns:a16="http://schemas.microsoft.com/office/drawing/2014/main" id="{3B8DC781-18AA-4E17-6F92-5F3CAC52EC58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228600" y="3556000"/>
          <a:ext cx="6535738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 Sheet" r:id="rId4" imgW="3352680" imgH="2590560" progId="SPLUSGraphSheetFileType">
                  <p:embed/>
                </p:oleObj>
              </mc:Choice>
              <mc:Fallback>
                <p:oleObj name="Graph Sheet" r:id="rId4" imgW="3352680" imgH="2590560" progId="SPLUSGraphSheetFileTyp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07" t="30081" r="7014" b="22043"/>
                      <a:stretch>
                        <a:fillRect/>
                      </a:stretch>
                    </p:blipFill>
                    <p:spPr bwMode="auto">
                      <a:xfrm>
                        <a:off x="228600" y="3556000"/>
                        <a:ext cx="6535738" cy="271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51" name="Text Box 11">
            <a:extLst>
              <a:ext uri="{FF2B5EF4-FFF2-40B4-BE49-F238E27FC236}">
                <a16:creationId xmlns:a16="http://schemas.microsoft.com/office/drawing/2014/main" id="{5EAD935D-ECFA-4471-5B1E-E2B2EAFBD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384175"/>
            <a:ext cx="8421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Effect of canopy density on understory light environment</a:t>
            </a:r>
            <a:r>
              <a:rPr lang="en-US" altLang="en-US"/>
              <a:t> </a:t>
            </a:r>
            <a:endParaRPr lang="en-US" altLang="en-US" sz="2000"/>
          </a:p>
        </p:txBody>
      </p:sp>
      <p:sp>
        <p:nvSpPr>
          <p:cNvPr id="189452" name="Text Box 12">
            <a:extLst>
              <a:ext uri="{FF2B5EF4-FFF2-40B4-BE49-F238E27FC236}">
                <a16:creationId xmlns:a16="http://schemas.microsoft.com/office/drawing/2014/main" id="{91F163C9-032E-A0EF-4233-1D4DBB9E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5346700"/>
            <a:ext cx="210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tRAYci Light Model</a:t>
            </a:r>
          </a:p>
        </p:txBody>
      </p:sp>
      <p:sp>
        <p:nvSpPr>
          <p:cNvPr id="189453" name="Text Box 13">
            <a:extLst>
              <a:ext uri="{FF2B5EF4-FFF2-40B4-BE49-F238E27FC236}">
                <a16:creationId xmlns:a16="http://schemas.microsoft.com/office/drawing/2014/main" id="{0D15DDE4-C5D6-91B3-7CA7-012E90906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325" y="2552700"/>
            <a:ext cx="19812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Stand Visualization</a:t>
            </a:r>
          </a:p>
          <a:p>
            <a:r>
              <a:rPr lang="en-US" altLang="en-US" sz="1800"/>
              <a:t>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D6D607A1-115C-199E-605D-61E823364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Distribution of light intensity at different stand densities</a:t>
            </a:r>
          </a:p>
        </p:txBody>
      </p:sp>
      <p:graphicFrame>
        <p:nvGraphicFramePr>
          <p:cNvPr id="220165" name="Object 5">
            <a:extLst>
              <a:ext uri="{FF2B5EF4-FFF2-40B4-BE49-F238E27FC236}">
                <a16:creationId xmlns:a16="http://schemas.microsoft.com/office/drawing/2014/main" id="{D7744C52-31BA-CFC1-0A66-4F7935AF99A7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604963" y="1746250"/>
          <a:ext cx="5908675" cy="456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 Sheet" r:id="rId2" imgW="3352680" imgH="2590560" progId="SPLUSGraphSheetFileType">
                  <p:embed/>
                </p:oleObj>
              </mc:Choice>
              <mc:Fallback>
                <p:oleObj name="Graph Sheet" r:id="rId2" imgW="3352680" imgH="2590560" progId="SPLUSGraphSheetFileTyp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963" y="1746250"/>
                        <a:ext cx="5908675" cy="456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166" name="Line 6">
            <a:extLst>
              <a:ext uri="{FF2B5EF4-FFF2-40B4-BE49-F238E27FC236}">
                <a16:creationId xmlns:a16="http://schemas.microsoft.com/office/drawing/2014/main" id="{E0824730-1645-9695-CBDE-2106DA2A1E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0167" name="Line 7">
            <a:extLst>
              <a:ext uri="{FF2B5EF4-FFF2-40B4-BE49-F238E27FC236}">
                <a16:creationId xmlns:a16="http://schemas.microsoft.com/office/drawing/2014/main" id="{EAC565AD-95B6-902C-2719-B6C55A6F0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AE102E7B-A258-38B7-C232-FFBF06ADF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200"/>
              <a:t>Wind Disturbance Regime</a:t>
            </a:r>
          </a:p>
        </p:txBody>
      </p:sp>
      <p:pic>
        <p:nvPicPr>
          <p:cNvPr id="198659" name="Picture 3">
            <a:extLst>
              <a:ext uri="{FF2B5EF4-FFF2-40B4-BE49-F238E27FC236}">
                <a16:creationId xmlns:a16="http://schemas.microsoft.com/office/drawing/2014/main" id="{A97D3CC9-80C1-14AE-5D04-BF3F4131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762000"/>
            <a:ext cx="8483600" cy="54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0" name="Picture 4">
            <a:extLst>
              <a:ext uri="{FF2B5EF4-FFF2-40B4-BE49-F238E27FC236}">
                <a16:creationId xmlns:a16="http://schemas.microsoft.com/office/drawing/2014/main" id="{D9B759B2-2005-15E4-FE0F-08D0DB80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762000"/>
            <a:ext cx="8483600" cy="54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1" name="Picture 5">
            <a:extLst>
              <a:ext uri="{FF2B5EF4-FFF2-40B4-BE49-F238E27FC236}">
                <a16:creationId xmlns:a16="http://schemas.microsoft.com/office/drawing/2014/main" id="{1AA271E7-5CFB-C82D-7CC9-50641514D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758825"/>
            <a:ext cx="8483600" cy="54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62" name="Line 6">
            <a:extLst>
              <a:ext uri="{FF2B5EF4-FFF2-40B4-BE49-F238E27FC236}">
                <a16:creationId xmlns:a16="http://schemas.microsoft.com/office/drawing/2014/main" id="{5DE44A29-7AA1-0389-00BE-5411811650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67200" y="4800600"/>
            <a:ext cx="381000" cy="83820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3" name="Line 7">
            <a:extLst>
              <a:ext uri="{FF2B5EF4-FFF2-40B4-BE49-F238E27FC236}">
                <a16:creationId xmlns:a16="http://schemas.microsoft.com/office/drawing/2014/main" id="{B2126642-16F0-F7ED-2D19-1E06AEB6F7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3886200"/>
            <a:ext cx="685800" cy="83820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4" name="Line 8">
            <a:extLst>
              <a:ext uri="{FF2B5EF4-FFF2-40B4-BE49-F238E27FC236}">
                <a16:creationId xmlns:a16="http://schemas.microsoft.com/office/drawing/2014/main" id="{59B6AEA6-5A62-D5C5-4469-AD645F85DB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0800" y="3048000"/>
            <a:ext cx="838200" cy="68580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5" name="Line 9">
            <a:extLst>
              <a:ext uri="{FF2B5EF4-FFF2-40B4-BE49-F238E27FC236}">
                <a16:creationId xmlns:a16="http://schemas.microsoft.com/office/drawing/2014/main" id="{B9810FD1-AE1E-0E45-CFEF-A62A4C427B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6800" y="2514600"/>
            <a:ext cx="1219200" cy="45720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6" name="Line 10">
            <a:extLst>
              <a:ext uri="{FF2B5EF4-FFF2-40B4-BE49-F238E27FC236}">
                <a16:creationId xmlns:a16="http://schemas.microsoft.com/office/drawing/2014/main" id="{65817B5A-4B44-9856-4F86-B95DCB8008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81800" y="3200400"/>
            <a:ext cx="1143000" cy="45720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7" name="Line 11">
            <a:extLst>
              <a:ext uri="{FF2B5EF4-FFF2-40B4-BE49-F238E27FC236}">
                <a16:creationId xmlns:a16="http://schemas.microsoft.com/office/drawing/2014/main" id="{287A8C03-A179-573C-D424-0CD5E9C743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62600" y="2438400"/>
            <a:ext cx="990600" cy="60960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8" name="Line 12">
            <a:extLst>
              <a:ext uri="{FF2B5EF4-FFF2-40B4-BE49-F238E27FC236}">
                <a16:creationId xmlns:a16="http://schemas.microsoft.com/office/drawing/2014/main" id="{DFB8C9D3-33CE-673B-6FD2-432A7D2047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9000" y="1447800"/>
            <a:ext cx="990600" cy="53340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9" name="Line 13">
            <a:extLst>
              <a:ext uri="{FF2B5EF4-FFF2-40B4-BE49-F238E27FC236}">
                <a16:creationId xmlns:a16="http://schemas.microsoft.com/office/drawing/2014/main" id="{6E63167A-8080-A2B7-DE47-1E1117FF1A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990600"/>
            <a:ext cx="1219200" cy="304800"/>
          </a:xfrm>
          <a:prstGeom prst="line">
            <a:avLst/>
          </a:prstGeom>
          <a:noFill/>
          <a:ln w="889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0" name="Text Box 14">
            <a:extLst>
              <a:ext uri="{FF2B5EF4-FFF2-40B4-BE49-F238E27FC236}">
                <a16:creationId xmlns:a16="http://schemas.microsoft.com/office/drawing/2014/main" id="{C186A307-9F74-3B9A-EF03-E59494815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6400800"/>
            <a:ext cx="43989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1200"/>
              <a:t>Topex: Jean-Claude Ruel, Steve Mitchell, and Naa Lanquaye-Opoku</a:t>
            </a:r>
          </a:p>
        </p:txBody>
      </p:sp>
      <p:sp>
        <p:nvSpPr>
          <p:cNvPr id="198671" name="Line 15">
            <a:extLst>
              <a:ext uri="{FF2B5EF4-FFF2-40B4-BE49-F238E27FC236}">
                <a16:creationId xmlns:a16="http://schemas.microsoft.com/office/drawing/2014/main" id="{7506FB3B-BCAE-5947-F7B1-822B7633D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8672" name="Line 16">
            <a:extLst>
              <a:ext uri="{FF2B5EF4-FFF2-40B4-BE49-F238E27FC236}">
                <a16:creationId xmlns:a16="http://schemas.microsoft.com/office/drawing/2014/main" id="{6980E798-2962-5A21-A637-4B92130AE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98673" name="Object 17">
            <a:extLst>
              <a:ext uri="{FF2B5EF4-FFF2-40B4-BE49-F238E27FC236}">
                <a16:creationId xmlns:a16="http://schemas.microsoft.com/office/drawing/2014/main" id="{8901E744-A124-427B-6E7F-630B93B103D8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4592638" y="2349500"/>
          <a:ext cx="4233862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819477" imgH="3047881" progId="Excel.Chart.8">
                  <p:embed/>
                </p:oleObj>
              </mc:Choice>
              <mc:Fallback>
                <p:oleObj name="Chart" r:id="rId6" imgW="3819477" imgH="3047881" progId="Excel.Chart.8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2638" y="2349500"/>
                        <a:ext cx="4233862" cy="337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205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986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331" name="Object 3">
            <a:extLst>
              <a:ext uri="{FF2B5EF4-FFF2-40B4-BE49-F238E27FC236}">
                <a16:creationId xmlns:a16="http://schemas.microsoft.com/office/drawing/2014/main" id="{7ECC6EB9-D00A-173D-E315-B4BA07436744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660400" y="1804988"/>
          <a:ext cx="3798888" cy="293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 Sheet" r:id="rId2" imgW="3352680" imgH="2590560" progId="SPLUSGraphSheetFileType">
                  <p:embed/>
                </p:oleObj>
              </mc:Choice>
              <mc:Fallback>
                <p:oleObj name="Graph Sheet" r:id="rId2" imgW="3352680" imgH="2590560" progId="SPLUSGraphSheetFileTyp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706" r="43365"/>
                      <a:stretch>
                        <a:fillRect/>
                      </a:stretch>
                    </p:blipFill>
                    <p:spPr bwMode="auto">
                      <a:xfrm>
                        <a:off x="660400" y="1804988"/>
                        <a:ext cx="3798888" cy="29321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7332" name="Object 4">
            <a:extLst>
              <a:ext uri="{FF2B5EF4-FFF2-40B4-BE49-F238E27FC236}">
                <a16:creationId xmlns:a16="http://schemas.microsoft.com/office/drawing/2014/main" id="{EAA45FA7-2F35-0919-1E65-9797F7B16423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4673600" y="1841500"/>
          <a:ext cx="3768725" cy="291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 Sheet" r:id="rId4" imgW="3352680" imgH="2590560" progId="SPLUSGraphSheetFileType">
                  <p:embed/>
                </p:oleObj>
              </mc:Choice>
              <mc:Fallback>
                <p:oleObj name="Graph Sheet" r:id="rId4" imgW="3352680" imgH="2590560" progId="SPLUSGraphSheetFileTyp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706" r="43365"/>
                      <a:stretch>
                        <a:fillRect/>
                      </a:stretch>
                    </p:blipFill>
                    <p:spPr bwMode="auto">
                      <a:xfrm>
                        <a:off x="4673600" y="1841500"/>
                        <a:ext cx="3768725" cy="2913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333" name="Text Box 5">
            <a:extLst>
              <a:ext uri="{FF2B5EF4-FFF2-40B4-BE49-F238E27FC236}">
                <a16:creationId xmlns:a16="http://schemas.microsoft.com/office/drawing/2014/main" id="{F2FDB6B7-65CE-90F0-29D4-688BB3B0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536575"/>
            <a:ext cx="6637338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Effect of tree position</a:t>
            </a:r>
            <a:r>
              <a:rPr lang="en-US" altLang="en-US" sz="2800"/>
              <a:t> relative to gap edge </a:t>
            </a:r>
          </a:p>
          <a:p>
            <a:r>
              <a:rPr lang="en-US" altLang="en-US" sz="2800"/>
              <a:t>on diameter growth and average crown width</a:t>
            </a:r>
          </a:p>
        </p:txBody>
      </p:sp>
      <p:sp>
        <p:nvSpPr>
          <p:cNvPr id="227334" name="Text Box 6">
            <a:extLst>
              <a:ext uri="{FF2B5EF4-FFF2-40B4-BE49-F238E27FC236}">
                <a16:creationId xmlns:a16="http://schemas.microsoft.com/office/drawing/2014/main" id="{9685DB2C-E850-9A24-2280-2258BCE9F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054600"/>
            <a:ext cx="5924550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Graph shows median and quartiles, data are taken from mature</a:t>
            </a:r>
          </a:p>
          <a:p>
            <a:r>
              <a:rPr lang="en-US" altLang="en-US" sz="1800"/>
              <a:t>Douglas-fir stand at CRMW; diameter increments are </a:t>
            </a:r>
          </a:p>
          <a:p>
            <a:r>
              <a:rPr lang="en-US" altLang="en-US" sz="1800"/>
              <a:t>significantly different at </a:t>
            </a:r>
            <a:r>
              <a:rPr lang="en-US" altLang="en-US" sz="1800" i="1"/>
              <a:t>p=0.032</a:t>
            </a:r>
            <a:r>
              <a:rPr lang="en-US" altLang="en-US" sz="1800"/>
              <a:t>; average crown width are </a:t>
            </a:r>
          </a:p>
          <a:p>
            <a:r>
              <a:rPr lang="en-US" altLang="en-US" sz="1800"/>
              <a:t>significantly different at </a:t>
            </a:r>
            <a:r>
              <a:rPr lang="en-US" altLang="en-US" sz="1800" i="1"/>
              <a:t>p=0.0004</a:t>
            </a:r>
            <a:r>
              <a:rPr lang="en-US" altLang="en-US" sz="1800"/>
              <a:t>.</a:t>
            </a:r>
          </a:p>
          <a:p>
            <a:endParaRPr lang="en-US" altLang="en-US" sz="1800"/>
          </a:p>
        </p:txBody>
      </p:sp>
      <p:sp>
        <p:nvSpPr>
          <p:cNvPr id="227336" name="Line 8">
            <a:extLst>
              <a:ext uri="{FF2B5EF4-FFF2-40B4-BE49-F238E27FC236}">
                <a16:creationId xmlns:a16="http://schemas.microsoft.com/office/drawing/2014/main" id="{A4FEA1F4-F38B-BE73-20B3-34D8839459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7337" name="Line 9">
            <a:extLst>
              <a:ext uri="{FF2B5EF4-FFF2-40B4-BE49-F238E27FC236}">
                <a16:creationId xmlns:a16="http://schemas.microsoft.com/office/drawing/2014/main" id="{D551D967-8F0D-B34E-6CA4-714ED596F8C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6BDCA024-46B9-791C-8B68-CCC4DE61B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241300"/>
            <a:ext cx="7772400" cy="1143000"/>
          </a:xfrm>
        </p:spPr>
        <p:txBody>
          <a:bodyPr/>
          <a:lstStyle/>
          <a:p>
            <a:r>
              <a:rPr lang="en-US" altLang="en-US" sz="3200"/>
              <a:t>Seattle Public Utilities – Cedar and Tolt Municipal Watershed</a:t>
            </a:r>
          </a:p>
        </p:txBody>
      </p:sp>
      <p:graphicFrame>
        <p:nvGraphicFramePr>
          <p:cNvPr id="216067" name="Object 3">
            <a:extLst>
              <a:ext uri="{FF2B5EF4-FFF2-40B4-BE49-F238E27FC236}">
                <a16:creationId xmlns:a16="http://schemas.microsoft.com/office/drawing/2014/main" id="{BF69E94E-2DAF-3FFE-588D-1E8E15803335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282700" y="1328738"/>
          <a:ext cx="6477000" cy="485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65520" imgH="3424320" progId="PowerPoint.Slide.8">
                  <p:embed/>
                </p:oleObj>
              </mc:Choice>
              <mc:Fallback>
                <p:oleObj name="Slide" r:id="rId2" imgW="4565520" imgH="342432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2700" y="1328738"/>
                        <a:ext cx="6477000" cy="485933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8" name="Line 4">
            <a:extLst>
              <a:ext uri="{FF2B5EF4-FFF2-40B4-BE49-F238E27FC236}">
                <a16:creationId xmlns:a16="http://schemas.microsoft.com/office/drawing/2014/main" id="{45D50DE3-DBC3-543B-846F-F09E9D7972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6069" name="Line 5">
            <a:extLst>
              <a:ext uri="{FF2B5EF4-FFF2-40B4-BE49-F238E27FC236}">
                <a16:creationId xmlns:a16="http://schemas.microsoft.com/office/drawing/2014/main" id="{F22FF57E-06D3-C758-B129-FE86229607E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6" name="Picture 4">
            <a:extLst>
              <a:ext uri="{FF2B5EF4-FFF2-40B4-BE49-F238E27FC236}">
                <a16:creationId xmlns:a16="http://schemas.microsoft.com/office/drawing/2014/main" id="{6C4F5736-1D37-8111-E55A-B0F172F94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55006" r="24371" b="2501"/>
          <a:stretch>
            <a:fillRect/>
          </a:stretch>
        </p:blipFill>
        <p:spPr bwMode="auto">
          <a:xfrm>
            <a:off x="571500" y="1143000"/>
            <a:ext cx="3883025" cy="26050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7" name="Picture 5">
            <a:extLst>
              <a:ext uri="{FF2B5EF4-FFF2-40B4-BE49-F238E27FC236}">
                <a16:creationId xmlns:a16="http://schemas.microsoft.com/office/drawing/2014/main" id="{47EE84CC-CCF6-0ACD-8F82-32B3CDF1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4" t="56807" r="44394" b="2100"/>
          <a:stretch>
            <a:fillRect/>
          </a:stretch>
        </p:blipFill>
        <p:spPr bwMode="auto">
          <a:xfrm>
            <a:off x="4953000" y="1117600"/>
            <a:ext cx="1962150" cy="3160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>
            <a:extLst>
              <a:ext uri="{FF2B5EF4-FFF2-40B4-BE49-F238E27FC236}">
                <a16:creationId xmlns:a16="http://schemas.microsoft.com/office/drawing/2014/main" id="{6AA888AE-ED73-B60D-D657-D7A32C93C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6" t="53307" r="23097" b="1700"/>
          <a:stretch>
            <a:fillRect/>
          </a:stretch>
        </p:blipFill>
        <p:spPr bwMode="auto">
          <a:xfrm>
            <a:off x="2819400" y="1104900"/>
            <a:ext cx="1944688" cy="31480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9" name="Picture 7">
            <a:extLst>
              <a:ext uri="{FF2B5EF4-FFF2-40B4-BE49-F238E27FC236}">
                <a16:creationId xmlns:a16="http://schemas.microsoft.com/office/drawing/2014/main" id="{C3F8EB3F-0797-8AF2-8B4D-E1B552EA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0" t="57320" r="28128" b="1563"/>
          <a:stretch>
            <a:fillRect/>
          </a:stretch>
        </p:blipFill>
        <p:spPr bwMode="auto">
          <a:xfrm>
            <a:off x="609600" y="1092200"/>
            <a:ext cx="2001838" cy="3151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8360" name="Object 8">
            <a:extLst>
              <a:ext uri="{FF2B5EF4-FFF2-40B4-BE49-F238E27FC236}">
                <a16:creationId xmlns:a16="http://schemas.microsoft.com/office/drawing/2014/main" id="{D9541C0D-A532-F565-3733-D12DAC9392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11400" y="2921000"/>
          <a:ext cx="6299200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6753149" imgH="3438449" progId="Excel.Chart.8">
                  <p:embed/>
                </p:oleObj>
              </mc:Choice>
              <mc:Fallback>
                <p:oleObj name="Chart" r:id="rId4" imgW="6753149" imgH="3438449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0065"/>
                      <a:stretch>
                        <a:fillRect/>
                      </a:stretch>
                    </p:blipFill>
                    <p:spPr bwMode="auto">
                      <a:xfrm>
                        <a:off x="2311400" y="2921000"/>
                        <a:ext cx="6299200" cy="3213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361" name="Line 9">
            <a:extLst>
              <a:ext uri="{FF2B5EF4-FFF2-40B4-BE49-F238E27FC236}">
                <a16:creationId xmlns:a16="http://schemas.microsoft.com/office/drawing/2014/main" id="{3F9CEDF0-BA01-F788-7A93-ECB364A04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8362" name="Line 10">
            <a:extLst>
              <a:ext uri="{FF2B5EF4-FFF2-40B4-BE49-F238E27FC236}">
                <a16:creationId xmlns:a16="http://schemas.microsoft.com/office/drawing/2014/main" id="{9D70797B-D050-FD4F-ACE9-4C010DDED90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8363" name="Rectangle 11">
            <a:extLst>
              <a:ext uri="{FF2B5EF4-FFF2-40B4-BE49-F238E27FC236}">
                <a16:creationId xmlns:a16="http://schemas.microsoft.com/office/drawing/2014/main" id="{247B55E7-1B62-DE65-7E1B-9865F811DE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1300" y="225425"/>
            <a:ext cx="6934200" cy="860425"/>
          </a:xfrm>
          <a:noFill/>
          <a:ln/>
        </p:spPr>
        <p:txBody>
          <a:bodyPr anchor="ctr"/>
          <a:lstStyle/>
          <a:p>
            <a:r>
              <a:rPr lang="en-US" altLang="en-US" sz="3200"/>
              <a:t>Disaggregated growth modeling in FVS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283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1" name="Line 5">
            <a:extLst>
              <a:ext uri="{FF2B5EF4-FFF2-40B4-BE49-F238E27FC236}">
                <a16:creationId xmlns:a16="http://schemas.microsoft.com/office/drawing/2014/main" id="{16CB430A-FFBC-0B94-C247-501C8DC92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3782" name="Line 6">
            <a:extLst>
              <a:ext uri="{FF2B5EF4-FFF2-40B4-BE49-F238E27FC236}">
                <a16:creationId xmlns:a16="http://schemas.microsoft.com/office/drawing/2014/main" id="{A125E79B-952A-714E-FA31-978A46EA2E7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3783" name="Picture 7">
            <a:extLst>
              <a:ext uri="{FF2B5EF4-FFF2-40B4-BE49-F238E27FC236}">
                <a16:creationId xmlns:a16="http://schemas.microsoft.com/office/drawing/2014/main" id="{BFD10B07-9EDF-2009-D38E-D47114325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89000"/>
            <a:ext cx="538638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4" name="Rectangle 8">
            <a:extLst>
              <a:ext uri="{FF2B5EF4-FFF2-40B4-BE49-F238E27FC236}">
                <a16:creationId xmlns:a16="http://schemas.microsoft.com/office/drawing/2014/main" id="{ADD5067D-FB4C-E559-3A83-8A8E5A813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23838"/>
            <a:ext cx="85582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Down wood volumes:</a:t>
            </a:r>
            <a:endParaRPr lang="en-US" altLang="en-US" sz="2000">
              <a:solidFill>
                <a:schemeClr val="tx2"/>
              </a:solidFill>
            </a:endParaRPr>
          </a:p>
        </p:txBody>
      </p:sp>
      <p:sp>
        <p:nvSpPr>
          <p:cNvPr id="203786" name="Text Box 10">
            <a:extLst>
              <a:ext uri="{FF2B5EF4-FFF2-40B4-BE49-F238E27FC236}">
                <a16:creationId xmlns:a16="http://schemas.microsoft.com/office/drawing/2014/main" id="{819571F7-2F24-1F58-C39E-AF6E6E0C7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5019675"/>
            <a:ext cx="8316913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</a:rPr>
              <a:t>11% ground cover</a:t>
            </a:r>
            <a:r>
              <a:rPr lang="en-US" altLang="en-US"/>
              <a:t>, </a:t>
            </a:r>
            <a:r>
              <a:rPr lang="en-US" altLang="en-US">
                <a:solidFill>
                  <a:schemeClr val="tx2"/>
                </a:solidFill>
              </a:rPr>
              <a:t>45 tons or 6000 bf/ac on 120 acres</a:t>
            </a:r>
          </a:p>
          <a:p>
            <a:r>
              <a:rPr lang="en-US" altLang="en-US">
                <a:solidFill>
                  <a:schemeClr val="tx2"/>
                </a:solidFill>
              </a:rPr>
              <a:t>80% of average “westside conifer-hardwood” forests</a:t>
            </a:r>
          </a:p>
          <a:p>
            <a:r>
              <a:rPr lang="en-US" altLang="en-US">
                <a:solidFill>
                  <a:schemeClr val="tx2"/>
                </a:solidFill>
              </a:rPr>
              <a:t>					(Ohmann and Waddell 2002)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171FF94F-4820-2375-5F39-D8FF506FE4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9400" y="265113"/>
            <a:ext cx="3873500" cy="841375"/>
          </a:xfrm>
        </p:spPr>
        <p:txBody>
          <a:bodyPr/>
          <a:lstStyle/>
          <a:p>
            <a:pPr algn="l"/>
            <a:r>
              <a:rPr lang="en-US" altLang="en-US" sz="3200"/>
              <a:t>Contractual Issues</a:t>
            </a:r>
          </a:p>
        </p:txBody>
      </p:sp>
      <p:pic>
        <p:nvPicPr>
          <p:cNvPr id="202757" name="Picture 5">
            <a:extLst>
              <a:ext uri="{FF2B5EF4-FFF2-40B4-BE49-F238E27FC236}">
                <a16:creationId xmlns:a16="http://schemas.microsoft.com/office/drawing/2014/main" id="{D91B449C-0B45-EE55-CBD4-787A93D88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300163"/>
            <a:ext cx="3603625" cy="480536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8" name="Text Box 6">
            <a:extLst>
              <a:ext uri="{FF2B5EF4-FFF2-40B4-BE49-F238E27FC236}">
                <a16:creationId xmlns:a16="http://schemas.microsoft.com/office/drawing/2014/main" id="{7E7DC6FD-1B82-9F90-85E3-AAE73D984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6159500"/>
            <a:ext cx="332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/>
              <a:t>A&amp;R Cable Thinning</a:t>
            </a:r>
          </a:p>
        </p:txBody>
      </p:sp>
      <p:sp>
        <p:nvSpPr>
          <p:cNvPr id="202759" name="Line 7">
            <a:extLst>
              <a:ext uri="{FF2B5EF4-FFF2-40B4-BE49-F238E27FC236}">
                <a16:creationId xmlns:a16="http://schemas.microsoft.com/office/drawing/2014/main" id="{AE3F162D-7C90-5922-BD09-1C0F81B54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2760" name="Line 8">
            <a:extLst>
              <a:ext uri="{FF2B5EF4-FFF2-40B4-BE49-F238E27FC236}">
                <a16:creationId xmlns:a16="http://schemas.microsoft.com/office/drawing/2014/main" id="{8A51B689-9100-AA84-1640-D0D1F7A6F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2761" name="Text Box 9">
            <a:extLst>
              <a:ext uri="{FF2B5EF4-FFF2-40B4-BE49-F238E27FC236}">
                <a16:creationId xmlns:a16="http://schemas.microsoft.com/office/drawing/2014/main" id="{918CD3FD-FD7D-734A-FC2B-03698D0E2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450975"/>
            <a:ext cx="465455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2"/>
                </a:solidFill>
              </a:rPr>
              <a:t>Surplus timber production </a:t>
            </a:r>
          </a:p>
          <a:p>
            <a:r>
              <a:rPr lang="en-US" altLang="en-US">
                <a:solidFill>
                  <a:schemeClr val="tx2"/>
                </a:solidFill>
              </a:rPr>
              <a:t>(2.5 mmbf) requires approval </a:t>
            </a:r>
          </a:p>
          <a:p>
            <a:r>
              <a:rPr lang="en-US" altLang="en-US">
                <a:solidFill>
                  <a:schemeClr val="tx2"/>
                </a:solidFill>
              </a:rPr>
              <a:t>from City Counsel (ordinance)</a:t>
            </a:r>
            <a:br>
              <a:rPr lang="en-US" altLang="en-US">
                <a:solidFill>
                  <a:schemeClr val="tx2"/>
                </a:solidFill>
              </a:rPr>
            </a:br>
            <a:br>
              <a:rPr lang="en-US" altLang="en-US">
                <a:solidFill>
                  <a:schemeClr val="tx2"/>
                </a:solidFill>
              </a:rPr>
            </a:br>
            <a:r>
              <a:rPr lang="en-US" altLang="en-US">
                <a:solidFill>
                  <a:schemeClr val="tx2"/>
                </a:solidFill>
              </a:rPr>
              <a:t>FSC Certification (2006)</a:t>
            </a:r>
            <a:br>
              <a:rPr lang="en-US" altLang="en-US">
                <a:solidFill>
                  <a:schemeClr val="tx2"/>
                </a:solidFill>
              </a:rPr>
            </a:br>
            <a:br>
              <a:rPr lang="en-US" altLang="en-US">
                <a:solidFill>
                  <a:schemeClr val="tx2"/>
                </a:solidFill>
              </a:rPr>
            </a:br>
            <a:r>
              <a:rPr lang="en-US" altLang="en-US">
                <a:solidFill>
                  <a:schemeClr val="tx2"/>
                </a:solidFill>
              </a:rPr>
              <a:t>Request for Proposal</a:t>
            </a:r>
            <a:br>
              <a:rPr lang="en-US" altLang="en-US">
                <a:solidFill>
                  <a:schemeClr val="tx2"/>
                </a:solidFill>
              </a:rPr>
            </a:br>
            <a:br>
              <a:rPr lang="en-US" altLang="en-US">
                <a:solidFill>
                  <a:schemeClr val="tx2"/>
                </a:solidFill>
              </a:rPr>
            </a:br>
            <a:r>
              <a:rPr lang="en-US" altLang="en-US">
                <a:solidFill>
                  <a:schemeClr val="tx2"/>
                </a:solidFill>
              </a:rPr>
              <a:t>Long-term relationship with </a:t>
            </a:r>
            <a:br>
              <a:rPr lang="en-US" altLang="en-US">
                <a:solidFill>
                  <a:schemeClr val="tx2"/>
                </a:solidFill>
              </a:rPr>
            </a:br>
            <a:r>
              <a:rPr lang="en-US" altLang="en-US">
                <a:solidFill>
                  <a:schemeClr val="tx2"/>
                </a:solidFill>
              </a:rPr>
              <a:t>contractors</a:t>
            </a:r>
            <a:br>
              <a:rPr lang="en-US" altLang="en-US">
                <a:solidFill>
                  <a:schemeClr val="tx2"/>
                </a:solidFill>
              </a:rPr>
            </a:br>
            <a:br>
              <a:rPr lang="en-US" altLang="en-US">
                <a:solidFill>
                  <a:schemeClr val="tx2"/>
                </a:solidFill>
              </a:rPr>
            </a:br>
            <a:r>
              <a:rPr lang="en-US" altLang="en-US">
                <a:solidFill>
                  <a:schemeClr val="tx2"/>
                </a:solidFill>
              </a:rPr>
              <a:t>Operator Certification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1DAAF13-BD27-2E22-7CA7-399C22EAB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848600" cy="798513"/>
          </a:xfrm>
        </p:spPr>
        <p:txBody>
          <a:bodyPr/>
          <a:lstStyle/>
          <a:p>
            <a:pPr algn="l"/>
            <a:r>
              <a:rPr lang="en-US" altLang="en-US" sz="3200"/>
              <a:t>Forest Restoration Uncertainties</a:t>
            </a:r>
            <a:br>
              <a:rPr lang="en-US" altLang="en-US" sz="3200"/>
            </a:br>
            <a:endParaRPr lang="en-US" altLang="en-US" sz="320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A895BAC-13DA-CE23-EA1D-32F017F09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1587500"/>
            <a:ext cx="442277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Understory response</a:t>
            </a:r>
          </a:p>
          <a:p>
            <a:r>
              <a:rPr lang="en-US" altLang="en-US"/>
              <a:t>Effect of CWD on understory developement</a:t>
            </a:r>
          </a:p>
          <a:p>
            <a:r>
              <a:rPr lang="en-US" altLang="en-US"/>
              <a:t>Proportion of structure types</a:t>
            </a:r>
          </a:p>
          <a:p>
            <a:r>
              <a:rPr lang="en-US" altLang="en-US"/>
              <a:t>Gap size/diversity</a:t>
            </a:r>
          </a:p>
          <a:p>
            <a:r>
              <a:rPr lang="en-US" altLang="en-US"/>
              <a:t>Maintaining growth rates</a:t>
            </a:r>
          </a:p>
          <a:p>
            <a:r>
              <a:rPr lang="en-US" altLang="en-US"/>
              <a:t>Disturbance interactions</a:t>
            </a:r>
          </a:p>
          <a:p>
            <a:endParaRPr lang="en-US" altLang="en-US"/>
          </a:p>
        </p:txBody>
      </p:sp>
      <p:sp>
        <p:nvSpPr>
          <p:cNvPr id="13320" name="Line 8">
            <a:extLst>
              <a:ext uri="{FF2B5EF4-FFF2-40B4-BE49-F238E27FC236}">
                <a16:creationId xmlns:a16="http://schemas.microsoft.com/office/drawing/2014/main" id="{9BF8D147-BBEE-2D54-E180-3EF01A90EB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21" name="Line 9">
            <a:extLst>
              <a:ext uri="{FF2B5EF4-FFF2-40B4-BE49-F238E27FC236}">
                <a16:creationId xmlns:a16="http://schemas.microsoft.com/office/drawing/2014/main" id="{447CAB58-CC7E-BDC4-E210-E1B49CA95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id="{A6B05A47-3565-F0C6-FD31-F3BDF10F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973138"/>
            <a:ext cx="4051300" cy="540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>
            <a:extLst>
              <a:ext uri="{FF2B5EF4-FFF2-40B4-BE49-F238E27FC236}">
                <a16:creationId xmlns:a16="http://schemas.microsoft.com/office/drawing/2014/main" id="{FDC1E7E8-CC6B-54FB-1B99-730508430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66800"/>
            <a:ext cx="3200400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5" name="Rectangle 3">
            <a:extLst>
              <a:ext uri="{FF2B5EF4-FFF2-40B4-BE49-F238E27FC236}">
                <a16:creationId xmlns:a16="http://schemas.microsoft.com/office/drawing/2014/main" id="{B0CB6FFF-7E89-46E2-A455-FF2DA1E9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13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/>
              <a:t>Key Features of SPU-HCP (2000)</a:t>
            </a:r>
          </a:p>
        </p:txBody>
      </p:sp>
      <p:sp>
        <p:nvSpPr>
          <p:cNvPr id="218116" name="Rectangle 4">
            <a:extLst>
              <a:ext uri="{FF2B5EF4-FFF2-40B4-BE49-F238E27FC236}">
                <a16:creationId xmlns:a16="http://schemas.microsoft.com/office/drawing/2014/main" id="{B5C107E6-61CB-81AD-64A4-EBEE40AF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638300"/>
            <a:ext cx="417195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/>
              <a:t>Safe and secure water supply</a:t>
            </a:r>
          </a:p>
          <a:p>
            <a:pPr>
              <a:lnSpc>
                <a:spcPct val="90000"/>
              </a:lnSpc>
            </a:pPr>
            <a:r>
              <a:rPr lang="en-US" altLang="en-US"/>
              <a:t>50-year term</a:t>
            </a:r>
          </a:p>
          <a:p>
            <a:pPr>
              <a:lnSpc>
                <a:spcPct val="90000"/>
              </a:lnSpc>
            </a:pPr>
            <a:r>
              <a:rPr lang="en-US" altLang="en-US"/>
              <a:t>Ecological reserve</a:t>
            </a:r>
          </a:p>
          <a:p>
            <a:pPr>
              <a:lnSpc>
                <a:spcPct val="90000"/>
              </a:lnSpc>
            </a:pPr>
            <a:r>
              <a:rPr lang="en-US" altLang="en-US"/>
              <a:t>Restoration commitments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Roads, streams, riparian and upland</a:t>
            </a:r>
            <a:r>
              <a:rPr lang="en-US" altLang="en-US" u="sng"/>
              <a:t> </a:t>
            </a:r>
            <a:r>
              <a:rPr lang="en-US" altLang="en-US"/>
              <a:t>forests</a:t>
            </a:r>
          </a:p>
        </p:txBody>
      </p:sp>
      <p:pic>
        <p:nvPicPr>
          <p:cNvPr id="218117" name="Picture 5">
            <a:extLst>
              <a:ext uri="{FF2B5EF4-FFF2-40B4-BE49-F238E27FC236}">
                <a16:creationId xmlns:a16="http://schemas.microsoft.com/office/drawing/2014/main" id="{37F80DD5-1F44-A82D-4198-9FB5E8310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3032125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8118" name="Picture 6">
            <a:extLst>
              <a:ext uri="{FF2B5EF4-FFF2-40B4-BE49-F238E27FC236}">
                <a16:creationId xmlns:a16="http://schemas.microsoft.com/office/drawing/2014/main" id="{166B179B-0964-6ECD-0B00-BF75205C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740275"/>
            <a:ext cx="3048000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8119" name="Picture 7">
            <a:extLst>
              <a:ext uri="{FF2B5EF4-FFF2-40B4-BE49-F238E27FC236}">
                <a16:creationId xmlns:a16="http://schemas.microsoft.com/office/drawing/2014/main" id="{9EE68253-6DD0-144F-20A1-7C2E43DF9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3048000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20" name="Text Box 8">
            <a:extLst>
              <a:ext uri="{FF2B5EF4-FFF2-40B4-BE49-F238E27FC236}">
                <a16:creationId xmlns:a16="http://schemas.microsoft.com/office/drawing/2014/main" id="{CF7032CC-1C37-0CAD-3CF8-4B40D9A9B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4770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i="1"/>
              <a:t>Spotted owl</a:t>
            </a:r>
          </a:p>
        </p:txBody>
      </p:sp>
      <p:sp>
        <p:nvSpPr>
          <p:cNvPr id="218121" name="Text Box 9">
            <a:extLst>
              <a:ext uri="{FF2B5EF4-FFF2-40B4-BE49-F238E27FC236}">
                <a16:creationId xmlns:a16="http://schemas.microsoft.com/office/drawing/2014/main" id="{D3BA4ED6-8B03-CE95-D52F-7E11A9435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429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i="1"/>
              <a:t>Chinook</a:t>
            </a:r>
          </a:p>
        </p:txBody>
      </p:sp>
      <p:sp>
        <p:nvSpPr>
          <p:cNvPr id="218122" name="Text Box 10">
            <a:extLst>
              <a:ext uri="{FF2B5EF4-FFF2-40B4-BE49-F238E27FC236}">
                <a16:creationId xmlns:a16="http://schemas.microsoft.com/office/drawing/2014/main" id="{9E8C4BB5-BFB2-034D-F799-3FE0A5493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524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i="1"/>
              <a:t>Bull trout</a:t>
            </a:r>
          </a:p>
        </p:txBody>
      </p:sp>
      <p:sp>
        <p:nvSpPr>
          <p:cNvPr id="218123" name="Text Box 11">
            <a:extLst>
              <a:ext uri="{FF2B5EF4-FFF2-40B4-BE49-F238E27FC236}">
                <a16:creationId xmlns:a16="http://schemas.microsoft.com/office/drawing/2014/main" id="{042285AF-C66B-8816-EF7C-FB133086A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2098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i="1"/>
              <a:t>Common loon</a:t>
            </a:r>
          </a:p>
        </p:txBody>
      </p:sp>
      <p:sp>
        <p:nvSpPr>
          <p:cNvPr id="218124" name="Line 12">
            <a:extLst>
              <a:ext uri="{FF2B5EF4-FFF2-40B4-BE49-F238E27FC236}">
                <a16:creationId xmlns:a16="http://schemas.microsoft.com/office/drawing/2014/main" id="{19ABE508-76E0-3653-21A7-7F77F2A18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8125" name="Line 13">
            <a:extLst>
              <a:ext uri="{FF2B5EF4-FFF2-40B4-BE49-F238E27FC236}">
                <a16:creationId xmlns:a16="http://schemas.microsoft.com/office/drawing/2014/main" id="{F46FB6CA-8A1D-EF72-5582-B8D904E51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8C884A06-79EC-3F0D-C9E5-7F7D4CFEB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0200" y="330200"/>
            <a:ext cx="6515100" cy="812800"/>
          </a:xfrm>
        </p:spPr>
        <p:txBody>
          <a:bodyPr/>
          <a:lstStyle/>
          <a:p>
            <a:r>
              <a:rPr lang="en-US" altLang="en-US" sz="3600"/>
              <a:t>Forest Restoration Goals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4AF5BCC6-5A6C-C716-1069-3C031DDCBF9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42913" y="1455738"/>
            <a:ext cx="4732337" cy="3471862"/>
          </a:xfrm>
        </p:spPr>
        <p:txBody>
          <a:bodyPr/>
          <a:lstStyle/>
          <a:p>
            <a:r>
              <a:rPr lang="en-US" altLang="en-US" sz="2400"/>
              <a:t>LSF Conditions</a:t>
            </a:r>
          </a:p>
          <a:p>
            <a:pPr lvl="1"/>
            <a:r>
              <a:rPr lang="en-US" altLang="en-US" sz="2000"/>
              <a:t>Tree size</a:t>
            </a:r>
          </a:p>
          <a:p>
            <a:pPr lvl="1"/>
            <a:r>
              <a:rPr lang="en-US" altLang="en-US" sz="2000"/>
              <a:t>Spatially clumped</a:t>
            </a:r>
          </a:p>
          <a:p>
            <a:pPr lvl="1"/>
            <a:r>
              <a:rPr lang="en-US" altLang="en-US" sz="2000"/>
              <a:t>Foliage height diversity</a:t>
            </a:r>
          </a:p>
          <a:p>
            <a:pPr lvl="1"/>
            <a:r>
              <a:rPr lang="en-US" altLang="en-US" sz="2000"/>
              <a:t>Decadence</a:t>
            </a:r>
          </a:p>
          <a:p>
            <a:r>
              <a:rPr lang="en-US" altLang="en-US" sz="2400"/>
              <a:t>Ecosystem Functions</a:t>
            </a:r>
          </a:p>
          <a:p>
            <a:r>
              <a:rPr lang="en-US" altLang="en-US" sz="2400"/>
              <a:t>Biological Diversity</a:t>
            </a:r>
          </a:p>
          <a:p>
            <a:r>
              <a:rPr lang="en-US" altLang="en-US" sz="2400"/>
              <a:t>Ecosystem Resilience</a:t>
            </a:r>
          </a:p>
        </p:txBody>
      </p:sp>
      <p:pic>
        <p:nvPicPr>
          <p:cNvPr id="184324" name="Picture 4">
            <a:extLst>
              <a:ext uri="{FF2B5EF4-FFF2-40B4-BE49-F238E27FC236}">
                <a16:creationId xmlns:a16="http://schemas.microsoft.com/office/drawing/2014/main" id="{975E4279-E20F-A0EB-C901-E178DB0E607F}"/>
              </a:ext>
            </a:extLst>
          </p:cNvPr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5850" y="1193800"/>
            <a:ext cx="3444875" cy="4476750"/>
          </a:xfrm>
          <a:ln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184326" name="Line 6">
            <a:extLst>
              <a:ext uri="{FF2B5EF4-FFF2-40B4-BE49-F238E27FC236}">
                <a16:creationId xmlns:a16="http://schemas.microsoft.com/office/drawing/2014/main" id="{53397F55-B553-FCED-0C03-9043D26D5D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27" name="Line 7">
            <a:extLst>
              <a:ext uri="{FF2B5EF4-FFF2-40B4-BE49-F238E27FC236}">
                <a16:creationId xmlns:a16="http://schemas.microsoft.com/office/drawing/2014/main" id="{B6084EC8-31BD-940F-F72A-D243B033A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C9EBBE61-BD31-E866-5C1C-2F58399A1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6400"/>
            <a:ext cx="7772400" cy="685800"/>
          </a:xfrm>
        </p:spPr>
        <p:txBody>
          <a:bodyPr/>
          <a:lstStyle/>
          <a:p>
            <a:r>
              <a:rPr lang="en-US" altLang="en-US" sz="3200"/>
              <a:t>700 Rd Project Location in the CRW</a:t>
            </a:r>
          </a:p>
        </p:txBody>
      </p:sp>
      <p:sp>
        <p:nvSpPr>
          <p:cNvPr id="238595" name="Line 3">
            <a:extLst>
              <a:ext uri="{FF2B5EF4-FFF2-40B4-BE49-F238E27FC236}">
                <a16:creationId xmlns:a16="http://schemas.microsoft.com/office/drawing/2014/main" id="{ACAA6902-A85A-E2A2-6BB5-3A5F3AB1B9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8596" name="Line 4">
            <a:extLst>
              <a:ext uri="{FF2B5EF4-FFF2-40B4-BE49-F238E27FC236}">
                <a16:creationId xmlns:a16="http://schemas.microsoft.com/office/drawing/2014/main" id="{C7814EF5-251C-49CA-D47D-BF5117AAF94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38597" name="Picture 5">
            <a:extLst>
              <a:ext uri="{FF2B5EF4-FFF2-40B4-BE49-F238E27FC236}">
                <a16:creationId xmlns:a16="http://schemas.microsoft.com/office/drawing/2014/main" id="{AE3C3A28-94F5-8350-9F68-6932390FC349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363" y="1130300"/>
            <a:ext cx="6708775" cy="5183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71C6E804-F83B-B49B-16E6-BC71DA421A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600" y="190500"/>
            <a:ext cx="7772400" cy="990600"/>
          </a:xfrm>
        </p:spPr>
        <p:txBody>
          <a:bodyPr/>
          <a:lstStyle/>
          <a:p>
            <a:pPr algn="l"/>
            <a:r>
              <a:rPr lang="en-US" altLang="en-US" sz="3200"/>
              <a:t>700 Road Ecological Thinning Project (2004)</a:t>
            </a:r>
          </a:p>
        </p:txBody>
      </p:sp>
      <p:sp>
        <p:nvSpPr>
          <p:cNvPr id="139272" name="Line 8">
            <a:extLst>
              <a:ext uri="{FF2B5EF4-FFF2-40B4-BE49-F238E27FC236}">
                <a16:creationId xmlns:a16="http://schemas.microsoft.com/office/drawing/2014/main" id="{587CBDC3-6821-3AD6-441D-2361575828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9273" name="Line 9">
            <a:extLst>
              <a:ext uri="{FF2B5EF4-FFF2-40B4-BE49-F238E27FC236}">
                <a16:creationId xmlns:a16="http://schemas.microsoft.com/office/drawing/2014/main" id="{19FA3B7C-2678-9107-ACFF-BDB6CDC1F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9277" name="Picture 13">
            <a:extLst>
              <a:ext uri="{FF2B5EF4-FFF2-40B4-BE49-F238E27FC236}">
                <a16:creationId xmlns:a16="http://schemas.microsoft.com/office/drawing/2014/main" id="{F9B2BD93-B98F-1AE9-F601-40F60AA3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028700"/>
            <a:ext cx="4335463" cy="322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78" name="Text Box 14">
            <a:extLst>
              <a:ext uri="{FF2B5EF4-FFF2-40B4-BE49-F238E27FC236}">
                <a16:creationId xmlns:a16="http://schemas.microsoft.com/office/drawing/2014/main" id="{C1C7D57A-16DF-CFD5-36CA-6E8E1A11E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825" y="1196975"/>
            <a:ext cx="291147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Species:</a:t>
            </a:r>
          </a:p>
          <a:p>
            <a:r>
              <a:rPr lang="en-US" altLang="en-US" b="1"/>
              <a:t>WH, DF</a:t>
            </a:r>
            <a:r>
              <a:rPr lang="en-US" altLang="en-US"/>
              <a:t>, RC, SF, RA</a:t>
            </a:r>
          </a:p>
          <a:p>
            <a:r>
              <a:rPr lang="en-US" altLang="en-US"/>
              <a:t>Structure:</a:t>
            </a:r>
          </a:p>
          <a:p>
            <a:r>
              <a:rPr lang="en-US" altLang="en-US"/>
              <a:t>65 year single cohort, </a:t>
            </a:r>
          </a:p>
          <a:p>
            <a:r>
              <a:rPr lang="en-US" altLang="en-US"/>
              <a:t>BA 210-360 sqft/ac</a:t>
            </a:r>
          </a:p>
          <a:p>
            <a:r>
              <a:rPr lang="en-US" altLang="en-US"/>
              <a:t>QMD 9.3” – 14.3”</a:t>
            </a:r>
          </a:p>
          <a:p>
            <a:r>
              <a:rPr lang="en-US" altLang="en-US"/>
              <a:t>SDI 400 - 620</a:t>
            </a:r>
          </a:p>
        </p:txBody>
      </p:sp>
      <p:pic>
        <p:nvPicPr>
          <p:cNvPr id="139276" name="Picture 12">
            <a:extLst>
              <a:ext uri="{FF2B5EF4-FFF2-40B4-BE49-F238E27FC236}">
                <a16:creationId xmlns:a16="http://schemas.microsoft.com/office/drawing/2014/main" id="{9DDC5D94-84F2-53D8-9577-7B7B5C2B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254375"/>
            <a:ext cx="43180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9" name="Line 13">
            <a:extLst>
              <a:ext uri="{FF2B5EF4-FFF2-40B4-BE49-F238E27FC236}">
                <a16:creationId xmlns:a16="http://schemas.microsoft.com/office/drawing/2014/main" id="{3ABB7C54-A79E-A292-A725-9C7B7E91B7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4270" name="Line 14">
            <a:extLst>
              <a:ext uri="{FF2B5EF4-FFF2-40B4-BE49-F238E27FC236}">
                <a16:creationId xmlns:a16="http://schemas.microsoft.com/office/drawing/2014/main" id="{D4AE3463-74CE-0230-0568-C1CE7ABD3B2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4271" name="Text Box 15">
            <a:extLst>
              <a:ext uri="{FF2B5EF4-FFF2-40B4-BE49-F238E27FC236}">
                <a16:creationId xmlns:a16="http://schemas.microsoft.com/office/drawing/2014/main" id="{52D359FE-D5F1-AE8A-A801-AF3C98C2B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1685925"/>
            <a:ext cx="8515350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2000" b="1">
                <a:latin typeface="Comic Sans MS" panose="030F0702030302020204" pitchFamily="66" charset="0"/>
              </a:rPr>
              <a:t>Prescriptions are too conservative. You should experiment with thinning more heavily.</a:t>
            </a:r>
          </a:p>
          <a:p>
            <a:pPr>
              <a:buFontTx/>
              <a:buChar char="•"/>
            </a:pPr>
            <a:r>
              <a:rPr lang="en-US" altLang="en-US" sz="2000" b="1">
                <a:latin typeface="Comic Sans MS" panose="030F0702030302020204" pitchFamily="66" charset="0"/>
              </a:rPr>
              <a:t>Prescriptions not conservative enough – they should be limited to never cutting any “big” trees.</a:t>
            </a:r>
          </a:p>
          <a:p>
            <a:pPr>
              <a:buFontTx/>
              <a:buChar char="•"/>
            </a:pPr>
            <a:r>
              <a:rPr lang="en-US" altLang="en-US" sz="2000" b="1">
                <a:latin typeface="Comic Sans MS" panose="030F0702030302020204" pitchFamily="66" charset="0"/>
              </a:rPr>
              <a:t>You don’t need to experiment. You can learn from what other landowners have done.</a:t>
            </a:r>
          </a:p>
          <a:p>
            <a:pPr>
              <a:buFontTx/>
              <a:buChar char="•"/>
            </a:pPr>
            <a:r>
              <a:rPr lang="en-US" altLang="en-US" sz="2000" b="1">
                <a:latin typeface="Comic Sans MS" panose="030F0702030302020204" pitchFamily="66" charset="0"/>
              </a:rPr>
              <a:t>Second-growth forests created from clearcutting are on “natural” trajectories and don’t need intervention.</a:t>
            </a:r>
          </a:p>
          <a:p>
            <a:pPr>
              <a:buFontTx/>
              <a:buChar char="•"/>
            </a:pPr>
            <a:r>
              <a:rPr lang="en-US" altLang="en-US" sz="2000" b="1">
                <a:latin typeface="Comic Sans MS" panose="030F0702030302020204" pitchFamily="66" charset="0"/>
              </a:rPr>
              <a:t>There is more wildlife in my back yard than I have seen in the second growth in the watershed.</a:t>
            </a:r>
          </a:p>
          <a:p>
            <a:pPr>
              <a:buFontTx/>
              <a:buChar char="•"/>
            </a:pPr>
            <a:r>
              <a:rPr lang="en-US" altLang="en-US" sz="2000" b="1">
                <a:latin typeface="Comic Sans MS" panose="030F0702030302020204" pitchFamily="66" charset="0"/>
              </a:rPr>
              <a:t>You need to create openings to provide habitat diversity and support wildlife.</a:t>
            </a:r>
          </a:p>
          <a:p>
            <a:pPr>
              <a:buFontTx/>
              <a:buChar char="•"/>
            </a:pPr>
            <a:r>
              <a:rPr lang="en-US" altLang="en-US" sz="2000" b="1">
                <a:latin typeface="Comic Sans MS" panose="030F0702030302020204" pitchFamily="66" charset="0"/>
              </a:rPr>
              <a:t>We need to know exactly how any money made from sale of trees will be used.</a:t>
            </a:r>
          </a:p>
        </p:txBody>
      </p:sp>
      <p:sp>
        <p:nvSpPr>
          <p:cNvPr id="224272" name="Rectangle 16">
            <a:extLst>
              <a:ext uri="{FF2B5EF4-FFF2-40B4-BE49-F238E27FC236}">
                <a16:creationId xmlns:a16="http://schemas.microsoft.com/office/drawing/2014/main" id="{9751E550-B315-E0AA-EE86-067DE4D7D4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/>
          <a:lstStyle/>
          <a:p>
            <a:r>
              <a:rPr lang="en-US" altLang="en-US" sz="4000"/>
              <a:t>Stakeholder involvement process</a:t>
            </a:r>
            <a:br>
              <a:rPr lang="en-US" altLang="en-US" sz="4000"/>
            </a:br>
            <a:r>
              <a:rPr lang="en-US" altLang="en-US" sz="2400"/>
              <a:t>Comments at Ecological Thinning Workshop (7/18/2004)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Line 2">
            <a:extLst>
              <a:ext uri="{FF2B5EF4-FFF2-40B4-BE49-F238E27FC236}">
                <a16:creationId xmlns:a16="http://schemas.microsoft.com/office/drawing/2014/main" id="{341714C9-8DA7-3C57-D4F4-A012067E9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5523" name="Line 3">
            <a:extLst>
              <a:ext uri="{FF2B5EF4-FFF2-40B4-BE49-F238E27FC236}">
                <a16:creationId xmlns:a16="http://schemas.microsoft.com/office/drawing/2014/main" id="{0169CF2D-D444-9979-F84C-8202D2F9843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5524" name="Text Box 4">
            <a:extLst>
              <a:ext uri="{FF2B5EF4-FFF2-40B4-BE49-F238E27FC236}">
                <a16:creationId xmlns:a16="http://schemas.microsoft.com/office/drawing/2014/main" id="{867299B1-8651-62D1-0811-2A71D29C4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1825625"/>
            <a:ext cx="851535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b="1" i="1"/>
              <a:t>Reduce area to be ecologically thinned</a:t>
            </a:r>
            <a:r>
              <a:rPr lang="en-US" altLang="en-US"/>
              <a:t> </a:t>
            </a:r>
          </a:p>
          <a:p>
            <a:pPr>
              <a:buFontTx/>
              <a:buChar char="•"/>
            </a:pPr>
            <a:r>
              <a:rPr lang="en-US" altLang="en-US" b="1" i="1"/>
              <a:t>Reduce number of acres where trees will be yarded</a:t>
            </a:r>
            <a:r>
              <a:rPr lang="en-US" altLang="en-US"/>
              <a:t> </a:t>
            </a:r>
            <a:endParaRPr lang="en-US" altLang="en-US" sz="2000" b="1"/>
          </a:p>
          <a:p>
            <a:pPr>
              <a:buFontTx/>
              <a:buChar char="•"/>
            </a:pPr>
            <a:r>
              <a:rPr lang="en-US" altLang="en-US" b="1" i="1"/>
              <a:t>Create numerous variably-shaped small gaps and skips</a:t>
            </a:r>
            <a:r>
              <a:rPr lang="en-US" altLang="en-US"/>
              <a:t> </a:t>
            </a:r>
            <a:endParaRPr lang="en-US" altLang="en-US" sz="2000" b="1"/>
          </a:p>
          <a:p>
            <a:pPr>
              <a:buFontTx/>
              <a:buChar char="•"/>
            </a:pPr>
            <a:r>
              <a:rPr lang="en-US" altLang="en-US" b="1" i="1"/>
              <a:t>Create Unit E9 at the top of the ridge</a:t>
            </a:r>
            <a:r>
              <a:rPr lang="en-US" altLang="en-US"/>
              <a:t> </a:t>
            </a:r>
            <a:endParaRPr lang="en-US" altLang="en-US" sz="2000" b="1"/>
          </a:p>
          <a:p>
            <a:pPr>
              <a:buFontTx/>
              <a:buChar char="•"/>
            </a:pPr>
            <a:r>
              <a:rPr lang="en-US" altLang="en-US" b="1" i="1"/>
              <a:t>Add variable sized skips around existing unique habitat features</a:t>
            </a:r>
          </a:p>
          <a:p>
            <a:pPr>
              <a:buFontTx/>
              <a:buChar char="•"/>
            </a:pPr>
            <a:r>
              <a:rPr lang="en-US" altLang="en-US" b="1" i="1"/>
              <a:t>Increase basal area targets</a:t>
            </a:r>
          </a:p>
          <a:p>
            <a:pPr>
              <a:buFontTx/>
              <a:buChar char="•"/>
            </a:pPr>
            <a:r>
              <a:rPr lang="en-US" altLang="en-US" b="1" i="1"/>
              <a:t>Lower diameter limit for cutting</a:t>
            </a:r>
            <a:endParaRPr lang="en-US" altLang="en-US" sz="2000" b="1"/>
          </a:p>
        </p:txBody>
      </p:sp>
      <p:sp>
        <p:nvSpPr>
          <p:cNvPr id="235525" name="Rectangle 5">
            <a:extLst>
              <a:ext uri="{FF2B5EF4-FFF2-40B4-BE49-F238E27FC236}">
                <a16:creationId xmlns:a16="http://schemas.microsoft.com/office/drawing/2014/main" id="{702433A3-17CF-0583-BCC3-8493B5D5F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/>
          <a:lstStyle/>
          <a:p>
            <a:r>
              <a:rPr lang="en-US" altLang="en-US" sz="4000"/>
              <a:t>Stakeholder involvement process</a:t>
            </a:r>
            <a:br>
              <a:rPr lang="en-US" altLang="en-US" sz="4000"/>
            </a:br>
            <a:r>
              <a:rPr lang="en-US" altLang="en-US" sz="2400"/>
              <a:t>Summary of changes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EDCA7375-E404-C3A9-A294-E2C3549EB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600" y="190500"/>
            <a:ext cx="7772400" cy="990600"/>
          </a:xfrm>
        </p:spPr>
        <p:txBody>
          <a:bodyPr/>
          <a:lstStyle/>
          <a:p>
            <a:pPr algn="l"/>
            <a:r>
              <a:rPr lang="en-US" altLang="en-US" sz="3200"/>
              <a:t>700 Road Ecological Thinning Project (2006)</a:t>
            </a:r>
          </a:p>
        </p:txBody>
      </p:sp>
      <p:pic>
        <p:nvPicPr>
          <p:cNvPr id="219139" name="Picture 3">
            <a:extLst>
              <a:ext uri="{FF2B5EF4-FFF2-40B4-BE49-F238E27FC236}">
                <a16:creationId xmlns:a16="http://schemas.microsoft.com/office/drawing/2014/main" id="{2B95CA4B-6620-2665-6186-A9C041BF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1054100"/>
            <a:ext cx="5962650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0" name="Line 4">
            <a:extLst>
              <a:ext uri="{FF2B5EF4-FFF2-40B4-BE49-F238E27FC236}">
                <a16:creationId xmlns:a16="http://schemas.microsoft.com/office/drawing/2014/main" id="{7ED19579-7C8F-6269-1BFF-52E628CFC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9141" name="Line 5">
            <a:extLst>
              <a:ext uri="{FF2B5EF4-FFF2-40B4-BE49-F238E27FC236}">
                <a16:creationId xmlns:a16="http://schemas.microsoft.com/office/drawing/2014/main" id="{72C0F928-6EC4-E39E-6A79-BB46A67BB5B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1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9142" name="Text Box 6">
            <a:extLst>
              <a:ext uri="{FF2B5EF4-FFF2-40B4-BE49-F238E27FC236}">
                <a16:creationId xmlns:a16="http://schemas.microsoft.com/office/drawing/2014/main" id="{7B1E8C84-3D68-A4E1-2A77-748CFF3F1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741488"/>
            <a:ext cx="2462213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Treatments:</a:t>
            </a:r>
          </a:p>
          <a:p>
            <a:r>
              <a:rPr lang="en-US" altLang="en-US" sz="2000"/>
              <a:t>230 ac. Thinning with</a:t>
            </a:r>
          </a:p>
          <a:p>
            <a:r>
              <a:rPr lang="en-US" altLang="en-US" sz="2000"/>
              <a:t>Skips and gaps</a:t>
            </a:r>
          </a:p>
          <a:p>
            <a:r>
              <a:rPr lang="en-US" altLang="en-US" sz="2000"/>
              <a:t>120 ac. Cut and Leave</a:t>
            </a:r>
          </a:p>
          <a:p>
            <a:r>
              <a:rPr lang="en-US" altLang="en-US" sz="2000"/>
              <a:t>Reserve areas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008080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AAC0C0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5003</TotalTime>
  <Words>613</Words>
  <Application>Microsoft Office PowerPoint</Application>
  <PresentationFormat>On-screen Show (4:3)</PresentationFormat>
  <Paragraphs>101</Paragraphs>
  <Slides>23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Times New Roman</vt:lpstr>
      <vt:lpstr>Arial</vt:lpstr>
      <vt:lpstr>Comic Sans MS</vt:lpstr>
      <vt:lpstr>Default Design</vt:lpstr>
      <vt:lpstr>Microsoft PowerPoint Slide</vt:lpstr>
      <vt:lpstr>SPLUS GraphSheet</vt:lpstr>
      <vt:lpstr>Microsoft Office Excel Chart</vt:lpstr>
      <vt:lpstr>700 Road Ecological Thinning Project, Cedar River Watershed</vt:lpstr>
      <vt:lpstr>Seattle Public Utilities – Cedar and Tolt Municipal Watershed</vt:lpstr>
      <vt:lpstr>PowerPoint Presentation</vt:lpstr>
      <vt:lpstr>Forest Restoration Goals</vt:lpstr>
      <vt:lpstr>700 Rd Project Location in the CRW</vt:lpstr>
      <vt:lpstr>700 Road Ecological Thinning Project (2004)</vt:lpstr>
      <vt:lpstr>Stakeholder involvement process Comments at Ecological Thinning Workshop (7/18/2004)</vt:lpstr>
      <vt:lpstr>Stakeholder involvement process Summary of changes</vt:lpstr>
      <vt:lpstr>700 Road Ecological Thinning Project (2006)</vt:lpstr>
      <vt:lpstr>Structure type ratio by treatment unit</vt:lpstr>
      <vt:lpstr>Scales of Variability     Thinning-pool spacing with skips and gaps 700 Rd </vt:lpstr>
      <vt:lpstr>PowerPoint Presentation</vt:lpstr>
      <vt:lpstr>Example of thinning prescription (E1)</vt:lpstr>
      <vt:lpstr>Structural Features  Large skip and gap    Thinned matrix</vt:lpstr>
      <vt:lpstr>Conceptual layout of thinning Unit E6</vt:lpstr>
      <vt:lpstr>PowerPoint Presentation</vt:lpstr>
      <vt:lpstr>Distribution of light intensity at different stand densities</vt:lpstr>
      <vt:lpstr>Wind Disturbance Regime</vt:lpstr>
      <vt:lpstr>PowerPoint Presentation</vt:lpstr>
      <vt:lpstr>Disaggregated growth modeling in FVS</vt:lpstr>
      <vt:lpstr>PowerPoint Presentation</vt:lpstr>
      <vt:lpstr>Contractual Issues</vt:lpstr>
      <vt:lpstr>Forest Restoration Uncertainties </vt:lpstr>
    </vt:vector>
  </TitlesOfParts>
  <Company>Seattle Public Utilities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Restoration Strategies</dc:title>
  <dc:creator>LaBargA</dc:creator>
  <cp:lastModifiedBy>Lum-Naihe, Christof Jurh duk - FS, AZ</cp:lastModifiedBy>
  <cp:revision>202</cp:revision>
  <cp:lastPrinted>2005-04-07T18:27:19Z</cp:lastPrinted>
  <dcterms:created xsi:type="dcterms:W3CDTF">2004-06-22T18:57:51Z</dcterms:created>
  <dcterms:modified xsi:type="dcterms:W3CDTF">2025-08-04T19:25:33Z</dcterms:modified>
</cp:coreProperties>
</file>