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70"/>
  </p:notesMasterIdLst>
  <p:sldIdLst>
    <p:sldId id="256" r:id="rId2"/>
    <p:sldId id="291" r:id="rId3"/>
    <p:sldId id="348" r:id="rId4"/>
    <p:sldId id="276" r:id="rId5"/>
    <p:sldId id="278" r:id="rId6"/>
    <p:sldId id="280" r:id="rId7"/>
    <p:sldId id="282" r:id="rId8"/>
    <p:sldId id="284" r:id="rId9"/>
    <p:sldId id="326" r:id="rId10"/>
    <p:sldId id="349" r:id="rId11"/>
    <p:sldId id="275" r:id="rId12"/>
    <p:sldId id="285" r:id="rId13"/>
    <p:sldId id="318" r:id="rId14"/>
    <p:sldId id="319" r:id="rId15"/>
    <p:sldId id="337" r:id="rId16"/>
    <p:sldId id="292" r:id="rId17"/>
    <p:sldId id="257" r:id="rId18"/>
    <p:sldId id="272" r:id="rId19"/>
    <p:sldId id="268" r:id="rId20"/>
    <p:sldId id="294" r:id="rId21"/>
    <p:sldId id="321" r:id="rId22"/>
    <p:sldId id="352" r:id="rId23"/>
    <p:sldId id="353" r:id="rId24"/>
    <p:sldId id="351" r:id="rId25"/>
    <p:sldId id="355" r:id="rId26"/>
    <p:sldId id="356" r:id="rId27"/>
    <p:sldId id="296" r:id="rId28"/>
    <p:sldId id="297" r:id="rId29"/>
    <p:sldId id="267" r:id="rId30"/>
    <p:sldId id="299" r:id="rId31"/>
    <p:sldId id="300" r:id="rId32"/>
    <p:sldId id="332" r:id="rId33"/>
    <p:sldId id="305" r:id="rId34"/>
    <p:sldId id="325" r:id="rId35"/>
    <p:sldId id="334" r:id="rId36"/>
    <p:sldId id="335" r:id="rId37"/>
    <p:sldId id="313" r:id="rId38"/>
    <p:sldId id="323" r:id="rId39"/>
    <p:sldId id="315" r:id="rId40"/>
    <p:sldId id="336" r:id="rId41"/>
    <p:sldId id="309" r:id="rId42"/>
    <p:sldId id="316" r:id="rId43"/>
    <p:sldId id="324" r:id="rId44"/>
    <p:sldId id="331" r:id="rId45"/>
    <p:sldId id="310" r:id="rId46"/>
    <p:sldId id="306" r:id="rId47"/>
    <p:sldId id="312" r:id="rId48"/>
    <p:sldId id="344" r:id="rId49"/>
    <p:sldId id="346" r:id="rId50"/>
    <p:sldId id="301" r:id="rId51"/>
    <p:sldId id="302" r:id="rId52"/>
    <p:sldId id="303" r:id="rId53"/>
    <p:sldId id="304" r:id="rId54"/>
    <p:sldId id="290" r:id="rId55"/>
    <p:sldId id="354" r:id="rId56"/>
    <p:sldId id="339" r:id="rId57"/>
    <p:sldId id="340" r:id="rId58"/>
    <p:sldId id="341" r:id="rId59"/>
    <p:sldId id="343" r:id="rId60"/>
    <p:sldId id="347" r:id="rId61"/>
    <p:sldId id="298" r:id="rId62"/>
    <p:sldId id="328" r:id="rId63"/>
    <p:sldId id="358" r:id="rId64"/>
    <p:sldId id="327" r:id="rId65"/>
    <p:sldId id="357" r:id="rId66"/>
    <p:sldId id="288" r:id="rId67"/>
    <p:sldId id="289" r:id="rId68"/>
    <p:sldId id="342" r:id="rId69"/>
  </p:sldIdLst>
  <p:sldSz cx="9144000" cy="6858000" type="screen4x3"/>
  <p:notesSz cx="69469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5769FC-83E5-FF80-2488-794342B30E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3550"/>
          </a:xfrm>
          <a:prstGeom prst="rect">
            <a:avLst/>
          </a:prstGeom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EB4B3-A3F2-9812-0BC6-6ED3B2B598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3550"/>
          </a:xfrm>
          <a:prstGeom prst="rect">
            <a:avLst/>
          </a:prstGeom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696550BE-6632-4855-A06C-35F6CF41B6C7}" type="datetime1">
              <a:rPr lang="en-US"/>
              <a:pPr>
                <a:defRPr/>
              </a:pPr>
              <a:t>8/5/2025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604365-7741-072A-CDA7-5BBE7EA420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738" tIns="46369" rIns="92738" bIns="4636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31CCAD-58D9-2B67-6981-17018B377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325" y="4410075"/>
            <a:ext cx="5556250" cy="4176713"/>
          </a:xfrm>
          <a:prstGeom prst="rect">
            <a:avLst/>
          </a:prstGeom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B0D49-1864-9019-420D-1456D687AA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09900" cy="463550"/>
          </a:xfrm>
          <a:prstGeom prst="rect">
            <a:avLst/>
          </a:prstGeom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54AC4-A3CE-3AE1-94E5-D99B90F4F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5413" y="8818563"/>
            <a:ext cx="3009900" cy="463550"/>
          </a:xfrm>
          <a:prstGeom prst="rect">
            <a:avLst/>
          </a:prstGeom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8C6A8E-4AE2-4E9D-8CC3-0785FF9CAE0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576165C2-451E-5BC3-F37F-8E6984980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D808D2B1-5968-D7A8-FFA1-8A9D47185A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4E6FDBCF-7F4F-66F6-D3C4-ECDBC9CDF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DFF1F1F-E929-4E97-B1C6-AE284C209EF3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4535C62D-4242-3AF2-D823-5FA799054F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0C003259-5D3D-A822-5644-E709BE89CB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5ABC2758-1900-871F-7337-A61A6DFB2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1B10B73-D777-4D7D-AB3A-86260BFB4A65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981CBB-8089-6F77-6E2A-202370BDF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F91E91-4F99-8987-E1C8-E8EA136783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E409E0-4EF0-EC58-467C-746314C15D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4A7C9-D417-48F2-8DEF-ED9C62FE7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18321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DB982-A14B-5CDB-FDD0-FB61929A0A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5A8B4B-98C3-51BC-BE60-7A08AB947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683812-E3FA-1C93-FA2F-AF73F207E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9E04B-E9BB-4659-AD42-D74836DB7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1139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EAC6E0-B7F0-22FB-3CEA-43518D926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0C3754-4897-D051-B2ED-2842FF86E5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31DB97-D121-AEBF-E1B1-9C060F6890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0F822-F762-493F-889B-D906F7639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6634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576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05E10-2DF1-0277-4850-B2800BBAE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0AD5C-AE2E-67F9-F788-434AB8841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AF40D-E71D-4BA8-9ABC-9204DA0C0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D067F-30F0-461A-BE3D-C1602643E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4561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45A85E-47B5-E3B9-66F1-D45DC87FD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491223B-266F-99AB-FF6E-2ECBA4CD87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2D2105-D62B-32D3-6658-0D161BC0CD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7E2B4-FB9F-4DA9-A3DE-8F979F76A9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46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D1ACE0-F1EE-F20A-4C9A-0DF5099303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C2DD99-BE34-41A0-1904-9A0402DDE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A2D5FE-7CA3-4ED1-62BA-09AA7D5771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E80E8-5CF8-4E0F-8D4A-DFA4B3A83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3291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BC6707-476F-C601-7DA8-B0C9C7D52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29AA6-E40D-D020-E2F9-4DAA6BC218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6D12A9-67C1-7892-0E05-EF31285CB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AF07C-F4A0-4A7C-B468-6353F9291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8256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206A-B8D3-A31E-7989-A158BADD21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D4857-03A8-1B20-2F23-CE62A5641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70796-9EC5-04BD-D38B-EA7AE7EB44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407B9-B8BA-4EB4-9C75-9D9033A0D1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2582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80248F-44D1-034C-6F19-BBADFE922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BC4FFB-7829-542E-9E4B-7C64A94D25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605AC7-8D1F-026C-58B2-BF739C6FF7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6D053-87DF-4336-A5A9-CBC0635746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0614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69BB61-3F40-90E1-2DF7-8EECF6DC5C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7443F5-20F6-DEED-F393-3BE5AC00F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074462-1A05-C464-950D-F08F22813A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76624-BC55-494C-89C9-B546B0C62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639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5D1FE7-F9C7-D24C-FA6A-95C80F9527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6A0CB2-D7E8-411D-0A34-DA0591430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670957-47A4-5C20-27BA-0F2D57D290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EBEA8-652E-4D66-A8FB-FC514AA451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0595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33B57-27AD-7BCC-2E4C-E1E683DE87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5304B-3EEF-E0DA-7553-A50CD8310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B173B-0951-B4B9-071A-0538697C8C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80CD4-8075-4F11-8A4D-B2B1D754E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596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475BA-5B9D-80DC-58C6-ADBBF93C05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E21E2-42E0-FCBF-4206-2D42A71AD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E4F61-5CF7-35EA-6C25-FCCBFF287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13ECC-68A1-4BA3-A9EF-A5A894017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2356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008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472AF4-745C-A379-580F-078A2C24E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0B957DC-ED39-80D7-B62B-7F4966FD9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863AFC-4FE8-0D95-1220-785EC33402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effectLst/>
                <a:latin typeface="+mj-lt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5A41FDE-F790-66D0-0E7D-578BD500FE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effectLst/>
                <a:latin typeface="+mj-lt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A8BF2C-F5C5-4AB9-A164-AAF0E58D8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0F31C67E-C105-4E68-84B2-B114A710E15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3987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reennature.com/gallery/forest-pictures/douglas_fir_tree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hyperlink" Target="http://en.wikipedia.org/wiki/Image:Badger.jpg" TargetMode="External"/><Relationship Id="rId3" Type="http://schemas.openxmlformats.org/officeDocument/2006/relationships/image" Target="../media/image33.jpeg"/><Relationship Id="rId7" Type="http://schemas.openxmlformats.org/officeDocument/2006/relationships/hyperlink" Target="http://www.owlpages.com/image.php?image=species-Strix-nebulosa-1" TargetMode="External"/><Relationship Id="rId12" Type="http://schemas.openxmlformats.org/officeDocument/2006/relationships/image" Target="../media/image42.jpeg"/><Relationship Id="rId2" Type="http://schemas.openxmlformats.org/officeDocument/2006/relationships/image" Target="../media/image36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11" Type="http://schemas.openxmlformats.org/officeDocument/2006/relationships/hyperlink" Target="http://www.ipm.ucdavis.edu/PMG/T/V-MA-TSPP-AD.001.html" TargetMode="External"/><Relationship Id="rId5" Type="http://schemas.openxmlformats.org/officeDocument/2006/relationships/hyperlink" Target="http://en.wikipedia.org/wiki/Image:Thamnophis_sirtalis_parietalis.jpg" TargetMode="External"/><Relationship Id="rId15" Type="http://schemas.openxmlformats.org/officeDocument/2006/relationships/image" Target="../media/image44.jpeg"/><Relationship Id="rId10" Type="http://schemas.openxmlformats.org/officeDocument/2006/relationships/image" Target="../media/image41.jpeg"/><Relationship Id="rId4" Type="http://schemas.openxmlformats.org/officeDocument/2006/relationships/image" Target="../media/image37.jpeg"/><Relationship Id="rId9" Type="http://schemas.openxmlformats.org/officeDocument/2006/relationships/image" Target="../media/image40.jpeg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hyperlink" Target="http://www.bing.com/images/search?q=Boisduval%e2%80%99s+blue+butterfly&amp;id=446CA6E9CE8557B142CE9328DF78D46B54FF0C2B&amp;FORM=IQFRB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black+bear+picture&amp;id=6496F1D08BCE7785BCEC7C07A687C22DE6BDB03B&amp;FORM=IQFRBA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hyperlink" Target="http://www.bing.com/images/search?q=jumping+spiders&amp;id=E0DA0D82EBB1679AC0679CDCE9ECDB5C43C77778&amp;FORM=IQFRB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hyperlink" Target="http://www.bing.com/images/search?q=wolf+spiders&amp;id=342EC63C3000D8EB0D9290AF93CBD2E3C0E4BCE5&amp;FORM=IQFRBA" TargetMode="External"/><Relationship Id="rId9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D23CAD0-ADD7-1840-C420-7DF658E9F4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5100" b="1"/>
              <a:t> Early Seral Forest:</a:t>
            </a:r>
            <a:br>
              <a:rPr lang="en-US" altLang="en-US" sz="5100" b="1"/>
            </a:br>
            <a:r>
              <a:rPr lang="en-US" altLang="en-US" sz="5100" b="1"/>
              <a:t>A Conservation  Conundrum</a:t>
            </a:r>
            <a:br>
              <a:rPr lang="en-US" altLang="en-US" sz="5100" b="1"/>
            </a:br>
            <a:endParaRPr lang="en-US" altLang="en-US" sz="5100" b="1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2C6DC96-435D-1229-7B6B-E1BE31A2AE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endParaRPr lang="en-US" sz="2800" i="1" dirty="0"/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endParaRPr lang="en-US" sz="2800" i="1" dirty="0"/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US" sz="2800" b="1" i="1" dirty="0"/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Cheryl Ann Friesen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Science Liaison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USFS</a:t>
            </a:r>
          </a:p>
        </p:txBody>
      </p:sp>
      <p:pic>
        <p:nvPicPr>
          <p:cNvPr id="14340" name="Picture 5" descr="usfs">
            <a:extLst>
              <a:ext uri="{FF2B5EF4-FFF2-40B4-BE49-F238E27FC236}">
                <a16:creationId xmlns:a16="http://schemas.microsoft.com/office/drawing/2014/main" id="{884BE610-9D01-ADE9-9877-4B3710B3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 10">
            <a:extLst>
              <a:ext uri="{FF2B5EF4-FFF2-40B4-BE49-F238E27FC236}">
                <a16:creationId xmlns:a16="http://schemas.microsoft.com/office/drawing/2014/main" id="{188B3E12-7126-1168-5988-F4586241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05013"/>
            <a:ext cx="40243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718360-3794-7C44-A38C-7E912D64A3FE}"/>
              </a:ext>
            </a:extLst>
          </p:cNvPr>
          <p:cNvSpPr/>
          <p:nvPr/>
        </p:nvSpPr>
        <p:spPr>
          <a:xfrm>
            <a:off x="2286000" y="3105150"/>
            <a:ext cx="4572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kern="0" dirty="0">
                <a:ea typeface="ＭＳ Ｐゴシック" charset="-128"/>
              </a:rPr>
              <a:t>: </a:t>
            </a:r>
          </a:p>
        </p:txBody>
      </p:sp>
      <p:sp>
        <p:nvSpPr>
          <p:cNvPr id="23556" name="Title 2">
            <a:extLst>
              <a:ext uri="{FF2B5EF4-FFF2-40B4-BE49-F238E27FC236}">
                <a16:creationId xmlns:a16="http://schemas.microsoft.com/office/drawing/2014/main" id="{9D3C517B-ACBD-B4DD-6AC9-2B8E73EC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Early seral habitat comes from forests being:</a:t>
            </a:r>
          </a:p>
        </p:txBody>
      </p:sp>
      <p:pic>
        <p:nvPicPr>
          <p:cNvPr id="23557" name="Picture 4" descr="Figure 7">
            <a:extLst>
              <a:ext uri="{FF2B5EF4-FFF2-40B4-BE49-F238E27FC236}">
                <a16:creationId xmlns:a16="http://schemas.microsoft.com/office/drawing/2014/main" id="{19E7C417-AA8E-1E5B-2624-6121048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1400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3">
            <a:extLst>
              <a:ext uri="{FF2B5EF4-FFF2-40B4-BE49-F238E27FC236}">
                <a16:creationId xmlns:a16="http://schemas.microsoft.com/office/drawing/2014/main" id="{453DFC3E-E886-E494-5661-33DC59DCA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057400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</a:rPr>
              <a:t>Rotted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EB41741-07B3-C66F-4FCE-7DA47EB538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/>
              <a:t>  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r>
              <a:rPr lang="en-US" altLang="en-US"/>
              <a:t>…a condition created from </a:t>
            </a:r>
            <a:br>
              <a:rPr lang="en-US" altLang="en-US"/>
            </a:br>
            <a:r>
              <a:rPr lang="en-US" altLang="en-US"/>
              <a:t>diseases, disaster, disturbance</a:t>
            </a:r>
          </a:p>
        </p:txBody>
      </p:sp>
      <p:pic>
        <p:nvPicPr>
          <p:cNvPr id="24579" name="Picture 5" descr="usfs">
            <a:extLst>
              <a:ext uri="{FF2B5EF4-FFF2-40B4-BE49-F238E27FC236}">
                <a16:creationId xmlns:a16="http://schemas.microsoft.com/office/drawing/2014/main" id="{3A4C28C0-5159-0B35-94F1-EA176E76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9DBAEADA-EF91-A5D2-9074-6387D4202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863" y="838200"/>
            <a:ext cx="7772400" cy="2533650"/>
          </a:xfrm>
        </p:spPr>
        <p:txBody>
          <a:bodyPr/>
          <a:lstStyle/>
          <a:p>
            <a:pPr eaLnBrk="1" hangingPunct="1"/>
            <a:r>
              <a:rPr lang="en-US" altLang="en-US" b="1"/>
              <a:t>Is there such a thing as a 'Good' Forest Opening?</a:t>
            </a:r>
            <a:endParaRPr lang="en-US" altLang="en-US"/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9F52B725-771F-9422-F823-E3F643780D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b="1" dirty="0">
                <a:latin typeface="+mj-lt"/>
              </a:rPr>
              <a:t>How do you convince anyone to care about the value of a habitat created from “disturbance?”</a:t>
            </a:r>
          </a:p>
        </p:txBody>
      </p:sp>
      <p:pic>
        <p:nvPicPr>
          <p:cNvPr id="25604" name="Picture 5" descr="usfs">
            <a:extLst>
              <a:ext uri="{FF2B5EF4-FFF2-40B4-BE49-F238E27FC236}">
                <a16:creationId xmlns:a16="http://schemas.microsoft.com/office/drawing/2014/main" id="{8C0F7FD8-50CA-69FE-C62D-B94C07A0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DSCN0470_compress">
            <a:extLst>
              <a:ext uri="{FF2B5EF4-FFF2-40B4-BE49-F238E27FC236}">
                <a16:creationId xmlns:a16="http://schemas.microsoft.com/office/drawing/2014/main" id="{37E88642-3369-8874-9387-A18DE88B1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4545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erry_slides 028">
            <a:extLst>
              <a:ext uri="{FF2B5EF4-FFF2-40B4-BE49-F238E27FC236}">
                <a16:creationId xmlns:a16="http://schemas.microsoft.com/office/drawing/2014/main" id="{1CB0BBC3-49BD-8AB3-FBEE-D3CAD55E6AE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arial">
            <a:extLst>
              <a:ext uri="{FF2B5EF4-FFF2-40B4-BE49-F238E27FC236}">
                <a16:creationId xmlns:a16="http://schemas.microsoft.com/office/drawing/2014/main" id="{E51859EB-57EC-B7AC-CEAC-A3BE7BC1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5475288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Documents and Settings\cfriesen\Local Settings\Temporary Internet Files\Content.IE5\OZQUMG90\MP900409227[1].jpg">
            <a:extLst>
              <a:ext uri="{FF2B5EF4-FFF2-40B4-BE49-F238E27FC236}">
                <a16:creationId xmlns:a16="http://schemas.microsoft.com/office/drawing/2014/main" id="{FFC60F9A-4A68-1F0D-5089-B3B753188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4800600"/>
            <a:ext cx="20558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Documents and Settings\cfriesen\Local Settings\Temporary Internet Files\Content.IE5\FJBRDO7L\MC900433820[1].png">
            <a:extLst>
              <a:ext uri="{FF2B5EF4-FFF2-40B4-BE49-F238E27FC236}">
                <a16:creationId xmlns:a16="http://schemas.microsoft.com/office/drawing/2014/main" id="{734E9412-993F-CD76-E4D4-DC3D9C2F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5830888"/>
            <a:ext cx="549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C9960659-22C4-60E8-813D-E8921AD2C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3760787"/>
          </a:xfrm>
        </p:spPr>
        <p:txBody>
          <a:bodyPr/>
          <a:lstStyle/>
          <a:p>
            <a:pPr algn="l" eaLnBrk="1" hangingPunct="1"/>
            <a:r>
              <a:rPr lang="en-US" altLang="en-US" b="1"/>
              <a:t>Uncover the Story…</a:t>
            </a:r>
            <a:br>
              <a:rPr lang="en-US" altLang="en-US" b="1"/>
            </a:br>
            <a:r>
              <a:rPr lang="en-US" altLang="en-US" b="1"/>
              <a:t>	</a:t>
            </a:r>
            <a:br>
              <a:rPr lang="en-US" altLang="en-US" b="1"/>
            </a:br>
            <a:r>
              <a:rPr lang="en-US" altLang="en-US" b="1"/>
              <a:t>                 …a work in progress…</a:t>
            </a:r>
          </a:p>
        </p:txBody>
      </p:sp>
      <p:pic>
        <p:nvPicPr>
          <p:cNvPr id="29699" name="Picture 5" descr="usfs">
            <a:extLst>
              <a:ext uri="{FF2B5EF4-FFF2-40B4-BE49-F238E27FC236}">
                <a16:creationId xmlns:a16="http://schemas.microsoft.com/office/drawing/2014/main" id="{688C7D4D-6094-F2C4-07A9-369AA581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2A16D5DD-670A-B289-87C7-899C1554F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The world view of forestry…</a:t>
            </a:r>
          </a:p>
        </p:txBody>
      </p:sp>
      <p:graphicFrame>
        <p:nvGraphicFramePr>
          <p:cNvPr id="30723" name="Object 5">
            <a:extLst>
              <a:ext uri="{FF2B5EF4-FFF2-40B4-BE49-F238E27FC236}">
                <a16:creationId xmlns:a16="http://schemas.microsoft.com/office/drawing/2014/main" id="{BDE5707A-00D4-0B0F-18C6-ED87B4E8B90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8200" y="1524000"/>
          <a:ext cx="74676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29600" imgH="4533900" progId="MSGraph.Chart.8">
                  <p:embed followColorScheme="full"/>
                </p:oleObj>
              </mc:Choice>
              <mc:Fallback>
                <p:oleObj name="Chart" r:id="rId2" imgW="8229600" imgH="4533900" progId="MSGraph.Chart.8">
                  <p:embed followColorScheme="full"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24000"/>
                        <a:ext cx="74676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4" name="Picture 6" descr="succession01">
            <a:extLst>
              <a:ext uri="{FF2B5EF4-FFF2-40B4-BE49-F238E27FC236}">
                <a16:creationId xmlns:a16="http://schemas.microsoft.com/office/drawing/2014/main" id="{68AA588A-4972-813B-0504-D233611B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33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usfs">
            <a:extLst>
              <a:ext uri="{FF2B5EF4-FFF2-40B4-BE49-F238E27FC236}">
                <a16:creationId xmlns:a16="http://schemas.microsoft.com/office/drawing/2014/main" id="{8129DB56-D521-B365-CEAC-5677D77F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2" name="Rectangle 10">
            <a:extLst>
              <a:ext uri="{FF2B5EF4-FFF2-40B4-BE49-F238E27FC236}">
                <a16:creationId xmlns:a16="http://schemas.microsoft.com/office/drawing/2014/main" id="{0FD418AE-4B2D-2F97-5E39-F1C507AA2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 shift in focus…</a:t>
            </a:r>
          </a:p>
        </p:txBody>
      </p:sp>
      <p:graphicFrame>
        <p:nvGraphicFramePr>
          <p:cNvPr id="31747" name="Object 11">
            <a:extLst>
              <a:ext uri="{FF2B5EF4-FFF2-40B4-BE49-F238E27FC236}">
                <a16:creationId xmlns:a16="http://schemas.microsoft.com/office/drawing/2014/main" id="{728EE949-B3BD-FAC6-CE05-076C6DA04B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546225"/>
          <a:ext cx="8223250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229600" imgH="4533900" progId="MSGraph.Chart.8">
                  <p:embed followColorScheme="full"/>
                </p:oleObj>
              </mc:Choice>
              <mc:Fallback>
                <p:oleObj name="Chart" r:id="rId3" imgW="8229600" imgH="4533900" progId="MSGraph.Chart.8">
                  <p:embed followColorScheme="full"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46225"/>
                        <a:ext cx="8223250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8" name="Picture 12" descr="succession01">
            <a:extLst>
              <a:ext uri="{FF2B5EF4-FFF2-40B4-BE49-F238E27FC236}">
                <a16:creationId xmlns:a16="http://schemas.microsoft.com/office/drawing/2014/main" id="{5FD5EED4-D57C-EC08-55A2-A53FDBC6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334000" cy="38100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Oval 13">
            <a:extLst>
              <a:ext uri="{FF2B5EF4-FFF2-40B4-BE49-F238E27FC236}">
                <a16:creationId xmlns:a16="http://schemas.microsoft.com/office/drawing/2014/main" id="{E0B680C6-13F0-8E27-11E7-AD69AD8A2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581400"/>
            <a:ext cx="2362200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b="1"/>
          </a:p>
        </p:txBody>
      </p:sp>
      <p:sp>
        <p:nvSpPr>
          <p:cNvPr id="31750" name="TextBox 1">
            <a:extLst>
              <a:ext uri="{FF2B5EF4-FFF2-40B4-BE49-F238E27FC236}">
                <a16:creationId xmlns:a16="http://schemas.microsoft.com/office/drawing/2014/main" id="{3A12DDCC-9183-9547-7547-4542A18D2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791200"/>
            <a:ext cx="48529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tx2"/>
                </a:solidFill>
              </a:rPr>
              <a:t>Conventional wisdom:  get through forb/shrub stage as quick as possible!</a:t>
            </a:r>
          </a:p>
        </p:txBody>
      </p:sp>
      <p:cxnSp>
        <p:nvCxnSpPr>
          <p:cNvPr id="31751" name="Straight Arrow Connector 3">
            <a:extLst>
              <a:ext uri="{FF2B5EF4-FFF2-40B4-BE49-F238E27FC236}">
                <a16:creationId xmlns:a16="http://schemas.microsoft.com/office/drawing/2014/main" id="{31F4785B-974D-0795-54E5-792A7741FD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1300" y="6096000"/>
            <a:ext cx="1257300" cy="1571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2" name="Picture 5" descr="usfs">
            <a:extLst>
              <a:ext uri="{FF2B5EF4-FFF2-40B4-BE49-F238E27FC236}">
                <a16:creationId xmlns:a16="http://schemas.microsoft.com/office/drawing/2014/main" id="{0AEF3B50-DDE8-EF2A-15B7-AB62C1F51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173788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6DC4BA9-4C65-5EC3-7E95-6110AF11CC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r>
              <a:rPr lang="en-US" altLang="en-US" sz="4000"/>
              <a:t> </a:t>
            </a:r>
            <a:br>
              <a:rPr lang="en-US" altLang="en-US" sz="4000"/>
            </a:br>
            <a:br>
              <a:rPr lang="en-US" altLang="en-US" sz="4000"/>
            </a:br>
            <a:r>
              <a:rPr lang="en-US" altLang="en-US" sz="4000"/>
              <a:t>Early seral forest  = </a:t>
            </a:r>
            <a:br>
              <a:rPr lang="en-US" altLang="en-US" sz="4000"/>
            </a:br>
            <a:r>
              <a:rPr lang="en-US" altLang="en-US" sz="4000"/>
              <a:t>truly a rich community!</a:t>
            </a:r>
            <a:br>
              <a:rPr lang="en-US" altLang="en-US" sz="4000"/>
            </a:br>
            <a:r>
              <a:rPr lang="en-US" altLang="en-US" sz="4000"/>
              <a:t>What’s the rush?</a:t>
            </a:r>
            <a:br>
              <a:rPr lang="en-US" altLang="en-US" sz="4000"/>
            </a:br>
            <a:br>
              <a:rPr lang="en-US" altLang="en-US" sz="4000"/>
            </a:br>
            <a:endParaRPr lang="en-US" altLang="en-US" sz="4000"/>
          </a:p>
        </p:txBody>
      </p:sp>
      <p:pic>
        <p:nvPicPr>
          <p:cNvPr id="32771" name="Picture 5" descr="usfs">
            <a:extLst>
              <a:ext uri="{FF2B5EF4-FFF2-40B4-BE49-F238E27FC236}">
                <a16:creationId xmlns:a16="http://schemas.microsoft.com/office/drawing/2014/main" id="{C95D637D-36C8-2A69-75DB-3C023C48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DSCN0366_compress">
            <a:extLst>
              <a:ext uri="{FF2B5EF4-FFF2-40B4-BE49-F238E27FC236}">
                <a16:creationId xmlns:a16="http://schemas.microsoft.com/office/drawing/2014/main" id="{BB3AAE1E-0B30-347F-FA05-3D241CD2F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71800"/>
            <a:ext cx="42656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7790535-2485-C237-3BEB-34BA5A9546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8600"/>
            <a:ext cx="7772400" cy="2743200"/>
          </a:xfrm>
        </p:spPr>
        <p:txBody>
          <a:bodyPr/>
          <a:lstStyle/>
          <a:p>
            <a:pPr eaLnBrk="1" hangingPunct="1">
              <a:defRPr/>
            </a:pP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3200" b="1" dirty="0">
                <a:latin typeface="+mn-lt"/>
                <a:ea typeface="+mn-ea"/>
                <a:cs typeface="+mn-cs"/>
              </a:rPr>
              <a:t>For the last several decades, the big 	issue has been the protection and/or 	development of old growth forest</a:t>
            </a:r>
            <a:br>
              <a:rPr lang="en-US" sz="3200" b="1" dirty="0">
                <a:latin typeface="+mn-lt"/>
                <a:ea typeface="+mn-ea"/>
                <a:cs typeface="+mn-cs"/>
              </a:rPr>
            </a:br>
            <a:br>
              <a:rPr lang="en-US" sz="3200" b="1" dirty="0">
                <a:latin typeface="+mn-lt"/>
                <a:ea typeface="+mn-ea"/>
                <a:cs typeface="+mn-cs"/>
              </a:rPr>
            </a:br>
            <a:br>
              <a:rPr lang="en-US" sz="2800" b="1" dirty="0"/>
            </a:br>
            <a:br>
              <a:rPr lang="en-US" sz="3600" b="1" dirty="0"/>
            </a:br>
            <a:r>
              <a:rPr lang="en-US" sz="3600" b="1" dirty="0"/>
              <a:t>.</a:t>
            </a:r>
            <a:br>
              <a:rPr lang="en-US" sz="2800" b="1" dirty="0"/>
            </a:br>
            <a:r>
              <a:rPr lang="en-US" sz="2800" b="1" dirty="0"/>
              <a:t> </a:t>
            </a:r>
            <a:endParaRPr lang="en-US" sz="2800" dirty="0"/>
          </a:p>
        </p:txBody>
      </p:sp>
      <p:sp>
        <p:nvSpPr>
          <p:cNvPr id="15363" name="Subtitle 3">
            <a:extLst>
              <a:ext uri="{FF2B5EF4-FFF2-40B4-BE49-F238E27FC236}">
                <a16:creationId xmlns:a16="http://schemas.microsoft.com/office/drawing/2014/main" id="{B0327920-C704-BDF9-3F76-5D68E9FB4D6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 b="1"/>
          </a:p>
          <a:p>
            <a:pPr marL="0" indent="0" algn="ctr" eaLnBrk="1" hangingPunct="1">
              <a:buFontTx/>
              <a:buNone/>
            </a:pPr>
            <a:r>
              <a:rPr lang="en-US" altLang="en-US" b="1"/>
              <a:t>But many species rely on conditions provided in post-disturbance, younger forests</a:t>
            </a:r>
            <a:r>
              <a:rPr lang="en-US" altLang="en-US"/>
              <a:t>.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15364" name="Picture 5" descr="usfs">
            <a:extLst>
              <a:ext uri="{FF2B5EF4-FFF2-40B4-BE49-F238E27FC236}">
                <a16:creationId xmlns:a16="http://schemas.microsoft.com/office/drawing/2014/main" id="{D74733FB-7A5C-6EED-ADB4-56EB860A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OLD GROWTH">
            <a:extLst>
              <a:ext uri="{FF2B5EF4-FFF2-40B4-BE49-F238E27FC236}">
                <a16:creationId xmlns:a16="http://schemas.microsoft.com/office/drawing/2014/main" id="{969DA4A4-9BF1-3D1B-D3F9-7A632B1D8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09863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1BADFE9-27B5-4277-92CE-E47EF939EE07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4000" kern="0" dirty="0"/>
              <a:t> </a:t>
            </a:r>
            <a:r>
              <a:rPr lang="en-US" sz="4000" b="1" kern="0" dirty="0">
                <a:solidFill>
                  <a:srgbClr val="FFFF00"/>
                </a:solidFill>
              </a:rPr>
              <a:t>Not all early seral forest is the same</a:t>
            </a:r>
            <a:br>
              <a:rPr lang="en-US" sz="4000" b="1" kern="0" dirty="0">
                <a:solidFill>
                  <a:srgbClr val="FFFF00"/>
                </a:solidFill>
              </a:rPr>
            </a:br>
            <a:endParaRPr lang="en-US" sz="4000" b="1" kern="0" dirty="0">
              <a:solidFill>
                <a:srgbClr val="FFFF00"/>
              </a:solidFill>
            </a:endParaRPr>
          </a:p>
        </p:txBody>
      </p:sp>
      <p:pic>
        <p:nvPicPr>
          <p:cNvPr id="33795" name="Picture 23" descr="DOWNLOG">
            <a:extLst>
              <a:ext uri="{FF2B5EF4-FFF2-40B4-BE49-F238E27FC236}">
                <a16:creationId xmlns:a16="http://schemas.microsoft.com/office/drawing/2014/main" id="{E7E1C57B-F23D-5096-C30D-C191D1CB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243138"/>
            <a:ext cx="1270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08888054-F461-76D2-1E88-BC15A8F8EC28}"/>
              </a:ext>
            </a:extLst>
          </p:cNvPr>
          <p:cNvSpPr txBox="1">
            <a:spLocks noChangeArrowheads="1"/>
          </p:cNvSpPr>
          <p:nvPr/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en-US" sz="2800" kern="0" dirty="0"/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</a:rPr>
              <a:t>Snags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</a:rPr>
              <a:t>Large trees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</a:rPr>
              <a:t>Shrubs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</a:rPr>
              <a:t>Down logs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</a:rPr>
              <a:t>Tree Seedlings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</a:rPr>
              <a:t>Hardwoods</a:t>
            </a:r>
          </a:p>
          <a:p>
            <a:pPr lvl="2">
              <a:defRPr/>
            </a:pPr>
            <a:endParaRPr lang="en-US" sz="2000" kern="0" dirty="0"/>
          </a:p>
          <a:p>
            <a:pPr lvl="3">
              <a:defRPr/>
            </a:pPr>
            <a:r>
              <a:rPr lang="en-US" sz="1600" b="1" kern="0" dirty="0">
                <a:solidFill>
                  <a:srgbClr val="FFFF00"/>
                </a:solidFill>
              </a:rPr>
              <a:t>CRANK UP THE VALUE!!</a:t>
            </a:r>
          </a:p>
        </p:txBody>
      </p:sp>
      <p:sp>
        <p:nvSpPr>
          <p:cNvPr id="33797" name="AutoShape 7" descr="douglas_fir_tree">
            <a:hlinkClick r:id="rId3"/>
            <a:extLst>
              <a:ext uri="{FF2B5EF4-FFF2-40B4-BE49-F238E27FC236}">
                <a16:creationId xmlns:a16="http://schemas.microsoft.com/office/drawing/2014/main" id="{ED81FF18-EC4D-B43E-ACC1-89A11CD321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5619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798" name="AutoShape 9" descr="douglas_fir_tree">
            <a:hlinkClick r:id="rId3"/>
            <a:extLst>
              <a:ext uri="{FF2B5EF4-FFF2-40B4-BE49-F238E27FC236}">
                <a16:creationId xmlns:a16="http://schemas.microsoft.com/office/drawing/2014/main" id="{DE2B3118-2DF1-B592-50F2-723CD062F0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5619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799" name="AutoShape 11" descr="wildlifetree1 (13K)">
            <a:extLst>
              <a:ext uri="{FF2B5EF4-FFF2-40B4-BE49-F238E27FC236}">
                <a16:creationId xmlns:a16="http://schemas.microsoft.com/office/drawing/2014/main" id="{CB991ED4-CEC2-CA9A-FFEA-2305C90AC8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0" name="AutoShape 15" descr="wildlifetree1 (13K)">
            <a:extLst>
              <a:ext uri="{FF2B5EF4-FFF2-40B4-BE49-F238E27FC236}">
                <a16:creationId xmlns:a16="http://schemas.microsoft.com/office/drawing/2014/main" id="{83B280C0-5D96-115C-D373-3EFAA1596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2157413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1" name="AutoShape 17" descr="wildlifetree1 (13K)">
            <a:extLst>
              <a:ext uri="{FF2B5EF4-FFF2-40B4-BE49-F238E27FC236}">
                <a16:creationId xmlns:a16="http://schemas.microsoft.com/office/drawing/2014/main" id="{F11BFD09-CCAE-A43A-4978-293355EF3F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2157413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3802" name="Picture 20" descr="Vine Maple">
            <a:extLst>
              <a:ext uri="{FF2B5EF4-FFF2-40B4-BE49-F238E27FC236}">
                <a16:creationId xmlns:a16="http://schemas.microsoft.com/office/drawing/2014/main" id="{8A76735A-6140-8578-3EE6-787F8A32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4800"/>
            <a:ext cx="110648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1" descr="residual trees">
            <a:extLst>
              <a:ext uri="{FF2B5EF4-FFF2-40B4-BE49-F238E27FC236}">
                <a16:creationId xmlns:a16="http://schemas.microsoft.com/office/drawing/2014/main" id="{FFAB7E75-C41C-CD2C-ACF5-9DD618C3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731963"/>
            <a:ext cx="26241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2" descr="1">
            <a:extLst>
              <a:ext uri="{FF2B5EF4-FFF2-40B4-BE49-F238E27FC236}">
                <a16:creationId xmlns:a16="http://schemas.microsoft.com/office/drawing/2014/main" id="{94958899-0139-5171-8038-651D4B9E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191000"/>
            <a:ext cx="2989262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5" name="Picture 25" descr="DOWNLOG">
            <a:extLst>
              <a:ext uri="{FF2B5EF4-FFF2-40B4-BE49-F238E27FC236}">
                <a16:creationId xmlns:a16="http://schemas.microsoft.com/office/drawing/2014/main" id="{65443AF5-6C86-551B-B951-34BAC506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2778125"/>
            <a:ext cx="1792287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6" name="Picture 5" descr="usfs">
            <a:extLst>
              <a:ext uri="{FF2B5EF4-FFF2-40B4-BE49-F238E27FC236}">
                <a16:creationId xmlns:a16="http://schemas.microsoft.com/office/drawing/2014/main" id="{A0ECFA68-1697-37A5-2CAC-5CB97FA6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3627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Jerry_slides 073">
            <a:extLst>
              <a:ext uri="{FF2B5EF4-FFF2-40B4-BE49-F238E27FC236}">
                <a16:creationId xmlns:a16="http://schemas.microsoft.com/office/drawing/2014/main" id="{7A6B2100-D31A-83E9-9354-D8C0E30D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338"/>
            <a:ext cx="469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>
            <a:extLst>
              <a:ext uri="{FF2B5EF4-FFF2-40B4-BE49-F238E27FC236}">
                <a16:creationId xmlns:a16="http://schemas.microsoft.com/office/drawing/2014/main" id="{262DA9DF-CCCC-7F0E-21DD-5082604EF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3048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</a:rPr>
              <a:t>It’s a habitat of gradients with increasing value as you add components.</a:t>
            </a:r>
          </a:p>
          <a:p>
            <a:endParaRPr lang="en-US" altLang="en-US" sz="3200">
              <a:solidFill>
                <a:schemeClr val="bg1"/>
              </a:solidFill>
            </a:endParaRPr>
          </a:p>
          <a:p>
            <a:r>
              <a:rPr lang="en-US" altLang="en-US" sz="3200">
                <a:solidFill>
                  <a:schemeClr val="bg1"/>
                </a:solidFill>
              </a:rPr>
              <a:t>Conifer dominated?  LOW Quality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42A2A9-0A7D-1AC1-60B1-4FFFF02C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 r="601" b="34184"/>
          <a:stretch>
            <a:fillRect/>
          </a:stretch>
        </p:blipFill>
        <p:spPr bwMode="auto">
          <a:xfrm>
            <a:off x="457200" y="2895600"/>
            <a:ext cx="8367713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Box 2">
            <a:extLst>
              <a:ext uri="{FF2B5EF4-FFF2-40B4-BE49-F238E27FC236}">
                <a16:creationId xmlns:a16="http://schemas.microsoft.com/office/drawing/2014/main" id="{1F08001C-93E6-E6EC-8E26-EB0D62DD1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6425"/>
            <a:ext cx="7772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</a:rPr>
              <a:t>Shrubs and forbs only, </a:t>
            </a:r>
          </a:p>
          <a:p>
            <a:r>
              <a:rPr lang="en-US" altLang="en-US" sz="3200" b="1">
                <a:solidFill>
                  <a:srgbClr val="FFFF00"/>
                </a:solidFill>
              </a:rPr>
              <a:t>no structure: </a:t>
            </a:r>
          </a:p>
          <a:p>
            <a:endParaRPr lang="en-US" altLang="en-US" sz="3200" b="1">
              <a:solidFill>
                <a:srgbClr val="FFFF00"/>
              </a:solidFill>
            </a:endParaRPr>
          </a:p>
          <a:p>
            <a:r>
              <a:rPr lang="en-US" altLang="en-US" sz="3200" b="1">
                <a:solidFill>
                  <a:srgbClr val="FFFF00"/>
                </a:solidFill>
              </a:rPr>
              <a:t>Deer and elk okay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63B33E-7974-F8EA-49AB-7EE960620BC3}"/>
              </a:ext>
            </a:extLst>
          </p:cNvPr>
          <p:cNvSpPr/>
          <p:nvPr/>
        </p:nvSpPr>
        <p:spPr>
          <a:xfrm flipV="1">
            <a:off x="0" y="-103188"/>
            <a:ext cx="9144000" cy="12954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36867" name="Content Placeholder 3" descr="capratethreshold.jpg">
            <a:extLst>
              <a:ext uri="{FF2B5EF4-FFF2-40B4-BE49-F238E27FC236}">
                <a16:creationId xmlns:a16="http://schemas.microsoft.com/office/drawing/2014/main" id="{6D03227A-45E2-3996-376D-6CA4F884F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 b="5231"/>
          <a:stretch>
            <a:fillRect/>
          </a:stretch>
        </p:blipFill>
        <p:spPr bwMode="auto">
          <a:xfrm>
            <a:off x="2359025" y="1192213"/>
            <a:ext cx="4084638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9C3A49-B600-6C78-0863-8F1F84C19FB5}"/>
              </a:ext>
            </a:extLst>
          </p:cNvPr>
          <p:cNvSpPr txBox="1">
            <a:spLocks/>
          </p:cNvSpPr>
          <p:nvPr/>
        </p:nvSpPr>
        <p:spPr>
          <a:xfrm>
            <a:off x="134938" y="-107950"/>
            <a:ext cx="8610600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/>
              <a:t>Foliage gleaners okay</a:t>
            </a:r>
            <a:endParaRPr lang="en-US" sz="3600" b="1" kern="0" dirty="0"/>
          </a:p>
        </p:txBody>
      </p:sp>
      <p:grpSp>
        <p:nvGrpSpPr>
          <p:cNvPr id="36869" name="Group 8">
            <a:extLst>
              <a:ext uri="{FF2B5EF4-FFF2-40B4-BE49-F238E27FC236}">
                <a16:creationId xmlns:a16="http://schemas.microsoft.com/office/drawing/2014/main" id="{A612EC71-3939-BB80-85E6-4AD630F28D89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1282700"/>
            <a:ext cx="4138613" cy="1570038"/>
            <a:chOff x="4624123" y="3048000"/>
            <a:chExt cx="4138877" cy="1569660"/>
          </a:xfrm>
        </p:grpSpPr>
        <p:sp>
          <p:nvSpPr>
            <p:cNvPr id="36877" name="TextBox 5">
              <a:extLst>
                <a:ext uri="{FF2B5EF4-FFF2-40B4-BE49-F238E27FC236}">
                  <a16:creationId xmlns:a16="http://schemas.microsoft.com/office/drawing/2014/main" id="{68BF69CC-9916-27A8-A68B-E795360C8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3048000"/>
              <a:ext cx="18288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Hardwood threshold at 6.7 % (SE=1.6)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145A77-0C65-1E4D-1B74-D6A286E44F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624123" y="3352727"/>
              <a:ext cx="2233755" cy="9522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870" name="TextBox 9">
            <a:extLst>
              <a:ext uri="{FF2B5EF4-FFF2-40B4-BE49-F238E27FC236}">
                <a16:creationId xmlns:a16="http://schemas.microsoft.com/office/drawing/2014/main" id="{F64BC5B4-6018-97FA-2C3C-88A0E8F3F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6445250"/>
            <a:ext cx="428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Ellis &amp; Betts 2011 </a:t>
            </a:r>
            <a:r>
              <a:rPr lang="en-US" altLang="en-US" i="1"/>
              <a:t>For. Ecol. &amp; Management</a:t>
            </a:r>
          </a:p>
        </p:txBody>
      </p:sp>
      <p:pic>
        <p:nvPicPr>
          <p:cNvPr id="36871" name="Picture 4" descr="IMGP0056">
            <a:extLst>
              <a:ext uri="{FF2B5EF4-FFF2-40B4-BE49-F238E27FC236}">
                <a16:creationId xmlns:a16="http://schemas.microsoft.com/office/drawing/2014/main" id="{C85D4F3E-F0FE-2A22-B790-D2913E62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4979988"/>
            <a:ext cx="14239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6" descr="N:\IFM Project\FINAL Block overview PDFs\Pics\WY_BR_salty_gravel5_stand_SW_of.JPG">
            <a:extLst>
              <a:ext uri="{FF2B5EF4-FFF2-40B4-BE49-F238E27FC236}">
                <a16:creationId xmlns:a16="http://schemas.microsoft.com/office/drawing/2014/main" id="{E64FD6AA-E2E7-A4E5-02A7-3A7A0318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9" t="60150" r="43163" b="20168"/>
          <a:stretch>
            <a:fillRect/>
          </a:stretch>
        </p:blipFill>
        <p:spPr bwMode="auto">
          <a:xfrm>
            <a:off x="5643563" y="4979988"/>
            <a:ext cx="15240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FABF961C-A95A-44EC-13B2-35BF64D4253F}"/>
              </a:ext>
            </a:extLst>
          </p:cNvPr>
          <p:cNvSpPr/>
          <p:nvPr/>
        </p:nvSpPr>
        <p:spPr>
          <a:xfrm rot="16200000">
            <a:off x="4246689" y="4801577"/>
            <a:ext cx="253494" cy="1678669"/>
          </a:xfrm>
          <a:prstGeom prst="downArrow">
            <a:avLst/>
          </a:prstGeom>
          <a:solidFill>
            <a:srgbClr val="0000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36876" name="Picture 13">
            <a:extLst>
              <a:ext uri="{FF2B5EF4-FFF2-40B4-BE49-F238E27FC236}">
                <a16:creationId xmlns:a16="http://schemas.microsoft.com/office/drawing/2014/main" id="{DF315EF4-DB8C-89B8-4040-3CF708FAC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87500"/>
            <a:ext cx="25146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shrubby">
            <a:extLst>
              <a:ext uri="{FF2B5EF4-FFF2-40B4-BE49-F238E27FC236}">
                <a16:creationId xmlns:a16="http://schemas.microsoft.com/office/drawing/2014/main" id="{88D24663-ADFE-CF06-FCBE-4E32D339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47813"/>
            <a:ext cx="7516813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 descr="male Eastern Bluebird (detail) by J. R. Woodward slide # 460.3">
            <a:extLst>
              <a:ext uri="{FF2B5EF4-FFF2-40B4-BE49-F238E27FC236}">
                <a16:creationId xmlns:a16="http://schemas.microsoft.com/office/drawing/2014/main" id="{9F662532-01BF-EB22-8802-B04DB01BB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44462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4">
            <a:extLst>
              <a:ext uri="{FF2B5EF4-FFF2-40B4-BE49-F238E27FC236}">
                <a16:creationId xmlns:a16="http://schemas.microsoft.com/office/drawing/2014/main" id="{C3B25AB0-C77B-D84A-7984-767FA36F5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8580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</a:rPr>
              <a:t>Add Snags…+++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 descr="IMGP9749.JPG">
            <a:extLst>
              <a:ext uri="{FF2B5EF4-FFF2-40B4-BE49-F238E27FC236}">
                <a16:creationId xmlns:a16="http://schemas.microsoft.com/office/drawing/2014/main" id="{CBD2F381-D879-A4BC-79BA-DC04B3D53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 b="8482"/>
          <a:stretch>
            <a:fillRect/>
          </a:stretch>
        </p:blipFill>
        <p:spPr bwMode="auto">
          <a:xfrm>
            <a:off x="304800" y="381000"/>
            <a:ext cx="83137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clumped leave trees 1">
            <a:extLst>
              <a:ext uri="{FF2B5EF4-FFF2-40B4-BE49-F238E27FC236}">
                <a16:creationId xmlns:a16="http://schemas.microsoft.com/office/drawing/2014/main" id="{217D9953-C4A6-1F3B-9861-23A341BB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/>
          <a:stretch>
            <a:fillRect/>
          </a:stretch>
        </p:blipFill>
        <p:spPr bwMode="auto">
          <a:xfrm>
            <a:off x="4316413" y="3429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>
            <a:extLst>
              <a:ext uri="{FF2B5EF4-FFF2-40B4-BE49-F238E27FC236}">
                <a16:creationId xmlns:a16="http://schemas.microsoft.com/office/drawing/2014/main" id="{B456D2FA-F09B-F609-CA0E-8A010E07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rgbClr val="FFFF00"/>
                </a:solidFill>
              </a:rPr>
              <a:t>Is it here?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8FE3EAD6-AF6A-5339-8EB4-63AF1445FB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At 40% canopy closure, early seral understory species obviously suppressed.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9939" name="Subtitle 2">
            <a:extLst>
              <a:ext uri="{FF2B5EF4-FFF2-40B4-BE49-F238E27FC236}">
                <a16:creationId xmlns:a16="http://schemas.microsoft.com/office/drawing/2014/main" id="{45E05B4A-5D87-7A4B-C120-B2451347D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Halpern et. al.  2013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86290C4-8F80-615E-AFEB-5A091D067C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7813"/>
            <a:ext cx="8229600" cy="13985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kern="0" dirty="0">
                <a:solidFill>
                  <a:srgbClr val="FFFF00"/>
                </a:solidFill>
              </a:rPr>
              <a:t>This habitat is more popular than you might have thought….</a:t>
            </a:r>
          </a:p>
          <a:p>
            <a:pPr>
              <a:defRPr/>
            </a:pPr>
            <a:endParaRPr lang="en-US" sz="4000" b="1" kern="0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4000" b="1" kern="0" dirty="0">
              <a:solidFill>
                <a:srgbClr val="FFFF0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B13DAFC-308F-EF98-D13E-D07CB8B7376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bg1"/>
                </a:solidFill>
              </a:rPr>
              <a:t>WNF Vertebrates:</a:t>
            </a:r>
          </a:p>
          <a:p>
            <a:pPr lvl="1">
              <a:defRPr/>
            </a:pPr>
            <a:r>
              <a:rPr lang="en-US" kern="0" dirty="0">
                <a:solidFill>
                  <a:schemeClr val="bg1"/>
                </a:solidFill>
              </a:rPr>
              <a:t>14 species tied specifically to old growth</a:t>
            </a:r>
          </a:p>
          <a:p>
            <a:pPr marL="457200" lvl="1" indent="0">
              <a:buFontTx/>
              <a:buNone/>
              <a:defRPr/>
            </a:pPr>
            <a:endParaRPr lang="en-US" kern="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en-US" kern="0" dirty="0">
                <a:solidFill>
                  <a:schemeClr val="bg1"/>
                </a:solidFill>
              </a:rPr>
              <a:t>0 species tied specifically to mid seral</a:t>
            </a:r>
          </a:p>
          <a:p>
            <a:pPr marL="457200" lvl="1" indent="0">
              <a:buFontTx/>
              <a:buNone/>
              <a:defRPr/>
            </a:pPr>
            <a:endParaRPr lang="en-US" kern="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en-US" kern="0" dirty="0">
                <a:solidFill>
                  <a:schemeClr val="bg1"/>
                </a:solidFill>
              </a:rPr>
              <a:t>116 species generalists….use all stages</a:t>
            </a:r>
          </a:p>
          <a:p>
            <a:pPr lvl="1">
              <a:defRPr/>
            </a:pPr>
            <a:endParaRPr lang="en-US" kern="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en-US" kern="0" dirty="0">
                <a:solidFill>
                  <a:srgbClr val="FFFF00"/>
                </a:solidFill>
              </a:rPr>
              <a:t>71 species tied specifically to early seral forests </a:t>
            </a:r>
          </a:p>
          <a:p>
            <a:pPr lvl="1">
              <a:buFontTx/>
              <a:buNone/>
              <a:defRPr/>
            </a:pPr>
            <a:r>
              <a:rPr lang="en-US" kern="0" dirty="0">
                <a:solidFill>
                  <a:srgbClr val="FFFF00"/>
                </a:solidFill>
              </a:rPr>
              <a:t>			and edges</a:t>
            </a:r>
          </a:p>
        </p:txBody>
      </p:sp>
      <p:pic>
        <p:nvPicPr>
          <p:cNvPr id="40964" name="Picture 5" descr="usfs">
            <a:extLst>
              <a:ext uri="{FF2B5EF4-FFF2-40B4-BE49-F238E27FC236}">
                <a16:creationId xmlns:a16="http://schemas.microsoft.com/office/drawing/2014/main" id="{B4CC006B-91F4-B7BB-BA86-874E74A2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7AEF3F1-4039-9A26-B346-B90C4EFEF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82296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Font typeface="Wingdings" charset="2"/>
              <a:buNone/>
              <a:defRPr/>
            </a:pPr>
            <a:r>
              <a:rPr lang="en-US" kern="0" dirty="0"/>
              <a:t>		</a:t>
            </a:r>
            <a:r>
              <a:rPr lang="en-US" sz="3600" b="1" kern="0" dirty="0">
                <a:solidFill>
                  <a:srgbClr val="FFFF00"/>
                </a:solidFill>
                <a:latin typeface="+mj-lt"/>
                <a:cs typeface="+mj-cs"/>
              </a:rPr>
              <a:t>All of the early seral or generalist 	species require one or more of the 	structural components listed 	previously…</a:t>
            </a:r>
          </a:p>
          <a:p>
            <a:pPr lvl="1">
              <a:buFontTx/>
              <a:buNone/>
              <a:defRPr/>
            </a:pPr>
            <a:r>
              <a:rPr lang="en-US" sz="3600" b="1" kern="0" dirty="0">
                <a:solidFill>
                  <a:srgbClr val="FFFF00"/>
                </a:solidFill>
                <a:latin typeface="+mj-lt"/>
                <a:cs typeface="+mj-cs"/>
              </a:rPr>
              <a:t>				For example, </a:t>
            </a:r>
          </a:p>
          <a:p>
            <a:pPr lvl="1">
              <a:buFontTx/>
              <a:buNone/>
              <a:defRPr/>
            </a:pPr>
            <a:endParaRPr lang="en-US" sz="3600" b="1" kern="0" dirty="0">
              <a:solidFill>
                <a:srgbClr val="FFFF00"/>
              </a:solidFill>
              <a:latin typeface="+mj-lt"/>
              <a:cs typeface="+mj-cs"/>
            </a:endParaRPr>
          </a:p>
          <a:p>
            <a:pPr lvl="2">
              <a:defRPr/>
            </a:pPr>
            <a:r>
              <a:rPr lang="en-US" sz="3600" b="1" kern="0" dirty="0">
                <a:solidFill>
                  <a:srgbClr val="FFFF00"/>
                </a:solidFill>
                <a:latin typeface="+mj-lt"/>
                <a:cs typeface="+mj-cs"/>
              </a:rPr>
              <a:t>85% need dead wood at some life stage</a:t>
            </a:r>
          </a:p>
          <a:p>
            <a:pPr lvl="1">
              <a:buFontTx/>
              <a:buNone/>
              <a:defRPr/>
            </a:pPr>
            <a:endParaRPr lang="en-US" kern="0" dirty="0"/>
          </a:p>
          <a:p>
            <a:pPr lvl="1">
              <a:defRPr/>
            </a:pPr>
            <a:endParaRPr lang="en-US" kern="0" dirty="0"/>
          </a:p>
        </p:txBody>
      </p:sp>
      <p:pic>
        <p:nvPicPr>
          <p:cNvPr id="41987" name="Picture 5" descr="usfs">
            <a:extLst>
              <a:ext uri="{FF2B5EF4-FFF2-40B4-BE49-F238E27FC236}">
                <a16:creationId xmlns:a16="http://schemas.microsoft.com/office/drawing/2014/main" id="{010C06B9-3F36-DB77-A016-42006EA1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BAC5250-8321-ADA2-7E20-EF1E058E5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BD0AB3F-8175-83B5-EE0D-0EFEC1B120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 </a:t>
            </a:r>
          </a:p>
        </p:txBody>
      </p:sp>
      <p:pic>
        <p:nvPicPr>
          <p:cNvPr id="43012" name="Picture 5" descr="roosevelt_elk01">
            <a:extLst>
              <a:ext uri="{FF2B5EF4-FFF2-40B4-BE49-F238E27FC236}">
                <a16:creationId xmlns:a16="http://schemas.microsoft.com/office/drawing/2014/main" id="{BDE96122-FAED-1208-8C7D-F82BF026BBC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76400"/>
            <a:ext cx="3284538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8" descr="male Eastern Bluebird (detail) by J. R. Woodward slide # 460.3">
            <a:extLst>
              <a:ext uri="{FF2B5EF4-FFF2-40B4-BE49-F238E27FC236}">
                <a16:creationId xmlns:a16="http://schemas.microsoft.com/office/drawing/2014/main" id="{8F701BB0-D5D0-597B-E191-2E8E911C98F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114800"/>
            <a:ext cx="1444625" cy="245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5" descr="Juvenile Western Skink">
            <a:extLst>
              <a:ext uri="{FF2B5EF4-FFF2-40B4-BE49-F238E27FC236}">
                <a16:creationId xmlns:a16="http://schemas.microsoft.com/office/drawing/2014/main" id="{6E686A65-7F8C-ABBD-FA03-0B52153A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27432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Red-sided Gartner SnakeThamnophis sirtalis parietalis">
            <a:hlinkClick r:id="rId5" tooltip="Red-sided Gartner SnakeThamnophis sirtalis parietalis"/>
            <a:extLst>
              <a:ext uri="{FF2B5EF4-FFF2-40B4-BE49-F238E27FC236}">
                <a16:creationId xmlns:a16="http://schemas.microsoft.com/office/drawing/2014/main" id="{7218CC1F-83D1-59F5-7977-0FA7AE5C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14800"/>
            <a:ext cx="1905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 descr="species-Strix-nebulosa-1">
            <a:hlinkClick r:id="rId7" tooltip="Click to Enlarge"/>
            <a:extLst>
              <a:ext uri="{FF2B5EF4-FFF2-40B4-BE49-F238E27FC236}">
                <a16:creationId xmlns:a16="http://schemas.microsoft.com/office/drawing/2014/main" id="{A2C55E53-6F6E-76F6-772D-F3D9EB5A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"/>
            <a:ext cx="12160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 descr="Calliope male">
            <a:extLst>
              <a:ext uri="{FF2B5EF4-FFF2-40B4-BE49-F238E27FC236}">
                <a16:creationId xmlns:a16="http://schemas.microsoft.com/office/drawing/2014/main" id="{3B32D559-B9C6-50A6-07C0-34649829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2381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7" descr="Willow_Flycatcher">
            <a:extLst>
              <a:ext uri="{FF2B5EF4-FFF2-40B4-BE49-F238E27FC236}">
                <a16:creationId xmlns:a16="http://schemas.microsoft.com/office/drawing/2014/main" id="{F199D6F9-D2FA-1BD1-CE4F-578643E4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76800"/>
            <a:ext cx="1905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5" descr="Adult pocket gopher, Thomomys sp.">
            <a:hlinkClick r:id="rId11"/>
            <a:extLst>
              <a:ext uri="{FF2B5EF4-FFF2-40B4-BE49-F238E27FC236}">
                <a16:creationId xmlns:a16="http://schemas.microsoft.com/office/drawing/2014/main" id="{30266FF2-61FB-81EF-E936-46D115DD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52800"/>
            <a:ext cx="1838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7" descr="American Badger">
            <a:hlinkClick r:id="rId13" tooltip="American Badger"/>
            <a:extLst>
              <a:ext uri="{FF2B5EF4-FFF2-40B4-BE49-F238E27FC236}">
                <a16:creationId xmlns:a16="http://schemas.microsoft.com/office/drawing/2014/main" id="{10900EB0-23FA-2A50-1482-6B73C421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3431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0" descr="Eptesicus fuscus">
            <a:extLst>
              <a:ext uri="{FF2B5EF4-FFF2-40B4-BE49-F238E27FC236}">
                <a16:creationId xmlns:a16="http://schemas.microsoft.com/office/drawing/2014/main" id="{CA657C0B-B42D-DA4F-A405-EB6928D8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16176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5" descr="usfs">
            <a:extLst>
              <a:ext uri="{FF2B5EF4-FFF2-40B4-BE49-F238E27FC236}">
                <a16:creationId xmlns:a16="http://schemas.microsoft.com/office/drawing/2014/main" id="{6C89D06A-DE7B-0719-0E77-9C7108CD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63627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E51006D6-4F44-40A2-9E66-E5D9B021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9938"/>
            <a:ext cx="8839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3200">
                <a:solidFill>
                  <a:schemeClr val="bg1"/>
                </a:solidFill>
                <a:latin typeface="Arial" panose="020B0604020202020204" pitchFamily="34" charset="0"/>
              </a:rPr>
              <a:t>Structurally and compositionally diverse early seral forest habitats are now the scarcest habitat in the region</a:t>
            </a:r>
            <a:r>
              <a:rPr lang="ja-JP" altLang="en-US" sz="3200">
                <a:solidFill>
                  <a:schemeClr val="bg1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32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en-US" altLang="ja-JP" sz="3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ja-JP" sz="3200">
                <a:solidFill>
                  <a:schemeClr val="bg1"/>
                </a:solidFill>
                <a:latin typeface="Arial" panose="020B0604020202020204" pitchFamily="34" charset="0"/>
              </a:rPr>
              <a:t>(Thomas et al. 2006 – </a:t>
            </a:r>
            <a:r>
              <a:rPr lang="en-US" altLang="ja-JP" sz="3200" i="1">
                <a:solidFill>
                  <a:schemeClr val="bg1"/>
                </a:solidFill>
                <a:latin typeface="Arial" panose="020B0604020202020204" pitchFamily="34" charset="0"/>
              </a:rPr>
              <a:t>Cons. Biol.</a:t>
            </a:r>
            <a:r>
              <a:rPr lang="en-US" altLang="ja-JP" sz="3200">
                <a:solidFill>
                  <a:schemeClr val="bg1"/>
                </a:solidFill>
                <a:latin typeface="Arial" panose="020B0604020202020204" pitchFamily="34" charset="0"/>
              </a:rPr>
              <a:t>) </a:t>
            </a:r>
            <a:endParaRPr lang="en-US" altLang="en-US" sz="3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5F137-8182-27F6-0176-8CB60E24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56470"/>
          <a:stretch>
            <a:fillRect/>
          </a:stretch>
        </p:blipFill>
        <p:spPr bwMode="auto">
          <a:xfrm>
            <a:off x="53975" y="4038600"/>
            <a:ext cx="9051925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8F039885-5F4A-923D-77BA-026187F31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Why Are They There?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AEC4A12F-1D56-E51E-508E-0AD1D81D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029200"/>
          </a:xfrm>
        </p:spPr>
        <p:txBody>
          <a:bodyPr/>
          <a:lstStyle/>
          <a:p>
            <a:pPr eaLnBrk="1" hangingPunct="1"/>
            <a:br>
              <a:rPr lang="en-US" altLang="en-US"/>
            </a:br>
            <a:r>
              <a:rPr lang="en-US" altLang="en-US"/>
              <a:t>Sunshine = </a:t>
            </a:r>
            <a:br>
              <a:rPr lang="en-US" altLang="en-US"/>
            </a:br>
            <a:r>
              <a:rPr lang="en-US" altLang="en-US"/>
              <a:t>nuts</a:t>
            </a:r>
            <a:br>
              <a:rPr lang="en-US" altLang="en-US"/>
            </a:br>
            <a:r>
              <a:rPr lang="en-US" altLang="en-US"/>
              <a:t>nectar</a:t>
            </a:r>
            <a:br>
              <a:rPr lang="en-US" altLang="en-US"/>
            </a:br>
            <a:r>
              <a:rPr lang="en-US" altLang="en-US"/>
              <a:t>fruits</a:t>
            </a:r>
            <a:br>
              <a:rPr lang="en-US" altLang="en-US"/>
            </a:br>
            <a:r>
              <a:rPr lang="en-US" altLang="en-US"/>
              <a:t>bugs</a:t>
            </a:r>
            <a:br>
              <a:rPr lang="en-US" altLang="en-US"/>
            </a:br>
            <a:r>
              <a:rPr lang="en-US" altLang="en-US"/>
              <a:t>leafy plants</a:t>
            </a:r>
            <a:br>
              <a:rPr lang="en-US" altLang="en-US"/>
            </a:br>
            <a:r>
              <a:rPr lang="en-US" altLang="en-US"/>
              <a:t>warmth</a:t>
            </a:r>
          </a:p>
        </p:txBody>
      </p:sp>
      <p:pic>
        <p:nvPicPr>
          <p:cNvPr id="45059" name="Picture 2" descr="C:\Documents and Settings\cfriesen\Local Settings\Temporary Internet Files\Content.IE5\DZUYRYIA\MC900434736[1].png">
            <a:extLst>
              <a:ext uri="{FF2B5EF4-FFF2-40B4-BE49-F238E27FC236}">
                <a16:creationId xmlns:a16="http://schemas.microsoft.com/office/drawing/2014/main" id="{FC18A495-B966-2F91-A3C9-443CE87A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8281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B96D151A-376C-78B8-D6CF-7E2EACDE1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48063"/>
            <a:ext cx="31734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2">
            <a:extLst>
              <a:ext uri="{FF2B5EF4-FFF2-40B4-BE49-F238E27FC236}">
                <a16:creationId xmlns:a16="http://schemas.microsoft.com/office/drawing/2014/main" id="{B34FEC95-37DE-2929-574A-6217D3772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3" y="635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/>
              <a:t>Nuts/Grass Seeds</a:t>
            </a: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ED0E0109-B7D6-83D0-EF3D-A3C4AF7D0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219200"/>
            <a:ext cx="41227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5">
            <a:extLst>
              <a:ext uri="{FF2B5EF4-FFF2-40B4-BE49-F238E27FC236}">
                <a16:creationId xmlns:a16="http://schemas.microsoft.com/office/drawing/2014/main" id="{D6622FF8-E9EE-9DEC-E692-DA050615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67200"/>
            <a:ext cx="335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Golden mantled ground squirrel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7349F007-B2C7-2324-F153-CD7711B71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675"/>
            <a:ext cx="33655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7">
            <a:extLst>
              <a:ext uri="{FF2B5EF4-FFF2-40B4-BE49-F238E27FC236}">
                <a16:creationId xmlns:a16="http://schemas.microsoft.com/office/drawing/2014/main" id="{6E84DDB8-3843-F248-221F-4AB861AE6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2971800"/>
            <a:ext cx="255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CA Quail</a:t>
            </a:r>
          </a:p>
        </p:txBody>
      </p:sp>
      <p:sp>
        <p:nvSpPr>
          <p:cNvPr id="46088" name="TextBox 8">
            <a:extLst>
              <a:ext uri="{FF2B5EF4-FFF2-40B4-BE49-F238E27FC236}">
                <a16:creationId xmlns:a16="http://schemas.microsoft.com/office/drawing/2014/main" id="{BB505CB0-3EEB-694F-6E93-E99473630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813" y="4446588"/>
            <a:ext cx="2324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CA Ground Squirrel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9F55BD3-960B-C747-27EA-1A1A44065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9900"/>
            <a:ext cx="7915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4400" b="1">
                <a:solidFill>
                  <a:srgbClr val="FFFF00"/>
                </a:solidFill>
                <a:latin typeface="Times New Roman" panose="02020603050405020304" pitchFamily="18" charset="0"/>
              </a:rPr>
              <a:t>Nectar/flowering plants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E2420CC-B5BB-C781-6558-7B4D58B20F6C}"/>
              </a:ext>
            </a:extLst>
          </p:cNvPr>
          <p:cNvSpPr txBox="1">
            <a:spLocks noChangeArrowheads="1"/>
          </p:cNvSpPr>
          <p:nvPr/>
        </p:nvSpPr>
        <p:spPr>
          <a:xfrm>
            <a:off x="3886200" y="1219200"/>
            <a:ext cx="3048000" cy="2971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7108" name="Picture 6" descr="discolor-1x">
            <a:extLst>
              <a:ext uri="{FF2B5EF4-FFF2-40B4-BE49-F238E27FC236}">
                <a16:creationId xmlns:a16="http://schemas.microsoft.com/office/drawing/2014/main" id="{0C89843C-9D52-1764-165A-E2C6F11AA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3388"/>
            <a:ext cx="183038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Jerry_slides 085">
            <a:extLst>
              <a:ext uri="{FF2B5EF4-FFF2-40B4-BE49-F238E27FC236}">
                <a16:creationId xmlns:a16="http://schemas.microsoft.com/office/drawing/2014/main" id="{0EC54640-60AC-2F8C-954D-129425E5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86088"/>
            <a:ext cx="4083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7">
            <a:extLst>
              <a:ext uri="{FF2B5EF4-FFF2-40B4-BE49-F238E27FC236}">
                <a16:creationId xmlns:a16="http://schemas.microsoft.com/office/drawing/2014/main" id="{9CBEE94A-03BB-5863-0945-E75EC114D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0"/>
            <a:ext cx="38481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8">
            <a:extLst>
              <a:ext uri="{FF2B5EF4-FFF2-40B4-BE49-F238E27FC236}">
                <a16:creationId xmlns:a16="http://schemas.microsoft.com/office/drawing/2014/main" id="{B7DEFA4D-D557-274B-CA19-0EC88B2BE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278313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Calliope Hummingbird</a:t>
            </a:r>
          </a:p>
        </p:txBody>
      </p:sp>
      <p:pic>
        <p:nvPicPr>
          <p:cNvPr id="47112" name="Picture 9" descr="Calliope male">
            <a:extLst>
              <a:ext uri="{FF2B5EF4-FFF2-40B4-BE49-F238E27FC236}">
                <a16:creationId xmlns:a16="http://schemas.microsoft.com/office/drawing/2014/main" id="{5BE80916-31BF-2CA9-270A-E1A40A6D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787900"/>
            <a:ext cx="2381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Box 10">
            <a:extLst>
              <a:ext uri="{FF2B5EF4-FFF2-40B4-BE49-F238E27FC236}">
                <a16:creationId xmlns:a16="http://schemas.microsoft.com/office/drawing/2014/main" id="{C61FAABF-5EF9-5846-3323-AB4781DC0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5943600"/>
            <a:ext cx="5106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bg1"/>
                </a:solidFill>
              </a:rPr>
              <a:t>Rufous Hummingbird</a:t>
            </a:r>
          </a:p>
          <a:p>
            <a:endParaRPr lang="en-US" alt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2" descr="http://4.bp.blogspot.com/_AiHL6WpaVn8/SFsSjrUsLiI/AAAAAAAABB0/Y3LIUdpYc0o/s400/2%2BShawnee%2BState%2BForest,%2BScioto%2BCo.,%2BOH%2BJune%2B18,%2B2008%2B(130).JPG">
            <a:extLst>
              <a:ext uri="{FF2B5EF4-FFF2-40B4-BE49-F238E27FC236}">
                <a16:creationId xmlns:a16="http://schemas.microsoft.com/office/drawing/2014/main" id="{A4D6A3E1-0EDD-202F-684E-2F4C30A1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524000"/>
            <a:ext cx="3810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2">
            <a:extLst>
              <a:ext uri="{FF2B5EF4-FFF2-40B4-BE49-F238E27FC236}">
                <a16:creationId xmlns:a16="http://schemas.microsoft.com/office/drawing/2014/main" id="{055CBD7D-366E-EF26-1553-B07A0C9CA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Butterflies</a:t>
            </a:r>
          </a:p>
        </p:txBody>
      </p:sp>
      <p:pic>
        <p:nvPicPr>
          <p:cNvPr id="48132" name="Picture 2" descr="http://www.richard-seaman.com/Arthropods/Usa/Butterflies/Illinois/MourningCloakOnLeaves.jpg">
            <a:extLst>
              <a:ext uri="{FF2B5EF4-FFF2-40B4-BE49-F238E27FC236}">
                <a16:creationId xmlns:a16="http://schemas.microsoft.com/office/drawing/2014/main" id="{BDEEFEBF-F86A-3BA9-3C45-6C862024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8575"/>
            <a:ext cx="37909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prgrsvimghttp://ts1.mm.bing.net/th?id=H.4780896738214980&amp;w=98&amp;h=108&amp;c=8&amp;pid=3.1&amp;qlt=90&amp;rm=2">
            <a:hlinkClick r:id="rId4"/>
            <a:extLst>
              <a:ext uri="{FF2B5EF4-FFF2-40B4-BE49-F238E27FC236}">
                <a16:creationId xmlns:a16="http://schemas.microsoft.com/office/drawing/2014/main" id="{DF1025A2-4CE5-1C6D-8370-075B80EDD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21574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119420CB-5EA9-2531-2481-41732A0A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315200" cy="1143000"/>
          </a:xfrm>
        </p:spPr>
        <p:txBody>
          <a:bodyPr/>
          <a:lstStyle/>
          <a:p>
            <a:pPr eaLnBrk="1" hangingPunct="1"/>
            <a:r>
              <a:rPr lang="en-US" altLang="en-US"/>
              <a:t>Fruits</a:t>
            </a:r>
          </a:p>
        </p:txBody>
      </p:sp>
      <p:pic>
        <p:nvPicPr>
          <p:cNvPr id="49155" name="Picture 4" descr="RUPA">
            <a:extLst>
              <a:ext uri="{FF2B5EF4-FFF2-40B4-BE49-F238E27FC236}">
                <a16:creationId xmlns:a16="http://schemas.microsoft.com/office/drawing/2014/main" id="{4A8EAF94-1569-3506-B91B-A81CD9E8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3490913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0">
            <a:extLst>
              <a:ext uri="{FF2B5EF4-FFF2-40B4-BE49-F238E27FC236}">
                <a16:creationId xmlns:a16="http://schemas.microsoft.com/office/drawing/2014/main" id="{10828A0B-72C5-1400-5431-BECA47D84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11">
            <a:extLst>
              <a:ext uri="{FF2B5EF4-FFF2-40B4-BE49-F238E27FC236}">
                <a16:creationId xmlns:a16="http://schemas.microsoft.com/office/drawing/2014/main" id="{BC0B36C3-F659-385A-3F2D-7886FC53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7">
            <a:extLst>
              <a:ext uri="{FF2B5EF4-FFF2-40B4-BE49-F238E27FC236}">
                <a16:creationId xmlns:a16="http://schemas.microsoft.com/office/drawing/2014/main" id="{28A987A5-16BF-3E54-854D-C5E4FFC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25606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>
            <a:extLst>
              <a:ext uri="{FF2B5EF4-FFF2-40B4-BE49-F238E27FC236}">
                <a16:creationId xmlns:a16="http://schemas.microsoft.com/office/drawing/2014/main" id="{090DCD75-7F9E-4B19-FC9D-45B205D67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3028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4">
            <a:extLst>
              <a:ext uri="{FF2B5EF4-FFF2-40B4-BE49-F238E27FC236}">
                <a16:creationId xmlns:a16="http://schemas.microsoft.com/office/drawing/2014/main" id="{926D3BA5-C261-575D-4CF6-52B689ED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32766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Black-headed grosbeak</a:t>
            </a:r>
          </a:p>
        </p:txBody>
      </p:sp>
      <p:pic>
        <p:nvPicPr>
          <p:cNvPr id="50180" name="Picture 2" descr="prgrsvimghttp://ts1.mm.bing.net/th?id=H.4678985763850481&amp;w=207&amp;h=207&amp;c=8&amp;pid=3.1&amp;qlt=90&amp;rm=2">
            <a:hlinkClick r:id="rId3"/>
            <a:extLst>
              <a:ext uri="{FF2B5EF4-FFF2-40B4-BE49-F238E27FC236}">
                <a16:creationId xmlns:a16="http://schemas.microsoft.com/office/drawing/2014/main" id="{6053B2CB-5B57-7102-C2A8-1A667A8F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4108450"/>
            <a:ext cx="19716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5">
            <a:extLst>
              <a:ext uri="{FF2B5EF4-FFF2-40B4-BE49-F238E27FC236}">
                <a16:creationId xmlns:a16="http://schemas.microsoft.com/office/drawing/2014/main" id="{8F79000E-4909-AF15-5A2D-C5F51C29E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7244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Black Bear</a:t>
            </a:r>
          </a:p>
        </p:txBody>
      </p:sp>
      <p:pic>
        <p:nvPicPr>
          <p:cNvPr id="50182" name="Picture 7">
            <a:extLst>
              <a:ext uri="{FF2B5EF4-FFF2-40B4-BE49-F238E27FC236}">
                <a16:creationId xmlns:a16="http://schemas.microsoft.com/office/drawing/2014/main" id="{18B5BC98-8EE9-A58E-C1AC-696F1E6D0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5417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6">
            <a:extLst>
              <a:ext uri="{FF2B5EF4-FFF2-40B4-BE49-F238E27FC236}">
                <a16:creationId xmlns:a16="http://schemas.microsoft.com/office/drawing/2014/main" id="{236E4577-5C4F-6678-EF02-ABAB8E2B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46488"/>
            <a:ext cx="297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Blue (sooty) Grouse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A03A7B0-5E42-2ECF-9DBA-B1359700F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4638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4400" b="1">
                <a:solidFill>
                  <a:srgbClr val="FFFF00"/>
                </a:solidFill>
                <a:latin typeface="Times New Roman" panose="02020603050405020304" pitchFamily="18" charset="0"/>
              </a:rPr>
              <a:t>Invertebrates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B564EB6-9459-274C-39E3-780DDC8D7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371600"/>
            <a:ext cx="43434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b="1">
                <a:solidFill>
                  <a:schemeClr val="bg1"/>
                </a:solidFill>
                <a:latin typeface="Arial Narrow" panose="020B0606020202030204" pitchFamily="34" charset="0"/>
              </a:rPr>
              <a:t>Increase plant diversity = increased insect diversity  </a:t>
            </a:r>
          </a:p>
          <a:p>
            <a:pPr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b="1">
                <a:solidFill>
                  <a:schemeClr val="bg1"/>
                </a:solidFill>
                <a:latin typeface="Arial Narrow" panose="020B0606020202030204" pitchFamily="34" charset="0"/>
              </a:rPr>
              <a:t>Leafy species support more insects</a:t>
            </a:r>
          </a:p>
        </p:txBody>
      </p:sp>
      <p:pic>
        <p:nvPicPr>
          <p:cNvPr id="51204" name="Picture 9" descr="geometrd">
            <a:extLst>
              <a:ext uri="{FF2B5EF4-FFF2-40B4-BE49-F238E27FC236}">
                <a16:creationId xmlns:a16="http://schemas.microsoft.com/office/drawing/2014/main" id="{39EDEE11-E8D9-87AD-0904-535EFA135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9725"/>
            <a:ext cx="32004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6">
            <a:extLst>
              <a:ext uri="{FF2B5EF4-FFF2-40B4-BE49-F238E27FC236}">
                <a16:creationId xmlns:a16="http://schemas.microsoft.com/office/drawing/2014/main" id="{96545488-694D-0D35-A4F3-FFAE8B90F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5029200"/>
            <a:ext cx="6427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About 50% of arthropods at HJA are restricted to the open canopy conditions of early seal forest.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CE2B4E3-CC74-8E0E-855C-B748B858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4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5988E97-7551-A9CF-B611-1B935E0DD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 algn="l" eaLnBrk="1" hangingPunct="1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altLang="en-US" sz="2800" b="1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2228" name="Picture 2" descr="prgrsvimghttp://ts1.mm.bing.net/th?id=H.4924022219932451&amp;w=103&amp;h=103&amp;c=8&amp;pid=3.1&amp;qlt=90&amp;rm=2">
            <a:hlinkClick r:id="rId2"/>
            <a:extLst>
              <a:ext uri="{FF2B5EF4-FFF2-40B4-BE49-F238E27FC236}">
                <a16:creationId xmlns:a16="http://schemas.microsoft.com/office/drawing/2014/main" id="{D18B3DE8-5BA0-80ED-31BB-8BC8A302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163"/>
            <a:ext cx="23780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prgrsvimghttp://ts1.mm.bing.net/th?id=H.4681206267447036&amp;w=98&amp;h=108&amp;c=8&amp;pid=3.1&amp;qlt=90&amp;rm=2">
            <a:hlinkClick r:id="rId4"/>
            <a:extLst>
              <a:ext uri="{FF2B5EF4-FFF2-40B4-BE49-F238E27FC236}">
                <a16:creationId xmlns:a16="http://schemas.microsoft.com/office/drawing/2014/main" id="{29547A8F-2DA8-A9CD-471F-0B860B51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295400"/>
            <a:ext cx="9334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http://ts4.mm.bing.net/th?id=H.4654749278995043&amp;w=262&amp;h=176&amp;c=7&amp;rs=1&amp;url=http%3a%2f%2fwww.redorbit.com%2feducation%2freference_library%2fscience_1%2finsecta%2f2576258%2fcaterpillar%2f&amp;pid=1.7">
            <a:extLst>
              <a:ext uri="{FF2B5EF4-FFF2-40B4-BE49-F238E27FC236}">
                <a16:creationId xmlns:a16="http://schemas.microsoft.com/office/drawing/2014/main" id="{2E00FCE1-B2D0-DDB2-81CC-52726525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4214813"/>
            <a:ext cx="2495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ttp://ts4.mm.bing.net/th?id=H.4985036530319803&amp;w=207&amp;h=176&amp;c=7&amp;rs=1&amp;url=http%3a%2f%2fcabinetofcuriosities-greenfingers.blogspot.com%2f2009%2f05%2flooper-caterpillar.html&amp;pid=1.7">
            <a:extLst>
              <a:ext uri="{FF2B5EF4-FFF2-40B4-BE49-F238E27FC236}">
                <a16:creationId xmlns:a16="http://schemas.microsoft.com/office/drawing/2014/main" id="{0156390A-CBF0-CDD4-C8D2-60EF075E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93950"/>
            <a:ext cx="1971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" descr="http://ts1.mm.bing.net/th?id=H.4844578235679948&amp;w=341&amp;h=188&amp;c=7&amp;rs=1&amp;pid=1.7">
            <a:extLst>
              <a:ext uri="{FF2B5EF4-FFF2-40B4-BE49-F238E27FC236}">
                <a16:creationId xmlns:a16="http://schemas.microsoft.com/office/drawing/2014/main" id="{F18119B7-E2A2-10A8-6C2C-6A3E8E94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20675"/>
            <a:ext cx="23225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3">
            <a:extLst>
              <a:ext uri="{FF2B5EF4-FFF2-40B4-BE49-F238E27FC236}">
                <a16:creationId xmlns:a16="http://schemas.microsoft.com/office/drawing/2014/main" id="{72D27926-3D1E-8CC3-0B62-400C6B39F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858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/>
            <a:r>
              <a:rPr lang="en-US" altLang="en-US" b="1">
                <a:solidFill>
                  <a:srgbClr val="FFFF00"/>
                </a:solidFill>
              </a:rPr>
              <a:t>Wolf-spiders</a:t>
            </a:r>
          </a:p>
        </p:txBody>
      </p:sp>
      <p:sp>
        <p:nvSpPr>
          <p:cNvPr id="52234" name="TextBox 4">
            <a:extLst>
              <a:ext uri="{FF2B5EF4-FFF2-40B4-BE49-F238E27FC236}">
                <a16:creationId xmlns:a16="http://schemas.microsoft.com/office/drawing/2014/main" id="{98F2B30D-691E-5E84-D11F-CE3F8690F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480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 algn="l"/>
            <a:r>
              <a:rPr lang="en-US" altLang="en-US" b="1">
                <a:solidFill>
                  <a:srgbClr val="FFFF00"/>
                </a:solidFill>
              </a:rPr>
              <a:t>Jumping spiders</a:t>
            </a:r>
          </a:p>
        </p:txBody>
      </p:sp>
      <p:sp>
        <p:nvSpPr>
          <p:cNvPr id="52235" name="TextBox 5">
            <a:extLst>
              <a:ext uri="{FF2B5EF4-FFF2-40B4-BE49-F238E27FC236}">
                <a16:creationId xmlns:a16="http://schemas.microsoft.com/office/drawing/2014/main" id="{F5D7DF2D-65EE-D1D7-20E2-7929FFCDB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925" y="1647825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 algn="l"/>
            <a:r>
              <a:rPr lang="en-US" altLang="en-US" b="1">
                <a:solidFill>
                  <a:srgbClr val="FFFF00"/>
                </a:solidFill>
              </a:rPr>
              <a:t>Herbivorous caterpillars dominate!</a:t>
            </a:r>
          </a:p>
        </p:txBody>
      </p:sp>
      <p:pic>
        <p:nvPicPr>
          <p:cNvPr id="52236" name="Picture 4" descr="http://ts1.mm.bing.net/th?id=H.4854435156462412&amp;pid=1.7">
            <a:extLst>
              <a:ext uri="{FF2B5EF4-FFF2-40B4-BE49-F238E27FC236}">
                <a16:creationId xmlns:a16="http://schemas.microsoft.com/office/drawing/2014/main" id="{78964EAF-2737-B69B-9E19-D3497409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4651375"/>
            <a:ext cx="16462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2" descr="http://1.bp.blogspot.com/_kDbqKx9YH2k/SqAICt78GJI/AAAAAAAAAWQ/h9Wy6GHybAs/s400/IMG_2650carp+ant+log.JPG">
            <a:extLst>
              <a:ext uri="{FF2B5EF4-FFF2-40B4-BE49-F238E27FC236}">
                <a16:creationId xmlns:a16="http://schemas.microsoft.com/office/drawing/2014/main" id="{EE8B13A2-E8E0-8ABF-24FD-50119529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4168775"/>
            <a:ext cx="25606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TextBox 8">
            <a:extLst>
              <a:ext uri="{FF2B5EF4-FFF2-40B4-BE49-F238E27FC236}">
                <a16:creationId xmlns:a16="http://schemas.microsoft.com/office/drawing/2014/main" id="{042BA3F7-BC3A-2069-F415-0FCD09F16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613" y="407035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ants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CDA10A8-C38A-1A1D-C1F4-46495F036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8BD7C81-5209-E35A-6351-7B08E7DC1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rial Narrow" panose="020B0606020202030204" pitchFamily="34" charset="0"/>
              </a:rPr>
              <a:t>Bumble Bees</a:t>
            </a:r>
          </a:p>
          <a:p>
            <a:pPr algn="l" eaLnBrk="1" hangingPunct="1">
              <a:spcBef>
                <a:spcPct val="20000"/>
              </a:spcBef>
            </a:pPr>
            <a:endParaRPr lang="en-US" altLang="en-US" sz="3200" b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rial Narrow" panose="020B0606020202030204" pitchFamily="34" charset="0"/>
              </a:rPr>
              <a:t>Flying Midges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 b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rgbClr val="FFFF00"/>
                </a:solidFill>
                <a:latin typeface="Arial Narrow" panose="020B0606020202030204" pitchFamily="34" charset="0"/>
              </a:rPr>
              <a:t>Thermoregulation – easier to locomote in open-canopy environment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rgbClr val="FFFF00"/>
                </a:solidFill>
                <a:latin typeface="Arial Narrow" panose="020B0606020202030204" pitchFamily="34" charset="0"/>
              </a:rPr>
              <a:t>Visibility – easier to find mate in open-canopy environment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rgbClr val="FFFF00"/>
                </a:solidFill>
                <a:latin typeface="Arial Narrow" panose="020B0606020202030204" pitchFamily="34" charset="0"/>
              </a:rPr>
              <a:t>Food -- easier to find</a:t>
            </a:r>
          </a:p>
          <a:p>
            <a:pPr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 b="1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3252" name="Picture 6" descr="http://library.thinkquest.org/08aug/02343/Pictures%20-%20Bumble%20bee/bumble-bee.jpg">
            <a:extLst>
              <a:ext uri="{FF2B5EF4-FFF2-40B4-BE49-F238E27FC236}">
                <a16:creationId xmlns:a16="http://schemas.microsoft.com/office/drawing/2014/main" id="{44C396C5-0D91-1B26-D1BE-EA0C3450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46138"/>
            <a:ext cx="35353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8" descr="http://ts4.mm.bing.net/th?id=H.4934536267564251&amp;w=250&amp;h=179&amp;c=7&amp;rs=1&amp;url=http%3a%2f%2ftheavtimes.com%2f2013%2f06%2f17%2fmosquito-swarms-are-actually-midges-or-gnats-experts-say%2f&amp;pid=1.7">
            <a:extLst>
              <a:ext uri="{FF2B5EF4-FFF2-40B4-BE49-F238E27FC236}">
                <a16:creationId xmlns:a16="http://schemas.microsoft.com/office/drawing/2014/main" id="{BB5E0AB6-765E-AF2C-1313-108970907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21188"/>
            <a:ext cx="23812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3ECE753-AF16-060C-0215-04AA259C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Early seral habitat comes from forests being: 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67B97167-E1A8-7747-328D-FE93787B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Burned down</a:t>
            </a:r>
          </a:p>
        </p:txBody>
      </p:sp>
      <p:pic>
        <p:nvPicPr>
          <p:cNvPr id="17412" name="Picture 6" descr="fire_biscuit1">
            <a:extLst>
              <a:ext uri="{FF2B5EF4-FFF2-40B4-BE49-F238E27FC236}">
                <a16:creationId xmlns:a16="http://schemas.microsoft.com/office/drawing/2014/main" id="{9C41150D-8036-6251-F461-139389CF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4992688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usfs">
            <a:extLst>
              <a:ext uri="{FF2B5EF4-FFF2-40B4-BE49-F238E27FC236}">
                <a16:creationId xmlns:a16="http://schemas.microsoft.com/office/drawing/2014/main" id="{5722E6D5-A0AF-AC1D-F424-40629917B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9B7326C2-36FF-F23C-AB12-8FBBF3C5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Leafy Plants – Foliage Gleeners</a:t>
            </a:r>
          </a:p>
        </p:txBody>
      </p:sp>
      <p:pic>
        <p:nvPicPr>
          <p:cNvPr id="54275" name="Picture 11" descr="mcgillivrayswarbler">
            <a:extLst>
              <a:ext uri="{FF2B5EF4-FFF2-40B4-BE49-F238E27FC236}">
                <a16:creationId xmlns:a16="http://schemas.microsoft.com/office/drawing/2014/main" id="{A87E8F69-ED65-DD14-A833-52DEADDAD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87475"/>
            <a:ext cx="311943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>
            <a:extLst>
              <a:ext uri="{FF2B5EF4-FFF2-40B4-BE49-F238E27FC236}">
                <a16:creationId xmlns:a16="http://schemas.microsoft.com/office/drawing/2014/main" id="{31D34343-C1C9-8AD9-74EC-1A2EA9003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87825"/>
            <a:ext cx="327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MacGillvray’s Warbler</a:t>
            </a:r>
          </a:p>
        </p:txBody>
      </p:sp>
      <p:pic>
        <p:nvPicPr>
          <p:cNvPr id="54277" name="Picture 4">
            <a:extLst>
              <a:ext uri="{FF2B5EF4-FFF2-40B4-BE49-F238E27FC236}">
                <a16:creationId xmlns:a16="http://schemas.microsoft.com/office/drawing/2014/main" id="{12B11C32-7CC1-C29B-905A-CA63510EC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295400"/>
            <a:ext cx="34528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5">
            <a:extLst>
              <a:ext uri="{FF2B5EF4-FFF2-40B4-BE49-F238E27FC236}">
                <a16:creationId xmlns:a16="http://schemas.microsoft.com/office/drawing/2014/main" id="{6C8BA81C-1EBF-8E1B-C23E-574310272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50520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Yellow-breasted chat</a:t>
            </a:r>
          </a:p>
        </p:txBody>
      </p:sp>
      <p:pic>
        <p:nvPicPr>
          <p:cNvPr id="54279" name="Picture 6">
            <a:extLst>
              <a:ext uri="{FF2B5EF4-FFF2-40B4-BE49-F238E27FC236}">
                <a16:creationId xmlns:a16="http://schemas.microsoft.com/office/drawing/2014/main" id="{1348B60B-FE3C-9696-C10C-2F9CBF89E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4032250"/>
            <a:ext cx="25146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8">
            <a:extLst>
              <a:ext uri="{FF2B5EF4-FFF2-40B4-BE49-F238E27FC236}">
                <a16:creationId xmlns:a16="http://schemas.microsoft.com/office/drawing/2014/main" id="{14C578D8-6D05-9173-091A-3C8FC1592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850" y="457200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Black-throated Gray Warbler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shrubby">
            <a:extLst>
              <a:ext uri="{FF2B5EF4-FFF2-40B4-BE49-F238E27FC236}">
                <a16:creationId xmlns:a16="http://schemas.microsoft.com/office/drawing/2014/main" id="{89153CAF-CE00-C415-4B20-E2EFF347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7516813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1">
            <a:extLst>
              <a:ext uri="{FF2B5EF4-FFF2-40B4-BE49-F238E27FC236}">
                <a16:creationId xmlns:a16="http://schemas.microsoft.com/office/drawing/2014/main" id="{B315E09F-97A8-7194-C562-BEB66E28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22313"/>
            <a:ext cx="2971800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Rectangle 6">
            <a:extLst>
              <a:ext uri="{FF2B5EF4-FFF2-40B4-BE49-F238E27FC236}">
                <a16:creationId xmlns:a16="http://schemas.microsoft.com/office/drawing/2014/main" id="{97E29117-0CB3-8B6A-B7A8-0BF26D434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059113"/>
            <a:ext cx="2128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55301" name="TextBox 7">
            <a:extLst>
              <a:ext uri="{FF2B5EF4-FFF2-40B4-BE49-F238E27FC236}">
                <a16:creationId xmlns:a16="http://schemas.microsoft.com/office/drawing/2014/main" id="{FF4D3368-7E2A-E207-76F6-BB0D150CC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12954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 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55302" name="TextBox 16">
            <a:extLst>
              <a:ext uri="{FF2B5EF4-FFF2-40B4-BE49-F238E27FC236}">
                <a16:creationId xmlns:a16="http://schemas.microsoft.com/office/drawing/2014/main" id="{33CAF76D-7BEF-573F-C6B2-1CB41DA70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63" y="-36513"/>
            <a:ext cx="335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Orange crowned warbler</a:t>
            </a:r>
          </a:p>
        </p:txBody>
      </p:sp>
      <p:pic>
        <p:nvPicPr>
          <p:cNvPr id="55303" name="Picture 18">
            <a:extLst>
              <a:ext uri="{FF2B5EF4-FFF2-40B4-BE49-F238E27FC236}">
                <a16:creationId xmlns:a16="http://schemas.microsoft.com/office/drawing/2014/main" id="{C17A0AE0-C60A-F16A-13FC-0B0EEBA29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63988"/>
            <a:ext cx="18319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Box 19">
            <a:extLst>
              <a:ext uri="{FF2B5EF4-FFF2-40B4-BE49-F238E27FC236}">
                <a16:creationId xmlns:a16="http://schemas.microsoft.com/office/drawing/2014/main" id="{A931C246-DCD4-9D64-B57E-0EE54CCB6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5791200"/>
            <a:ext cx="1963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Pallid bat</a:t>
            </a:r>
          </a:p>
        </p:txBody>
      </p:sp>
      <p:pic>
        <p:nvPicPr>
          <p:cNvPr id="55305" name="Picture 20">
            <a:extLst>
              <a:ext uri="{FF2B5EF4-FFF2-40B4-BE49-F238E27FC236}">
                <a16:creationId xmlns:a16="http://schemas.microsoft.com/office/drawing/2014/main" id="{DC854DB0-8A39-DFAD-AF0B-D1A2A1609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09600"/>
            <a:ext cx="1579562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Box 2">
            <a:extLst>
              <a:ext uri="{FF2B5EF4-FFF2-40B4-BE49-F238E27FC236}">
                <a16:creationId xmlns:a16="http://schemas.microsoft.com/office/drawing/2014/main" id="{5DFF20A6-C72A-EEBD-423C-4FA4FBD0A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50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Olive-sided flycatcher</a:t>
            </a:r>
          </a:p>
        </p:txBody>
      </p:sp>
      <p:sp>
        <p:nvSpPr>
          <p:cNvPr id="55307" name="TextBox 3">
            <a:extLst>
              <a:ext uri="{FF2B5EF4-FFF2-40B4-BE49-F238E27FC236}">
                <a16:creationId xmlns:a16="http://schemas.microsoft.com/office/drawing/2014/main" id="{244947C7-8354-C15F-1AA0-92BCAFA16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85750"/>
            <a:ext cx="2438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</a:rPr>
              <a:t>Shrubs + Structure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1AF026E-F043-259B-82F6-5B34EA5C6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4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374AA1E-9FCD-0BFE-9803-2D1C32C5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46138"/>
            <a:ext cx="82296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 Narrow" panose="020B0606020202030204" pitchFamily="34" charset="0"/>
              </a:rPr>
              <a:t>			</a:t>
            </a:r>
          </a:p>
        </p:txBody>
      </p:sp>
      <p:pic>
        <p:nvPicPr>
          <p:cNvPr id="56324" name="Picture 10">
            <a:extLst>
              <a:ext uri="{FF2B5EF4-FFF2-40B4-BE49-F238E27FC236}">
                <a16:creationId xmlns:a16="http://schemas.microsoft.com/office/drawing/2014/main" id="{773AA424-26AB-3715-E127-B9B31A78F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97063"/>
            <a:ext cx="38163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11">
            <a:extLst>
              <a:ext uri="{FF2B5EF4-FFF2-40B4-BE49-F238E27FC236}">
                <a16:creationId xmlns:a16="http://schemas.microsoft.com/office/drawing/2014/main" id="{9DB58E47-C9B4-57EC-2DEC-6722EF69B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4773613"/>
            <a:ext cx="275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bg1"/>
                </a:solidFill>
              </a:rPr>
              <a:t>Townsend’s mole</a:t>
            </a:r>
          </a:p>
        </p:txBody>
      </p:sp>
      <p:sp>
        <p:nvSpPr>
          <p:cNvPr id="56326" name="TextBox 12">
            <a:extLst>
              <a:ext uri="{FF2B5EF4-FFF2-40B4-BE49-F238E27FC236}">
                <a16:creationId xmlns:a16="http://schemas.microsoft.com/office/drawing/2014/main" id="{5A22B561-1CEA-7D69-8837-1AF248B02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2288"/>
            <a:ext cx="8077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Lots of insectivorous predators on the ground…</a:t>
            </a:r>
            <a:endParaRPr lang="en-US" altLang="en-US" sz="3200"/>
          </a:p>
        </p:txBody>
      </p:sp>
      <p:sp>
        <p:nvSpPr>
          <p:cNvPr id="56327" name="TextBox 14">
            <a:extLst>
              <a:ext uri="{FF2B5EF4-FFF2-40B4-BE49-F238E27FC236}">
                <a16:creationId xmlns:a16="http://schemas.microsoft.com/office/drawing/2014/main" id="{4CA90D0E-EC5B-CD48-6CAE-6699AAB95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006975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  Vagrant Shrew</a:t>
            </a:r>
          </a:p>
        </p:txBody>
      </p:sp>
      <p:pic>
        <p:nvPicPr>
          <p:cNvPr id="56328" name="Picture 17">
            <a:extLst>
              <a:ext uri="{FF2B5EF4-FFF2-40B4-BE49-F238E27FC236}">
                <a16:creationId xmlns:a16="http://schemas.microsoft.com/office/drawing/2014/main" id="{E2CC4655-9E7C-B5FF-D309-C20A566C0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03513"/>
            <a:ext cx="38036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CBB4309-7179-18D9-E6C7-8417C26EA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FF00"/>
                </a:solidFill>
                <a:latin typeface="Times New Roman" panose="02020603050405020304" pitchFamily="18" charset="0"/>
              </a:rPr>
              <a:t>Leafy Plants For Herbivores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DC9641F4-3DFF-F797-609F-B575E3092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 algn="l" eaLnBrk="1" hangingPunct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Herbivores prefer sunny conditions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More broadleafed plants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More photosynthesis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More young leaves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Higher calories</a:t>
            </a:r>
          </a:p>
          <a:p>
            <a:pPr lvl="2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Lower % poisonous secondary compound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roosevelt_elk01">
            <a:extLst>
              <a:ext uri="{FF2B5EF4-FFF2-40B4-BE49-F238E27FC236}">
                <a16:creationId xmlns:a16="http://schemas.microsoft.com/office/drawing/2014/main" id="{5F2AD336-AB51-0F24-EDBC-43AD0C9B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304800"/>
            <a:ext cx="38417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>
            <a:extLst>
              <a:ext uri="{FF2B5EF4-FFF2-40B4-BE49-F238E27FC236}">
                <a16:creationId xmlns:a16="http://schemas.microsoft.com/office/drawing/2014/main" id="{078D03C9-E547-26BA-1451-B277B145A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94798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>
            <a:extLst>
              <a:ext uri="{FF2B5EF4-FFF2-40B4-BE49-F238E27FC236}">
                <a16:creationId xmlns:a16="http://schemas.microsoft.com/office/drawing/2014/main" id="{33FC778F-93DD-B4B4-18D7-CDD7AC645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17335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4">
            <a:extLst>
              <a:ext uri="{FF2B5EF4-FFF2-40B4-BE49-F238E27FC236}">
                <a16:creationId xmlns:a16="http://schemas.microsoft.com/office/drawing/2014/main" id="{7F3DDBDE-C604-FD1D-8C17-9CE1F3728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251200"/>
            <a:ext cx="243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Pocket gopher</a:t>
            </a:r>
          </a:p>
        </p:txBody>
      </p:sp>
      <p:sp>
        <p:nvSpPr>
          <p:cNvPr id="58374" name="TextBox 5">
            <a:extLst>
              <a:ext uri="{FF2B5EF4-FFF2-40B4-BE49-F238E27FC236}">
                <a16:creationId xmlns:a16="http://schemas.microsoft.com/office/drawing/2014/main" id="{414B9792-FB5E-890B-AFEA-CD3D62B1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0960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Mountain beaver</a:t>
            </a: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id="{E4C08D74-E267-6843-CA1A-A0886FE36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7620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Roosevelt elk</a:t>
            </a:r>
          </a:p>
        </p:txBody>
      </p:sp>
      <p:pic>
        <p:nvPicPr>
          <p:cNvPr id="58376" name="Picture 7">
            <a:extLst>
              <a:ext uri="{FF2B5EF4-FFF2-40B4-BE49-F238E27FC236}">
                <a16:creationId xmlns:a16="http://schemas.microsoft.com/office/drawing/2014/main" id="{E0DA38B3-0495-8375-E34F-E74B479C0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37075"/>
            <a:ext cx="15001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Box 8">
            <a:extLst>
              <a:ext uri="{FF2B5EF4-FFF2-40B4-BE49-F238E27FC236}">
                <a16:creationId xmlns:a16="http://schemas.microsoft.com/office/drawing/2014/main" id="{219347D9-78F6-5EF3-74D2-8DD81F538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5030788"/>
            <a:ext cx="2309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Heather vole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0C47110-EBEE-16A8-C9C8-F1A75B39B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57200"/>
            <a:ext cx="320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Residual </a:t>
            </a:r>
          </a:p>
          <a:p>
            <a:pPr eaLnBrk="1" hangingPunct="1"/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trees </a:t>
            </a:r>
          </a:p>
          <a:p>
            <a:pPr eaLnBrk="1" hangingPunct="1"/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and snags</a:t>
            </a:r>
          </a:p>
        </p:txBody>
      </p:sp>
      <p:pic>
        <p:nvPicPr>
          <p:cNvPr id="59395" name="Picture 6" descr="1">
            <a:extLst>
              <a:ext uri="{FF2B5EF4-FFF2-40B4-BE49-F238E27FC236}">
                <a16:creationId xmlns:a16="http://schemas.microsoft.com/office/drawing/2014/main" id="{10E03BEC-CA5C-1A79-2CF5-648ECF3D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23717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male Eastern Bluebird (detail) by J. R. Woodward slide # 460.3">
            <a:extLst>
              <a:ext uri="{FF2B5EF4-FFF2-40B4-BE49-F238E27FC236}">
                <a16:creationId xmlns:a16="http://schemas.microsoft.com/office/drawing/2014/main" id="{9E46F93D-06B4-EEC1-F7A4-779CDD1C0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144462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1">
            <a:extLst>
              <a:ext uri="{FF2B5EF4-FFF2-40B4-BE49-F238E27FC236}">
                <a16:creationId xmlns:a16="http://schemas.microsoft.com/office/drawing/2014/main" id="{235FB78D-C1E0-1CA2-D453-1A839207B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23900"/>
            <a:ext cx="2057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2">
            <a:extLst>
              <a:ext uri="{FF2B5EF4-FFF2-40B4-BE49-F238E27FC236}">
                <a16:creationId xmlns:a16="http://schemas.microsoft.com/office/drawing/2014/main" id="{4640DEA4-01C2-FE51-F177-2BE292535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280352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13">
            <a:extLst>
              <a:ext uri="{FF2B5EF4-FFF2-40B4-BE49-F238E27FC236}">
                <a16:creationId xmlns:a16="http://schemas.microsoft.com/office/drawing/2014/main" id="{A903FB50-1BBE-E36E-5F7C-9901EF107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3335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Three- toed</a:t>
            </a:r>
          </a:p>
        </p:txBody>
      </p:sp>
      <p:sp>
        <p:nvSpPr>
          <p:cNvPr id="59400" name="TextBox 15">
            <a:extLst>
              <a:ext uri="{FF2B5EF4-FFF2-40B4-BE49-F238E27FC236}">
                <a16:creationId xmlns:a16="http://schemas.microsoft.com/office/drawing/2014/main" id="{6286851A-E2D8-C276-4007-D842612B7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81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Mtn. Bluebird</a:t>
            </a:r>
          </a:p>
        </p:txBody>
      </p:sp>
      <p:sp>
        <p:nvSpPr>
          <p:cNvPr id="59401" name="TextBox 16">
            <a:extLst>
              <a:ext uri="{FF2B5EF4-FFF2-40B4-BE49-F238E27FC236}">
                <a16:creationId xmlns:a16="http://schemas.microsoft.com/office/drawing/2014/main" id="{1EAD5215-9A70-531C-F625-82AC8F6D8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3434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Black-backed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5FE9F9D-B9B1-AE5D-6CAB-15E98773A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9213"/>
            <a:ext cx="6629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Dead Wood/</a:t>
            </a:r>
          </a:p>
          <a:p>
            <a:pPr algn="r" eaLnBrk="1" hangingPunct="1"/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Brush piles  </a:t>
            </a:r>
          </a:p>
        </p:txBody>
      </p:sp>
      <p:pic>
        <p:nvPicPr>
          <p:cNvPr id="60419" name="Picture 4" descr="062">
            <a:extLst>
              <a:ext uri="{FF2B5EF4-FFF2-40B4-BE49-F238E27FC236}">
                <a16:creationId xmlns:a16="http://schemas.microsoft.com/office/drawing/2014/main" id="{3A4F4F09-E27C-C39F-515A-354B6E55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1" descr="red-backed-vole">
            <a:extLst>
              <a:ext uri="{FF2B5EF4-FFF2-40B4-BE49-F238E27FC236}">
                <a16:creationId xmlns:a16="http://schemas.microsoft.com/office/drawing/2014/main" id="{637B23E3-5DCC-67B2-3B2F-C6A4C2E3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4038600" cy="25034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7">
            <a:extLst>
              <a:ext uri="{FF2B5EF4-FFF2-40B4-BE49-F238E27FC236}">
                <a16:creationId xmlns:a16="http://schemas.microsoft.com/office/drawing/2014/main" id="{4014C74C-76DC-7A09-9EF4-70479984C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95613"/>
            <a:ext cx="284956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8">
            <a:extLst>
              <a:ext uri="{FF2B5EF4-FFF2-40B4-BE49-F238E27FC236}">
                <a16:creationId xmlns:a16="http://schemas.microsoft.com/office/drawing/2014/main" id="{29BB523D-968B-39BC-2BC7-4BD19EBC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6670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Deer mouse</a:t>
            </a:r>
          </a:p>
        </p:txBody>
      </p:sp>
      <p:sp>
        <p:nvSpPr>
          <p:cNvPr id="60423" name="TextBox 9">
            <a:extLst>
              <a:ext uri="{FF2B5EF4-FFF2-40B4-BE49-F238E27FC236}">
                <a16:creationId xmlns:a16="http://schemas.microsoft.com/office/drawing/2014/main" id="{8C654861-E932-D764-EB6A-39D620592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3" y="4097338"/>
            <a:ext cx="152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Bewick’s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Wren</a:t>
            </a:r>
          </a:p>
        </p:txBody>
      </p:sp>
      <p:pic>
        <p:nvPicPr>
          <p:cNvPr id="60424" name="Picture 1" descr="C:\Documents and Settings\cfriesen\Local Settings\Temporary Internet Files\Content.IE5\OZQUMG90\MC900438020[1].png">
            <a:extLst>
              <a:ext uri="{FF2B5EF4-FFF2-40B4-BE49-F238E27FC236}">
                <a16:creationId xmlns:a16="http://schemas.microsoft.com/office/drawing/2014/main" id="{71B83478-E2E6-DD9D-3061-F8DD749C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5638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2" descr="C:\Documents and Settings\cfriesen\Local Settings\Temporary Internet Files\Content.IE5\FEHWQ0IC\MC900433910[1].png">
            <a:extLst>
              <a:ext uri="{FF2B5EF4-FFF2-40B4-BE49-F238E27FC236}">
                <a16:creationId xmlns:a16="http://schemas.microsoft.com/office/drawing/2014/main" id="{8A4E5852-6A99-56F0-7473-4D329F47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6003925"/>
            <a:ext cx="639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4" descr="C:\Documents and Settings\cfriesen\Local Settings\Temporary Internet Files\Content.IE5\OZQUMG90\MC900438027[1].png">
            <a:extLst>
              <a:ext uri="{FF2B5EF4-FFF2-40B4-BE49-F238E27FC236}">
                <a16:creationId xmlns:a16="http://schemas.microsoft.com/office/drawing/2014/main" id="{11315283-F524-EA59-EE70-9C03A9F2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821363"/>
            <a:ext cx="8223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6" descr="http://ts3.mm.bing.net/th?id=H.4707951034172550&amp;w=203&amp;h=177&amp;c=7&amp;rs=1&amp;pid=1.7">
            <a:extLst>
              <a:ext uri="{FF2B5EF4-FFF2-40B4-BE49-F238E27FC236}">
                <a16:creationId xmlns:a16="http://schemas.microsoft.com/office/drawing/2014/main" id="{F3FE7F29-19FB-EF93-3EB4-9155867B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6003925"/>
            <a:ext cx="733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>
            <a:extLst>
              <a:ext uri="{FF2B5EF4-FFF2-40B4-BE49-F238E27FC236}">
                <a16:creationId xmlns:a16="http://schemas.microsoft.com/office/drawing/2014/main" id="{4CC2BAA6-5CFB-2928-E9F9-34CD3D1E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45243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43" name="Group 7">
            <a:extLst>
              <a:ext uri="{FF2B5EF4-FFF2-40B4-BE49-F238E27FC236}">
                <a16:creationId xmlns:a16="http://schemas.microsoft.com/office/drawing/2014/main" id="{0FF7D98C-06B1-89E6-2098-9EAC19199AD2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04800"/>
            <a:ext cx="4572000" cy="3382963"/>
            <a:chOff x="192" y="144"/>
            <a:chExt cx="2880" cy="2304"/>
          </a:xfrm>
        </p:grpSpPr>
        <p:pic>
          <p:nvPicPr>
            <p:cNvPr id="61447" name="Picture 4" descr="057">
              <a:extLst>
                <a:ext uri="{FF2B5EF4-FFF2-40B4-BE49-F238E27FC236}">
                  <a16:creationId xmlns:a16="http://schemas.microsoft.com/office/drawing/2014/main" id="{F7984902-243D-AFA6-689B-3881A1A1B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"/>
              <a:ext cx="2880" cy="2304"/>
            </a:xfrm>
            <a:prstGeom prst="rect">
              <a:avLst/>
            </a:prstGeom>
            <a:noFill/>
            <a:ln w="9525">
              <a:solidFill>
                <a:srgbClr val="C5CFA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8" name="Text Box 6">
              <a:extLst>
                <a:ext uri="{FF2B5EF4-FFF2-40B4-BE49-F238E27FC236}">
                  <a16:creationId xmlns:a16="http://schemas.microsoft.com/office/drawing/2014/main" id="{82CDB2E2-628C-ACFD-9551-D560584B0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160"/>
              <a:ext cx="6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rgbClr val="FFCC99"/>
                  </a:solidFill>
                  <a:latin typeface="Times New Roman" panose="02020603050405020304" pitchFamily="18" charset="0"/>
                </a:rPr>
                <a:t>D. Vesely</a:t>
              </a:r>
            </a:p>
          </p:txBody>
        </p:sp>
      </p:grpSp>
      <p:sp>
        <p:nvSpPr>
          <p:cNvPr id="61444" name="Text Box 8">
            <a:extLst>
              <a:ext uri="{FF2B5EF4-FFF2-40B4-BE49-F238E27FC236}">
                <a16:creationId xmlns:a16="http://schemas.microsoft.com/office/drawing/2014/main" id="{C16C93A3-5CEB-C7D0-FEE0-3AD7376E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7200"/>
            <a:ext cx="4267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>
                <a:latin typeface="Comic Sans MS" panose="030F0702030302020204" pitchFamily="66" charset="0"/>
              </a:rPr>
              <a:t> </a:t>
            </a:r>
            <a:endParaRPr lang="en-US" altLang="en-US" sz="34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33366D14-1D3F-A3F1-A3CF-C55C32531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7200"/>
            <a:ext cx="2743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3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1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Comic Sans MS" panose="030F0702030302020204" pitchFamily="66" charset="0"/>
              </a:rPr>
              <a:t>Basking and eating…</a:t>
            </a:r>
          </a:p>
        </p:txBody>
      </p:sp>
      <p:pic>
        <p:nvPicPr>
          <p:cNvPr id="61446" name="Picture 1" descr="C:\Documents and Settings\cfriesen\Local Settings\Temporary Internet Files\Content.IE5\DZUYRYIA\MC900434736[1].png">
            <a:extLst>
              <a:ext uri="{FF2B5EF4-FFF2-40B4-BE49-F238E27FC236}">
                <a16:creationId xmlns:a16="http://schemas.microsoft.com/office/drawing/2014/main" id="{F96EA1A7-8A99-4E71-ADD4-91989F5D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3">
            <a:extLst>
              <a:ext uri="{FF2B5EF4-FFF2-40B4-BE49-F238E27FC236}">
                <a16:creationId xmlns:a16="http://schemas.microsoft.com/office/drawing/2014/main" id="{4CD73947-F6CB-B6ED-D484-81661121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 What’s the problem?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62467" name="Picture 2" descr="Jerry_slides 032">
            <a:extLst>
              <a:ext uri="{FF2B5EF4-FFF2-40B4-BE49-F238E27FC236}">
                <a16:creationId xmlns:a16="http://schemas.microsoft.com/office/drawing/2014/main" id="{9DDC0D9F-0039-E64E-B71A-0F1E9743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5878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9" descr="arial">
            <a:extLst>
              <a:ext uri="{FF2B5EF4-FFF2-40B4-BE49-F238E27FC236}">
                <a16:creationId xmlns:a16="http://schemas.microsoft.com/office/drawing/2014/main" id="{E50C65A0-56FB-D9EA-D367-5626A0A2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302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7">
            <a:extLst>
              <a:ext uri="{FF2B5EF4-FFF2-40B4-BE49-F238E27FC236}">
                <a16:creationId xmlns:a16="http://schemas.microsoft.com/office/drawing/2014/main" id="{A28BB02D-3416-1C5D-2FD2-93ECC437C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49763"/>
            <a:ext cx="403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8 fires per year suppressed in last 40 years in S. Fork McKenzie Watershed</a:t>
            </a:r>
          </a:p>
        </p:txBody>
      </p:sp>
      <p:sp>
        <p:nvSpPr>
          <p:cNvPr id="62470" name="TextBox 8">
            <a:extLst>
              <a:ext uri="{FF2B5EF4-FFF2-40B4-BE49-F238E27FC236}">
                <a16:creationId xmlns:a16="http://schemas.microsoft.com/office/drawing/2014/main" id="{4082344B-7807-96A3-AC5C-2F96F5B4D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1600200"/>
            <a:ext cx="2976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  </a:t>
            </a:r>
            <a:r>
              <a:rPr lang="en-US" altLang="en-US">
                <a:solidFill>
                  <a:schemeClr val="bg1"/>
                </a:solidFill>
              </a:rPr>
              <a:t>“</a:t>
            </a:r>
            <a:r>
              <a:rPr lang="en-US" altLang="en-US" b="1">
                <a:solidFill>
                  <a:schemeClr val="bg1"/>
                </a:solidFill>
              </a:rPr>
              <a:t>clearcut harvest” essentially halted on W. OR forests in last 20 years.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>
            <a:extLst>
              <a:ext uri="{FF2B5EF4-FFF2-40B4-BE49-F238E27FC236}">
                <a16:creationId xmlns:a16="http://schemas.microsoft.com/office/drawing/2014/main" id="{1E6C5093-A98A-6C3B-912C-640D43B9A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76200"/>
            <a:ext cx="93726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58" tIns="50929" rIns="101858" bIns="50929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latin typeface="Tahoma" panose="020B0604030504040204" pitchFamily="34" charset="0"/>
              </a:rPr>
              <a:t>CLAMS Projected 100-Year Change Under Current Policies</a:t>
            </a:r>
          </a:p>
        </p:txBody>
      </p:sp>
      <p:grpSp>
        <p:nvGrpSpPr>
          <p:cNvPr id="63491" name="Group 3">
            <a:extLst>
              <a:ext uri="{FF2B5EF4-FFF2-40B4-BE49-F238E27FC236}">
                <a16:creationId xmlns:a16="http://schemas.microsoft.com/office/drawing/2014/main" id="{746AF3A5-07CE-2913-E873-02BC33FD4853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487363"/>
            <a:ext cx="4422775" cy="5613400"/>
            <a:chOff x="2448" y="336"/>
            <a:chExt cx="2736" cy="3370"/>
          </a:xfrm>
        </p:grpSpPr>
        <p:pic>
          <p:nvPicPr>
            <p:cNvPr id="63497" name="Picture 4" descr="base_veg0_all">
              <a:extLst>
                <a:ext uri="{FF2B5EF4-FFF2-40B4-BE49-F238E27FC236}">
                  <a16:creationId xmlns:a16="http://schemas.microsoft.com/office/drawing/2014/main" id="{6E088C1A-6628-B3A7-D605-5251CF2CC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2" t="2267"/>
            <a:stretch>
              <a:fillRect/>
            </a:stretch>
          </p:blipFill>
          <p:spPr bwMode="auto">
            <a:xfrm>
              <a:off x="2448" y="336"/>
              <a:ext cx="1607" cy="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8" name="Picture 5" descr="base_veg20_all">
              <a:extLst>
                <a:ext uri="{FF2B5EF4-FFF2-40B4-BE49-F238E27FC236}">
                  <a16:creationId xmlns:a16="http://schemas.microsoft.com/office/drawing/2014/main" id="{8C3DCB4A-81CD-3454-8B88-F09E19F24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7" t="2267" r="10394"/>
            <a:stretch>
              <a:fillRect/>
            </a:stretch>
          </p:blipFill>
          <p:spPr bwMode="auto">
            <a:xfrm>
              <a:off x="3816" y="336"/>
              <a:ext cx="1368" cy="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2" name="Text Box 6">
            <a:extLst>
              <a:ext uri="{FF2B5EF4-FFF2-40B4-BE49-F238E27FC236}">
                <a16:creationId xmlns:a16="http://schemas.microsoft.com/office/drawing/2014/main" id="{87769326-9809-FE06-5C9F-EB056ECAE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9604375"/>
            <a:ext cx="973138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58" tIns="50929" rIns="101858" bIns="50929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200">
                <a:latin typeface="Tahoma" panose="020B0604030504040204" pitchFamily="34" charset="0"/>
              </a:rPr>
              <a:t>1996</a:t>
            </a:r>
          </a:p>
          <a:p>
            <a:r>
              <a:rPr lang="en-US" altLang="en-US" sz="2200">
                <a:latin typeface="Tahoma" panose="020B0604030504040204" pitchFamily="34" charset="0"/>
              </a:rPr>
              <a:t>(GNN)</a:t>
            </a:r>
          </a:p>
        </p:txBody>
      </p:sp>
      <p:sp>
        <p:nvSpPr>
          <p:cNvPr id="63493" name="Text Box 7">
            <a:extLst>
              <a:ext uri="{FF2B5EF4-FFF2-40B4-BE49-F238E27FC236}">
                <a16:creationId xmlns:a16="http://schemas.microsoft.com/office/drawing/2014/main" id="{CFA0BBF5-A2AD-831D-C535-19378FB9A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9621838"/>
            <a:ext cx="20574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58" tIns="50929" rIns="101858" bIns="50929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200">
                <a:latin typeface="Tahoma" panose="020B0604030504040204" pitchFamily="34" charset="0"/>
              </a:rPr>
              <a:t>2096 projected</a:t>
            </a:r>
          </a:p>
          <a:p>
            <a:r>
              <a:rPr lang="en-US" altLang="en-US" sz="2200">
                <a:latin typeface="Tahoma" panose="020B0604030504040204" pitchFamily="34" charset="0"/>
              </a:rPr>
              <a:t>(base policy)</a:t>
            </a:r>
          </a:p>
        </p:txBody>
      </p:sp>
      <p:sp>
        <p:nvSpPr>
          <p:cNvPr id="63494" name="Line 8">
            <a:extLst>
              <a:ext uri="{FF2B5EF4-FFF2-40B4-BE49-F238E27FC236}">
                <a16:creationId xmlns:a16="http://schemas.microsoft.com/office/drawing/2014/main" id="{E1AFEF94-3705-CEBC-4318-214A358A6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0013" y="9966325"/>
            <a:ext cx="1257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63495" name="Object 9">
            <a:extLst>
              <a:ext uri="{FF2B5EF4-FFF2-40B4-BE49-F238E27FC236}">
                <a16:creationId xmlns:a16="http://schemas.microsoft.com/office/drawing/2014/main" id="{D5253B96-57CB-FA90-8E06-9A2CE3CAA8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87363"/>
          <a:ext cx="4694238" cy="613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7724851" imgH="10648980" progId="Excel.Chart.8">
                  <p:embed/>
                </p:oleObj>
              </mc:Choice>
              <mc:Fallback>
                <p:oleObj name="Chart" r:id="rId4" imgW="7724851" imgH="10648980" progId="Excel.Char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87363"/>
                        <a:ext cx="4694238" cy="613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6" name="TextBox 13">
            <a:extLst>
              <a:ext uri="{FF2B5EF4-FFF2-40B4-BE49-F238E27FC236}">
                <a16:creationId xmlns:a16="http://schemas.microsoft.com/office/drawing/2014/main" id="{F0591A8C-91D3-EAD2-B4A3-190CD56D9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248400"/>
            <a:ext cx="4076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chemeClr val="bg1"/>
                </a:solidFill>
              </a:rPr>
              <a:t>1996 </a:t>
            </a:r>
            <a:r>
              <a:rPr lang="en-US" altLang="en-US"/>
              <a:t>                         </a:t>
            </a:r>
            <a:r>
              <a:rPr lang="en-US" altLang="en-US">
                <a:solidFill>
                  <a:schemeClr val="bg1"/>
                </a:solidFill>
              </a:rPr>
              <a:t>2096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E19BEE7-6A6A-AEB8-3700-C9169692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Early seral habitat comes from forests being: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EC43683F-082F-8477-31AB-C23420A8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Cut Down</a:t>
            </a:r>
          </a:p>
        </p:txBody>
      </p:sp>
      <p:pic>
        <p:nvPicPr>
          <p:cNvPr id="18436" name="Picture 5" descr="IMG_0044">
            <a:extLst>
              <a:ext uri="{FF2B5EF4-FFF2-40B4-BE49-F238E27FC236}">
                <a16:creationId xmlns:a16="http://schemas.microsoft.com/office/drawing/2014/main" id="{ACE25DD6-1DDE-81D6-F608-24551757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usfs">
            <a:extLst>
              <a:ext uri="{FF2B5EF4-FFF2-40B4-BE49-F238E27FC236}">
                <a16:creationId xmlns:a16="http://schemas.microsoft.com/office/drawing/2014/main" id="{65BF4FA4-91BC-C737-D0CD-F0FF36FE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F7DA-1438-3E87-D07A-48480F85579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201136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br>
              <a:rPr lang="en-US" kern="0"/>
            </a:br>
            <a:r>
              <a:rPr lang="en-US" kern="0"/>
              <a:t>Is this just a PNW Issue?</a:t>
            </a:r>
            <a:endParaRPr lang="en-US" kern="0" dirty="0"/>
          </a:p>
        </p:txBody>
      </p:sp>
      <p:pic>
        <p:nvPicPr>
          <p:cNvPr id="64515" name="Picture 2" descr="GW_Warb">
            <a:extLst>
              <a:ext uri="{FF2B5EF4-FFF2-40B4-BE49-F238E27FC236}">
                <a16:creationId xmlns:a16="http://schemas.microsoft.com/office/drawing/2014/main" id="{139335AB-8DF6-ACAF-5B3C-45BEE181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384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3">
            <a:extLst>
              <a:ext uri="{FF2B5EF4-FFF2-40B4-BE49-F238E27FC236}">
                <a16:creationId xmlns:a16="http://schemas.microsoft.com/office/drawing/2014/main" id="{EC55A8D7-8D22-C706-EB9D-A32443B1A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9067800"/>
            <a:ext cx="45720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CC3300"/>
                </a:solidFill>
                <a:latin typeface="Comic Sans MS" panose="030F0702030302020204" pitchFamily="66" charset="0"/>
              </a:rPr>
              <a:t>Golden-winged warbler</a:t>
            </a:r>
          </a:p>
        </p:txBody>
      </p:sp>
      <p:sp>
        <p:nvSpPr>
          <p:cNvPr id="64517" name="TextBox 4">
            <a:extLst>
              <a:ext uri="{FF2B5EF4-FFF2-40B4-BE49-F238E27FC236}">
                <a16:creationId xmlns:a16="http://schemas.microsoft.com/office/drawing/2014/main" id="{B6B838E7-BD31-94DC-94DA-3E6DE68F1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678238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nope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r06420">
            <a:extLst>
              <a:ext uri="{FF2B5EF4-FFF2-40B4-BE49-F238E27FC236}">
                <a16:creationId xmlns:a16="http://schemas.microsoft.com/office/drawing/2014/main" id="{55AF2EB2-1E3B-3C82-F1AE-A876967D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5913"/>
            <a:ext cx="8262938" cy="63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06420">
            <a:extLst>
              <a:ext uri="{FF2B5EF4-FFF2-40B4-BE49-F238E27FC236}">
                <a16:creationId xmlns:a16="http://schemas.microsoft.com/office/drawing/2014/main" id="{6DE8F0DD-4BC8-1E50-3BEF-DDFCF6FA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395763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D94D8AE4-D568-B256-4246-E70A7F1C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81000"/>
            <a:ext cx="25701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2800">
                <a:solidFill>
                  <a:srgbClr val="CC3300"/>
                </a:solidFill>
                <a:latin typeface="Comic Sans MS" panose="030F0702030302020204" pitchFamily="66" charset="0"/>
              </a:rPr>
              <a:t>Golden-winged</a:t>
            </a:r>
          </a:p>
          <a:p>
            <a:pPr algn="r" eaLnBrk="1" hangingPunct="1"/>
            <a:r>
              <a:rPr lang="en-US" altLang="en-US" sz="2800">
                <a:solidFill>
                  <a:srgbClr val="CC3300"/>
                </a:solidFill>
                <a:latin typeface="Comic Sans MS" panose="030F0702030302020204" pitchFamily="66" charset="0"/>
              </a:rPr>
              <a:t>warbler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39101A2C-4256-C166-F5F9-73C32901D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6218238"/>
            <a:ext cx="82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latin typeface="Comic Sans MS" panose="030F0702030302020204" pitchFamily="66" charset="0"/>
              </a:rPr>
              <a:t>USGS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BUNNIES">
            <a:extLst>
              <a:ext uri="{FF2B5EF4-FFF2-40B4-BE49-F238E27FC236}">
                <a16:creationId xmlns:a16="http://schemas.microsoft.com/office/drawing/2014/main" id="{683B0DE1-06FD-48EC-4A5C-D772C4D6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763"/>
            <a:ext cx="6286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 descr="NEC_Snow">
            <a:extLst>
              <a:ext uri="{FF2B5EF4-FFF2-40B4-BE49-F238E27FC236}">
                <a16:creationId xmlns:a16="http://schemas.microsoft.com/office/drawing/2014/main" id="{553F2C9B-3BCE-5F8A-7239-26D3AC41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4198" r="3497" b="1050"/>
          <a:stretch>
            <a:fillRect/>
          </a:stretch>
        </p:blipFill>
        <p:spPr bwMode="auto">
          <a:xfrm>
            <a:off x="4267200" y="3124200"/>
            <a:ext cx="4800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TextBox 3">
            <a:extLst>
              <a:ext uri="{FF2B5EF4-FFF2-40B4-BE49-F238E27FC236}">
                <a16:creationId xmlns:a16="http://schemas.microsoft.com/office/drawing/2014/main" id="{791A8560-AAEE-BD22-8CB7-EB8339078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0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Endangered brush rabbit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8">
            <a:extLst>
              <a:ext uri="{FF2B5EF4-FFF2-40B4-BE49-F238E27FC236}">
                <a16:creationId xmlns:a16="http://schemas.microsoft.com/office/drawing/2014/main" id="{79DEA274-609D-C95A-29D0-A638B932F00B}"/>
              </a:ext>
            </a:extLst>
          </p:cNvPr>
          <p:cNvGrpSpPr>
            <a:grpSpLocks/>
          </p:cNvGrpSpPr>
          <p:nvPr/>
        </p:nvGrpSpPr>
        <p:grpSpPr bwMode="auto">
          <a:xfrm>
            <a:off x="3721100" y="620713"/>
            <a:ext cx="5183188" cy="5607050"/>
            <a:chOff x="2304" y="432"/>
            <a:chExt cx="3265" cy="3532"/>
          </a:xfrm>
        </p:grpSpPr>
        <p:pic>
          <p:nvPicPr>
            <p:cNvPr id="67589" name="Picture 3" descr="Hurr_map2">
              <a:extLst>
                <a:ext uri="{FF2B5EF4-FFF2-40B4-BE49-F238E27FC236}">
                  <a16:creationId xmlns:a16="http://schemas.microsoft.com/office/drawing/2014/main" id="{3389DEF4-09B4-1309-4BC8-ED711F948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432"/>
              <a:ext cx="3265" cy="3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0" name="Text Box 4">
              <a:extLst>
                <a:ext uri="{FF2B5EF4-FFF2-40B4-BE49-F238E27FC236}">
                  <a16:creationId xmlns:a16="http://schemas.microsoft.com/office/drawing/2014/main" id="{578B97B1-1385-115E-5E9B-88EF3931D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297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85 yr</a:t>
              </a:r>
              <a:endPara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591" name="Text Box 5">
              <a:extLst>
                <a:ext uri="{FF2B5EF4-FFF2-40B4-BE49-F238E27FC236}">
                  <a16:creationId xmlns:a16="http://schemas.microsoft.com/office/drawing/2014/main" id="{6E9A248A-A9ED-D067-88DB-1AA71509F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736"/>
              <a:ext cx="5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150 yr</a:t>
              </a:r>
            </a:p>
          </p:txBody>
        </p:sp>
        <p:sp>
          <p:nvSpPr>
            <p:cNvPr id="67592" name="Text Box 6">
              <a:extLst>
                <a:ext uri="{FF2B5EF4-FFF2-40B4-BE49-F238E27FC236}">
                  <a16:creationId xmlns:a16="http://schemas.microsoft.com/office/drawing/2014/main" id="{380535E9-5506-FC22-33A0-BC0FFAE851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304"/>
              <a:ext cx="5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380 yr</a:t>
              </a:r>
            </a:p>
          </p:txBody>
        </p:sp>
        <p:sp>
          <p:nvSpPr>
            <p:cNvPr id="67593" name="Text Box 7">
              <a:extLst>
                <a:ext uri="{FF2B5EF4-FFF2-40B4-BE49-F238E27FC236}">
                  <a16:creationId xmlns:a16="http://schemas.microsoft.com/office/drawing/2014/main" id="{B5F02B74-98EF-ABED-87C3-B0C383848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8" y="1416"/>
              <a:ext cx="5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&gt;380 yr</a:t>
              </a:r>
            </a:p>
          </p:txBody>
        </p:sp>
      </p:grpSp>
      <p:sp>
        <p:nvSpPr>
          <p:cNvPr id="67587" name="Text Box 9">
            <a:extLst>
              <a:ext uri="{FF2B5EF4-FFF2-40B4-BE49-F238E27FC236}">
                <a16:creationId xmlns:a16="http://schemas.microsoft.com/office/drawing/2014/main" id="{4F2BA3A6-5943-0CFC-C204-5AC8BD2F2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38200"/>
            <a:ext cx="36576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altLang="en-US" sz="2800" b="1">
                <a:solidFill>
                  <a:srgbClr val="FFFF00"/>
                </a:solidFill>
                <a:latin typeface="Comic Sans MS" panose="030F0702030302020204" pitchFamily="66" charset="0"/>
              </a:rPr>
              <a:t>Approximate return</a:t>
            </a:r>
          </a:p>
          <a:p>
            <a:pPr algn="l"/>
            <a:r>
              <a:rPr lang="en-US" altLang="en-US" sz="2800" b="1">
                <a:solidFill>
                  <a:srgbClr val="FFFF00"/>
                </a:solidFill>
                <a:latin typeface="Comic Sans MS" panose="030F0702030302020204" pitchFamily="66" charset="0"/>
              </a:rPr>
              <a:t>interval of </a:t>
            </a:r>
            <a:r>
              <a:rPr lang="en-US" altLang="en-US" sz="2800" b="1" u="sng">
                <a:solidFill>
                  <a:srgbClr val="FFFF00"/>
                </a:solidFill>
                <a:latin typeface="Comic Sans MS" panose="030F0702030302020204" pitchFamily="66" charset="0"/>
              </a:rPr>
              <a:t>damaging</a:t>
            </a:r>
            <a:endParaRPr lang="en-US" altLang="en-US" sz="28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altLang="en-US" sz="2800" b="1">
                <a:solidFill>
                  <a:srgbClr val="FFFF00"/>
                </a:solidFill>
                <a:latin typeface="Comic Sans MS" panose="030F0702030302020204" pitchFamily="66" charset="0"/>
              </a:rPr>
              <a:t>(F2) hurricanes in </a:t>
            </a:r>
          </a:p>
          <a:p>
            <a:pPr algn="l"/>
            <a:r>
              <a:rPr lang="en-US" altLang="en-US" sz="2800" b="1">
                <a:solidFill>
                  <a:srgbClr val="FFFF00"/>
                </a:solidFill>
                <a:latin typeface="Comic Sans MS" panose="030F0702030302020204" pitchFamily="66" charset="0"/>
              </a:rPr>
              <a:t>New England</a:t>
            </a:r>
            <a:r>
              <a:rPr lang="en-US" altLang="en-US" sz="2800">
                <a:solidFill>
                  <a:srgbClr val="336699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7588" name="Text Box 10">
            <a:extLst>
              <a:ext uri="{FF2B5EF4-FFF2-40B4-BE49-F238E27FC236}">
                <a16:creationId xmlns:a16="http://schemas.microsoft.com/office/drawing/2014/main" id="{114E53B8-AE3A-4197-DB92-5A3E6C29B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275" y="6227763"/>
            <a:ext cx="217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latin typeface="Comic Sans MS" panose="030F0702030302020204" pitchFamily="66" charset="0"/>
              </a:rPr>
              <a:t>Boose et al. (2001)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15DBF58C-2223-8DC7-4752-D668BB42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Need to highlight the consequences as part of the story…</a:t>
            </a:r>
          </a:p>
        </p:txBody>
      </p:sp>
      <p:pic>
        <p:nvPicPr>
          <p:cNvPr id="68611" name="Picture 11" descr="mcgillivrayswarbler">
            <a:extLst>
              <a:ext uri="{FF2B5EF4-FFF2-40B4-BE49-F238E27FC236}">
                <a16:creationId xmlns:a16="http://schemas.microsoft.com/office/drawing/2014/main" id="{53F97257-FEC8-A373-813E-5D29520845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48000"/>
            <a:ext cx="2043113" cy="173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12" descr="06800_s67">
            <a:extLst>
              <a:ext uri="{FF2B5EF4-FFF2-40B4-BE49-F238E27FC236}">
                <a16:creationId xmlns:a16="http://schemas.microsoft.com/office/drawing/2014/main" id="{44DFCC3C-4CC6-C8E5-1C71-A6CA0693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Line 13">
            <a:extLst>
              <a:ext uri="{FF2B5EF4-FFF2-40B4-BE49-F238E27FC236}">
                <a16:creationId xmlns:a16="http://schemas.microsoft.com/office/drawing/2014/main" id="{A7223023-581D-3FC2-F848-2477C3AC8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4038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614" name="Picture 5" descr="usfs">
            <a:extLst>
              <a:ext uri="{FF2B5EF4-FFF2-40B4-BE49-F238E27FC236}">
                <a16:creationId xmlns:a16="http://schemas.microsoft.com/office/drawing/2014/main" id="{81CE3C2C-327F-2435-C5EE-EA710DAEF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1425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Box 1">
            <a:extLst>
              <a:ext uri="{FF2B5EF4-FFF2-40B4-BE49-F238E27FC236}">
                <a16:creationId xmlns:a16="http://schemas.microsoft.com/office/drawing/2014/main" id="{E2A1BCC0-EB30-0E5F-5DE3-EBE14931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054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MacGillivray’s Warbler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D44CE2-F4B4-DB6D-0CA6-D32DD6711DC7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74638"/>
            <a:ext cx="8915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4000" b="1" kern="0" dirty="0">
                <a:solidFill>
                  <a:schemeClr val="bg1"/>
                </a:solidFill>
                <a:latin typeface="Arial" charset="0"/>
              </a:rPr>
              <a:t>BBS Population trends for Oregon</a:t>
            </a:r>
          </a:p>
        </p:txBody>
      </p:sp>
      <p:pic>
        <p:nvPicPr>
          <p:cNvPr id="69635" name="Picture 4" descr="OCWA RSHU plot2">
            <a:extLst>
              <a:ext uri="{FF2B5EF4-FFF2-40B4-BE49-F238E27FC236}">
                <a16:creationId xmlns:a16="http://schemas.microsoft.com/office/drawing/2014/main" id="{CEEF27B3-75A1-9765-F3BD-4F4B034F3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4961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>
            <a:extLst>
              <a:ext uri="{FF2B5EF4-FFF2-40B4-BE49-F238E27FC236}">
                <a16:creationId xmlns:a16="http://schemas.microsoft.com/office/drawing/2014/main" id="{0E280367-315A-B85B-C8A2-29C829D9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71613"/>
            <a:ext cx="19605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>
            <a:extLst>
              <a:ext uri="{FF2B5EF4-FFF2-40B4-BE49-F238E27FC236}">
                <a16:creationId xmlns:a16="http://schemas.microsoft.com/office/drawing/2014/main" id="{ECFE3AEA-A22D-2D1A-B9DC-0253DEDD8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867400"/>
            <a:ext cx="269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Orange-crowned warbler</a:t>
            </a:r>
          </a:p>
        </p:txBody>
      </p:sp>
      <p:sp>
        <p:nvSpPr>
          <p:cNvPr id="69638" name="Text Box 8">
            <a:extLst>
              <a:ext uri="{FF2B5EF4-FFF2-40B4-BE49-F238E27FC236}">
                <a16:creationId xmlns:a16="http://schemas.microsoft.com/office/drawing/2014/main" id="{F407229A-22A0-3B98-7258-4DCDD2FAE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867400"/>
            <a:ext cx="229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Rufous hummingbird</a:t>
            </a:r>
          </a:p>
        </p:txBody>
      </p:sp>
      <p:sp>
        <p:nvSpPr>
          <p:cNvPr id="69639" name="Line 9">
            <a:extLst>
              <a:ext uri="{FF2B5EF4-FFF2-40B4-BE49-F238E27FC236}">
                <a16:creationId xmlns:a16="http://schemas.microsoft.com/office/drawing/2014/main" id="{B7FAD1FC-92F7-FAB5-20E0-80DAA0AE7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9640" name="Picture 4">
            <a:extLst>
              <a:ext uri="{FF2B5EF4-FFF2-40B4-BE49-F238E27FC236}">
                <a16:creationId xmlns:a16="http://schemas.microsoft.com/office/drawing/2014/main" id="{7D8BB78C-F7AC-960E-F8D6-76F6A27CF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52513"/>
            <a:ext cx="17351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5DCC-1978-21C2-7149-B42A962140E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kern="0"/>
              <a:t>Black-throated Gray Warbler</a:t>
            </a:r>
            <a:endParaRPr lang="en-US" kern="0" dirty="0"/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492C31AC-4C5B-37A1-AFCE-F19CEF884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41148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DF8B-F16F-07B5-161A-358A035AEF2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kern="0"/>
              <a:t>Dark-eyed Junco</a:t>
            </a:r>
            <a:endParaRPr lang="en-US" kern="0" dirty="0"/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00E426C1-0AEC-03DE-3DED-A40225285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8800"/>
            <a:ext cx="32924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DFD8-46EE-3201-982E-FC58CA8A669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kern="0"/>
              <a:t>American Goldfinch</a:t>
            </a:r>
            <a:endParaRPr lang="en-US" kern="0" dirty="0"/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511CE415-25DB-86A8-454B-1E599BE15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44354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3">
            <a:extLst>
              <a:ext uri="{FF2B5EF4-FFF2-40B4-BE49-F238E27FC236}">
                <a16:creationId xmlns:a16="http://schemas.microsoft.com/office/drawing/2014/main" id="{47605F2A-99D5-B3B1-469D-7EDA2B07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953000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All in decline in PNW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roosevelt_elk01">
            <a:extLst>
              <a:ext uri="{FF2B5EF4-FFF2-40B4-BE49-F238E27FC236}">
                <a16:creationId xmlns:a16="http://schemas.microsoft.com/office/drawing/2014/main" id="{7DE088C5-007E-BBF6-D1D1-DFDB6B06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0768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">
            <a:extLst>
              <a:ext uri="{FF2B5EF4-FFF2-40B4-BE49-F238E27FC236}">
                <a16:creationId xmlns:a16="http://schemas.microsoft.com/office/drawing/2014/main" id="{9959404C-C633-5014-83C7-773E730DF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4859338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D67B868-8466-AC09-E053-F92D97B1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Early seral habitat comes from forests being: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B513C179-B4E8-00B9-8693-30F69F467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Blown Down</a:t>
            </a:r>
          </a:p>
        </p:txBody>
      </p:sp>
      <p:pic>
        <p:nvPicPr>
          <p:cNvPr id="19460" name="Picture 2" descr="Hurr">
            <a:extLst>
              <a:ext uri="{FF2B5EF4-FFF2-40B4-BE49-F238E27FC236}">
                <a16:creationId xmlns:a16="http://schemas.microsoft.com/office/drawing/2014/main" id="{39905A1A-2D67-2F26-D31A-E7BF5C96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154" r="3847" b="13745"/>
          <a:stretch>
            <a:fillRect/>
          </a:stretch>
        </p:blipFill>
        <p:spPr bwMode="auto">
          <a:xfrm>
            <a:off x="2057400" y="2590800"/>
            <a:ext cx="59309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usfs">
            <a:extLst>
              <a:ext uri="{FF2B5EF4-FFF2-40B4-BE49-F238E27FC236}">
                <a16:creationId xmlns:a16="http://schemas.microsoft.com/office/drawing/2014/main" id="{271BF18D-33CC-CE65-1B3B-3A1B8065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7644AB04-DB23-65CE-88B3-D48EA825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1524000"/>
          </a:xfrm>
        </p:spPr>
        <p:txBody>
          <a:bodyPr/>
          <a:lstStyle/>
          <a:p>
            <a:pPr eaLnBrk="1" hangingPunct="1"/>
            <a:r>
              <a:rPr lang="en-US" altLang="en-US"/>
              <a:t>Who will be added to the endangered species list next?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74755" name="Picture 11" descr="mcgillivrayswarbler">
            <a:extLst>
              <a:ext uri="{FF2B5EF4-FFF2-40B4-BE49-F238E27FC236}">
                <a16:creationId xmlns:a16="http://schemas.microsoft.com/office/drawing/2014/main" id="{ACBE6103-C62A-2D00-0DA5-3B3BA206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08188"/>
            <a:ext cx="3227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2" descr="06800_s67">
            <a:extLst>
              <a:ext uri="{FF2B5EF4-FFF2-40B4-BE49-F238E27FC236}">
                <a16:creationId xmlns:a16="http://schemas.microsoft.com/office/drawing/2014/main" id="{01430A96-A067-2839-010B-0A24791C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294188"/>
            <a:ext cx="195103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>
            <a:extLst>
              <a:ext uri="{FF2B5EF4-FFF2-40B4-BE49-F238E27FC236}">
                <a16:creationId xmlns:a16="http://schemas.microsoft.com/office/drawing/2014/main" id="{F1844083-9EB6-4063-044A-07107874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08188"/>
            <a:ext cx="4999038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210440-35F8-5DEC-7658-F37728764C4F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i="1" dirty="0">
                <a:solidFill>
                  <a:srgbClr val="FFFF00"/>
                </a:solidFill>
                <a:ea typeface="+mj-ea"/>
              </a:rPr>
              <a:t>Food For Thought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32B9B08-123C-A8C9-C748-B83928A5911B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bg1"/>
                </a:solidFill>
              </a:rPr>
              <a:t>It is more complicated than we thought.</a:t>
            </a:r>
          </a:p>
          <a:p>
            <a:pPr>
              <a:defRPr/>
            </a:pPr>
            <a:endParaRPr lang="en-US" kern="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kern="0" dirty="0">
                <a:solidFill>
                  <a:schemeClr val="bg1"/>
                </a:solidFill>
              </a:rPr>
              <a:t>Can it be “man made?”</a:t>
            </a:r>
          </a:p>
          <a:p>
            <a:pPr>
              <a:defRPr/>
            </a:pPr>
            <a:endParaRPr lang="en-US" kern="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kern="0" dirty="0">
                <a:solidFill>
                  <a:schemeClr val="bg1"/>
                </a:solidFill>
              </a:rPr>
              <a:t>Can we “allow it” naturally?</a:t>
            </a:r>
          </a:p>
          <a:p>
            <a:pPr>
              <a:defRPr/>
            </a:pPr>
            <a:endParaRPr lang="en-US" kern="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kern="0" dirty="0">
                <a:solidFill>
                  <a:schemeClr val="bg1"/>
                </a:solidFill>
              </a:rPr>
              <a:t>Is there a proxy?</a:t>
            </a:r>
          </a:p>
          <a:p>
            <a:pPr>
              <a:defRPr/>
            </a:pPr>
            <a:endParaRPr lang="en-US" kern="0" dirty="0">
              <a:solidFill>
                <a:schemeClr val="bg1"/>
              </a:solidFill>
            </a:endParaRPr>
          </a:p>
          <a:p>
            <a:pPr>
              <a:defRPr/>
            </a:pPr>
            <a:endParaRPr lang="en-US" kern="0" dirty="0"/>
          </a:p>
        </p:txBody>
      </p:sp>
      <p:pic>
        <p:nvPicPr>
          <p:cNvPr id="75780" name="Picture 5" descr="usfs">
            <a:extLst>
              <a:ext uri="{FF2B5EF4-FFF2-40B4-BE49-F238E27FC236}">
                <a16:creationId xmlns:a16="http://schemas.microsoft.com/office/drawing/2014/main" id="{4F477FD9-C6DB-6741-3F12-5AE0F88E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130925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3">
            <a:extLst>
              <a:ext uri="{FF2B5EF4-FFF2-40B4-BE49-F238E27FC236}">
                <a16:creationId xmlns:a16="http://schemas.microsoft.com/office/drawing/2014/main" id="{64223821-33A1-6C38-7F42-63359C007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276600"/>
            <a:ext cx="3657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FF00"/>
                </a:solidFill>
              </a:rPr>
              <a:t>How much</a:t>
            </a:r>
          </a:p>
          <a:p>
            <a:r>
              <a:rPr lang="en-US" altLang="en-US">
                <a:solidFill>
                  <a:srgbClr val="FFFF00"/>
                </a:solidFill>
              </a:rPr>
              <a:t>How big</a:t>
            </a:r>
          </a:p>
          <a:p>
            <a:r>
              <a:rPr lang="en-US" altLang="en-US">
                <a:solidFill>
                  <a:srgbClr val="FFFF00"/>
                </a:solidFill>
              </a:rPr>
              <a:t>Where</a:t>
            </a:r>
          </a:p>
          <a:p>
            <a:r>
              <a:rPr lang="en-US" altLang="en-US">
                <a:solidFill>
                  <a:srgbClr val="FFFF00"/>
                </a:solidFill>
              </a:rPr>
              <a:t>When</a:t>
            </a:r>
          </a:p>
          <a:p>
            <a:r>
              <a:rPr lang="en-US" altLang="en-US">
                <a:solidFill>
                  <a:srgbClr val="FFFF00"/>
                </a:solidFill>
              </a:rPr>
              <a:t>How</a:t>
            </a:r>
          </a:p>
          <a:p>
            <a:endParaRPr lang="en-US" altLang="en-US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3">
            <a:extLst>
              <a:ext uri="{FF2B5EF4-FFF2-40B4-BE49-F238E27FC236}">
                <a16:creationId xmlns:a16="http://schemas.microsoft.com/office/drawing/2014/main" id="{8A5387D7-5EA6-C3A8-FFED-6084AE5B9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2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Early Seral through Ecological Forestry Techniques?</a:t>
            </a:r>
          </a:p>
        </p:txBody>
      </p:sp>
      <p:pic>
        <p:nvPicPr>
          <p:cNvPr id="76803" name="Picture 4" descr="clumped leave trees 1">
            <a:extLst>
              <a:ext uri="{FF2B5EF4-FFF2-40B4-BE49-F238E27FC236}">
                <a16:creationId xmlns:a16="http://schemas.microsoft.com/office/drawing/2014/main" id="{2115CFBB-A33A-2BEA-8E6A-F9260034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/>
          <a:stretch>
            <a:fillRect/>
          </a:stretch>
        </p:blipFill>
        <p:spPr bwMode="auto">
          <a:xfrm>
            <a:off x="3962400" y="2105025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0" descr="BRLS_la1_05">
            <a:extLst>
              <a:ext uri="{FF2B5EF4-FFF2-40B4-BE49-F238E27FC236}">
                <a16:creationId xmlns:a16="http://schemas.microsoft.com/office/drawing/2014/main" id="{6C385E1D-083F-ECCE-32CF-89B9A811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6449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DF2422-32EE-A185-059C-A7FADF31ACA4}"/>
              </a:ext>
            </a:extLst>
          </p:cNvPr>
          <p:cNvSpPr/>
          <p:nvPr/>
        </p:nvSpPr>
        <p:spPr>
          <a:xfrm>
            <a:off x="4953000" y="1600200"/>
            <a:ext cx="3733800" cy="4876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2F73E0-68B6-CECC-744C-24988F9A0757}"/>
              </a:ext>
            </a:extLst>
          </p:cNvPr>
          <p:cNvSpPr txBox="1">
            <a:spLocks noChangeArrowheads="1"/>
          </p:cNvSpPr>
          <p:nvPr/>
        </p:nvSpPr>
        <p:spPr>
          <a:xfrm>
            <a:off x="-762000" y="685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kern="0"/>
              <a:t>Historical Range of Variability</a:t>
            </a:r>
            <a:br>
              <a:rPr lang="en-US" sz="3600" kern="0"/>
            </a:br>
            <a:r>
              <a:rPr lang="en-US" sz="3600" kern="0"/>
              <a:t>Oregon Coast Range</a:t>
            </a:r>
            <a:br>
              <a:rPr lang="en-US" sz="3600" kern="0"/>
            </a:br>
            <a:r>
              <a:rPr lang="en-US" sz="3600" kern="0"/>
              <a:t> % of Landscape</a:t>
            </a:r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94E3492A-6F3F-9811-CE08-D07BF8995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95600"/>
            <a:ext cx="41148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</a:rPr>
              <a:t>Early Seral: 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</a:rPr>
              <a:t>10-25%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</a:rPr>
              <a:t>Old Growth:  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</a:rPr>
              <a:t>35-60%</a:t>
            </a:r>
          </a:p>
        </p:txBody>
      </p:sp>
      <p:sp>
        <p:nvSpPr>
          <p:cNvPr id="77829" name="Text Box 4">
            <a:extLst>
              <a:ext uri="{FF2B5EF4-FFF2-40B4-BE49-F238E27FC236}">
                <a16:creationId xmlns:a16="http://schemas.microsoft.com/office/drawing/2014/main" id="{E5B722F2-2D63-47E5-5041-C8076AE6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521450"/>
            <a:ext cx="1458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% of Landscape</a:t>
            </a:r>
          </a:p>
        </p:txBody>
      </p:sp>
      <p:sp>
        <p:nvSpPr>
          <p:cNvPr id="77830" name="Text Box 5">
            <a:extLst>
              <a:ext uri="{FF2B5EF4-FFF2-40B4-BE49-F238E27FC236}">
                <a16:creationId xmlns:a16="http://schemas.microsoft.com/office/drawing/2014/main" id="{6B8B7FA3-DFFA-5007-CF0F-926012F0083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159250" y="3665538"/>
            <a:ext cx="11303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Probability</a:t>
            </a:r>
          </a:p>
        </p:txBody>
      </p:sp>
      <p:graphicFrame>
        <p:nvGraphicFramePr>
          <p:cNvPr id="77831" name="Object 2">
            <a:extLst>
              <a:ext uri="{FF2B5EF4-FFF2-40B4-BE49-F238E27FC236}">
                <a16:creationId xmlns:a16="http://schemas.microsoft.com/office/drawing/2014/main" id="{C7E6C39B-D7EE-B28B-06E5-CB562274D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524000"/>
          <a:ext cx="3825875" cy="479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heet" r:id="rId2" imgW="2590465" imgH="3352800" progId="SPLUSGraphSheetFileType">
                  <p:embed/>
                </p:oleObj>
              </mc:Choice>
              <mc:Fallback>
                <p:oleObj name="Graph Sheet" r:id="rId2" imgW="2590465" imgH="3352800" progId="SPLUSGraphSheetFileTyp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2387" r="21446"/>
                      <a:stretch>
                        <a:fillRect/>
                      </a:stretch>
                    </p:blipFill>
                    <p:spPr bwMode="auto">
                      <a:xfrm>
                        <a:off x="4953000" y="1524000"/>
                        <a:ext cx="3825875" cy="479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32" name="Picture 4" descr="fire_biscuit3">
            <a:extLst>
              <a:ext uri="{FF2B5EF4-FFF2-40B4-BE49-F238E27FC236}">
                <a16:creationId xmlns:a16="http://schemas.microsoft.com/office/drawing/2014/main" id="{1910E2A6-2943-F8C5-3891-641AB71D4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97475"/>
            <a:ext cx="17065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>
            <a:extLst>
              <a:ext uri="{FF2B5EF4-FFF2-40B4-BE49-F238E27FC236}">
                <a16:creationId xmlns:a16="http://schemas.microsoft.com/office/drawing/2014/main" id="{A20A908E-878C-B4D1-FB1C-AA5E813C66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685800"/>
          <a:ext cx="4938713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751040" imgH="24140160" progId="AcroExch.Document.11">
                  <p:embed/>
                </p:oleObj>
              </mc:Choice>
              <mc:Fallback>
                <p:oleObj name="Acrobat Document" r:id="rId2" imgW="19751040" imgH="2414016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685800"/>
                        <a:ext cx="4938713" cy="603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1" name="TextBox 3">
            <a:extLst>
              <a:ext uri="{FF2B5EF4-FFF2-40B4-BE49-F238E27FC236}">
                <a16:creationId xmlns:a16="http://schemas.microsoft.com/office/drawing/2014/main" id="{2F878674-EC7A-1D93-31F4-E246856A2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Significant fires on the McKenzie River RD</a:t>
            </a:r>
          </a:p>
        </p:txBody>
      </p:sp>
      <p:sp>
        <p:nvSpPr>
          <p:cNvPr id="78852" name="Rectangle 1">
            <a:extLst>
              <a:ext uri="{FF2B5EF4-FFF2-40B4-BE49-F238E27FC236}">
                <a16:creationId xmlns:a16="http://schemas.microsoft.com/office/drawing/2014/main" id="{509F3022-CE46-728A-F81C-F4DC6B29D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967038"/>
            <a:ext cx="22098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b="1">
              <a:solidFill>
                <a:schemeClr val="bg1"/>
              </a:solidFill>
            </a:endParaRPr>
          </a:p>
          <a:p>
            <a:endParaRPr lang="en-US" altLang="en-US" b="1">
              <a:solidFill>
                <a:schemeClr val="bg1"/>
              </a:solidFill>
            </a:endParaRPr>
          </a:p>
          <a:p>
            <a:endParaRPr lang="en-US" altLang="en-US" b="1">
              <a:solidFill>
                <a:schemeClr val="bg1"/>
              </a:solidFill>
            </a:endParaRPr>
          </a:p>
          <a:p>
            <a:r>
              <a:rPr lang="en-US" altLang="en-US" b="1">
                <a:solidFill>
                  <a:schemeClr val="bg1"/>
                </a:solidFill>
              </a:rPr>
              <a:t>8 fires per year suppressed in last 40 years in S. Fork McKenzie Watershed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1EC8-784A-A8DE-84AE-76610ED97C28}"/>
              </a:ext>
            </a:extLst>
          </p:cNvPr>
          <p:cNvSpPr txBox="1">
            <a:spLocks/>
          </p:cNvSpPr>
          <p:nvPr/>
        </p:nvSpPr>
        <p:spPr>
          <a:xfrm>
            <a:off x="401638" y="0"/>
            <a:ext cx="8229600" cy="6794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600" kern="0"/>
              <a:t>Why Here, Why Now?</a:t>
            </a:r>
          </a:p>
        </p:txBody>
      </p:sp>
      <p:pic>
        <p:nvPicPr>
          <p:cNvPr id="79875" name="Picture 3" descr="elk_project_nso_all_layers.jpg">
            <a:extLst>
              <a:ext uri="{FF2B5EF4-FFF2-40B4-BE49-F238E27FC236}">
                <a16:creationId xmlns:a16="http://schemas.microsoft.com/office/drawing/2014/main" id="{2A449FD7-55FD-9CFA-A0BE-0CAF4BEE3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920" r="2972" b="1878"/>
          <a:stretch>
            <a:fillRect/>
          </a:stretch>
        </p:blipFill>
        <p:spPr bwMode="auto">
          <a:xfrm>
            <a:off x="249238" y="609600"/>
            <a:ext cx="85344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03E2BE-0D8D-E1DA-12BA-1DC2E0858792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3036888"/>
            <a:ext cx="838200" cy="2667000"/>
            <a:chOff x="2971800" y="3505200"/>
            <a:chExt cx="838200" cy="2667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35E8CD7-DF75-B45D-7EF9-6BDAEE6A248E}"/>
                </a:ext>
              </a:extLst>
            </p:cNvPr>
            <p:cNvSpPr/>
            <p:nvPr/>
          </p:nvSpPr>
          <p:spPr>
            <a:xfrm>
              <a:off x="3048000" y="5410200"/>
              <a:ext cx="762000" cy="762000"/>
            </a:xfrm>
            <a:prstGeom prst="ellipse">
              <a:avLst/>
            </a:prstGeom>
            <a:noFill/>
            <a:ln w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D794AD8-94D9-E2DB-5B3E-C4648564B7B9}"/>
                </a:ext>
              </a:extLst>
            </p:cNvPr>
            <p:cNvSpPr/>
            <p:nvPr/>
          </p:nvSpPr>
          <p:spPr>
            <a:xfrm>
              <a:off x="2971800" y="3505200"/>
              <a:ext cx="762000" cy="762000"/>
            </a:xfrm>
            <a:prstGeom prst="ellipse">
              <a:avLst/>
            </a:prstGeom>
            <a:noFill/>
            <a:ln w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E1CE87-9ADD-2C7E-98F8-D8563596F123}"/>
              </a:ext>
            </a:extLst>
          </p:cNvPr>
          <p:cNvGrpSpPr>
            <a:grpSpLocks/>
          </p:cNvGrpSpPr>
          <p:nvPr/>
        </p:nvGrpSpPr>
        <p:grpSpPr bwMode="auto">
          <a:xfrm>
            <a:off x="2389188" y="4217988"/>
            <a:ext cx="4191000" cy="914400"/>
            <a:chOff x="2209800" y="4343400"/>
            <a:chExt cx="41910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14404BF-A518-3233-8CC9-597F619CC494}"/>
                </a:ext>
              </a:extLst>
            </p:cNvPr>
            <p:cNvSpPr/>
            <p:nvPr/>
          </p:nvSpPr>
          <p:spPr>
            <a:xfrm>
              <a:off x="2209800" y="4495800"/>
              <a:ext cx="762000" cy="76200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A9FAFE-5E67-4C9E-1368-882D11730626}"/>
                </a:ext>
              </a:extLst>
            </p:cNvPr>
            <p:cNvSpPr/>
            <p:nvPr/>
          </p:nvSpPr>
          <p:spPr>
            <a:xfrm>
              <a:off x="5638800" y="4343400"/>
              <a:ext cx="762000" cy="76200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9878" name="Rectangle 11">
            <a:extLst>
              <a:ext uri="{FF2B5EF4-FFF2-40B4-BE49-F238E27FC236}">
                <a16:creationId xmlns:a16="http://schemas.microsoft.com/office/drawing/2014/main" id="{64B98408-CD9B-AECD-0A05-790559C49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9238" y="19354800"/>
            <a:ext cx="7162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600"/>
              <a:t>More fire prone areas to potentially treat to reduce fuels to reduce risk of habitat loss current Spotted Owl habitat from future wildfires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E349EF09-5CF3-B4DA-1A84-F7026D77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2057400"/>
          </a:xfrm>
        </p:spPr>
        <p:txBody>
          <a:bodyPr/>
          <a:lstStyle/>
          <a:p>
            <a:pPr algn="l" eaLnBrk="1" hangingPunct="1"/>
            <a:r>
              <a:rPr lang="en-US" altLang="en-US"/>
              <a:t>Perhaps early seral forest has a “face” that only mother nature could love…</a:t>
            </a:r>
          </a:p>
        </p:txBody>
      </p:sp>
      <p:pic>
        <p:nvPicPr>
          <p:cNvPr id="80899" name="Picture 5" descr="usfs">
            <a:extLst>
              <a:ext uri="{FF2B5EF4-FFF2-40B4-BE49-F238E27FC236}">
                <a16:creationId xmlns:a16="http://schemas.microsoft.com/office/drawing/2014/main" id="{0C2EC28F-F746-13D3-4827-4B7BF952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16638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>
            <a:extLst>
              <a:ext uri="{FF2B5EF4-FFF2-40B4-BE49-F238E27FC236}">
                <a16:creationId xmlns:a16="http://schemas.microsoft.com/office/drawing/2014/main" id="{A7E8AB10-055C-2C1E-FD37-F44B2B5C6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38163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>
            <a:extLst>
              <a:ext uri="{FF2B5EF4-FFF2-40B4-BE49-F238E27FC236}">
                <a16:creationId xmlns:a16="http://schemas.microsoft.com/office/drawing/2014/main" id="{C42B9257-7F61-CE94-DCE7-DC0F4F3E0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748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81923" name="Title 5">
            <a:extLst>
              <a:ext uri="{FF2B5EF4-FFF2-40B4-BE49-F238E27FC236}">
                <a16:creationId xmlns:a16="http://schemas.microsoft.com/office/drawing/2014/main" id="{6E055736-B8AA-EE6D-037D-0AF548A5C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Intelligent tinkering saves all the pieces…</a:t>
            </a:r>
            <a:br>
              <a:rPr lang="en-US" altLang="en-US" i="1"/>
            </a:br>
            <a:endParaRPr lang="en-US" altLang="en-US"/>
          </a:p>
        </p:txBody>
      </p:sp>
      <p:pic>
        <p:nvPicPr>
          <p:cNvPr id="81924" name="Picture 5" descr="usfs">
            <a:extLst>
              <a:ext uri="{FF2B5EF4-FFF2-40B4-BE49-F238E27FC236}">
                <a16:creationId xmlns:a16="http://schemas.microsoft.com/office/drawing/2014/main" id="{8AB557FB-8DDE-55A8-110F-63EDC260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:\Users\markswanson\Documents\early_seral\JustinHaug_Photos\#7026_wildflowers_rs_crop.jpg">
            <a:extLst>
              <a:ext uri="{FF2B5EF4-FFF2-40B4-BE49-F238E27FC236}">
                <a16:creationId xmlns:a16="http://schemas.microsoft.com/office/drawing/2014/main" id="{03F36DFA-E072-6490-EF17-B000DD52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7245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6">
            <a:extLst>
              <a:ext uri="{FF2B5EF4-FFF2-40B4-BE49-F238E27FC236}">
                <a16:creationId xmlns:a16="http://schemas.microsoft.com/office/drawing/2014/main" id="{30487AD9-6608-2F8D-577A-59A16D855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21313"/>
            <a:ext cx="3962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/>
              <a:t>QUESTIONS?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67F1FA-7374-3A7E-F554-3B0627EF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Early seral habitat comes from forests being: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74F90AAF-1A5E-677E-4505-FDC01D4F0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Really “Blown” down</a:t>
            </a:r>
          </a:p>
        </p:txBody>
      </p:sp>
      <p:pic>
        <p:nvPicPr>
          <p:cNvPr id="20484" name="Picture 4" descr="mtsthelens05">
            <a:extLst>
              <a:ext uri="{FF2B5EF4-FFF2-40B4-BE49-F238E27FC236}">
                <a16:creationId xmlns:a16="http://schemas.microsoft.com/office/drawing/2014/main" id="{4D2F40F8-9881-D523-630B-22B6A620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526732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usfs">
            <a:extLst>
              <a:ext uri="{FF2B5EF4-FFF2-40B4-BE49-F238E27FC236}">
                <a16:creationId xmlns:a16="http://schemas.microsoft.com/office/drawing/2014/main" id="{EB132792-5525-6EB4-63E0-BA2970D7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21413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3FE8C98-9398-4FCD-9FEF-53D71011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Early seral habitat comes from forests being: 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78174F99-3DD4-8ED0-800F-DCDD3D52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Pushed Down by Floods</a:t>
            </a:r>
          </a:p>
        </p:txBody>
      </p:sp>
      <p:graphicFrame>
        <p:nvGraphicFramePr>
          <p:cNvPr id="21508" name="Object 3">
            <a:extLst>
              <a:ext uri="{FF2B5EF4-FFF2-40B4-BE49-F238E27FC236}">
                <a16:creationId xmlns:a16="http://schemas.microsoft.com/office/drawing/2014/main" id="{031DA77B-4467-7B2C-1684-D74E98EFB8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2971800"/>
          <a:ext cx="2743200" cy="22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1042337" imgH="14669771" progId="Paint.Picture">
                  <p:embed/>
                </p:oleObj>
              </mc:Choice>
              <mc:Fallback>
                <p:oleObj name="Bitmap Image" r:id="rId3" imgW="11042337" imgH="1466977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743200" cy="221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66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9" name="Picture 3" descr="untitled2">
            <a:extLst>
              <a:ext uri="{FF2B5EF4-FFF2-40B4-BE49-F238E27FC236}">
                <a16:creationId xmlns:a16="http://schemas.microsoft.com/office/drawing/2014/main" id="{F12D2DC8-52DD-2477-846F-1B526657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11480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usfs">
            <a:extLst>
              <a:ext uri="{FF2B5EF4-FFF2-40B4-BE49-F238E27FC236}">
                <a16:creationId xmlns:a16="http://schemas.microsoft.com/office/drawing/2014/main" id="{9E449BAD-66CA-0E6E-703E-828838FC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17D7-E32D-354B-0921-9913E88BEA3D}"/>
              </a:ext>
            </a:extLst>
          </p:cNvPr>
          <p:cNvSpPr txBox="1">
            <a:spLocks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Early seral habitat comes from forests being: </a:t>
            </a:r>
          </a:p>
          <a:p>
            <a:pPr eaLnBrk="1" hangingPunct="1">
              <a:defRPr/>
            </a:pPr>
            <a:endParaRPr lang="en-US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E751E-7CCD-89B5-D32E-F7A8A305E84E}"/>
              </a:ext>
            </a:extLst>
          </p:cNvPr>
          <p:cNvSpPr txBox="1">
            <a:spLocks/>
          </p:cNvSpPr>
          <p:nvPr/>
        </p:nvSpPr>
        <p:spPr>
          <a:xfrm>
            <a:off x="685800" y="15240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endParaRPr lang="en-US" kern="0" dirty="0"/>
          </a:p>
          <a:p>
            <a:pPr eaLnBrk="1" hangingPunct="1">
              <a:defRPr/>
            </a:pPr>
            <a:r>
              <a:rPr lang="en-US" kern="0" dirty="0"/>
              <a:t>Munched</a:t>
            </a:r>
          </a:p>
        </p:txBody>
      </p:sp>
      <p:pic>
        <p:nvPicPr>
          <p:cNvPr id="22532" name="Picture 5" descr="usfs">
            <a:extLst>
              <a:ext uri="{FF2B5EF4-FFF2-40B4-BE49-F238E27FC236}">
                <a16:creationId xmlns:a16="http://schemas.microsoft.com/office/drawing/2014/main" id="{473B7AF1-B249-F10A-9D0D-E94ED635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49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deadwooddown.com/wp-content/uploads/2012/01/mountain-pine-beetle-300x246.jpg">
            <a:extLst>
              <a:ext uri="{FF2B5EF4-FFF2-40B4-BE49-F238E27FC236}">
                <a16:creationId xmlns:a16="http://schemas.microsoft.com/office/drawing/2014/main" id="{0F209259-8C3A-AB4C-8C50-5EE62E11B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133600"/>
            <a:ext cx="28575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http://farm3.staticflickr.com/2004/1801788885_d9f6ff1dac_z.jpg">
            <a:extLst>
              <a:ext uri="{FF2B5EF4-FFF2-40B4-BE49-F238E27FC236}">
                <a16:creationId xmlns:a16="http://schemas.microsoft.com/office/drawing/2014/main" id="{11C1E7E3-F412-0949-7A09-6E58DCE6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692400"/>
            <a:ext cx="512127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cherylsNFP and biodiversity3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2367</TotalTime>
  <Words>995</Words>
  <Application>Microsoft Office PowerPoint</Application>
  <PresentationFormat>On-screen Show (4:3)</PresentationFormat>
  <Paragraphs>215</Paragraphs>
  <Slides>68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Verdana</vt:lpstr>
      <vt:lpstr>MS PGothic</vt:lpstr>
      <vt:lpstr>Arial</vt:lpstr>
      <vt:lpstr>Times New Roman</vt:lpstr>
      <vt:lpstr>Arial Narrow</vt:lpstr>
      <vt:lpstr>Calibri</vt:lpstr>
      <vt:lpstr>Wingdings</vt:lpstr>
      <vt:lpstr>Comic Sans MS</vt:lpstr>
      <vt:lpstr>Tahoma</vt:lpstr>
      <vt:lpstr>cherylsNFP and biodiversity3</vt:lpstr>
      <vt:lpstr>Bitmap Image</vt:lpstr>
      <vt:lpstr>Microsoft Graph Chart</vt:lpstr>
      <vt:lpstr>Microsoft Office Excel Chart</vt:lpstr>
      <vt:lpstr>Graph Sheet</vt:lpstr>
      <vt:lpstr>Adobe Acrobat Document</vt:lpstr>
      <vt:lpstr> Early Seral Forest: A Conservation  Conundrum </vt:lpstr>
      <vt:lpstr>        For the last several decades, the big  issue has been the protection and/or  development of old growth forest    .  </vt:lpstr>
      <vt:lpstr>PowerPoint Presentation</vt:lpstr>
      <vt:lpstr>Early seral habitat comes from forests being: </vt:lpstr>
      <vt:lpstr>Early seral habitat comes from forests being:</vt:lpstr>
      <vt:lpstr>Early seral habitat comes from forests being:</vt:lpstr>
      <vt:lpstr>Early seral habitat comes from forests being:</vt:lpstr>
      <vt:lpstr>Early seral habitat comes from forests being: </vt:lpstr>
      <vt:lpstr>PowerPoint Presentation</vt:lpstr>
      <vt:lpstr>Early seral habitat comes from forests being:</vt:lpstr>
      <vt:lpstr>      …a condition created from  diseases, disaster, disturbance</vt:lpstr>
      <vt:lpstr>Is there such a thing as a 'Good' Forest Opening?</vt:lpstr>
      <vt:lpstr>PowerPoint Presentation</vt:lpstr>
      <vt:lpstr>PowerPoint Presentation</vt:lpstr>
      <vt:lpstr>PowerPoint Presentation</vt:lpstr>
      <vt:lpstr>Uncover the Story…                    …a work in progress…</vt:lpstr>
      <vt:lpstr>The world view of forestry…</vt:lpstr>
      <vt:lpstr>PowerPoint Presentation</vt:lpstr>
      <vt:lpstr>      Early seral forest  =  truly a rich community! What’s the rush?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40% canopy closure, early seral understory species obviously suppressed. </vt:lpstr>
      <vt:lpstr>PowerPoint Presentation</vt:lpstr>
      <vt:lpstr>PowerPoint Presentation</vt:lpstr>
      <vt:lpstr> </vt:lpstr>
      <vt:lpstr>Why Are They There?</vt:lpstr>
      <vt:lpstr> Sunshine =  nuts nectar fruits bugs leafy plants warmth</vt:lpstr>
      <vt:lpstr>Nuts/Grass Seeds</vt:lpstr>
      <vt:lpstr>PowerPoint Presentation</vt:lpstr>
      <vt:lpstr>Butterflies</vt:lpstr>
      <vt:lpstr>Fruits</vt:lpstr>
      <vt:lpstr>PowerPoint Presentation</vt:lpstr>
      <vt:lpstr>PowerPoint Presentation</vt:lpstr>
      <vt:lpstr>PowerPoint Presentation</vt:lpstr>
      <vt:lpstr>PowerPoint Presentation</vt:lpstr>
      <vt:lpstr>Leafy Plants – Foliage Gleeners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What’s the problem?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to highlight the consequences as part of the story…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will be added to the endangered species list next?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Perhaps early seral forest has a “face” that only mother nature could love…</vt:lpstr>
      <vt:lpstr>Intelligent tinkering saves all the pieces… 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the components of high quality early seral forests?</dc:title>
  <dc:creator>FSDefaultUser</dc:creator>
  <cp:lastModifiedBy>Lum-Naihe, Christof Jurh duk - FS, AZ</cp:lastModifiedBy>
  <cp:revision>91</cp:revision>
  <dcterms:created xsi:type="dcterms:W3CDTF">2007-01-23T22:28:40Z</dcterms:created>
  <dcterms:modified xsi:type="dcterms:W3CDTF">2025-08-05T17:31:48Z</dcterms:modified>
</cp:coreProperties>
</file>