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70"/>
  </p:notesMasterIdLst>
  <p:handoutMasterIdLst>
    <p:handoutMasterId r:id="rId71"/>
  </p:handoutMasterIdLst>
  <p:sldIdLst>
    <p:sldId id="367" r:id="rId2"/>
    <p:sldId id="368" r:id="rId3"/>
    <p:sldId id="491" r:id="rId4"/>
    <p:sldId id="270" r:id="rId5"/>
    <p:sldId id="353" r:id="rId6"/>
    <p:sldId id="362" r:id="rId7"/>
    <p:sldId id="324" r:id="rId8"/>
    <p:sldId id="325" r:id="rId9"/>
    <p:sldId id="363" r:id="rId10"/>
    <p:sldId id="327" r:id="rId11"/>
    <p:sldId id="364" r:id="rId12"/>
    <p:sldId id="271" r:id="rId13"/>
    <p:sldId id="346" r:id="rId14"/>
    <p:sldId id="439" r:id="rId15"/>
    <p:sldId id="309" r:id="rId16"/>
    <p:sldId id="443" r:id="rId17"/>
    <p:sldId id="279" r:id="rId18"/>
    <p:sldId id="450" r:id="rId19"/>
    <p:sldId id="261" r:id="rId20"/>
    <p:sldId id="403" r:id="rId21"/>
    <p:sldId id="278" r:id="rId22"/>
    <p:sldId id="444" r:id="rId23"/>
    <p:sldId id="303" r:id="rId24"/>
    <p:sldId id="407" r:id="rId25"/>
    <p:sldId id="302" r:id="rId26"/>
    <p:sldId id="445" r:id="rId27"/>
    <p:sldId id="305" r:id="rId28"/>
    <p:sldId id="451" r:id="rId29"/>
    <p:sldId id="323" r:id="rId30"/>
    <p:sldId id="408" r:id="rId31"/>
    <p:sldId id="328" r:id="rId32"/>
    <p:sldId id="446" r:id="rId33"/>
    <p:sldId id="329" r:id="rId34"/>
    <p:sldId id="447" r:id="rId35"/>
    <p:sldId id="423" r:id="rId36"/>
    <p:sldId id="374" r:id="rId37"/>
    <p:sldId id="419" r:id="rId38"/>
    <p:sldId id="378" r:id="rId39"/>
    <p:sldId id="430" r:id="rId40"/>
    <p:sldId id="431" r:id="rId41"/>
    <p:sldId id="466" r:id="rId42"/>
    <p:sldId id="471" r:id="rId43"/>
    <p:sldId id="467" r:id="rId44"/>
    <p:sldId id="472" r:id="rId45"/>
    <p:sldId id="488" r:id="rId46"/>
    <p:sldId id="487" r:id="rId47"/>
    <p:sldId id="484" r:id="rId48"/>
    <p:sldId id="489" r:id="rId49"/>
    <p:sldId id="485" r:id="rId50"/>
    <p:sldId id="482" r:id="rId51"/>
    <p:sldId id="382" r:id="rId52"/>
    <p:sldId id="383" r:id="rId53"/>
    <p:sldId id="410" r:id="rId54"/>
    <p:sldId id="384" r:id="rId55"/>
    <p:sldId id="448" r:id="rId56"/>
    <p:sldId id="493" r:id="rId57"/>
    <p:sldId id="495" r:id="rId58"/>
    <p:sldId id="395" r:id="rId59"/>
    <p:sldId id="396" r:id="rId60"/>
    <p:sldId id="452" r:id="rId61"/>
    <p:sldId id="397" r:id="rId62"/>
    <p:sldId id="415" r:id="rId63"/>
    <p:sldId id="401" r:id="rId64"/>
    <p:sldId id="402" r:id="rId65"/>
    <p:sldId id="272" r:id="rId66"/>
    <p:sldId id="341" r:id="rId67"/>
    <p:sldId id="409" r:id="rId68"/>
    <p:sldId id="496" r:id="rId6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00"/>
    <a:srgbClr val="FFFF00"/>
    <a:srgbClr val="CC00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4" d="100"/>
        <a:sy n="164" d="100"/>
      </p:scale>
      <p:origin x="0" y="18822"/>
    </p:cViewPr>
  </p:sorterViewPr>
  <p:notesViewPr>
    <p:cSldViewPr>
      <p:cViewPr varScale="1">
        <p:scale>
          <a:sx n="83" d="100"/>
          <a:sy n="83" d="100"/>
        </p:scale>
        <p:origin x="-2004" y="-96"/>
      </p:cViewPr>
      <p:guideLst>
        <p:guide orient="horz" pos="3025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9B6742-1A37-2C1E-6C89-709ADBA2D4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7591" tIns="48795" rIns="97591" bIns="4879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A96757-43B1-25DC-2B1D-BE3BABCA08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wrap="square" lIns="97591" tIns="48795" rIns="97591" bIns="48795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anose="020F0502020204030204" pitchFamily="34" charset="0"/>
              </a:defRPr>
            </a:lvl1pPr>
          </a:lstStyle>
          <a:p>
            <a:fld id="{CC7DF6FE-90C7-4A00-BD7D-8E1335C5A4D2}" type="datetimeFigureOut">
              <a:rPr lang="en-US" altLang="en-US"/>
              <a:pPr/>
              <a:t>8/5/2025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1577C-14A2-AC72-9098-32FBECF53AA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8600"/>
            <a:ext cx="3170238" cy="481013"/>
          </a:xfrm>
          <a:prstGeom prst="rect">
            <a:avLst/>
          </a:prstGeom>
        </p:spPr>
        <p:txBody>
          <a:bodyPr vert="horz" lIns="97591" tIns="48795" rIns="97591" bIns="4879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B0EDF-8BAA-A1C3-CF80-7F54FE5BBD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18600"/>
            <a:ext cx="3170238" cy="481013"/>
          </a:xfrm>
          <a:prstGeom prst="rect">
            <a:avLst/>
          </a:prstGeom>
        </p:spPr>
        <p:txBody>
          <a:bodyPr vert="horz" wrap="square" lIns="97591" tIns="48795" rIns="97591" bIns="48795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anose="020F0502020204030204" pitchFamily="34" charset="0"/>
              </a:defRPr>
            </a:lvl1pPr>
          </a:lstStyle>
          <a:p>
            <a:fld id="{3BC3F371-F096-4DDA-AFF5-F51F15A0A9A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F3C9F2E-BC17-54D6-440F-8A2A2E6054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37" tIns="48320" rIns="96637" bIns="483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B037F0-7321-47A1-B517-79A18DFCF80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37" tIns="48320" rIns="96637" bIns="48320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anose="020F0502020204030204" pitchFamily="34" charset="0"/>
              </a:defRPr>
            </a:lvl1pPr>
          </a:lstStyle>
          <a:p>
            <a:fld id="{E245C350-16F5-411B-96E9-636DB9B497C1}" type="datetimeFigureOut">
              <a:rPr lang="en-US" altLang="en-US"/>
              <a:pPr/>
              <a:t>8/5/2025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9DF1DAA-19EE-E064-55E4-F6B307EA7D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7" tIns="48320" rIns="96637" bIns="483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4531F1B-4F24-A038-E785-264CA0FCF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37" tIns="48320" rIns="96637" bIns="483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D190F5-1A46-EEE0-2CC1-833D9DB1421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37" tIns="48320" rIns="96637" bIns="483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E13F6E-C5E1-7AC1-8266-807F032837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37" tIns="48320" rIns="96637" bIns="48320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anose="020F0502020204030204" pitchFamily="34" charset="0"/>
              </a:defRPr>
            </a:lvl1pPr>
          </a:lstStyle>
          <a:p>
            <a:fld id="{F6A1A400-4588-4B61-A566-3DC1DF87973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>
            <a:extLst>
              <a:ext uri="{FF2B5EF4-FFF2-40B4-BE49-F238E27FC236}">
                <a16:creationId xmlns:a16="http://schemas.microsoft.com/office/drawing/2014/main" id="{D18561FD-770C-C565-BFD1-11EE7E3B8F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6" name="Notes Placeholder 2">
            <a:extLst>
              <a:ext uri="{FF2B5EF4-FFF2-40B4-BE49-F238E27FC236}">
                <a16:creationId xmlns:a16="http://schemas.microsoft.com/office/drawing/2014/main" id="{76FB9212-3E8A-3B5B-4D6E-22E00D69A7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>
              <a:spcBef>
                <a:spcPct val="0"/>
              </a:spcBef>
            </a:pPr>
            <a:r>
              <a:rPr lang="en-US" altLang="en-US"/>
              <a:t>See Stand #8000094 in Word Document for Information about Stand.</a:t>
            </a:r>
          </a:p>
          <a:p>
            <a:pPr defTabSz="965200">
              <a:spcBef>
                <a:spcPct val="0"/>
              </a:spcBef>
            </a:pPr>
            <a:endParaRPr lang="en-US" altLang="en-US"/>
          </a:p>
        </p:txBody>
      </p:sp>
      <p:sp>
        <p:nvSpPr>
          <p:cNvPr id="72707" name="Slide Number Placeholder 3">
            <a:extLst>
              <a:ext uri="{FF2B5EF4-FFF2-40B4-BE49-F238E27FC236}">
                <a16:creationId xmlns:a16="http://schemas.microsoft.com/office/drawing/2014/main" id="{0864518A-4916-2325-6073-40ABDCDD02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360834C1-15D3-4277-959B-4844A036CD31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>
            <a:extLst>
              <a:ext uri="{FF2B5EF4-FFF2-40B4-BE49-F238E27FC236}">
                <a16:creationId xmlns:a16="http://schemas.microsoft.com/office/drawing/2014/main" id="{F61FA2D4-62B5-DE55-5937-1F16BBAE93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Notes Placeholder 2">
            <a:extLst>
              <a:ext uri="{FF2B5EF4-FFF2-40B4-BE49-F238E27FC236}">
                <a16:creationId xmlns:a16="http://schemas.microsoft.com/office/drawing/2014/main" id="{0FCFE3BC-9262-E150-F557-FFB0EF9FC9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1923" name="Slide Number Placeholder 3">
            <a:extLst>
              <a:ext uri="{FF2B5EF4-FFF2-40B4-BE49-F238E27FC236}">
                <a16:creationId xmlns:a16="http://schemas.microsoft.com/office/drawing/2014/main" id="{328601E9-8BBA-6418-B086-12F45FD4F0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FD6CA109-805C-4804-ADB3-6EAEE8A6F38F}" type="slidenum">
              <a:rPr lang="en-US" altLang="en-US">
                <a:latin typeface="Calibri" panose="020F0502020204030204" pitchFamily="34" charset="0"/>
              </a:rPr>
              <a:pPr/>
              <a:t>12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>
            <a:extLst>
              <a:ext uri="{FF2B5EF4-FFF2-40B4-BE49-F238E27FC236}">
                <a16:creationId xmlns:a16="http://schemas.microsoft.com/office/drawing/2014/main" id="{A74829B8-3A11-B5C9-9A2A-52E7BE1D21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6" name="Notes Placeholder 2">
            <a:extLst>
              <a:ext uri="{FF2B5EF4-FFF2-40B4-BE49-F238E27FC236}">
                <a16:creationId xmlns:a16="http://schemas.microsoft.com/office/drawing/2014/main" id="{FDF6120B-D043-E79E-8C17-999D1E5568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>
              <a:spcBef>
                <a:spcPct val="0"/>
              </a:spcBef>
            </a:pPr>
            <a:r>
              <a:rPr lang="en-US" altLang="en-US"/>
              <a:t>See Stand #8002582 in Word Document for Information about Stand.</a:t>
            </a:r>
          </a:p>
          <a:p>
            <a:pPr defTabSz="965200">
              <a:spcBef>
                <a:spcPct val="0"/>
              </a:spcBef>
            </a:pPr>
            <a:endParaRPr lang="en-US" altLang="en-US"/>
          </a:p>
        </p:txBody>
      </p:sp>
      <p:sp>
        <p:nvSpPr>
          <p:cNvPr id="82947" name="Slide Number Placeholder 3">
            <a:extLst>
              <a:ext uri="{FF2B5EF4-FFF2-40B4-BE49-F238E27FC236}">
                <a16:creationId xmlns:a16="http://schemas.microsoft.com/office/drawing/2014/main" id="{7E3497BA-5D07-F875-E2B2-10524F4F0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0FD285D6-78FD-4157-913F-A8D94F026ABA}" type="slidenum">
              <a:rPr lang="en-US" altLang="en-US">
                <a:latin typeface="Calibri" panose="020F0502020204030204" pitchFamily="34" charset="0"/>
              </a:rPr>
              <a:pPr/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>
            <a:extLst>
              <a:ext uri="{FF2B5EF4-FFF2-40B4-BE49-F238E27FC236}">
                <a16:creationId xmlns:a16="http://schemas.microsoft.com/office/drawing/2014/main" id="{62C66FBE-43E5-C953-626E-7C3FD0F44F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0" name="Notes Placeholder 2">
            <a:extLst>
              <a:ext uri="{FF2B5EF4-FFF2-40B4-BE49-F238E27FC236}">
                <a16:creationId xmlns:a16="http://schemas.microsoft.com/office/drawing/2014/main" id="{8BF6256B-FE3C-5606-8E53-BF85EC71A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4088">
              <a:spcBef>
                <a:spcPct val="0"/>
              </a:spcBef>
            </a:pPr>
            <a:r>
              <a:rPr lang="en-US" altLang="en-US" sz="1300">
                <a:solidFill>
                  <a:srgbClr val="000000"/>
                </a:solidFill>
              </a:rPr>
              <a:t>No GPS information available for Photo Point location.  Green card on tree is 8.5 x 11 inches.</a:t>
            </a:r>
          </a:p>
          <a:p>
            <a:pPr defTabSz="954088">
              <a:spcBef>
                <a:spcPct val="0"/>
              </a:spcBef>
            </a:pPr>
            <a:endParaRPr lang="en-US" altLang="en-US"/>
          </a:p>
        </p:txBody>
      </p:sp>
      <p:sp>
        <p:nvSpPr>
          <p:cNvPr id="83971" name="Slide Number Placeholder 3">
            <a:extLst>
              <a:ext uri="{FF2B5EF4-FFF2-40B4-BE49-F238E27FC236}">
                <a16:creationId xmlns:a16="http://schemas.microsoft.com/office/drawing/2014/main" id="{E407FD1B-D552-0D95-68E5-86CFBFBF9A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DADA04E2-AF8F-4AA9-9185-4DDF6CF8A109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14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>
            <a:extLst>
              <a:ext uri="{FF2B5EF4-FFF2-40B4-BE49-F238E27FC236}">
                <a16:creationId xmlns:a16="http://schemas.microsoft.com/office/drawing/2014/main" id="{D78D1794-7F78-0C9C-97A8-A8825C5154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4" name="Notes Placeholder 2">
            <a:extLst>
              <a:ext uri="{FF2B5EF4-FFF2-40B4-BE49-F238E27FC236}">
                <a16:creationId xmlns:a16="http://schemas.microsoft.com/office/drawing/2014/main" id="{066C9512-DF7F-28BD-B47F-BF96A82244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>
              <a:spcBef>
                <a:spcPct val="0"/>
              </a:spcBef>
            </a:pPr>
            <a:r>
              <a:rPr lang="en-US" altLang="en-US"/>
              <a:t>See Stand #4026462 in Word Document for Information about Stand.</a:t>
            </a:r>
          </a:p>
          <a:p>
            <a:pPr defTabSz="965200">
              <a:spcBef>
                <a:spcPct val="0"/>
              </a:spcBef>
            </a:pPr>
            <a:endParaRPr lang="en-US" altLang="en-US"/>
          </a:p>
        </p:txBody>
      </p:sp>
      <p:sp>
        <p:nvSpPr>
          <p:cNvPr id="84995" name="Slide Number Placeholder 3">
            <a:extLst>
              <a:ext uri="{FF2B5EF4-FFF2-40B4-BE49-F238E27FC236}">
                <a16:creationId xmlns:a16="http://schemas.microsoft.com/office/drawing/2014/main" id="{7C0630E0-4D96-706D-DCD3-B54277552A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9E266F00-0EEE-4C1F-9BAE-AAF9E8FAC924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15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>
            <a:extLst>
              <a:ext uri="{FF2B5EF4-FFF2-40B4-BE49-F238E27FC236}">
                <a16:creationId xmlns:a16="http://schemas.microsoft.com/office/drawing/2014/main" id="{CDC93C23-BD06-F47C-8C51-90E843746D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8" name="Notes Placeholder 2">
            <a:extLst>
              <a:ext uri="{FF2B5EF4-FFF2-40B4-BE49-F238E27FC236}">
                <a16:creationId xmlns:a16="http://schemas.microsoft.com/office/drawing/2014/main" id="{839A8CE1-D627-B7A9-8BF2-1A633D720E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4088">
              <a:spcBef>
                <a:spcPct val="0"/>
              </a:spcBef>
            </a:pPr>
            <a:r>
              <a:rPr lang="en-US" altLang="en-US" sz="1300">
                <a:solidFill>
                  <a:srgbClr val="000000"/>
                </a:solidFill>
              </a:rPr>
              <a:t>No GPS information available for Photo Point location.  </a:t>
            </a:r>
            <a:endParaRPr lang="en-US" altLang="en-US"/>
          </a:p>
        </p:txBody>
      </p:sp>
      <p:sp>
        <p:nvSpPr>
          <p:cNvPr id="86019" name="Slide Number Placeholder 3">
            <a:extLst>
              <a:ext uri="{FF2B5EF4-FFF2-40B4-BE49-F238E27FC236}">
                <a16:creationId xmlns:a16="http://schemas.microsoft.com/office/drawing/2014/main" id="{790293B8-0A69-CA7F-53B0-A8B9B2F2E9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AF6751F4-E746-4ECE-ABE4-6C324640B3AA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16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>
            <a:extLst>
              <a:ext uri="{FF2B5EF4-FFF2-40B4-BE49-F238E27FC236}">
                <a16:creationId xmlns:a16="http://schemas.microsoft.com/office/drawing/2014/main" id="{56D0984F-38FB-4C22-ED44-61F22416F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2" name="Notes Placeholder 2">
            <a:extLst>
              <a:ext uri="{FF2B5EF4-FFF2-40B4-BE49-F238E27FC236}">
                <a16:creationId xmlns:a16="http://schemas.microsoft.com/office/drawing/2014/main" id="{517AE597-D176-15C5-3BE8-FF0D39924E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>
              <a:spcBef>
                <a:spcPct val="0"/>
              </a:spcBef>
            </a:pPr>
            <a:r>
              <a:rPr lang="en-US" altLang="en-US"/>
              <a:t>See Stand #4025610 in Word Document for Information about Stand.</a:t>
            </a:r>
          </a:p>
          <a:p>
            <a:pPr defTabSz="965200">
              <a:spcBef>
                <a:spcPct val="0"/>
              </a:spcBef>
            </a:pPr>
            <a:endParaRPr lang="en-US" altLang="en-US"/>
          </a:p>
        </p:txBody>
      </p:sp>
      <p:sp>
        <p:nvSpPr>
          <p:cNvPr id="87043" name="Slide Number Placeholder 3">
            <a:extLst>
              <a:ext uri="{FF2B5EF4-FFF2-40B4-BE49-F238E27FC236}">
                <a16:creationId xmlns:a16="http://schemas.microsoft.com/office/drawing/2014/main" id="{B50105D2-E497-8A25-6FB6-A5A0B6B487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8CA7F0A3-ED14-42AC-8B8B-176A4813577C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17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>
            <a:extLst>
              <a:ext uri="{FF2B5EF4-FFF2-40B4-BE49-F238E27FC236}">
                <a16:creationId xmlns:a16="http://schemas.microsoft.com/office/drawing/2014/main" id="{E57359ED-7743-4E56-4739-24F37B6E05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6" name="Notes Placeholder 2">
            <a:extLst>
              <a:ext uri="{FF2B5EF4-FFF2-40B4-BE49-F238E27FC236}">
                <a16:creationId xmlns:a16="http://schemas.microsoft.com/office/drawing/2014/main" id="{6BA85711-CF42-33DA-62FB-96ABD41892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4088">
              <a:spcBef>
                <a:spcPct val="0"/>
              </a:spcBef>
            </a:pPr>
            <a:r>
              <a:rPr lang="en-US" altLang="en-US" sz="1300">
                <a:solidFill>
                  <a:srgbClr val="000000"/>
                </a:solidFill>
              </a:rPr>
              <a:t>No GPS information available for Photo Point location.  Believe the light/dark line on tree boles is result of snowpack and effect it has on moss-cover on the tree bole. –G.Rost</a:t>
            </a:r>
            <a:endParaRPr lang="en-US" altLang="en-US"/>
          </a:p>
        </p:txBody>
      </p:sp>
      <p:sp>
        <p:nvSpPr>
          <p:cNvPr id="88067" name="Slide Number Placeholder 3">
            <a:extLst>
              <a:ext uri="{FF2B5EF4-FFF2-40B4-BE49-F238E27FC236}">
                <a16:creationId xmlns:a16="http://schemas.microsoft.com/office/drawing/2014/main" id="{1AE27D0A-E903-4207-AD37-7B8A96293E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3ED918E7-4F36-4C1B-BF0B-81EB613AC81B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18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>
            <a:extLst>
              <a:ext uri="{FF2B5EF4-FFF2-40B4-BE49-F238E27FC236}">
                <a16:creationId xmlns:a16="http://schemas.microsoft.com/office/drawing/2014/main" id="{DD0D48DF-5758-00EB-AD66-8E79319E64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0" name="Notes Placeholder 2">
            <a:extLst>
              <a:ext uri="{FF2B5EF4-FFF2-40B4-BE49-F238E27FC236}">
                <a16:creationId xmlns:a16="http://schemas.microsoft.com/office/drawing/2014/main" id="{CB4BF1E7-9C28-2E14-024F-AA766C65EF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See Stand #8002502 in Word Document for Information about Stand.  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9091" name="Slide Number Placeholder 3">
            <a:extLst>
              <a:ext uri="{FF2B5EF4-FFF2-40B4-BE49-F238E27FC236}">
                <a16:creationId xmlns:a16="http://schemas.microsoft.com/office/drawing/2014/main" id="{CC2E7ED4-A696-4A15-4770-0F38A91FBA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86D0D21A-B3A4-46B9-BCC6-94A8ECE584E9}" type="slidenum">
              <a:rPr lang="en-US" altLang="en-US">
                <a:latin typeface="Calibri" panose="020F0502020204030204" pitchFamily="34" charset="0"/>
              </a:rPr>
              <a:pPr/>
              <a:t>19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>
            <a:extLst>
              <a:ext uri="{FF2B5EF4-FFF2-40B4-BE49-F238E27FC236}">
                <a16:creationId xmlns:a16="http://schemas.microsoft.com/office/drawing/2014/main" id="{95723666-A360-2F38-6AF1-24B016D915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4" name="Notes Placeholder 2">
            <a:extLst>
              <a:ext uri="{FF2B5EF4-FFF2-40B4-BE49-F238E27FC236}">
                <a16:creationId xmlns:a16="http://schemas.microsoft.com/office/drawing/2014/main" id="{AB51DB86-0A7C-034F-D424-7776568411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4088">
              <a:spcBef>
                <a:spcPct val="0"/>
              </a:spcBef>
            </a:pPr>
            <a:r>
              <a:rPr lang="en-US" altLang="en-US"/>
              <a:t>Photo Point Location:   43</a:t>
            </a:r>
            <a:r>
              <a:rPr lang="en-US" altLang="en-US" sz="1300"/>
              <a:t>°</a:t>
            </a:r>
            <a:r>
              <a:rPr lang="en-US" altLang="en-US"/>
              <a:t> 48’ 06.8” N    122</a:t>
            </a:r>
            <a:r>
              <a:rPr lang="en-US" altLang="en-US" sz="1300"/>
              <a:t>°</a:t>
            </a:r>
            <a:r>
              <a:rPr lang="en-US" altLang="en-US"/>
              <a:t> 27’ 45.7” W     Direction of Photo: 66 degrees.   Green card on tree is 8.5 x 11 inches.</a:t>
            </a:r>
          </a:p>
          <a:p>
            <a:pPr defTabSz="954088">
              <a:spcBef>
                <a:spcPct val="0"/>
              </a:spcBef>
            </a:pPr>
            <a:endParaRPr lang="en-US" altLang="en-US"/>
          </a:p>
          <a:p>
            <a:pPr defTabSz="954088">
              <a:spcBef>
                <a:spcPct val="0"/>
              </a:spcBef>
            </a:pPr>
            <a:endParaRPr lang="en-US" altLang="en-US"/>
          </a:p>
        </p:txBody>
      </p:sp>
      <p:sp>
        <p:nvSpPr>
          <p:cNvPr id="90115" name="Slide Number Placeholder 3">
            <a:extLst>
              <a:ext uri="{FF2B5EF4-FFF2-40B4-BE49-F238E27FC236}">
                <a16:creationId xmlns:a16="http://schemas.microsoft.com/office/drawing/2014/main" id="{3D2F6521-1CB6-223B-5A68-E99AB9CA88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59620334-2AF5-4B01-8118-62188C153DAE}" type="slidenum">
              <a:rPr lang="en-US" altLang="en-US">
                <a:latin typeface="Calibri" panose="020F0502020204030204" pitchFamily="34" charset="0"/>
              </a:rPr>
              <a:pPr/>
              <a:t>20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>
            <a:extLst>
              <a:ext uri="{FF2B5EF4-FFF2-40B4-BE49-F238E27FC236}">
                <a16:creationId xmlns:a16="http://schemas.microsoft.com/office/drawing/2014/main" id="{180AEA07-20FB-D1E8-F35C-7DE339F5B0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8" name="Notes Placeholder 2">
            <a:extLst>
              <a:ext uri="{FF2B5EF4-FFF2-40B4-BE49-F238E27FC236}">
                <a16:creationId xmlns:a16="http://schemas.microsoft.com/office/drawing/2014/main" id="{45284A65-4160-69F8-A447-696AF94137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>
              <a:spcBef>
                <a:spcPct val="0"/>
              </a:spcBef>
            </a:pPr>
            <a:r>
              <a:rPr lang="en-US" altLang="en-US"/>
              <a:t>See Stand #4026186 in Word Document for Information about Stand.</a:t>
            </a:r>
          </a:p>
          <a:p>
            <a:pPr defTabSz="965200">
              <a:spcBef>
                <a:spcPct val="0"/>
              </a:spcBef>
            </a:pPr>
            <a:endParaRPr lang="en-US" altLang="en-US"/>
          </a:p>
        </p:txBody>
      </p:sp>
      <p:sp>
        <p:nvSpPr>
          <p:cNvPr id="91139" name="Slide Number Placeholder 3">
            <a:extLst>
              <a:ext uri="{FF2B5EF4-FFF2-40B4-BE49-F238E27FC236}">
                <a16:creationId xmlns:a16="http://schemas.microsoft.com/office/drawing/2014/main" id="{E31CE323-80B1-F38B-C778-F06D0AC3E8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A6979C75-A7EB-43AB-820C-4C39BDA2CE51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21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>
            <a:extLst>
              <a:ext uri="{FF2B5EF4-FFF2-40B4-BE49-F238E27FC236}">
                <a16:creationId xmlns:a16="http://schemas.microsoft.com/office/drawing/2014/main" id="{C303780D-74B2-B151-A8B2-72BED5EF3A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0" name="Notes Placeholder 2">
            <a:extLst>
              <a:ext uri="{FF2B5EF4-FFF2-40B4-BE49-F238E27FC236}">
                <a16:creationId xmlns:a16="http://schemas.microsoft.com/office/drawing/2014/main" id="{E294C4D6-7B6D-631F-CFC8-C8BFA8CFA0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3731" name="Slide Number Placeholder 3">
            <a:extLst>
              <a:ext uri="{FF2B5EF4-FFF2-40B4-BE49-F238E27FC236}">
                <a16:creationId xmlns:a16="http://schemas.microsoft.com/office/drawing/2014/main" id="{70F6829C-D2DD-4282-C0C8-DDE4404899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5A7F6CA9-26C0-4289-805B-54CEE48E3122}" type="slidenum">
              <a:rPr lang="en-US" altLang="en-US">
                <a:latin typeface="Calibri" panose="020F0502020204030204" pitchFamily="34" charset="0"/>
              </a:rPr>
              <a:pPr/>
              <a:t>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>
            <a:extLst>
              <a:ext uri="{FF2B5EF4-FFF2-40B4-BE49-F238E27FC236}">
                <a16:creationId xmlns:a16="http://schemas.microsoft.com/office/drawing/2014/main" id="{2C1EF8A8-D83E-42B7-B280-B59090667E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2" name="Notes Placeholder 2">
            <a:extLst>
              <a:ext uri="{FF2B5EF4-FFF2-40B4-BE49-F238E27FC236}">
                <a16:creationId xmlns:a16="http://schemas.microsoft.com/office/drawing/2014/main" id="{1A3B9C0F-6D03-508B-BCB6-4662CD1944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4088">
              <a:spcBef>
                <a:spcPct val="0"/>
              </a:spcBef>
            </a:pPr>
            <a:r>
              <a:rPr lang="en-US" altLang="en-US" sz="1300">
                <a:solidFill>
                  <a:srgbClr val="000000"/>
                </a:solidFill>
              </a:rPr>
              <a:t>No GPS information available for Photo Point location.  Green card on tree is 8.5 x 11 inches.</a:t>
            </a:r>
          </a:p>
          <a:p>
            <a:pPr defTabSz="954088">
              <a:spcBef>
                <a:spcPct val="0"/>
              </a:spcBef>
            </a:pPr>
            <a:endParaRPr lang="en-US" altLang="en-US"/>
          </a:p>
        </p:txBody>
      </p:sp>
      <p:sp>
        <p:nvSpPr>
          <p:cNvPr id="92163" name="Slide Number Placeholder 3">
            <a:extLst>
              <a:ext uri="{FF2B5EF4-FFF2-40B4-BE49-F238E27FC236}">
                <a16:creationId xmlns:a16="http://schemas.microsoft.com/office/drawing/2014/main" id="{6BF4A8E4-3B9A-8393-036A-D122529679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F496F003-7544-42C6-9CDD-E2BEFE385FD2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22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>
            <a:extLst>
              <a:ext uri="{FF2B5EF4-FFF2-40B4-BE49-F238E27FC236}">
                <a16:creationId xmlns:a16="http://schemas.microsoft.com/office/drawing/2014/main" id="{1C4803A7-66C4-378D-2845-2AC81FB3ED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6" name="Notes Placeholder 2">
            <a:extLst>
              <a:ext uri="{FF2B5EF4-FFF2-40B4-BE49-F238E27FC236}">
                <a16:creationId xmlns:a16="http://schemas.microsoft.com/office/drawing/2014/main" id="{5991F05A-6A1A-87C3-A55B-D33F9237C3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>
              <a:spcBef>
                <a:spcPct val="0"/>
              </a:spcBef>
            </a:pPr>
            <a:r>
              <a:rPr lang="en-US" altLang="en-US"/>
              <a:t>See Stand #3007719 in Word Document for Information about Stand.</a:t>
            </a:r>
          </a:p>
          <a:p>
            <a:pPr defTabSz="965200">
              <a:spcBef>
                <a:spcPct val="0"/>
              </a:spcBef>
            </a:pPr>
            <a:endParaRPr lang="en-US" altLang="en-US"/>
          </a:p>
        </p:txBody>
      </p:sp>
      <p:sp>
        <p:nvSpPr>
          <p:cNvPr id="93187" name="Slide Number Placeholder 3">
            <a:extLst>
              <a:ext uri="{FF2B5EF4-FFF2-40B4-BE49-F238E27FC236}">
                <a16:creationId xmlns:a16="http://schemas.microsoft.com/office/drawing/2014/main" id="{7120A412-3612-654F-CE7B-2787C3C2C6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7AED0ED6-5246-4522-A849-A89485A455B8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23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>
            <a:extLst>
              <a:ext uri="{FF2B5EF4-FFF2-40B4-BE49-F238E27FC236}">
                <a16:creationId xmlns:a16="http://schemas.microsoft.com/office/drawing/2014/main" id="{32D6D90E-7EAF-F3A8-802D-AB9C97D8B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0" name="Notes Placeholder 2">
            <a:extLst>
              <a:ext uri="{FF2B5EF4-FFF2-40B4-BE49-F238E27FC236}">
                <a16:creationId xmlns:a16="http://schemas.microsoft.com/office/drawing/2014/main" id="{72C5029C-46C5-3DC7-89E3-13AC5109CA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4088">
              <a:spcBef>
                <a:spcPct val="0"/>
              </a:spcBef>
            </a:pPr>
            <a:r>
              <a:rPr lang="en-US" altLang="en-US"/>
              <a:t>Photo Point Location:   44</a:t>
            </a:r>
            <a:r>
              <a:rPr lang="en-US" altLang="en-US" sz="1300"/>
              <a:t>°</a:t>
            </a:r>
            <a:r>
              <a:rPr lang="en-US" altLang="en-US"/>
              <a:t> 25’ 23.5” N     122</a:t>
            </a:r>
            <a:r>
              <a:rPr lang="en-US" altLang="en-US" sz="1300"/>
              <a:t>°</a:t>
            </a:r>
            <a:r>
              <a:rPr lang="en-US" altLang="en-US"/>
              <a:t> 26’ 02.5” W   Direction of Photo: 250 degrees</a:t>
            </a:r>
          </a:p>
        </p:txBody>
      </p:sp>
      <p:sp>
        <p:nvSpPr>
          <p:cNvPr id="94211" name="Slide Number Placeholder 3">
            <a:extLst>
              <a:ext uri="{FF2B5EF4-FFF2-40B4-BE49-F238E27FC236}">
                <a16:creationId xmlns:a16="http://schemas.microsoft.com/office/drawing/2014/main" id="{01CBE542-3D0C-8E2E-E2D7-3079099EFA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E66FF792-CDF1-4A79-8A26-69310CF123A8}" type="slidenum">
              <a:rPr lang="en-US" altLang="en-US">
                <a:latin typeface="Calibri" panose="020F0502020204030204" pitchFamily="34" charset="0"/>
              </a:rPr>
              <a:pPr/>
              <a:t>24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>
            <a:extLst>
              <a:ext uri="{FF2B5EF4-FFF2-40B4-BE49-F238E27FC236}">
                <a16:creationId xmlns:a16="http://schemas.microsoft.com/office/drawing/2014/main" id="{45F0E77B-B9B6-3F76-86B0-84540ED1EC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4" name="Notes Placeholder 2">
            <a:extLst>
              <a:ext uri="{FF2B5EF4-FFF2-40B4-BE49-F238E27FC236}">
                <a16:creationId xmlns:a16="http://schemas.microsoft.com/office/drawing/2014/main" id="{A75B0531-D1D8-5C42-AC88-E21184D0E3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>
              <a:spcBef>
                <a:spcPct val="0"/>
              </a:spcBef>
            </a:pPr>
            <a:r>
              <a:rPr lang="en-US" altLang="en-US"/>
              <a:t>See Stand #3002588 in Word Document for Information about Stand.</a:t>
            </a:r>
          </a:p>
          <a:p>
            <a:pPr defTabSz="965200">
              <a:spcBef>
                <a:spcPct val="0"/>
              </a:spcBef>
            </a:pPr>
            <a:endParaRPr lang="en-US" altLang="en-US"/>
          </a:p>
        </p:txBody>
      </p:sp>
      <p:sp>
        <p:nvSpPr>
          <p:cNvPr id="95235" name="Slide Number Placeholder 3">
            <a:extLst>
              <a:ext uri="{FF2B5EF4-FFF2-40B4-BE49-F238E27FC236}">
                <a16:creationId xmlns:a16="http://schemas.microsoft.com/office/drawing/2014/main" id="{5C809F05-C656-667B-AA2A-C3540564C8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40CC89B6-9237-40F7-979E-D83589DA417B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25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>
            <a:extLst>
              <a:ext uri="{FF2B5EF4-FFF2-40B4-BE49-F238E27FC236}">
                <a16:creationId xmlns:a16="http://schemas.microsoft.com/office/drawing/2014/main" id="{6A910EAF-8BB5-17C8-3EF2-1006075A24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8" name="Notes Placeholder 2">
            <a:extLst>
              <a:ext uri="{FF2B5EF4-FFF2-40B4-BE49-F238E27FC236}">
                <a16:creationId xmlns:a16="http://schemas.microsoft.com/office/drawing/2014/main" id="{1B40E488-8478-63CE-2B29-FF71CFFA6E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4088">
              <a:spcBef>
                <a:spcPct val="0"/>
              </a:spcBef>
            </a:pPr>
            <a:r>
              <a:rPr lang="en-US" altLang="en-US" sz="1300">
                <a:solidFill>
                  <a:srgbClr val="000000"/>
                </a:solidFill>
              </a:rPr>
              <a:t>No GPS information available for Photo Point location.  Green card on tree is 8.5 x 11 inches.</a:t>
            </a:r>
          </a:p>
          <a:p>
            <a:pPr defTabSz="954088">
              <a:spcBef>
                <a:spcPct val="0"/>
              </a:spcBef>
            </a:pPr>
            <a:endParaRPr lang="en-US" altLang="en-US"/>
          </a:p>
        </p:txBody>
      </p:sp>
      <p:sp>
        <p:nvSpPr>
          <p:cNvPr id="96259" name="Slide Number Placeholder 3">
            <a:extLst>
              <a:ext uri="{FF2B5EF4-FFF2-40B4-BE49-F238E27FC236}">
                <a16:creationId xmlns:a16="http://schemas.microsoft.com/office/drawing/2014/main" id="{CBA9A04C-A0BA-2927-CE04-32343D692C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B05A743C-A86D-4EC0-8D2F-360E386E410A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26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>
            <a:extLst>
              <a:ext uri="{FF2B5EF4-FFF2-40B4-BE49-F238E27FC236}">
                <a16:creationId xmlns:a16="http://schemas.microsoft.com/office/drawing/2014/main" id="{604E0076-BB12-0D23-9A54-0F9F385220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2" name="Notes Placeholder 2">
            <a:extLst>
              <a:ext uri="{FF2B5EF4-FFF2-40B4-BE49-F238E27FC236}">
                <a16:creationId xmlns:a16="http://schemas.microsoft.com/office/drawing/2014/main" id="{563ECD3D-6DC2-C209-45AA-67E95538D6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>
              <a:spcBef>
                <a:spcPct val="0"/>
              </a:spcBef>
            </a:pPr>
            <a:r>
              <a:rPr lang="en-US" altLang="en-US"/>
              <a:t>See Stand #3007140 in Word Document for Information about Stand.    Group DTR-40 ft. spacing from a group of 5 trees to create a ½ acre affected area, 1 group DTR per every 2 acres.  Idea: to promote horizontal and vertical structural diversity in LSR. </a:t>
            </a:r>
          </a:p>
          <a:p>
            <a:pPr defTabSz="965200">
              <a:spcBef>
                <a:spcPct val="0"/>
              </a:spcBef>
            </a:pPr>
            <a:endParaRPr lang="en-US" altLang="en-US"/>
          </a:p>
        </p:txBody>
      </p:sp>
      <p:sp>
        <p:nvSpPr>
          <p:cNvPr id="97283" name="Slide Number Placeholder 3">
            <a:extLst>
              <a:ext uri="{FF2B5EF4-FFF2-40B4-BE49-F238E27FC236}">
                <a16:creationId xmlns:a16="http://schemas.microsoft.com/office/drawing/2014/main" id="{9753560F-1EB6-8544-860D-7AFF39D15F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DA481ED9-9042-4E9F-8825-2C2AB044413E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27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>
            <a:extLst>
              <a:ext uri="{FF2B5EF4-FFF2-40B4-BE49-F238E27FC236}">
                <a16:creationId xmlns:a16="http://schemas.microsoft.com/office/drawing/2014/main" id="{AA8F9BA1-13EA-D4DF-C1EC-91EDE72DB0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6" name="Notes Placeholder 2">
            <a:extLst>
              <a:ext uri="{FF2B5EF4-FFF2-40B4-BE49-F238E27FC236}">
                <a16:creationId xmlns:a16="http://schemas.microsoft.com/office/drawing/2014/main" id="{2AC467A3-2A5E-8EB1-058F-8866BEC679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4088">
              <a:spcBef>
                <a:spcPct val="0"/>
              </a:spcBef>
            </a:pPr>
            <a:r>
              <a:rPr lang="en-US" altLang="en-US" sz="1300">
                <a:solidFill>
                  <a:srgbClr val="000000"/>
                </a:solidFill>
              </a:rPr>
              <a:t>No GPS information available for Photo Point location.  Green card on tree is 8.5 x 11 inches.</a:t>
            </a:r>
          </a:p>
          <a:p>
            <a:pPr defTabSz="954088">
              <a:spcBef>
                <a:spcPct val="0"/>
              </a:spcBef>
            </a:pPr>
            <a:endParaRPr lang="en-US" altLang="en-US"/>
          </a:p>
        </p:txBody>
      </p:sp>
      <p:sp>
        <p:nvSpPr>
          <p:cNvPr id="98307" name="Slide Number Placeholder 3">
            <a:extLst>
              <a:ext uri="{FF2B5EF4-FFF2-40B4-BE49-F238E27FC236}">
                <a16:creationId xmlns:a16="http://schemas.microsoft.com/office/drawing/2014/main" id="{3C01DC42-1A4D-C658-E4BB-FB5CF466B9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5D4CE3C3-F14A-4BFE-867B-0B1396C4F307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28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>
            <a:extLst>
              <a:ext uri="{FF2B5EF4-FFF2-40B4-BE49-F238E27FC236}">
                <a16:creationId xmlns:a16="http://schemas.microsoft.com/office/drawing/2014/main" id="{8A31A706-BEB5-6A5C-3D9E-78BE480163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0" name="Notes Placeholder 2">
            <a:extLst>
              <a:ext uri="{FF2B5EF4-FFF2-40B4-BE49-F238E27FC236}">
                <a16:creationId xmlns:a16="http://schemas.microsoft.com/office/drawing/2014/main" id="{A9F7ACE3-4B32-BF65-106F-C8243D6020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>
              <a:spcBef>
                <a:spcPct val="0"/>
              </a:spcBef>
            </a:pPr>
            <a:r>
              <a:rPr lang="en-US" altLang="en-US"/>
              <a:t>See Stand #7007446  in Word Document for Information about Stand.  </a:t>
            </a:r>
            <a:r>
              <a:rPr lang="en-US" altLang="en-US" u="sng"/>
              <a:t>NOTE</a:t>
            </a:r>
            <a:r>
              <a:rPr lang="en-US" altLang="en-US"/>
              <a:t>: Three small exclusions outlined in stand (delineated with lighter black  boundaries) are No-Harvest, Retention areas-created for wildlife tree retention. Desired outcome: Retain  approximately 240 lineal ft/acre of LWD (20”dbh, &gt;20’ long). Retain 15% of stand in scattered, no-harvest retention areas w/variety of patch sizes.” (Delineated in photo)</a:t>
            </a:r>
          </a:p>
          <a:p>
            <a:pPr defTabSz="965200">
              <a:spcBef>
                <a:spcPct val="0"/>
              </a:spcBef>
            </a:pPr>
            <a:endParaRPr lang="en-US" altLang="en-US"/>
          </a:p>
        </p:txBody>
      </p:sp>
      <p:sp>
        <p:nvSpPr>
          <p:cNvPr id="99331" name="Slide Number Placeholder 3">
            <a:extLst>
              <a:ext uri="{FF2B5EF4-FFF2-40B4-BE49-F238E27FC236}">
                <a16:creationId xmlns:a16="http://schemas.microsoft.com/office/drawing/2014/main" id="{E1DD541F-952C-F3CD-2F52-7903C08B0E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5B419357-FCD4-40BB-9161-808EA51144E1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29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>
            <a:extLst>
              <a:ext uri="{FF2B5EF4-FFF2-40B4-BE49-F238E27FC236}">
                <a16:creationId xmlns:a16="http://schemas.microsoft.com/office/drawing/2014/main" id="{58AC814E-56CC-D0FA-617D-D6A03BFA77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4" name="Notes Placeholder 2">
            <a:extLst>
              <a:ext uri="{FF2B5EF4-FFF2-40B4-BE49-F238E27FC236}">
                <a16:creationId xmlns:a16="http://schemas.microsoft.com/office/drawing/2014/main" id="{2A17A0A1-4430-A87F-4451-695A11B88A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4088">
              <a:spcBef>
                <a:spcPct val="0"/>
              </a:spcBef>
            </a:pPr>
            <a:r>
              <a:rPr lang="en-US" altLang="en-US"/>
              <a:t>Photo Point Location:   44</a:t>
            </a:r>
            <a:r>
              <a:rPr lang="en-US" altLang="en-US" sz="1300"/>
              <a:t>°</a:t>
            </a:r>
            <a:r>
              <a:rPr lang="en-US" altLang="en-US"/>
              <a:t> 09’ 38.5” N   122</a:t>
            </a:r>
            <a:r>
              <a:rPr lang="en-US" altLang="en-US" sz="1300"/>
              <a:t>°</a:t>
            </a:r>
            <a:r>
              <a:rPr lang="en-US" altLang="en-US"/>
              <a:t> 02’ 53.58” W      Direction of Photo: 300 degrees.   Green card on tree is 8.5 x 11 inches.</a:t>
            </a:r>
          </a:p>
          <a:p>
            <a:pPr defTabSz="954088">
              <a:spcBef>
                <a:spcPct val="0"/>
              </a:spcBef>
            </a:pPr>
            <a:endParaRPr lang="en-US" altLang="en-US"/>
          </a:p>
        </p:txBody>
      </p:sp>
      <p:sp>
        <p:nvSpPr>
          <p:cNvPr id="100355" name="Slide Number Placeholder 3">
            <a:extLst>
              <a:ext uri="{FF2B5EF4-FFF2-40B4-BE49-F238E27FC236}">
                <a16:creationId xmlns:a16="http://schemas.microsoft.com/office/drawing/2014/main" id="{84762BF9-4003-926C-ADF8-BA35787968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2A7490E4-D8D2-4BCE-9A54-C8F2534B7491}" type="slidenum">
              <a:rPr lang="en-US" altLang="en-US">
                <a:latin typeface="Calibri" panose="020F0502020204030204" pitchFamily="34" charset="0"/>
              </a:rPr>
              <a:pPr/>
              <a:t>30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>
            <a:extLst>
              <a:ext uri="{FF2B5EF4-FFF2-40B4-BE49-F238E27FC236}">
                <a16:creationId xmlns:a16="http://schemas.microsoft.com/office/drawing/2014/main" id="{C3C6D30B-857E-1C82-7970-61E84DF1A4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8" name="Notes Placeholder 2">
            <a:extLst>
              <a:ext uri="{FF2B5EF4-FFF2-40B4-BE49-F238E27FC236}">
                <a16:creationId xmlns:a16="http://schemas.microsoft.com/office/drawing/2014/main" id="{925861A9-8707-154D-BC67-748A90CE9D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>
              <a:spcBef>
                <a:spcPct val="0"/>
              </a:spcBef>
            </a:pPr>
            <a:r>
              <a:rPr lang="en-US" altLang="en-US"/>
              <a:t>See Stand #1006055  in Word Document for Information about Stand.  </a:t>
            </a:r>
          </a:p>
        </p:txBody>
      </p:sp>
      <p:sp>
        <p:nvSpPr>
          <p:cNvPr id="101379" name="Slide Number Placeholder 3">
            <a:extLst>
              <a:ext uri="{FF2B5EF4-FFF2-40B4-BE49-F238E27FC236}">
                <a16:creationId xmlns:a16="http://schemas.microsoft.com/office/drawing/2014/main" id="{CCA3CEDA-EC94-1E1E-C748-1A0DFDF447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56F6AA73-84F9-40D5-B0F3-BF61912BFC42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31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>
            <a:extLst>
              <a:ext uri="{FF2B5EF4-FFF2-40B4-BE49-F238E27FC236}">
                <a16:creationId xmlns:a16="http://schemas.microsoft.com/office/drawing/2014/main" id="{9C1D0B81-B309-3B2E-0A10-CAB5314DCD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4" name="Notes Placeholder 2">
            <a:extLst>
              <a:ext uri="{FF2B5EF4-FFF2-40B4-BE49-F238E27FC236}">
                <a16:creationId xmlns:a16="http://schemas.microsoft.com/office/drawing/2014/main" id="{5AF0C8AE-5670-1DF5-FBFC-44791C1FDC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>
              <a:spcBef>
                <a:spcPct val="0"/>
              </a:spcBef>
            </a:pPr>
            <a:r>
              <a:rPr lang="en-US" altLang="en-US"/>
              <a:t>See Stand #8000094 in Word Document for Information about Stand.</a:t>
            </a:r>
          </a:p>
          <a:p>
            <a:pPr defTabSz="965200">
              <a:spcBef>
                <a:spcPct val="0"/>
              </a:spcBef>
            </a:pPr>
            <a:endParaRPr lang="en-US" altLang="en-US"/>
          </a:p>
        </p:txBody>
      </p:sp>
      <p:sp>
        <p:nvSpPr>
          <p:cNvPr id="74755" name="Slide Number Placeholder 3">
            <a:extLst>
              <a:ext uri="{FF2B5EF4-FFF2-40B4-BE49-F238E27FC236}">
                <a16:creationId xmlns:a16="http://schemas.microsoft.com/office/drawing/2014/main" id="{15F1FC7C-A82C-0D4E-2220-FC354059A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D3E73201-3404-461B-9AD9-2507EEC85D5D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>
            <a:extLst>
              <a:ext uri="{FF2B5EF4-FFF2-40B4-BE49-F238E27FC236}">
                <a16:creationId xmlns:a16="http://schemas.microsoft.com/office/drawing/2014/main" id="{964195BA-77F2-44B8-2719-F74A3A3ED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2" name="Notes Placeholder 2">
            <a:extLst>
              <a:ext uri="{FF2B5EF4-FFF2-40B4-BE49-F238E27FC236}">
                <a16:creationId xmlns:a16="http://schemas.microsoft.com/office/drawing/2014/main" id="{205754FC-B4BB-6593-8C8E-663CE3E8D9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4088">
              <a:spcBef>
                <a:spcPct val="0"/>
              </a:spcBef>
            </a:pPr>
            <a:r>
              <a:rPr lang="en-US" altLang="en-US" sz="1300">
                <a:solidFill>
                  <a:srgbClr val="000000"/>
                </a:solidFill>
              </a:rPr>
              <a:t>No GPS information available for Photo Point location.  Green card on tree is 8.5 x 11 inches.</a:t>
            </a:r>
          </a:p>
          <a:p>
            <a:pPr defTabSz="954088">
              <a:spcBef>
                <a:spcPct val="0"/>
              </a:spcBef>
            </a:pPr>
            <a:endParaRPr lang="en-US" altLang="en-US"/>
          </a:p>
        </p:txBody>
      </p:sp>
      <p:sp>
        <p:nvSpPr>
          <p:cNvPr id="102403" name="Slide Number Placeholder 3">
            <a:extLst>
              <a:ext uri="{FF2B5EF4-FFF2-40B4-BE49-F238E27FC236}">
                <a16:creationId xmlns:a16="http://schemas.microsoft.com/office/drawing/2014/main" id="{2B76C784-FC65-2475-2150-6DE30FDC7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AABDBCEB-35A6-4784-9A1F-94AC3A578F8C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32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>
            <a:extLst>
              <a:ext uri="{FF2B5EF4-FFF2-40B4-BE49-F238E27FC236}">
                <a16:creationId xmlns:a16="http://schemas.microsoft.com/office/drawing/2014/main" id="{104F6D69-3AC2-7B06-AA7F-6E691F0FE6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6" name="Notes Placeholder 2">
            <a:extLst>
              <a:ext uri="{FF2B5EF4-FFF2-40B4-BE49-F238E27FC236}">
                <a16:creationId xmlns:a16="http://schemas.microsoft.com/office/drawing/2014/main" id="{59381FD6-9672-31D1-ED3C-3FC9ACB08C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>
              <a:spcBef>
                <a:spcPct val="0"/>
              </a:spcBef>
            </a:pPr>
            <a:r>
              <a:rPr lang="en-US" altLang="en-US"/>
              <a:t>See Stand #1007241 in Word Document for Information about Stand. </a:t>
            </a:r>
          </a:p>
        </p:txBody>
      </p:sp>
      <p:sp>
        <p:nvSpPr>
          <p:cNvPr id="103427" name="Slide Number Placeholder 3">
            <a:extLst>
              <a:ext uri="{FF2B5EF4-FFF2-40B4-BE49-F238E27FC236}">
                <a16:creationId xmlns:a16="http://schemas.microsoft.com/office/drawing/2014/main" id="{770E2B86-CD83-A46D-675C-90B719510C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478DCCAF-B176-49E1-9704-EFD9F08188C5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33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>
            <a:extLst>
              <a:ext uri="{FF2B5EF4-FFF2-40B4-BE49-F238E27FC236}">
                <a16:creationId xmlns:a16="http://schemas.microsoft.com/office/drawing/2014/main" id="{1DDAE528-F63B-9B2E-9768-B167840C66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0" name="Notes Placeholder 2">
            <a:extLst>
              <a:ext uri="{FF2B5EF4-FFF2-40B4-BE49-F238E27FC236}">
                <a16:creationId xmlns:a16="http://schemas.microsoft.com/office/drawing/2014/main" id="{342F6646-6062-8381-0180-6242E4BB17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4088">
              <a:spcBef>
                <a:spcPct val="0"/>
              </a:spcBef>
            </a:pPr>
            <a:r>
              <a:rPr lang="en-US" altLang="en-US" sz="1300">
                <a:solidFill>
                  <a:srgbClr val="000000"/>
                </a:solidFill>
              </a:rPr>
              <a:t>No GPS information available for Photo Point location.  Green card on tree is 8.5 x 11 inches.</a:t>
            </a:r>
          </a:p>
          <a:p>
            <a:pPr defTabSz="954088">
              <a:spcBef>
                <a:spcPct val="0"/>
              </a:spcBef>
            </a:pPr>
            <a:endParaRPr lang="en-US" altLang="en-US"/>
          </a:p>
        </p:txBody>
      </p:sp>
      <p:sp>
        <p:nvSpPr>
          <p:cNvPr id="104451" name="Slide Number Placeholder 3">
            <a:extLst>
              <a:ext uri="{FF2B5EF4-FFF2-40B4-BE49-F238E27FC236}">
                <a16:creationId xmlns:a16="http://schemas.microsoft.com/office/drawing/2014/main" id="{6C96F337-6EB3-3749-6EB7-F7B944567F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04783EB2-A14C-4729-B75B-7D257C6613F7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34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>
            <a:extLst>
              <a:ext uri="{FF2B5EF4-FFF2-40B4-BE49-F238E27FC236}">
                <a16:creationId xmlns:a16="http://schemas.microsoft.com/office/drawing/2014/main" id="{FE13AE5F-A2EC-7C6E-ED18-F964573F81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4" name="Notes Placeholder 2">
            <a:extLst>
              <a:ext uri="{FF2B5EF4-FFF2-40B4-BE49-F238E27FC236}">
                <a16:creationId xmlns:a16="http://schemas.microsoft.com/office/drawing/2014/main" id="{E96BE232-B0EE-1877-5C5F-4F69EF2597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>
              <a:spcBef>
                <a:spcPct val="0"/>
              </a:spcBef>
            </a:pPr>
            <a:r>
              <a:rPr lang="en-US" altLang="en-US"/>
              <a:t>See Stand #1005964  in Word Document for Information about Stand. </a:t>
            </a:r>
          </a:p>
        </p:txBody>
      </p:sp>
      <p:sp>
        <p:nvSpPr>
          <p:cNvPr id="105475" name="Slide Number Placeholder 3">
            <a:extLst>
              <a:ext uri="{FF2B5EF4-FFF2-40B4-BE49-F238E27FC236}">
                <a16:creationId xmlns:a16="http://schemas.microsoft.com/office/drawing/2014/main" id="{FF77EA66-E81B-55BA-A2A1-6037829741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8607658B-11C5-4127-9558-6CBC639A4636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35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>
            <a:extLst>
              <a:ext uri="{FF2B5EF4-FFF2-40B4-BE49-F238E27FC236}">
                <a16:creationId xmlns:a16="http://schemas.microsoft.com/office/drawing/2014/main" id="{81C41D54-317F-7470-EB7A-5C41688CB7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8" name="Notes Placeholder 2">
            <a:extLst>
              <a:ext uri="{FF2B5EF4-FFF2-40B4-BE49-F238E27FC236}">
                <a16:creationId xmlns:a16="http://schemas.microsoft.com/office/drawing/2014/main" id="{38FB52EC-0C4C-F439-3941-AAD85A2A14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4088">
              <a:spcBef>
                <a:spcPct val="0"/>
              </a:spcBef>
            </a:pPr>
            <a:r>
              <a:rPr lang="en-US" altLang="en-US" sz="1300">
                <a:solidFill>
                  <a:srgbClr val="000000"/>
                </a:solidFill>
              </a:rPr>
              <a:t>No GPS information available for Photo Point location.  </a:t>
            </a:r>
            <a:endParaRPr lang="en-US" altLang="en-US"/>
          </a:p>
        </p:txBody>
      </p:sp>
      <p:sp>
        <p:nvSpPr>
          <p:cNvPr id="106499" name="Slide Number Placeholder 3">
            <a:extLst>
              <a:ext uri="{FF2B5EF4-FFF2-40B4-BE49-F238E27FC236}">
                <a16:creationId xmlns:a16="http://schemas.microsoft.com/office/drawing/2014/main" id="{E58CD564-BAF9-7FD1-023A-2A93D992A8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17E7869A-7C05-4887-A5B0-B04A9C766827}" type="slidenum">
              <a:rPr lang="en-US" altLang="en-US">
                <a:latin typeface="Calibri" panose="020F0502020204030204" pitchFamily="34" charset="0"/>
              </a:rPr>
              <a:pPr/>
              <a:t>36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>
            <a:extLst>
              <a:ext uri="{FF2B5EF4-FFF2-40B4-BE49-F238E27FC236}">
                <a16:creationId xmlns:a16="http://schemas.microsoft.com/office/drawing/2014/main" id="{9A8B1888-201D-9BAF-0AF8-3C798838ED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2" name="Notes Placeholder 2">
            <a:extLst>
              <a:ext uri="{FF2B5EF4-FFF2-40B4-BE49-F238E27FC236}">
                <a16:creationId xmlns:a16="http://schemas.microsoft.com/office/drawing/2014/main" id="{CDE95F89-A2CF-A855-6C50-6562C5E645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>
              <a:spcBef>
                <a:spcPct val="0"/>
              </a:spcBef>
            </a:pPr>
            <a:r>
              <a:rPr lang="en-US" altLang="en-US"/>
              <a:t>See Stand #1007241 in Word Document for Information about Stand. </a:t>
            </a:r>
          </a:p>
        </p:txBody>
      </p:sp>
      <p:sp>
        <p:nvSpPr>
          <p:cNvPr id="107523" name="Slide Number Placeholder 3">
            <a:extLst>
              <a:ext uri="{FF2B5EF4-FFF2-40B4-BE49-F238E27FC236}">
                <a16:creationId xmlns:a16="http://schemas.microsoft.com/office/drawing/2014/main" id="{C66E1DC2-9EF7-B4E8-F426-97CAF414EE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2E797A67-FDFA-46E3-BEFD-119EFF444292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37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>
            <a:extLst>
              <a:ext uri="{FF2B5EF4-FFF2-40B4-BE49-F238E27FC236}">
                <a16:creationId xmlns:a16="http://schemas.microsoft.com/office/drawing/2014/main" id="{F660187A-2363-563C-5D8D-7023D71405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6" name="Notes Placeholder 2">
            <a:extLst>
              <a:ext uri="{FF2B5EF4-FFF2-40B4-BE49-F238E27FC236}">
                <a16:creationId xmlns:a16="http://schemas.microsoft.com/office/drawing/2014/main" id="{113E4EA1-1021-3E9A-4CC7-43AEE2E0A1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4088">
              <a:spcBef>
                <a:spcPct val="0"/>
              </a:spcBef>
            </a:pPr>
            <a:r>
              <a:rPr lang="en-US" altLang="en-US" sz="1300">
                <a:solidFill>
                  <a:srgbClr val="000000"/>
                </a:solidFill>
              </a:rPr>
              <a:t>No GPS information available for Photo Point location.  </a:t>
            </a:r>
            <a:endParaRPr lang="en-US" altLang="en-US"/>
          </a:p>
        </p:txBody>
      </p:sp>
      <p:sp>
        <p:nvSpPr>
          <p:cNvPr id="108547" name="Slide Number Placeholder 3">
            <a:extLst>
              <a:ext uri="{FF2B5EF4-FFF2-40B4-BE49-F238E27FC236}">
                <a16:creationId xmlns:a16="http://schemas.microsoft.com/office/drawing/2014/main" id="{AAEDC21E-2688-0A6D-E3FF-F3CD341DF1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1F5D76C1-17D5-4AB4-8C49-E98AD9AB5949}" type="slidenum">
              <a:rPr lang="en-US" altLang="en-US">
                <a:latin typeface="Calibri" panose="020F0502020204030204" pitchFamily="34" charset="0"/>
              </a:rPr>
              <a:pPr/>
              <a:t>38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>
            <a:extLst>
              <a:ext uri="{FF2B5EF4-FFF2-40B4-BE49-F238E27FC236}">
                <a16:creationId xmlns:a16="http://schemas.microsoft.com/office/drawing/2014/main" id="{A1DE9E77-E67B-0010-266D-214A4BE6A0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0" name="Notes Placeholder 2">
            <a:extLst>
              <a:ext uri="{FF2B5EF4-FFF2-40B4-BE49-F238E27FC236}">
                <a16:creationId xmlns:a16="http://schemas.microsoft.com/office/drawing/2014/main" id="{EC047F85-EB0C-CCA3-3CF4-0AFE189857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>
              <a:spcBef>
                <a:spcPct val="0"/>
              </a:spcBef>
            </a:pPr>
            <a:r>
              <a:rPr lang="en-US" altLang="en-US"/>
              <a:t>See Stand #1005989  in Word Document for Information about Stand. </a:t>
            </a:r>
          </a:p>
        </p:txBody>
      </p:sp>
      <p:sp>
        <p:nvSpPr>
          <p:cNvPr id="109571" name="Slide Number Placeholder 3">
            <a:extLst>
              <a:ext uri="{FF2B5EF4-FFF2-40B4-BE49-F238E27FC236}">
                <a16:creationId xmlns:a16="http://schemas.microsoft.com/office/drawing/2014/main" id="{0A4DC304-0724-562B-4487-9CDCF7D762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CE82F9B5-EB35-4A65-924A-6BED20C04203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39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>
            <a:extLst>
              <a:ext uri="{FF2B5EF4-FFF2-40B4-BE49-F238E27FC236}">
                <a16:creationId xmlns:a16="http://schemas.microsoft.com/office/drawing/2014/main" id="{40623491-37E6-0613-A494-2D2BF744D0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4" name="Notes Placeholder 2">
            <a:extLst>
              <a:ext uri="{FF2B5EF4-FFF2-40B4-BE49-F238E27FC236}">
                <a16:creationId xmlns:a16="http://schemas.microsoft.com/office/drawing/2014/main" id="{F2A9D1E0-A466-3BD6-145C-18E74A1C13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4088">
              <a:spcBef>
                <a:spcPct val="0"/>
              </a:spcBef>
            </a:pPr>
            <a:r>
              <a:rPr lang="en-US" altLang="en-US" sz="1300">
                <a:solidFill>
                  <a:srgbClr val="000000"/>
                </a:solidFill>
              </a:rPr>
              <a:t>No GPS information available for Photo Point location.</a:t>
            </a:r>
          </a:p>
          <a:p>
            <a:pPr defTabSz="954088">
              <a:spcBef>
                <a:spcPct val="0"/>
              </a:spcBef>
            </a:pPr>
            <a:endParaRPr lang="en-US" altLang="en-US"/>
          </a:p>
        </p:txBody>
      </p:sp>
      <p:sp>
        <p:nvSpPr>
          <p:cNvPr id="110595" name="Slide Number Placeholder 3">
            <a:extLst>
              <a:ext uri="{FF2B5EF4-FFF2-40B4-BE49-F238E27FC236}">
                <a16:creationId xmlns:a16="http://schemas.microsoft.com/office/drawing/2014/main" id="{B2EEF387-E0E8-0A59-E374-433C4EE575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1FF3FFD7-77DF-45D1-BF21-D686B11FDE66}" type="slidenum">
              <a:rPr lang="en-US" altLang="en-US">
                <a:latin typeface="Calibri" panose="020F0502020204030204" pitchFamily="34" charset="0"/>
              </a:rPr>
              <a:pPr/>
              <a:t>40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>
            <a:extLst>
              <a:ext uri="{FF2B5EF4-FFF2-40B4-BE49-F238E27FC236}">
                <a16:creationId xmlns:a16="http://schemas.microsoft.com/office/drawing/2014/main" id="{F3AB2B9A-8CA7-4B29-C470-009BFE3110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8" name="Notes Placeholder 2">
            <a:extLst>
              <a:ext uri="{FF2B5EF4-FFF2-40B4-BE49-F238E27FC236}">
                <a16:creationId xmlns:a16="http://schemas.microsoft.com/office/drawing/2014/main" id="{82E82EEE-FA17-AFE9-8C74-5C6A5194D0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>
              <a:spcBef>
                <a:spcPct val="0"/>
              </a:spcBef>
            </a:pPr>
            <a:r>
              <a:rPr lang="en-US" altLang="en-US"/>
              <a:t>See Stand# 1005997 in Word Document for Information about Stand. </a:t>
            </a:r>
          </a:p>
        </p:txBody>
      </p:sp>
      <p:sp>
        <p:nvSpPr>
          <p:cNvPr id="111619" name="Slide Number Placeholder 3">
            <a:extLst>
              <a:ext uri="{FF2B5EF4-FFF2-40B4-BE49-F238E27FC236}">
                <a16:creationId xmlns:a16="http://schemas.microsoft.com/office/drawing/2014/main" id="{605F38E9-82FD-C28E-43A1-300C0823C8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F1BB0E04-A68D-4399-AED7-B292AF0BB935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41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>
            <a:extLst>
              <a:ext uri="{FF2B5EF4-FFF2-40B4-BE49-F238E27FC236}">
                <a16:creationId xmlns:a16="http://schemas.microsoft.com/office/drawing/2014/main" id="{7B9B6C40-980E-23BB-A49B-F9B8871B9A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8" name="Notes Placeholder 2">
            <a:extLst>
              <a:ext uri="{FF2B5EF4-FFF2-40B4-BE49-F238E27FC236}">
                <a16:creationId xmlns:a16="http://schemas.microsoft.com/office/drawing/2014/main" id="{29B932AC-3385-B4A5-7F83-53D8A6738D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Photo Point Location:  43 57’ 38.1” N     122 12’ 58.2” W    Direction of Photo: 110 degrees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5779" name="Slide Number Placeholder 3">
            <a:extLst>
              <a:ext uri="{FF2B5EF4-FFF2-40B4-BE49-F238E27FC236}">
                <a16:creationId xmlns:a16="http://schemas.microsoft.com/office/drawing/2014/main" id="{F12D3108-4004-E553-47F8-EDDFDEF885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BD546251-118D-4716-A0B2-E63223F8C2F9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6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>
            <a:extLst>
              <a:ext uri="{FF2B5EF4-FFF2-40B4-BE49-F238E27FC236}">
                <a16:creationId xmlns:a16="http://schemas.microsoft.com/office/drawing/2014/main" id="{F5F8BD8E-A816-B057-494D-292B783E23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2" name="Notes Placeholder 2">
            <a:extLst>
              <a:ext uri="{FF2B5EF4-FFF2-40B4-BE49-F238E27FC236}">
                <a16:creationId xmlns:a16="http://schemas.microsoft.com/office/drawing/2014/main" id="{5E65AB6E-6AAA-3A51-6C22-73A70B87E6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4088">
              <a:spcBef>
                <a:spcPct val="0"/>
              </a:spcBef>
            </a:pPr>
            <a:r>
              <a:rPr lang="en-US" altLang="en-US" sz="1300">
                <a:solidFill>
                  <a:srgbClr val="000000"/>
                </a:solidFill>
              </a:rPr>
              <a:t>No GPS information available for Photo Point location.  Green card on tree is 8.5 x 11 inches.</a:t>
            </a:r>
          </a:p>
          <a:p>
            <a:pPr defTabSz="954088">
              <a:spcBef>
                <a:spcPct val="0"/>
              </a:spcBef>
            </a:pPr>
            <a:endParaRPr lang="en-US" altLang="en-US"/>
          </a:p>
        </p:txBody>
      </p:sp>
      <p:sp>
        <p:nvSpPr>
          <p:cNvPr id="112643" name="Slide Number Placeholder 3">
            <a:extLst>
              <a:ext uri="{FF2B5EF4-FFF2-40B4-BE49-F238E27FC236}">
                <a16:creationId xmlns:a16="http://schemas.microsoft.com/office/drawing/2014/main" id="{9E212614-1584-F6C1-E32B-0F83800BD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5A2C99AB-A827-48A9-B84C-464945C0C895}" type="slidenum">
              <a:rPr lang="en-US" altLang="en-US">
                <a:latin typeface="Calibri" panose="020F0502020204030204" pitchFamily="34" charset="0"/>
              </a:rPr>
              <a:pPr/>
              <a:t>42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>
            <a:extLst>
              <a:ext uri="{FF2B5EF4-FFF2-40B4-BE49-F238E27FC236}">
                <a16:creationId xmlns:a16="http://schemas.microsoft.com/office/drawing/2014/main" id="{40D2A259-C55D-1343-3DAE-41462DD72D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6" name="Notes Placeholder 2">
            <a:extLst>
              <a:ext uri="{FF2B5EF4-FFF2-40B4-BE49-F238E27FC236}">
                <a16:creationId xmlns:a16="http://schemas.microsoft.com/office/drawing/2014/main" id="{5D07525D-FBFA-2D46-A80E-4BDCB0C6E4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>
              <a:spcBef>
                <a:spcPct val="0"/>
              </a:spcBef>
            </a:pPr>
            <a:r>
              <a:rPr lang="en-US" altLang="en-US"/>
              <a:t>See Stand # 1006000 in Word Document for Information about Stand. </a:t>
            </a:r>
          </a:p>
        </p:txBody>
      </p:sp>
      <p:sp>
        <p:nvSpPr>
          <p:cNvPr id="113667" name="Slide Number Placeholder 3">
            <a:extLst>
              <a:ext uri="{FF2B5EF4-FFF2-40B4-BE49-F238E27FC236}">
                <a16:creationId xmlns:a16="http://schemas.microsoft.com/office/drawing/2014/main" id="{A9665D61-0619-A590-8B02-3F65BB834A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B4C48443-C239-4D92-8E65-618652CF6560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43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>
            <a:extLst>
              <a:ext uri="{FF2B5EF4-FFF2-40B4-BE49-F238E27FC236}">
                <a16:creationId xmlns:a16="http://schemas.microsoft.com/office/drawing/2014/main" id="{FC7D94AD-557F-E826-82FA-01134D97D5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0" name="Notes Placeholder 2">
            <a:extLst>
              <a:ext uri="{FF2B5EF4-FFF2-40B4-BE49-F238E27FC236}">
                <a16:creationId xmlns:a16="http://schemas.microsoft.com/office/drawing/2014/main" id="{DD9A34A0-DB10-18D3-7D99-01EEA2D5D9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4088">
              <a:spcBef>
                <a:spcPct val="0"/>
              </a:spcBef>
            </a:pPr>
            <a:r>
              <a:rPr lang="en-US" altLang="en-US" sz="1300">
                <a:solidFill>
                  <a:srgbClr val="000000"/>
                </a:solidFill>
              </a:rPr>
              <a:t>No GPS information available for Photo Point location.  Green card on tree is 8.5 x 11 inches.</a:t>
            </a:r>
          </a:p>
          <a:p>
            <a:pPr defTabSz="954088">
              <a:spcBef>
                <a:spcPct val="0"/>
              </a:spcBef>
            </a:pPr>
            <a:endParaRPr lang="en-US" altLang="en-US"/>
          </a:p>
        </p:txBody>
      </p:sp>
      <p:sp>
        <p:nvSpPr>
          <p:cNvPr id="114691" name="Slide Number Placeholder 3">
            <a:extLst>
              <a:ext uri="{FF2B5EF4-FFF2-40B4-BE49-F238E27FC236}">
                <a16:creationId xmlns:a16="http://schemas.microsoft.com/office/drawing/2014/main" id="{70C21080-377B-B79D-CA59-E812AA30A0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3E003177-0F25-4E63-80B5-BCC66F54CF5E}" type="slidenum">
              <a:rPr lang="en-US" altLang="en-US">
                <a:latin typeface="Calibri" panose="020F0502020204030204" pitchFamily="34" charset="0"/>
              </a:rPr>
              <a:pPr/>
              <a:t>44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>
            <a:extLst>
              <a:ext uri="{FF2B5EF4-FFF2-40B4-BE49-F238E27FC236}">
                <a16:creationId xmlns:a16="http://schemas.microsoft.com/office/drawing/2014/main" id="{9D1EB40E-ECA8-EB4B-9B25-3FE3235A6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4" name="Notes Placeholder 2">
            <a:extLst>
              <a:ext uri="{FF2B5EF4-FFF2-40B4-BE49-F238E27FC236}">
                <a16:creationId xmlns:a16="http://schemas.microsoft.com/office/drawing/2014/main" id="{85CD14C3-268C-47A5-0437-F792C1B361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>
              <a:spcBef>
                <a:spcPct val="0"/>
              </a:spcBef>
            </a:pPr>
            <a:r>
              <a:rPr lang="en-US" altLang="en-US"/>
              <a:t>See Stand #1001100 in Word Document for Information about Stand.</a:t>
            </a:r>
          </a:p>
          <a:p>
            <a:pPr defTabSz="965200">
              <a:spcBef>
                <a:spcPct val="0"/>
              </a:spcBef>
            </a:pPr>
            <a:endParaRPr lang="en-US" altLang="en-US"/>
          </a:p>
        </p:txBody>
      </p:sp>
      <p:sp>
        <p:nvSpPr>
          <p:cNvPr id="115715" name="Slide Number Placeholder 3">
            <a:extLst>
              <a:ext uri="{FF2B5EF4-FFF2-40B4-BE49-F238E27FC236}">
                <a16:creationId xmlns:a16="http://schemas.microsoft.com/office/drawing/2014/main" id="{536853A2-BDF6-36BC-45BB-0F929F613E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1E1D4F08-09E7-4E61-9008-563C742A3975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45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Image Placeholder 1">
            <a:extLst>
              <a:ext uri="{FF2B5EF4-FFF2-40B4-BE49-F238E27FC236}">
                <a16:creationId xmlns:a16="http://schemas.microsoft.com/office/drawing/2014/main" id="{257256A2-FCC5-36D7-379F-D20F997C6A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8" name="Notes Placeholder 2">
            <a:extLst>
              <a:ext uri="{FF2B5EF4-FFF2-40B4-BE49-F238E27FC236}">
                <a16:creationId xmlns:a16="http://schemas.microsoft.com/office/drawing/2014/main" id="{3A0D64AD-1901-DC74-8733-7C0E8FEA19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4088">
              <a:spcBef>
                <a:spcPct val="0"/>
              </a:spcBef>
            </a:pPr>
            <a:r>
              <a:rPr lang="en-US" altLang="en-US" sz="1300">
                <a:solidFill>
                  <a:srgbClr val="000000"/>
                </a:solidFill>
              </a:rPr>
              <a:t>No GPS information available for Photo Point location.  Green card on tree is 8.5 x 11 inches.</a:t>
            </a:r>
          </a:p>
          <a:p>
            <a:pPr defTabSz="954088">
              <a:spcBef>
                <a:spcPct val="0"/>
              </a:spcBef>
            </a:pPr>
            <a:endParaRPr lang="en-US" altLang="en-US"/>
          </a:p>
        </p:txBody>
      </p:sp>
      <p:sp>
        <p:nvSpPr>
          <p:cNvPr id="116739" name="Slide Number Placeholder 3">
            <a:extLst>
              <a:ext uri="{FF2B5EF4-FFF2-40B4-BE49-F238E27FC236}">
                <a16:creationId xmlns:a16="http://schemas.microsoft.com/office/drawing/2014/main" id="{2B329CC7-47D4-A888-BBAA-8A8B5BCCA6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7ECBCB06-FA74-4792-931E-E7F4269AD8A1}" type="slidenum">
              <a:rPr lang="en-US" altLang="en-US">
                <a:latin typeface="Calibri" panose="020F0502020204030204" pitchFamily="34" charset="0"/>
              </a:rPr>
              <a:pPr/>
              <a:t>46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Image Placeholder 1">
            <a:extLst>
              <a:ext uri="{FF2B5EF4-FFF2-40B4-BE49-F238E27FC236}">
                <a16:creationId xmlns:a16="http://schemas.microsoft.com/office/drawing/2014/main" id="{2FBE3655-FE20-FC1F-21C6-0C60CAE532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2" name="Notes Placeholder 2">
            <a:extLst>
              <a:ext uri="{FF2B5EF4-FFF2-40B4-BE49-F238E27FC236}">
                <a16:creationId xmlns:a16="http://schemas.microsoft.com/office/drawing/2014/main" id="{6D2AE299-A5E2-7256-0782-164D803E81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>
              <a:spcBef>
                <a:spcPct val="0"/>
              </a:spcBef>
            </a:pPr>
            <a:r>
              <a:rPr lang="en-US" altLang="en-US"/>
              <a:t>See Stand #7002137 in Word Document for Information about Stand. </a:t>
            </a:r>
          </a:p>
        </p:txBody>
      </p:sp>
      <p:sp>
        <p:nvSpPr>
          <p:cNvPr id="117763" name="Slide Number Placeholder 3">
            <a:extLst>
              <a:ext uri="{FF2B5EF4-FFF2-40B4-BE49-F238E27FC236}">
                <a16:creationId xmlns:a16="http://schemas.microsoft.com/office/drawing/2014/main" id="{A6F1A960-A18F-3E48-1EF4-21C5B00E9E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D2F4902D-A10B-40A7-A56F-8BC9257FB855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47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>
            <a:extLst>
              <a:ext uri="{FF2B5EF4-FFF2-40B4-BE49-F238E27FC236}">
                <a16:creationId xmlns:a16="http://schemas.microsoft.com/office/drawing/2014/main" id="{9098D97F-F47D-CF72-C164-02954D5229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6" name="Notes Placeholder 2">
            <a:extLst>
              <a:ext uri="{FF2B5EF4-FFF2-40B4-BE49-F238E27FC236}">
                <a16:creationId xmlns:a16="http://schemas.microsoft.com/office/drawing/2014/main" id="{89C4417B-C710-EF41-BBA5-AA35DD6B1B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4088">
              <a:spcBef>
                <a:spcPct val="0"/>
              </a:spcBef>
            </a:pPr>
            <a:r>
              <a:rPr lang="en-US" altLang="en-US" sz="1300">
                <a:solidFill>
                  <a:srgbClr val="000000"/>
                </a:solidFill>
              </a:rPr>
              <a:t>No GPS information available for Photo Point location.  Green card on tree is 8.5 x 11 inches.</a:t>
            </a:r>
          </a:p>
          <a:p>
            <a:pPr defTabSz="954088">
              <a:spcBef>
                <a:spcPct val="0"/>
              </a:spcBef>
            </a:pPr>
            <a:endParaRPr lang="en-US" altLang="en-US"/>
          </a:p>
        </p:txBody>
      </p:sp>
      <p:sp>
        <p:nvSpPr>
          <p:cNvPr id="118787" name="Slide Number Placeholder 3">
            <a:extLst>
              <a:ext uri="{FF2B5EF4-FFF2-40B4-BE49-F238E27FC236}">
                <a16:creationId xmlns:a16="http://schemas.microsoft.com/office/drawing/2014/main" id="{89527A4F-C602-1DF9-B3AB-C0C75CB954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46C19E5C-F5EC-4325-9077-EE3855DB1A8E}" type="slidenum">
              <a:rPr lang="en-US" altLang="en-US">
                <a:latin typeface="Calibri" panose="020F0502020204030204" pitchFamily="34" charset="0"/>
              </a:rPr>
              <a:pPr/>
              <a:t>48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>
            <a:extLst>
              <a:ext uri="{FF2B5EF4-FFF2-40B4-BE49-F238E27FC236}">
                <a16:creationId xmlns:a16="http://schemas.microsoft.com/office/drawing/2014/main" id="{4BC323B6-4A07-37C8-5C59-6EC0BF108D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0" name="Notes Placeholder 2">
            <a:extLst>
              <a:ext uri="{FF2B5EF4-FFF2-40B4-BE49-F238E27FC236}">
                <a16:creationId xmlns:a16="http://schemas.microsoft.com/office/drawing/2014/main" id="{ADFE373C-F50C-08FE-36B4-F2BE65E742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>
              <a:spcBef>
                <a:spcPct val="0"/>
              </a:spcBef>
            </a:pPr>
            <a:r>
              <a:rPr lang="en-US" altLang="en-US"/>
              <a:t>See Stand # 7002306 in Word Document for Information about Stand.  </a:t>
            </a:r>
            <a:r>
              <a:rPr lang="en-US" altLang="en-US" sz="1300"/>
              <a:t>Commercial Thin with Gaps treatment, leaving approximately 110 trees/acre, w/additional 20% of stand area harvested to leave 0.5 acre gaps, and underplanted with native conifer seedlings.</a:t>
            </a:r>
            <a:r>
              <a:rPr lang="en-US" altLang="en-US" sz="1300" b="1"/>
              <a:t>	</a:t>
            </a:r>
            <a:endParaRPr lang="en-US" altLang="en-US"/>
          </a:p>
        </p:txBody>
      </p:sp>
      <p:sp>
        <p:nvSpPr>
          <p:cNvPr id="119811" name="Slide Number Placeholder 3">
            <a:extLst>
              <a:ext uri="{FF2B5EF4-FFF2-40B4-BE49-F238E27FC236}">
                <a16:creationId xmlns:a16="http://schemas.microsoft.com/office/drawing/2014/main" id="{296F8C19-1B6F-9D2D-E9F0-173A05C73F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2CA3CF16-24FB-42C4-A2CD-688496D056F1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49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>
            <a:extLst>
              <a:ext uri="{FF2B5EF4-FFF2-40B4-BE49-F238E27FC236}">
                <a16:creationId xmlns:a16="http://schemas.microsoft.com/office/drawing/2014/main" id="{684C2C1A-DB7B-4FF1-BA5A-F39181A759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4" name="Notes Placeholder 2">
            <a:extLst>
              <a:ext uri="{FF2B5EF4-FFF2-40B4-BE49-F238E27FC236}">
                <a16:creationId xmlns:a16="http://schemas.microsoft.com/office/drawing/2014/main" id="{D65D7790-85FC-DC12-2942-7D29871CE8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4088">
              <a:spcBef>
                <a:spcPct val="0"/>
              </a:spcBef>
            </a:pPr>
            <a:r>
              <a:rPr lang="en-US" altLang="en-US" sz="1300">
                <a:solidFill>
                  <a:srgbClr val="000000"/>
                </a:solidFill>
              </a:rPr>
              <a:t>No GPS information available for Photo Point location.  Green card on tree is 8.5 x 11 inches.</a:t>
            </a:r>
          </a:p>
          <a:p>
            <a:pPr defTabSz="954088">
              <a:spcBef>
                <a:spcPct val="0"/>
              </a:spcBef>
            </a:pPr>
            <a:endParaRPr lang="en-US" altLang="en-US"/>
          </a:p>
        </p:txBody>
      </p:sp>
      <p:sp>
        <p:nvSpPr>
          <p:cNvPr id="120835" name="Slide Number Placeholder 3">
            <a:extLst>
              <a:ext uri="{FF2B5EF4-FFF2-40B4-BE49-F238E27FC236}">
                <a16:creationId xmlns:a16="http://schemas.microsoft.com/office/drawing/2014/main" id="{50B6C8FC-9D12-B281-0654-60F708CD5A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3EAEB0D4-A36F-4883-834A-653325300DAF}" type="slidenum">
              <a:rPr lang="en-US" altLang="en-US">
                <a:latin typeface="Calibri" panose="020F0502020204030204" pitchFamily="34" charset="0"/>
              </a:rPr>
              <a:pPr/>
              <a:t>50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>
            <a:extLst>
              <a:ext uri="{FF2B5EF4-FFF2-40B4-BE49-F238E27FC236}">
                <a16:creationId xmlns:a16="http://schemas.microsoft.com/office/drawing/2014/main" id="{DC3D4458-1B71-8A73-85C6-E2C4B6CF40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8" name="Notes Placeholder 2">
            <a:extLst>
              <a:ext uri="{FF2B5EF4-FFF2-40B4-BE49-F238E27FC236}">
                <a16:creationId xmlns:a16="http://schemas.microsoft.com/office/drawing/2014/main" id="{9BAEC931-D137-E556-A1B4-01553348AC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21859" name="Slide Number Placeholder 3">
            <a:extLst>
              <a:ext uri="{FF2B5EF4-FFF2-40B4-BE49-F238E27FC236}">
                <a16:creationId xmlns:a16="http://schemas.microsoft.com/office/drawing/2014/main" id="{23B6A611-2469-0227-CD6F-2259FF598A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EB6A9FAE-547C-4BE9-9B76-99A9F7E1899E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51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>
            <a:extLst>
              <a:ext uri="{FF2B5EF4-FFF2-40B4-BE49-F238E27FC236}">
                <a16:creationId xmlns:a16="http://schemas.microsoft.com/office/drawing/2014/main" id="{FD4328F3-0060-D9DF-2B99-414C77A1AA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2" name="Notes Placeholder 2">
            <a:extLst>
              <a:ext uri="{FF2B5EF4-FFF2-40B4-BE49-F238E27FC236}">
                <a16:creationId xmlns:a16="http://schemas.microsoft.com/office/drawing/2014/main" id="{4B800759-9F89-F8CE-7B4B-8DE91AED59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6803" name="Slide Number Placeholder 3">
            <a:extLst>
              <a:ext uri="{FF2B5EF4-FFF2-40B4-BE49-F238E27FC236}">
                <a16:creationId xmlns:a16="http://schemas.microsoft.com/office/drawing/2014/main" id="{600E5010-D1C3-9EFB-9E55-9A65DA01F3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FF8316D8-E3D1-40A0-9DE9-0D2C079C2D6E}" type="slidenum">
              <a:rPr lang="en-US" altLang="en-US">
                <a:latin typeface="Calibri" panose="020F0502020204030204" pitchFamily="34" charset="0"/>
              </a:rPr>
              <a:pPr/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Image Placeholder 1">
            <a:extLst>
              <a:ext uri="{FF2B5EF4-FFF2-40B4-BE49-F238E27FC236}">
                <a16:creationId xmlns:a16="http://schemas.microsoft.com/office/drawing/2014/main" id="{86939221-1616-E55A-46FF-283DB49D4B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2" name="Notes Placeholder 2">
            <a:extLst>
              <a:ext uri="{FF2B5EF4-FFF2-40B4-BE49-F238E27FC236}">
                <a16:creationId xmlns:a16="http://schemas.microsoft.com/office/drawing/2014/main" id="{6FD96754-918E-EB4B-9BD4-9A25FDEDFB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</a:rPr>
              <a:t>See Stand #8003706 in Word Document for Information about Stand.   Post treatment: Approximately 15% of the stand in quarter acre openings with natural regeneration.  Desired outcome: volume production with natural regeneration-groups were intended to emulate root rot pockets. </a:t>
            </a:r>
          </a:p>
          <a:p>
            <a:pPr defTabSz="965200">
              <a:spcBef>
                <a:spcPct val="0"/>
              </a:spcBef>
            </a:pPr>
            <a:endParaRPr lang="en-US" altLang="en-US"/>
          </a:p>
        </p:txBody>
      </p:sp>
      <p:sp>
        <p:nvSpPr>
          <p:cNvPr id="122883" name="Slide Number Placeholder 3">
            <a:extLst>
              <a:ext uri="{FF2B5EF4-FFF2-40B4-BE49-F238E27FC236}">
                <a16:creationId xmlns:a16="http://schemas.microsoft.com/office/drawing/2014/main" id="{6468F6DC-0A61-BB75-631B-A7E46389D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602F71BC-3FEA-4EE6-884F-59FC7ED24337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52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>
            <a:extLst>
              <a:ext uri="{FF2B5EF4-FFF2-40B4-BE49-F238E27FC236}">
                <a16:creationId xmlns:a16="http://schemas.microsoft.com/office/drawing/2014/main" id="{49F9EC2D-BD02-6D57-401F-2B4356A9C5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6" name="Notes Placeholder 2">
            <a:extLst>
              <a:ext uri="{FF2B5EF4-FFF2-40B4-BE49-F238E27FC236}">
                <a16:creationId xmlns:a16="http://schemas.microsoft.com/office/drawing/2014/main" id="{4A93D252-79CA-D312-DEDC-007BE41348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4088">
              <a:spcBef>
                <a:spcPct val="0"/>
              </a:spcBef>
            </a:pPr>
            <a:r>
              <a:rPr lang="en-US" altLang="en-US"/>
              <a:t>Photo Point photograph above shows one of the multiple openings in the aerial photograph.  Road to right in photo above is the skid road connecting the openings.   Photo Point Location:   43</a:t>
            </a:r>
            <a:r>
              <a:rPr lang="en-US" altLang="en-US" sz="1300"/>
              <a:t>°</a:t>
            </a:r>
            <a:r>
              <a:rPr lang="en-US" altLang="en-US"/>
              <a:t> 43’ 27.1” N    122</a:t>
            </a:r>
            <a:r>
              <a:rPr lang="en-US" altLang="en-US" sz="1300"/>
              <a:t>°</a:t>
            </a:r>
            <a:r>
              <a:rPr lang="en-US" altLang="en-US"/>
              <a:t> 08’ 26.8” W      Direction of Photo: 147 degrees.  </a:t>
            </a:r>
          </a:p>
          <a:p>
            <a:pPr defTabSz="954088">
              <a:spcBef>
                <a:spcPct val="0"/>
              </a:spcBef>
            </a:pPr>
            <a:endParaRPr lang="en-US" altLang="en-US"/>
          </a:p>
        </p:txBody>
      </p:sp>
      <p:sp>
        <p:nvSpPr>
          <p:cNvPr id="123907" name="Slide Number Placeholder 3">
            <a:extLst>
              <a:ext uri="{FF2B5EF4-FFF2-40B4-BE49-F238E27FC236}">
                <a16:creationId xmlns:a16="http://schemas.microsoft.com/office/drawing/2014/main" id="{C5E49D9C-3157-D82A-00AE-E06A298D8C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29071222-9557-4063-A41D-19AB1DEFEDDE}" type="slidenum">
              <a:rPr lang="en-US" altLang="en-US">
                <a:latin typeface="Calibri" panose="020F0502020204030204" pitchFamily="34" charset="0"/>
              </a:rPr>
              <a:pPr/>
              <a:t>53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Image Placeholder 1">
            <a:extLst>
              <a:ext uri="{FF2B5EF4-FFF2-40B4-BE49-F238E27FC236}">
                <a16:creationId xmlns:a16="http://schemas.microsoft.com/office/drawing/2014/main" id="{BCC2794A-69B0-85D8-3112-F35D43E9DA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0" name="Notes Placeholder 2">
            <a:extLst>
              <a:ext uri="{FF2B5EF4-FFF2-40B4-BE49-F238E27FC236}">
                <a16:creationId xmlns:a16="http://schemas.microsoft.com/office/drawing/2014/main" id="{F16656D0-6DD3-CC14-3A99-5366445F63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See Stand #5006712 in Word Document for Information about Stand.  Scattered stand of old pine with mostly ponderosa pine regeneration, and a developing herbaceous/grassy ground vegetation.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24931" name="Slide Number Placeholder 3">
            <a:extLst>
              <a:ext uri="{FF2B5EF4-FFF2-40B4-BE49-F238E27FC236}">
                <a16:creationId xmlns:a16="http://schemas.microsoft.com/office/drawing/2014/main" id="{2FF789FD-FF89-E615-627E-B5C33951E9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148C58BB-1DCA-4CEC-9BE2-E8E70A13F0E5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54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>
            <a:extLst>
              <a:ext uri="{FF2B5EF4-FFF2-40B4-BE49-F238E27FC236}">
                <a16:creationId xmlns:a16="http://schemas.microsoft.com/office/drawing/2014/main" id="{F590C9A7-18E8-AC1A-095E-08DDF8BFD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4" name="Notes Placeholder 2">
            <a:extLst>
              <a:ext uri="{FF2B5EF4-FFF2-40B4-BE49-F238E27FC236}">
                <a16:creationId xmlns:a16="http://schemas.microsoft.com/office/drawing/2014/main" id="{EE74BF5A-E964-A27E-4006-772D44481F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4088">
              <a:spcBef>
                <a:spcPct val="0"/>
              </a:spcBef>
            </a:pPr>
            <a:r>
              <a:rPr lang="en-US" altLang="en-US" sz="1300">
                <a:solidFill>
                  <a:srgbClr val="000000"/>
                </a:solidFill>
              </a:rPr>
              <a:t>No GPS information available for Photo Point location.  Green card on stump is 8.5 x 11 inches.</a:t>
            </a:r>
          </a:p>
          <a:p>
            <a:pPr defTabSz="954088">
              <a:spcBef>
                <a:spcPct val="0"/>
              </a:spcBef>
            </a:pPr>
            <a:endParaRPr lang="en-US" altLang="en-US"/>
          </a:p>
        </p:txBody>
      </p:sp>
      <p:sp>
        <p:nvSpPr>
          <p:cNvPr id="125955" name="Slide Number Placeholder 3">
            <a:extLst>
              <a:ext uri="{FF2B5EF4-FFF2-40B4-BE49-F238E27FC236}">
                <a16:creationId xmlns:a16="http://schemas.microsoft.com/office/drawing/2014/main" id="{B1DD5F10-5B0D-2DFD-4069-9447EAC647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EA5C0B04-B54F-4CC1-BEB5-78F8987FB137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55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>
            <a:extLst>
              <a:ext uri="{FF2B5EF4-FFF2-40B4-BE49-F238E27FC236}">
                <a16:creationId xmlns:a16="http://schemas.microsoft.com/office/drawing/2014/main" id="{DAB21BF0-2DF3-A398-5E93-2A3FADC4FB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8" name="Notes Placeholder 2">
            <a:extLst>
              <a:ext uri="{FF2B5EF4-FFF2-40B4-BE49-F238E27FC236}">
                <a16:creationId xmlns:a16="http://schemas.microsoft.com/office/drawing/2014/main" id="{2261E5A7-C049-5A86-A032-0C1F2E54BB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>
              <a:spcBef>
                <a:spcPct val="0"/>
              </a:spcBef>
            </a:pPr>
            <a:r>
              <a:rPr lang="en-US" altLang="en-US"/>
              <a:t>See Stand #1005992 in Word Document for Information about Stand. </a:t>
            </a:r>
          </a:p>
        </p:txBody>
      </p:sp>
      <p:sp>
        <p:nvSpPr>
          <p:cNvPr id="126979" name="Slide Number Placeholder 3">
            <a:extLst>
              <a:ext uri="{FF2B5EF4-FFF2-40B4-BE49-F238E27FC236}">
                <a16:creationId xmlns:a16="http://schemas.microsoft.com/office/drawing/2014/main" id="{BA5736A1-4E9C-D709-0043-C50ADAF0A8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C88FA60E-2B73-4FFC-837C-93E11C78BB90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56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>
            <a:extLst>
              <a:ext uri="{FF2B5EF4-FFF2-40B4-BE49-F238E27FC236}">
                <a16:creationId xmlns:a16="http://schemas.microsoft.com/office/drawing/2014/main" id="{12987C74-7307-76C0-561A-8E6132FE4B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2" name="Notes Placeholder 2">
            <a:extLst>
              <a:ext uri="{FF2B5EF4-FFF2-40B4-BE49-F238E27FC236}">
                <a16:creationId xmlns:a16="http://schemas.microsoft.com/office/drawing/2014/main" id="{B6DB0D40-52B8-C527-200A-3B7860AD02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4088">
              <a:spcBef>
                <a:spcPct val="0"/>
              </a:spcBef>
            </a:pPr>
            <a:r>
              <a:rPr lang="en-US" altLang="en-US" sz="1300">
                <a:solidFill>
                  <a:srgbClr val="000000"/>
                </a:solidFill>
              </a:rPr>
              <a:t>No GPS information available for Photo Point location.  Green card on tree is 8.5 x 11 inches.</a:t>
            </a:r>
          </a:p>
          <a:p>
            <a:pPr defTabSz="954088">
              <a:spcBef>
                <a:spcPct val="0"/>
              </a:spcBef>
            </a:pPr>
            <a:endParaRPr lang="en-US" altLang="en-US"/>
          </a:p>
        </p:txBody>
      </p:sp>
      <p:sp>
        <p:nvSpPr>
          <p:cNvPr id="128003" name="Slide Number Placeholder 3">
            <a:extLst>
              <a:ext uri="{FF2B5EF4-FFF2-40B4-BE49-F238E27FC236}">
                <a16:creationId xmlns:a16="http://schemas.microsoft.com/office/drawing/2014/main" id="{AE31A02B-7468-0096-96FD-52DE81F7A6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C19CB6AA-0BE8-44DA-A22A-8077EDE4E620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57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>
            <a:extLst>
              <a:ext uri="{FF2B5EF4-FFF2-40B4-BE49-F238E27FC236}">
                <a16:creationId xmlns:a16="http://schemas.microsoft.com/office/drawing/2014/main" id="{052C9258-0566-AC5A-1EA3-180D8F86A9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6" name="Notes Placeholder 2">
            <a:extLst>
              <a:ext uri="{FF2B5EF4-FFF2-40B4-BE49-F238E27FC236}">
                <a16:creationId xmlns:a16="http://schemas.microsoft.com/office/drawing/2014/main" id="{71692175-978F-14EF-1A60-5FD3C78D7D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29027" name="Slide Number Placeholder 3">
            <a:extLst>
              <a:ext uri="{FF2B5EF4-FFF2-40B4-BE49-F238E27FC236}">
                <a16:creationId xmlns:a16="http://schemas.microsoft.com/office/drawing/2014/main" id="{FBAA31A5-B326-2B0B-4978-B26429478F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8672D52B-88F5-4633-A845-D7DE8E26A8B7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58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Image Placeholder 1">
            <a:extLst>
              <a:ext uri="{FF2B5EF4-FFF2-40B4-BE49-F238E27FC236}">
                <a16:creationId xmlns:a16="http://schemas.microsoft.com/office/drawing/2014/main" id="{2E5AB233-E3C0-2404-6DB6-3F74B18CD9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0" name="Notes Placeholder 2">
            <a:extLst>
              <a:ext uri="{FF2B5EF4-FFF2-40B4-BE49-F238E27FC236}">
                <a16:creationId xmlns:a16="http://schemas.microsoft.com/office/drawing/2014/main" id="{5ECFF970-715E-FDBE-CAF6-046C2B2D5E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See Stand #8004360 in Word Document for Information about Stand.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30051" name="Slide Number Placeholder 3">
            <a:extLst>
              <a:ext uri="{FF2B5EF4-FFF2-40B4-BE49-F238E27FC236}">
                <a16:creationId xmlns:a16="http://schemas.microsoft.com/office/drawing/2014/main" id="{38737B11-26F0-855C-4998-38B085374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983191F5-9FB2-40D5-874E-E63BBD28AF52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59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Image Placeholder 1">
            <a:extLst>
              <a:ext uri="{FF2B5EF4-FFF2-40B4-BE49-F238E27FC236}">
                <a16:creationId xmlns:a16="http://schemas.microsoft.com/office/drawing/2014/main" id="{22850D34-3F23-6A9F-0A39-3F2A0D802F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4" name="Notes Placeholder 2">
            <a:extLst>
              <a:ext uri="{FF2B5EF4-FFF2-40B4-BE49-F238E27FC236}">
                <a16:creationId xmlns:a16="http://schemas.microsoft.com/office/drawing/2014/main" id="{23E40C4D-3468-029A-3505-8D60C95DCB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4088">
              <a:spcBef>
                <a:spcPct val="0"/>
              </a:spcBef>
            </a:pPr>
            <a:r>
              <a:rPr lang="en-US" altLang="en-US" sz="1300">
                <a:solidFill>
                  <a:srgbClr val="000000"/>
                </a:solidFill>
              </a:rPr>
              <a:t>No GPS information available for Photo Point location.  Green card on tree is 8.5 x 11 inches.</a:t>
            </a:r>
          </a:p>
          <a:p>
            <a:pPr defTabSz="954088">
              <a:spcBef>
                <a:spcPct val="0"/>
              </a:spcBef>
            </a:pPr>
            <a:endParaRPr lang="en-US" altLang="en-US"/>
          </a:p>
        </p:txBody>
      </p:sp>
      <p:sp>
        <p:nvSpPr>
          <p:cNvPr id="131075" name="Slide Number Placeholder 3">
            <a:extLst>
              <a:ext uri="{FF2B5EF4-FFF2-40B4-BE49-F238E27FC236}">
                <a16:creationId xmlns:a16="http://schemas.microsoft.com/office/drawing/2014/main" id="{26DA4FEC-E4E3-C658-80DB-2AA7BA0DDD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26039E9A-5C45-4A9C-9668-C3B34AA03826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60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lide Image Placeholder 1">
            <a:extLst>
              <a:ext uri="{FF2B5EF4-FFF2-40B4-BE49-F238E27FC236}">
                <a16:creationId xmlns:a16="http://schemas.microsoft.com/office/drawing/2014/main" id="{B01A6F72-7708-3A75-7FE2-C9AF7D574D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8" name="Notes Placeholder 2">
            <a:extLst>
              <a:ext uri="{FF2B5EF4-FFF2-40B4-BE49-F238E27FC236}">
                <a16:creationId xmlns:a16="http://schemas.microsoft.com/office/drawing/2014/main" id="{272F21A5-C874-D9AF-8FAC-E6DABCA171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See Stand #3006709 in Word Document for Information about Stand.  Retention trees retained for wildlife purposes.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32099" name="Slide Number Placeholder 3">
            <a:extLst>
              <a:ext uri="{FF2B5EF4-FFF2-40B4-BE49-F238E27FC236}">
                <a16:creationId xmlns:a16="http://schemas.microsoft.com/office/drawing/2014/main" id="{E2B1AAF8-6BCB-9E34-1086-8877184DDA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690FF759-9F8A-4A80-819B-A348DC2F70AF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61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>
            <a:extLst>
              <a:ext uri="{FF2B5EF4-FFF2-40B4-BE49-F238E27FC236}">
                <a16:creationId xmlns:a16="http://schemas.microsoft.com/office/drawing/2014/main" id="{78A90385-3868-2990-71C6-DDBA198D74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6" name="Notes Placeholder 2">
            <a:extLst>
              <a:ext uri="{FF2B5EF4-FFF2-40B4-BE49-F238E27FC236}">
                <a16:creationId xmlns:a16="http://schemas.microsoft.com/office/drawing/2014/main" id="{E8F97904-77A3-6447-AC29-73425C2727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>
              <a:spcBef>
                <a:spcPct val="0"/>
              </a:spcBef>
            </a:pPr>
            <a:r>
              <a:rPr lang="en-US" altLang="en-US"/>
              <a:t>See Stand #1002889 in Word Document for Information about Stand.  </a:t>
            </a:r>
          </a:p>
          <a:p>
            <a:pPr defTabSz="965200">
              <a:spcBef>
                <a:spcPct val="0"/>
              </a:spcBef>
            </a:pPr>
            <a:endParaRPr lang="en-US" altLang="en-US"/>
          </a:p>
        </p:txBody>
      </p:sp>
      <p:sp>
        <p:nvSpPr>
          <p:cNvPr id="77827" name="Slide Number Placeholder 3">
            <a:extLst>
              <a:ext uri="{FF2B5EF4-FFF2-40B4-BE49-F238E27FC236}">
                <a16:creationId xmlns:a16="http://schemas.microsoft.com/office/drawing/2014/main" id="{274BB0B6-55CA-630D-A4CA-9917EEE2C1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EBD1D30A-447B-4EEB-8BA8-966D16119B38}" type="slidenum">
              <a:rPr lang="en-US" altLang="en-US">
                <a:latin typeface="Calibri" panose="020F0502020204030204" pitchFamily="34" charset="0"/>
              </a:rPr>
              <a:pPr/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Image Placeholder 1">
            <a:extLst>
              <a:ext uri="{FF2B5EF4-FFF2-40B4-BE49-F238E27FC236}">
                <a16:creationId xmlns:a16="http://schemas.microsoft.com/office/drawing/2014/main" id="{DF2CDA3B-9B0B-BC3D-399C-940C2323DE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2" name="Notes Placeholder 2">
            <a:extLst>
              <a:ext uri="{FF2B5EF4-FFF2-40B4-BE49-F238E27FC236}">
                <a16:creationId xmlns:a16="http://schemas.microsoft.com/office/drawing/2014/main" id="{0D400D20-A8CC-FF14-8AE6-3EB4D956EF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4088">
              <a:spcBef>
                <a:spcPct val="0"/>
              </a:spcBef>
            </a:pPr>
            <a:r>
              <a:rPr lang="en-US" altLang="en-US"/>
              <a:t>Photo Point A Location:  44</a:t>
            </a:r>
            <a:r>
              <a:rPr lang="en-US" altLang="en-US" sz="1300"/>
              <a:t>°</a:t>
            </a:r>
            <a:r>
              <a:rPr lang="en-US" altLang="en-US"/>
              <a:t> 24’ 38.2” N     122</a:t>
            </a:r>
            <a:r>
              <a:rPr lang="en-US" altLang="en-US" sz="1300"/>
              <a:t>°</a:t>
            </a:r>
            <a:r>
              <a:rPr lang="en-US" altLang="en-US"/>
              <a:t> 24’ 01.8” W     Direction of Photo: 66 degrees</a:t>
            </a:r>
          </a:p>
          <a:p>
            <a:pPr defTabSz="954088">
              <a:spcBef>
                <a:spcPct val="0"/>
              </a:spcBef>
            </a:pPr>
            <a:r>
              <a:rPr lang="en-US" altLang="en-US"/>
              <a:t>Photo Point B Location:  44</a:t>
            </a:r>
            <a:r>
              <a:rPr lang="en-US" altLang="en-US" sz="1300"/>
              <a:t>°</a:t>
            </a:r>
            <a:r>
              <a:rPr lang="en-US" altLang="en-US"/>
              <a:t> 24’ 39.6” N     122</a:t>
            </a:r>
            <a:r>
              <a:rPr lang="en-US" altLang="en-US" sz="1300"/>
              <a:t>°</a:t>
            </a:r>
            <a:r>
              <a:rPr lang="en-US" altLang="en-US"/>
              <a:t> 23’ 55.7” W    Direction of Photo: 200 degrees</a:t>
            </a:r>
          </a:p>
          <a:p>
            <a:pPr defTabSz="954088">
              <a:spcBef>
                <a:spcPct val="0"/>
              </a:spcBef>
            </a:pPr>
            <a:endParaRPr lang="en-US" altLang="en-US"/>
          </a:p>
        </p:txBody>
      </p:sp>
      <p:sp>
        <p:nvSpPr>
          <p:cNvPr id="133123" name="Slide Number Placeholder 3">
            <a:extLst>
              <a:ext uri="{FF2B5EF4-FFF2-40B4-BE49-F238E27FC236}">
                <a16:creationId xmlns:a16="http://schemas.microsoft.com/office/drawing/2014/main" id="{B3951769-6DFE-FEC9-DC44-1F82AC6C3F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0181D6AD-4752-4799-90E1-B0FE03F33BBB}" type="slidenum">
              <a:rPr lang="en-US" altLang="en-US">
                <a:latin typeface="Calibri" panose="020F0502020204030204" pitchFamily="34" charset="0"/>
              </a:rPr>
              <a:pPr/>
              <a:t>62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>
            <a:extLst>
              <a:ext uri="{FF2B5EF4-FFF2-40B4-BE49-F238E27FC236}">
                <a16:creationId xmlns:a16="http://schemas.microsoft.com/office/drawing/2014/main" id="{D9454037-D91F-81E5-8AF6-1CF38712E5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6" name="Notes Placeholder 2">
            <a:extLst>
              <a:ext uri="{FF2B5EF4-FFF2-40B4-BE49-F238E27FC236}">
                <a16:creationId xmlns:a16="http://schemas.microsoft.com/office/drawing/2014/main" id="{4F735B8E-029D-81A6-4961-2EE3F82579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See Stand #’Private Regeneration.1’ in Word Document for Information about Stand.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34147" name="Slide Number Placeholder 3">
            <a:extLst>
              <a:ext uri="{FF2B5EF4-FFF2-40B4-BE49-F238E27FC236}">
                <a16:creationId xmlns:a16="http://schemas.microsoft.com/office/drawing/2014/main" id="{CF7F8DF2-6D61-42CB-3445-ED13D00A76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555471E5-496B-4699-9C9E-6FA513A6C83D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63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Slide Image Placeholder 1">
            <a:extLst>
              <a:ext uri="{FF2B5EF4-FFF2-40B4-BE49-F238E27FC236}">
                <a16:creationId xmlns:a16="http://schemas.microsoft.com/office/drawing/2014/main" id="{0C37BA33-2D81-B018-65B2-F2DB483EDC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0" name="Notes Placeholder 2">
            <a:extLst>
              <a:ext uri="{FF2B5EF4-FFF2-40B4-BE49-F238E27FC236}">
                <a16:creationId xmlns:a16="http://schemas.microsoft.com/office/drawing/2014/main" id="{8C2CE090-BD6E-C2BB-2776-11D39A587F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See Stand # ’Private Regeneration.2’ in Word Document for Information about Stand.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35171" name="Slide Number Placeholder 3">
            <a:extLst>
              <a:ext uri="{FF2B5EF4-FFF2-40B4-BE49-F238E27FC236}">
                <a16:creationId xmlns:a16="http://schemas.microsoft.com/office/drawing/2014/main" id="{B41C981E-CB13-08F4-9D3A-DD1D9D44C4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D42E4535-893B-4827-A6EA-C1F587E4D714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64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>
            <a:extLst>
              <a:ext uri="{FF2B5EF4-FFF2-40B4-BE49-F238E27FC236}">
                <a16:creationId xmlns:a16="http://schemas.microsoft.com/office/drawing/2014/main" id="{3335D065-3B9B-1123-A8AB-4D8AD22A7A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4" name="Notes Placeholder 2">
            <a:extLst>
              <a:ext uri="{FF2B5EF4-FFF2-40B4-BE49-F238E27FC236}">
                <a16:creationId xmlns:a16="http://schemas.microsoft.com/office/drawing/2014/main" id="{A882050D-8830-DAF8-0AF6-72607F4495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36195" name="Slide Number Placeholder 3">
            <a:extLst>
              <a:ext uri="{FF2B5EF4-FFF2-40B4-BE49-F238E27FC236}">
                <a16:creationId xmlns:a16="http://schemas.microsoft.com/office/drawing/2014/main" id="{E5974970-DBA7-CDBA-6079-3A4BC17400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363A70EB-5F01-45DF-8509-D268EDF615B5}" type="slidenum">
              <a:rPr lang="en-US" altLang="en-US">
                <a:latin typeface="Calibri" panose="020F0502020204030204" pitchFamily="34" charset="0"/>
              </a:rPr>
              <a:pPr/>
              <a:t>65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lide Image Placeholder 1">
            <a:extLst>
              <a:ext uri="{FF2B5EF4-FFF2-40B4-BE49-F238E27FC236}">
                <a16:creationId xmlns:a16="http://schemas.microsoft.com/office/drawing/2014/main" id="{8F4CBC87-0BE1-4EA5-E35F-91DB908B4A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8" name="Notes Placeholder 2">
            <a:extLst>
              <a:ext uri="{FF2B5EF4-FFF2-40B4-BE49-F238E27FC236}">
                <a16:creationId xmlns:a16="http://schemas.microsoft.com/office/drawing/2014/main" id="{E9E0FA40-C02F-68E8-232A-FA63732F90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See Stand #5009288 in Word Document for Information about Stand.</a:t>
            </a:r>
          </a:p>
        </p:txBody>
      </p:sp>
      <p:sp>
        <p:nvSpPr>
          <p:cNvPr id="137219" name="Slide Number Placeholder 3">
            <a:extLst>
              <a:ext uri="{FF2B5EF4-FFF2-40B4-BE49-F238E27FC236}">
                <a16:creationId xmlns:a16="http://schemas.microsoft.com/office/drawing/2014/main" id="{1C3383C9-49B9-5274-C69E-B29C99F004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A52CA59E-2F6B-4009-9B59-22196655C3C1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66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>
            <a:extLst>
              <a:ext uri="{FF2B5EF4-FFF2-40B4-BE49-F238E27FC236}">
                <a16:creationId xmlns:a16="http://schemas.microsoft.com/office/drawing/2014/main" id="{9DF9521C-8430-187C-F3D8-6A4AFB08B4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2" name="Notes Placeholder 2">
            <a:extLst>
              <a:ext uri="{FF2B5EF4-FFF2-40B4-BE49-F238E27FC236}">
                <a16:creationId xmlns:a16="http://schemas.microsoft.com/office/drawing/2014/main" id="{1ADC9C55-4AA6-BA90-061C-5397039674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4088">
              <a:spcBef>
                <a:spcPct val="0"/>
              </a:spcBef>
            </a:pPr>
            <a:r>
              <a:rPr lang="en-US" altLang="en-US" sz="1300">
                <a:solidFill>
                  <a:srgbClr val="000000"/>
                </a:solidFill>
              </a:rPr>
              <a:t>See Stand #5009288  in Word Document for Information about Stand.</a:t>
            </a:r>
          </a:p>
          <a:p>
            <a:pPr defTabSz="954088">
              <a:spcBef>
                <a:spcPct val="0"/>
              </a:spcBef>
            </a:pPr>
            <a:r>
              <a:rPr lang="en-US" altLang="en-US"/>
              <a:t>Photo Point Location:  43</a:t>
            </a:r>
            <a:r>
              <a:rPr lang="en-US" altLang="en-US" sz="1300"/>
              <a:t>°</a:t>
            </a:r>
            <a:r>
              <a:rPr lang="en-US" altLang="en-US"/>
              <a:t> 30’ 45.0” N   122</a:t>
            </a:r>
            <a:r>
              <a:rPr lang="en-US" altLang="en-US" sz="1300"/>
              <a:t>°</a:t>
            </a:r>
            <a:r>
              <a:rPr lang="en-US" altLang="en-US"/>
              <a:t> 25’ 27.7” W    Direction of Photo: 310 degrees   Green card on tree is 8.5 x 11 inches.</a:t>
            </a:r>
          </a:p>
          <a:p>
            <a:pPr defTabSz="954088">
              <a:spcBef>
                <a:spcPct val="0"/>
              </a:spcBef>
            </a:pPr>
            <a:endParaRPr lang="en-US" altLang="en-US"/>
          </a:p>
        </p:txBody>
      </p:sp>
      <p:sp>
        <p:nvSpPr>
          <p:cNvPr id="138243" name="Slide Number Placeholder 3">
            <a:extLst>
              <a:ext uri="{FF2B5EF4-FFF2-40B4-BE49-F238E27FC236}">
                <a16:creationId xmlns:a16="http://schemas.microsoft.com/office/drawing/2014/main" id="{26EBFBE6-04B0-B637-3B94-2282935883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D444B33F-640B-43C1-A61B-2C9AEA7E431C}" type="slidenum">
              <a:rPr lang="en-US" altLang="en-US">
                <a:latin typeface="Calibri" panose="020F0502020204030204" pitchFamily="34" charset="0"/>
              </a:rPr>
              <a:pPr/>
              <a:t>67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>
            <a:extLst>
              <a:ext uri="{FF2B5EF4-FFF2-40B4-BE49-F238E27FC236}">
                <a16:creationId xmlns:a16="http://schemas.microsoft.com/office/drawing/2014/main" id="{1F6841EF-9D24-BA6F-C7AA-D6BE939888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0" name="Notes Placeholder 2">
            <a:extLst>
              <a:ext uri="{FF2B5EF4-FFF2-40B4-BE49-F238E27FC236}">
                <a16:creationId xmlns:a16="http://schemas.microsoft.com/office/drawing/2014/main" id="{B97D9F85-0582-17AF-8D12-9A3A90FE10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4088">
              <a:spcBef>
                <a:spcPct val="0"/>
              </a:spcBef>
            </a:pPr>
            <a:r>
              <a:rPr lang="en-US" altLang="en-US"/>
              <a:t>Photo Point A Location:  43</a:t>
            </a:r>
            <a:r>
              <a:rPr lang="en-US" altLang="en-US" sz="1300"/>
              <a:t>°</a:t>
            </a:r>
            <a:r>
              <a:rPr lang="en-US" altLang="en-US"/>
              <a:t> 57’ 42.1” N   122</a:t>
            </a:r>
            <a:r>
              <a:rPr lang="en-US" altLang="en-US" sz="1300"/>
              <a:t>°</a:t>
            </a:r>
            <a:r>
              <a:rPr lang="en-US" altLang="en-US"/>
              <a:t> 06’ 33.1”  W   Direction of Photo: 110 degrees   Green card on tree is 8.5 x 11 inches.</a:t>
            </a:r>
          </a:p>
          <a:p>
            <a:pPr defTabSz="954088">
              <a:spcBef>
                <a:spcPct val="0"/>
              </a:spcBef>
            </a:pPr>
            <a:r>
              <a:rPr lang="en-US" altLang="en-US"/>
              <a:t>Photo Point B Location:  43</a:t>
            </a:r>
            <a:r>
              <a:rPr lang="en-US" altLang="en-US" sz="1300"/>
              <a:t>°</a:t>
            </a:r>
            <a:r>
              <a:rPr lang="en-US" altLang="en-US"/>
              <a:t> 57’ 42.5” N   122</a:t>
            </a:r>
            <a:r>
              <a:rPr lang="en-US" altLang="en-US" sz="1300"/>
              <a:t>°</a:t>
            </a:r>
            <a:r>
              <a:rPr lang="en-US" altLang="en-US"/>
              <a:t> 06’ 25.4”  W   Direction of Photo: 150 degrees</a:t>
            </a:r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9218D6C4-5598-B30B-0553-86564FD295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A8F009BA-1364-4623-9188-629755739C87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>
            <a:extLst>
              <a:ext uri="{FF2B5EF4-FFF2-40B4-BE49-F238E27FC236}">
                <a16:creationId xmlns:a16="http://schemas.microsoft.com/office/drawing/2014/main" id="{1D6222DF-DBDB-57AC-93A2-CBB62D7443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4" name="Notes Placeholder 2">
            <a:extLst>
              <a:ext uri="{FF2B5EF4-FFF2-40B4-BE49-F238E27FC236}">
                <a16:creationId xmlns:a16="http://schemas.microsoft.com/office/drawing/2014/main" id="{536A6EDA-1EC1-D54C-4459-A4EE21FB0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>
              <a:spcBef>
                <a:spcPct val="0"/>
              </a:spcBef>
            </a:pPr>
            <a:r>
              <a:rPr lang="en-US" altLang="en-US"/>
              <a:t>See Stand #1002894 in Word Document for Information about Stand.  </a:t>
            </a:r>
            <a:r>
              <a:rPr lang="en-US" altLang="en-US" u="sng"/>
              <a:t> </a:t>
            </a:r>
            <a:endParaRPr lang="en-US" altLang="en-US"/>
          </a:p>
          <a:p>
            <a:pPr defTabSz="965200">
              <a:spcBef>
                <a:spcPct val="0"/>
              </a:spcBef>
            </a:pPr>
            <a:endParaRPr lang="en-US" altLang="en-US"/>
          </a:p>
        </p:txBody>
      </p:sp>
      <p:sp>
        <p:nvSpPr>
          <p:cNvPr id="79875" name="Slide Number Placeholder 3">
            <a:extLst>
              <a:ext uri="{FF2B5EF4-FFF2-40B4-BE49-F238E27FC236}">
                <a16:creationId xmlns:a16="http://schemas.microsoft.com/office/drawing/2014/main" id="{F7523E34-0DE3-9172-16C6-92AEDF3B6B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75C099A6-59B8-4A96-8BDE-3DB7C8688B28}" type="slidenum">
              <a:rPr lang="en-US" altLang="en-US">
                <a:latin typeface="Calibri" panose="020F0502020204030204" pitchFamily="34" charset="0"/>
              </a:rPr>
              <a:pPr/>
              <a:t>10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>
            <a:extLst>
              <a:ext uri="{FF2B5EF4-FFF2-40B4-BE49-F238E27FC236}">
                <a16:creationId xmlns:a16="http://schemas.microsoft.com/office/drawing/2014/main" id="{5B24802E-929A-FD6C-6A44-A85BC48000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8" name="Notes Placeholder 2">
            <a:extLst>
              <a:ext uri="{FF2B5EF4-FFF2-40B4-BE49-F238E27FC236}">
                <a16:creationId xmlns:a16="http://schemas.microsoft.com/office/drawing/2014/main" id="{AF04F3BF-E36D-7D67-1D88-67EFF0F9D9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54088">
              <a:spcBef>
                <a:spcPct val="0"/>
              </a:spcBef>
            </a:pPr>
            <a:r>
              <a:rPr lang="en-US" altLang="en-US"/>
              <a:t>Photo Point Location:  43</a:t>
            </a:r>
            <a:r>
              <a:rPr lang="en-US" altLang="en-US" sz="1300"/>
              <a:t>°</a:t>
            </a:r>
            <a:r>
              <a:rPr lang="en-US" altLang="en-US"/>
              <a:t> 57’ 45.6” N   122</a:t>
            </a:r>
            <a:r>
              <a:rPr lang="en-US" altLang="en-US" sz="1300"/>
              <a:t>°</a:t>
            </a:r>
            <a:r>
              <a:rPr lang="en-US" altLang="en-US"/>
              <a:t> 07’ 08.0” W   Direction of Photo: 20 degrees.   Green card on tree is 8.5 x 11 inches.</a:t>
            </a:r>
          </a:p>
          <a:p>
            <a:pPr defTabSz="954088">
              <a:spcBef>
                <a:spcPct val="0"/>
              </a:spcBef>
            </a:pPr>
            <a:endParaRPr lang="en-US" altLang="en-US"/>
          </a:p>
        </p:txBody>
      </p:sp>
      <p:sp>
        <p:nvSpPr>
          <p:cNvPr id="80899" name="Slide Number Placeholder 3">
            <a:extLst>
              <a:ext uri="{FF2B5EF4-FFF2-40B4-BE49-F238E27FC236}">
                <a16:creationId xmlns:a16="http://schemas.microsoft.com/office/drawing/2014/main" id="{1A38CBC3-3BA7-DC55-8A6F-F106DABF3E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6AFDA1F2-9049-47BC-8B0F-4E74283B41FF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11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E55BB22F-8AE6-6CAA-B555-34434A7D4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7B5AD5-A25C-4493-8F3F-A21CD319DDAE}" type="datetime1">
              <a:rPr lang="en-US" altLang="en-US"/>
              <a:pPr/>
              <a:t>8/5/2025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F1F249-3984-77E0-E0B4-255818D33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D65613A5-57CC-5ACD-3DAC-81A6D320A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3FF830-4C8D-4BD6-8DC3-CE7CF6A2D5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24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5CF2BA25-E142-DB32-0828-96F7C66B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892EFF-1B43-4BCB-A764-05BB00B8ABAB}" type="datetime1">
              <a:rPr lang="en-US" altLang="en-US"/>
              <a:pPr/>
              <a:t>8/5/2025</a:t>
            </a:fld>
            <a:endParaRPr lang="en-US" alt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8DDAC30-1ED8-2395-3A9C-5825A82ED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35E06CF3-8311-974D-C6E5-7607EE43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6FE94-0A5A-495D-8D9C-3B3BE0DA82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7933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2FDE7EEB-9FE7-C9E3-F05D-7D080FA6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C587F0-2916-483D-9C26-C823791BC385}" type="datetime1">
              <a:rPr lang="en-US" altLang="en-US"/>
              <a:pPr/>
              <a:t>8/5/2025</a:t>
            </a:fld>
            <a:endParaRPr lang="en-US" alt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F492C22F-B9CF-C953-FEEB-16E9BBEEE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EFD3D71F-13C0-0548-3EEC-F6BE5A767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A34DA0-EE56-4C9B-A697-39ABF4BBB9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181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1EC7976E-80BF-1F5C-B6CB-8A135AA46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FDB54A-46DA-42A6-B548-D2AE91901267}" type="datetime1">
              <a:rPr lang="en-US" altLang="en-US"/>
              <a:pPr/>
              <a:t>8/5/2025</a:t>
            </a:fld>
            <a:endParaRPr lang="en-US" alt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CC11898-7912-F7C2-7C89-472B4F3C3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8CC86F0F-492F-0443-B2C9-D4B48AAF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7D4EE-240F-4526-BE43-6DDC1CC79D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8033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CE84F59E-CB14-9EA0-EF02-FD367255B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A6032A-6FD2-4E26-B5FE-0D25995BAADC}" type="datetime1">
              <a:rPr lang="en-US" altLang="en-US"/>
              <a:pPr/>
              <a:t>8/5/2025</a:t>
            </a:fld>
            <a:endParaRPr lang="en-US" alt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0F2322A-8A99-EF83-097D-031F41753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6A663532-1AE1-011E-B06F-637785CC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D6C5CF-F680-4F8F-B6C7-8F5FE48148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2747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A279653C-86AD-FD42-E8DA-D823A0AB4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4F7B9D-F9BA-454A-B199-6D3D0CA17078}" type="datetime1">
              <a:rPr lang="en-US" altLang="en-US"/>
              <a:pPr/>
              <a:t>8/5/2025</a:t>
            </a:fld>
            <a:endParaRPr lang="en-US" alt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F8B0FA5-A048-688E-E760-0D2343355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715B8D83-DFAF-7680-B379-E0D77F53D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F33633-9E2C-40AB-AEF8-1C2A76A98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308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>
            <a:extLst>
              <a:ext uri="{FF2B5EF4-FFF2-40B4-BE49-F238E27FC236}">
                <a16:creationId xmlns:a16="http://schemas.microsoft.com/office/drawing/2014/main" id="{F3628E00-9D87-BBFD-2A74-557F8AF8A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5EB39F-954F-40C6-B2AD-9426EBC084A4}" type="datetime1">
              <a:rPr lang="en-US" altLang="en-US"/>
              <a:pPr/>
              <a:t>8/5/2025</a:t>
            </a:fld>
            <a:endParaRPr lang="en-US" alt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3C4D60E-4B0C-5A8E-EF95-E3E0A036E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>
            <a:extLst>
              <a:ext uri="{FF2B5EF4-FFF2-40B4-BE49-F238E27FC236}">
                <a16:creationId xmlns:a16="http://schemas.microsoft.com/office/drawing/2014/main" id="{69BE3401-33B9-26B3-D044-FCF5286A6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3B6DA-B79F-449C-92E1-69410FBC94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7189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8CAF24D7-849C-02A6-25D5-54AD9E861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179A34-6C52-4F94-8D2F-6C174116BE7A}" type="datetime1">
              <a:rPr lang="en-US" altLang="en-US"/>
              <a:pPr/>
              <a:t>8/5/2025</a:t>
            </a:fld>
            <a:endParaRPr lang="en-US" alt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A3E4392-6E4E-0647-9443-17C0F61B0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62A74BB5-D7AC-7273-805A-46DB3ABAA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96E1B3-4DBB-4B4E-9812-20089658EC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763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C2B0E2EE-0DCF-E6E1-4C13-B98C4139D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5275F9-114F-4B9C-82D9-C9097A5C44FB}" type="datetime1">
              <a:rPr lang="en-US" altLang="en-US"/>
              <a:pPr/>
              <a:t>8/5/2025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E468C3-E433-456F-EDA5-E1F1727E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4440FCEE-BC09-C38D-B64A-99BF0F742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387D0-DFD0-49A9-ABCE-154FBA9020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802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08B401A3-00AC-2BA5-162D-171DB4AD7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6DC20A-3B89-4C43-AAD3-62EC25BB39D6}" type="datetime1">
              <a:rPr lang="en-US" altLang="en-US"/>
              <a:pPr/>
              <a:t>8/5/2025</a:t>
            </a:fld>
            <a:endParaRPr lang="en-US" alt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0CB685F0-5B78-A777-A294-D44B1221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03EEEBD4-1007-AA24-0C16-42B384F31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BB754-2108-4391-99C6-783F11813F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298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4D629D0F-E76B-53DB-70BB-B480FCC31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ED582E-8C16-4517-94EF-0BE25535D39F}" type="datetime1">
              <a:rPr lang="en-US" altLang="en-US"/>
              <a:pPr/>
              <a:t>8/5/2025</a:t>
            </a:fld>
            <a:endParaRPr lang="en-US" alt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793BF29-D9AE-F778-0645-06EEADC99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5226A1F3-3CE1-BA4A-F2BE-8E9DAF6E9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32E3D9-40A5-499B-A69A-9639B3E4C8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992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7772A801-0321-2086-8252-8A30FD352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>
            <a:extLst>
              <a:ext uri="{FF2B5EF4-FFF2-40B4-BE49-F238E27FC236}">
                <a16:creationId xmlns:a16="http://schemas.microsoft.com/office/drawing/2014/main" id="{0A811DEB-0628-72B0-385D-2191D497ED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5C69D9F8-BC5C-91C4-5926-607750632F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BCBCBC"/>
                </a:solidFill>
              </a:defRPr>
            </a:lvl1pPr>
          </a:lstStyle>
          <a:p>
            <a:fld id="{93034144-AB41-40AB-B4C0-D72455C3DA3D}" type="datetime1">
              <a:rPr lang="en-US" altLang="en-US"/>
              <a:pPr/>
              <a:t>8/5/2025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123F0B-D2FA-BAB1-2FCB-8F34A95206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AA8BED88-84FC-2CA1-E960-08D06F10C4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</a:defRPr>
            </a:lvl1pPr>
          </a:lstStyle>
          <a:p>
            <a:fld id="{0D86DCB6-121E-43C5-900D-9FA65862AD4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MS PGothic" panose="020B0600070205080204" pitchFamily="34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  <a:ea typeface="MS PGothic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  <a:ea typeface="MS PGothic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  <a:ea typeface="MS PGothic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  <a:ea typeface="MS PGothic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  <a:ea typeface="MS PGothic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  <a:ea typeface="MS PGothic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  <a:ea typeface="MS PGothic" panose="020B0600070205080204" pitchFamily="34" charset="-128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0272B9-1DC9-6469-A0C2-E52C07476821}"/>
              </a:ext>
            </a:extLst>
          </p:cNvPr>
          <p:cNvSpPr txBox="1"/>
          <p:nvPr/>
        </p:nvSpPr>
        <p:spPr>
          <a:xfrm>
            <a:off x="533400" y="4191000"/>
            <a:ext cx="8153400" cy="2524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Additional information for each stand can be found in the companion document:  Prescription Library Supplemental.doc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Contact Cheryl Friesen for updates to this library (cfriesen@fs.fed.us) or visit the CCAMP Website at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  <a:ea typeface="+mn-ea"/>
              </a:rPr>
              <a:t>http://ecoshare.info/projects/central-cascade-adaptive-management-partnership/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pic>
        <p:nvPicPr>
          <p:cNvPr id="2050" name="Picture 2" descr="C:\Users\cfriesen\AppData\Local\Microsoft\Windows\Temporary Internet Files\Content.Outlook\9S0BUW2E\ccamplogos.jpg">
            <a:extLst>
              <a:ext uri="{FF2B5EF4-FFF2-40B4-BE49-F238E27FC236}">
                <a16:creationId xmlns:a16="http://schemas.microsoft.com/office/drawing/2014/main" id="{37131183-58EA-57AE-9F3D-3719D823D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533400"/>
            <a:ext cx="7339012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134B9566-12F2-240F-F180-8A31FCA47F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00" y="2286000"/>
            <a:ext cx="6400800" cy="1752600"/>
          </a:xfrm>
        </p:spPr>
        <p:txBody>
          <a:bodyPr>
            <a:normAutofit fontScale="92500" lnSpcReduction="10000"/>
          </a:bodyPr>
          <a:lstStyle/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4400" b="1" dirty="0">
                <a:solidFill>
                  <a:srgbClr val="FFFF00"/>
                </a:solidFill>
                <a:ea typeface="+mn-ea"/>
              </a:rPr>
              <a:t>Visual Silvicultural Prescription Library</a:t>
            </a:r>
          </a:p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>
                <a:ea typeface="+mn-ea"/>
              </a:rPr>
              <a:t>Version 1.0  2015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39D258-C7B0-D015-C1F5-AFD484D5B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D81A12AE-5C83-42D9-BB57-0AEDF18CBC60}" type="slidenum">
              <a:rPr lang="en-US" altLang="en-US">
                <a:solidFill>
                  <a:srgbClr val="BCBCBC"/>
                </a:solidFill>
              </a:rPr>
              <a:pPr/>
              <a:t>1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7F443-51E4-DD79-5857-D62434770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9030"/>
            <a:ext cx="4648200" cy="990600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Variable Density Thinning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7427A-F06E-2694-9524-4EEC55238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65725"/>
          </a:xfrm>
        </p:spPr>
        <p:txBody>
          <a:bodyPr>
            <a:normAutofit/>
          </a:bodyPr>
          <a:lstStyle/>
          <a:p>
            <a:pPr marL="136525" indent="0">
              <a:buFont typeface="Wingdings 2" panose="05020102010507070707" pitchFamily="18" charset="2"/>
              <a:buNone/>
            </a:pP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Stand# 1002894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D39A8F-738A-4C9F-4009-0ECE6E281AAA}"/>
              </a:ext>
            </a:extLst>
          </p:cNvPr>
          <p:cNvSpPr txBox="1"/>
          <p:nvPr/>
        </p:nvSpPr>
        <p:spPr>
          <a:xfrm>
            <a:off x="5562600" y="228600"/>
            <a:ext cx="3327400" cy="1570038"/>
          </a:xfrm>
          <a:prstGeom prst="rect">
            <a:avLst/>
          </a:prstGeom>
          <a:noFill/>
          <a:ln w="19050">
            <a:solidFill>
              <a:schemeClr val="tx1">
                <a:lumMod val="95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Harvested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2013</a:t>
            </a:r>
          </a:p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 Age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56    </a:t>
            </a:r>
          </a:p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Acres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30      </a:t>
            </a: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TPA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44</a:t>
            </a:r>
          </a:p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C. Closure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66 %</a:t>
            </a:r>
          </a:p>
        </p:txBody>
      </p:sp>
      <p:sp>
        <p:nvSpPr>
          <p:cNvPr id="11268" name="TextBox 8">
            <a:extLst>
              <a:ext uri="{FF2B5EF4-FFF2-40B4-BE49-F238E27FC236}">
                <a16:creationId xmlns:a16="http://schemas.microsoft.com/office/drawing/2014/main" id="{EB2D04AF-E8F2-E451-6FB4-F81601B44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5529263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97B85C8-8EAF-A969-F03A-A3E4C1B5F9E4}"/>
              </a:ext>
            </a:extLst>
          </p:cNvPr>
          <p:cNvCxnSpPr/>
          <p:nvPr/>
        </p:nvCxnSpPr>
        <p:spPr>
          <a:xfrm>
            <a:off x="4191000" y="5910263"/>
            <a:ext cx="0" cy="3381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0" name="Picture 4">
            <a:extLst>
              <a:ext uri="{FF2B5EF4-FFF2-40B4-BE49-F238E27FC236}">
                <a16:creationId xmlns:a16="http://schemas.microsoft.com/office/drawing/2014/main" id="{F692B69D-E528-B400-E55E-459F2B701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76388"/>
            <a:ext cx="5157788" cy="514508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7CDFEA-7D47-32E6-601E-1026BBD7BF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3756" y="2013466"/>
            <a:ext cx="3756991" cy="36973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41A8287-920E-E76A-3C0A-62E449D45214}"/>
              </a:ext>
            </a:extLst>
          </p:cNvPr>
          <p:cNvCxnSpPr/>
          <p:nvPr/>
        </p:nvCxnSpPr>
        <p:spPr>
          <a:xfrm flipV="1">
            <a:off x="2971800" y="5529263"/>
            <a:ext cx="3962400" cy="1905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76CCA31-E567-DA08-1D9F-9803F45505B6}"/>
              </a:ext>
            </a:extLst>
          </p:cNvPr>
          <p:cNvSpPr txBox="1"/>
          <p:nvPr/>
        </p:nvSpPr>
        <p:spPr>
          <a:xfrm>
            <a:off x="609600" y="5719763"/>
            <a:ext cx="609600" cy="3683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B498E27-BCDF-0EF5-F077-F920609FA302}"/>
              </a:ext>
            </a:extLst>
          </p:cNvPr>
          <p:cNvCxnSpPr>
            <a:stCxn id="18" idx="2"/>
          </p:cNvCxnSpPr>
          <p:nvPr/>
        </p:nvCxnSpPr>
        <p:spPr>
          <a:xfrm>
            <a:off x="914400" y="6088063"/>
            <a:ext cx="457200" cy="3127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5" name="TextBox 5">
            <a:extLst>
              <a:ext uri="{FF2B5EF4-FFF2-40B4-BE49-F238E27FC236}">
                <a16:creationId xmlns:a16="http://schemas.microsoft.com/office/drawing/2014/main" id="{F4148E3C-FC89-8B98-0EA9-E7BF4D54C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6078538"/>
            <a:ext cx="3048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2 riparian reserves</a:t>
            </a:r>
          </a:p>
          <a:p>
            <a:r>
              <a:rPr lang="en-US" altLang="en-US"/>
              <a:t>2 acres of gaps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6A58A1-33D3-7F01-B823-9F9A6840F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C3BF35DD-C241-4746-AB0C-4E244C7A0C00}" type="slidenum">
              <a:rPr lang="en-US" altLang="en-US">
                <a:solidFill>
                  <a:srgbClr val="BCBCBC"/>
                </a:solidFill>
              </a:rPr>
              <a:pPr/>
              <a:t>10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3">
            <a:extLst>
              <a:ext uri="{FF2B5EF4-FFF2-40B4-BE49-F238E27FC236}">
                <a16:creationId xmlns:a16="http://schemas.microsoft.com/office/drawing/2014/main" id="{482F409A-AC03-DA92-B378-A1F234CCF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113713" cy="543083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EFEAC5-D257-5BC1-CCBC-70622D7144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1800" y="4419600"/>
            <a:ext cx="2227313" cy="22213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95BB76-8110-B22A-64D1-3419D80E1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8105775" cy="990600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9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PHOTO POINTS </a:t>
            </a:r>
            <a:r>
              <a:rPr lang="en-US" sz="2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– Variable Density Thinning                     </a:t>
            </a:r>
            <a:br>
              <a:rPr lang="en-US" sz="2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</a:b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Stand# 1002894</a:t>
            </a:r>
            <a:br>
              <a:rPr lang="en-US" sz="2400" dirty="0">
                <a:solidFill>
                  <a:srgbClr val="FFC000"/>
                </a:solidFill>
                <a:ea typeface="+mj-ea"/>
              </a:rPr>
            </a:br>
            <a:endParaRPr lang="en-US" sz="2400" u="sng" dirty="0">
              <a:solidFill>
                <a:srgbClr val="FFC000"/>
              </a:solidFill>
              <a:ea typeface="+mj-ea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F3135A4-6BF6-02F1-917B-D8285E7E4567}"/>
              </a:ext>
            </a:extLst>
          </p:cNvPr>
          <p:cNvCxnSpPr/>
          <p:nvPr/>
        </p:nvCxnSpPr>
        <p:spPr>
          <a:xfrm>
            <a:off x="7391400" y="4953000"/>
            <a:ext cx="231775" cy="304800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ADB896A-6A95-F2F3-C48D-355914D5F584}"/>
              </a:ext>
            </a:extLst>
          </p:cNvPr>
          <p:cNvSpPr txBox="1"/>
          <p:nvPr/>
        </p:nvSpPr>
        <p:spPr>
          <a:xfrm rot="16200000">
            <a:off x="7650163" y="3225800"/>
            <a:ext cx="22098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Photo: Gary </a:t>
            </a:r>
            <a:r>
              <a:rPr lang="en-US" sz="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Rost</a:t>
            </a: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, USFS, 2014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233A15-B9EB-2E2F-EBB0-BBAE95885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DC09E34A-2E34-4834-B621-6521C1AE2ECF}" type="slidenum">
              <a:rPr lang="en-US" altLang="en-US">
                <a:solidFill>
                  <a:srgbClr val="BCBCBC"/>
                </a:solidFill>
              </a:rPr>
              <a:pPr/>
              <a:t>11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9C90-C45D-2892-050B-6EE91B17A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295400"/>
            <a:ext cx="8229600" cy="1828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Commercial Thin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2FBF9B-627E-0781-7396-9F3A55532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B5F60642-C125-4DE5-889B-B79A18089F9C}" type="slidenum">
              <a:rPr lang="en-US" altLang="en-US">
                <a:solidFill>
                  <a:srgbClr val="BCBCBC"/>
                </a:solidFill>
              </a:rPr>
              <a:pPr/>
              <a:t>12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70891-C66E-6903-099C-0B9A3A88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6019800" cy="11430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Commercial Thin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C24DF-7452-135F-F067-961651A83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8229600" cy="4708525"/>
          </a:xfrm>
        </p:spPr>
        <p:txBody>
          <a:bodyPr>
            <a:normAutofit/>
          </a:bodyPr>
          <a:lstStyle/>
          <a:p>
            <a:pPr marL="136525" indent="0">
              <a:buFont typeface="Wingdings 2" panose="05020102010507070707" pitchFamily="18" charset="2"/>
              <a:buNone/>
            </a:pP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Stand# 8002582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53F658-26A3-558F-54BD-83E4800BEE1D}"/>
              </a:ext>
            </a:extLst>
          </p:cNvPr>
          <p:cNvSpPr txBox="1"/>
          <p:nvPr/>
        </p:nvSpPr>
        <p:spPr>
          <a:xfrm>
            <a:off x="5651500" y="304800"/>
            <a:ext cx="3111500" cy="12001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Harvested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1990</a:t>
            </a:r>
          </a:p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 Age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39     </a:t>
            </a: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Acres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63    </a:t>
            </a: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TPA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74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823A7311-6A77-C6EC-A793-426C581DE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828800"/>
            <a:ext cx="5378450" cy="451961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6EC7C2-D16D-CBB9-005D-27576081D5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8335" y="1720385"/>
            <a:ext cx="3528130" cy="36136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8AE777-806B-7A8D-BEDE-9A648E30E7C4}"/>
              </a:ext>
            </a:extLst>
          </p:cNvPr>
          <p:cNvCxnSpPr/>
          <p:nvPr/>
        </p:nvCxnSpPr>
        <p:spPr>
          <a:xfrm flipV="1">
            <a:off x="3200400" y="2057400"/>
            <a:ext cx="3200400" cy="7620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7025CF-5300-7C85-53C6-CCC85332EF64}"/>
              </a:ext>
            </a:extLst>
          </p:cNvPr>
          <p:cNvCxnSpPr/>
          <p:nvPr/>
        </p:nvCxnSpPr>
        <p:spPr>
          <a:xfrm>
            <a:off x="4610100" y="5791200"/>
            <a:ext cx="419100" cy="1651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C4D8376-6917-DF8A-3A66-17828994E773}"/>
              </a:ext>
            </a:extLst>
          </p:cNvPr>
          <p:cNvSpPr txBox="1"/>
          <p:nvPr/>
        </p:nvSpPr>
        <p:spPr>
          <a:xfrm>
            <a:off x="4267200" y="5562600"/>
            <a:ext cx="304800" cy="381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4D67E-02AB-B386-4057-45B13C490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429A9291-A6FA-4A3E-AD42-7F767C2CA95F}" type="slidenum">
              <a:rPr lang="en-US" altLang="en-US">
                <a:solidFill>
                  <a:srgbClr val="BCBCBC"/>
                </a:solidFill>
              </a:rPr>
              <a:pPr/>
              <a:t>13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E:\TPAWorkfor Cheryl\8002582\8002582Pic2.JPG">
            <a:extLst>
              <a:ext uri="{FF2B5EF4-FFF2-40B4-BE49-F238E27FC236}">
                <a16:creationId xmlns:a16="http://schemas.microsoft.com/office/drawing/2014/main" id="{18C2E555-4F4B-3018-D731-0BAFD10D1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757238"/>
            <a:ext cx="7772400" cy="58293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B68465-891E-08F0-30FF-7B12B95E4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53" y="28303"/>
            <a:ext cx="8534400" cy="990600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9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PHOTO POINTS</a:t>
            </a:r>
            <a:r>
              <a:rPr lang="en-US" sz="31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 </a:t>
            </a:r>
            <a:r>
              <a:rPr lang="en-US" sz="2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– Commercial Thin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    Stand# 8002582</a:t>
            </a:r>
            <a:br>
              <a:rPr lang="en-US" sz="2800" dirty="0">
                <a:solidFill>
                  <a:srgbClr val="FFC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ea typeface="+mj-ea"/>
              </a:rPr>
            </a:br>
            <a:endParaRPr lang="en-US" sz="2800" u="sng" dirty="0">
              <a:solidFill>
                <a:srgbClr val="FFC0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CC40F4-A111-8AAF-4122-CFA5E6CA4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7999" y="4890168"/>
            <a:ext cx="2175229" cy="18276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36BB43-FB00-EC02-A30A-E65C94F83DDD}"/>
              </a:ext>
            </a:extLst>
          </p:cNvPr>
          <p:cNvSpPr txBox="1"/>
          <p:nvPr/>
        </p:nvSpPr>
        <p:spPr>
          <a:xfrm>
            <a:off x="228600" y="6610350"/>
            <a:ext cx="22098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Photo: Tim Fox, USFS, 2014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22EFE9E-4715-7C5A-01CC-7FEED1E2F1D0}"/>
              </a:ext>
            </a:extLst>
          </p:cNvPr>
          <p:cNvCxnSpPr/>
          <p:nvPr/>
        </p:nvCxnSpPr>
        <p:spPr>
          <a:xfrm>
            <a:off x="8458200" y="5422900"/>
            <a:ext cx="223838" cy="215900"/>
          </a:xfrm>
          <a:prstGeom prst="straightConnector1">
            <a:avLst/>
          </a:prstGeom>
          <a:ln w="19050">
            <a:solidFill>
              <a:srgbClr val="FFC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ACB703-7DBE-2321-6694-8637C731C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81720F0C-7DF4-4938-808C-0DE92B5DA9BF}" type="slidenum">
              <a:rPr lang="en-US" altLang="en-US">
                <a:solidFill>
                  <a:srgbClr val="BCBCBC"/>
                </a:solidFill>
              </a:rPr>
              <a:pPr/>
              <a:t>14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B1BC9-7A72-DFC5-863A-D31CF911D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096250" cy="11430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Commercial Thin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E4E4E-AAF3-DF1C-4262-D4083E463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1233488"/>
            <a:ext cx="8229600" cy="5130800"/>
          </a:xfrm>
        </p:spPr>
        <p:txBody>
          <a:bodyPr>
            <a:normAutofit/>
          </a:bodyPr>
          <a:lstStyle/>
          <a:p>
            <a:pPr marL="136525" indent="0">
              <a:buFont typeface="Wingdings 2" panose="05020102010507070707" pitchFamily="18" charset="2"/>
              <a:buNone/>
            </a:pP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Stand# 4026462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A0A473-53F8-FA5F-0498-FCC229F76314}"/>
              </a:ext>
            </a:extLst>
          </p:cNvPr>
          <p:cNvSpPr txBox="1"/>
          <p:nvPr/>
        </p:nvSpPr>
        <p:spPr>
          <a:xfrm>
            <a:off x="5619750" y="152400"/>
            <a:ext cx="2914650" cy="12001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Harvested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2005</a:t>
            </a:r>
          </a:p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 Age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80</a:t>
            </a:r>
          </a:p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Acres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40   </a:t>
            </a: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TPA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85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02749E-46F3-BF4D-A3F0-CBA63DAB59E2}"/>
              </a:ext>
            </a:extLst>
          </p:cNvPr>
          <p:cNvSpPr txBox="1"/>
          <p:nvPr/>
        </p:nvSpPr>
        <p:spPr>
          <a:xfrm>
            <a:off x="3505200" y="5918200"/>
            <a:ext cx="381000" cy="381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6D7290B-C582-DD53-B9E3-B6B0AB272F0B}"/>
              </a:ext>
            </a:extLst>
          </p:cNvPr>
          <p:cNvCxnSpPr/>
          <p:nvPr/>
        </p:nvCxnSpPr>
        <p:spPr>
          <a:xfrm flipH="1" flipV="1">
            <a:off x="3200400" y="6069013"/>
            <a:ext cx="304800" cy="396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0" name="Picture 17">
            <a:extLst>
              <a:ext uri="{FF2B5EF4-FFF2-40B4-BE49-F238E27FC236}">
                <a16:creationId xmlns:a16="http://schemas.microsoft.com/office/drawing/2014/main" id="{AD4DFC4C-1D2C-69B0-1F9D-E95825D99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61"/>
          <a:stretch>
            <a:fillRect/>
          </a:stretch>
        </p:blipFill>
        <p:spPr bwMode="auto">
          <a:xfrm>
            <a:off x="457200" y="1770063"/>
            <a:ext cx="3881438" cy="492283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6FAC28-EC90-55FF-6EEC-A468D26EE1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6179" y="1528251"/>
            <a:ext cx="3847271" cy="45411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23AACB0-0F57-6307-2A94-39230739CE6C}"/>
              </a:ext>
            </a:extLst>
          </p:cNvPr>
          <p:cNvCxnSpPr/>
          <p:nvPr/>
        </p:nvCxnSpPr>
        <p:spPr>
          <a:xfrm flipV="1">
            <a:off x="2667000" y="1752600"/>
            <a:ext cx="2819400" cy="10668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CC1825A-F460-0B03-7AF4-C41A729DE7B6}"/>
              </a:ext>
            </a:extLst>
          </p:cNvPr>
          <p:cNvSpPr txBox="1"/>
          <p:nvPr/>
        </p:nvSpPr>
        <p:spPr>
          <a:xfrm>
            <a:off x="3695700" y="6113463"/>
            <a:ext cx="381000" cy="3698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19A0C5F-6956-4221-D6E0-61B49C524F15}"/>
              </a:ext>
            </a:extLst>
          </p:cNvPr>
          <p:cNvCxnSpPr/>
          <p:nvPr/>
        </p:nvCxnSpPr>
        <p:spPr>
          <a:xfrm flipH="1" flipV="1">
            <a:off x="3200400" y="6110288"/>
            <a:ext cx="457200" cy="1444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6A3CF-B75A-0641-6097-7EC41CE43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8FFACCC2-BA69-4101-9355-8CB483DF3BC4}" type="slidenum">
              <a:rPr lang="en-US" altLang="en-US">
                <a:solidFill>
                  <a:srgbClr val="BCBCBC"/>
                </a:solidFill>
              </a:rPr>
              <a:pPr/>
              <a:t>15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7">
            <a:extLst>
              <a:ext uri="{FF2B5EF4-FFF2-40B4-BE49-F238E27FC236}">
                <a16:creationId xmlns:a16="http://schemas.microsoft.com/office/drawing/2014/main" id="{401D3395-58BA-A9C3-F4D6-F2B92C5E5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89000"/>
            <a:ext cx="7716838" cy="57880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9CF1FF8-2EE8-7784-5C81-A53E79538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62"/>
          <a:stretch/>
        </p:blipFill>
        <p:spPr>
          <a:xfrm>
            <a:off x="6934200" y="4219110"/>
            <a:ext cx="1999211" cy="25345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D544C0-2CFB-75C4-9EAA-B79A89BD3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32" y="228600"/>
            <a:ext cx="8940771" cy="990600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9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PHOTO POINTS </a:t>
            </a:r>
            <a:r>
              <a:rPr lang="en-US" sz="2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– Commercial Thin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      Stand# 4026462</a:t>
            </a:r>
            <a:b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</a:br>
            <a:endParaRPr lang="en-US" sz="2400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22D3A4-AC77-0386-A984-CB15D0DD0EFB}"/>
              </a:ext>
            </a:extLst>
          </p:cNvPr>
          <p:cNvSpPr txBox="1"/>
          <p:nvPr/>
        </p:nvSpPr>
        <p:spPr>
          <a:xfrm rot="16200000">
            <a:off x="7096125" y="3054350"/>
            <a:ext cx="22098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Photo: Tim Fox,  USFS, 2014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5D79811-ABDC-489B-82C8-419D43D2427C}"/>
              </a:ext>
            </a:extLst>
          </p:cNvPr>
          <p:cNvCxnSpPr/>
          <p:nvPr/>
        </p:nvCxnSpPr>
        <p:spPr>
          <a:xfrm flipH="1" flipV="1">
            <a:off x="7848600" y="5029200"/>
            <a:ext cx="244475" cy="238125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D8A36B-EC2D-6086-5EC0-9604A40C1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96EA6B8E-5011-430E-A3D5-F88EDCA4EAE9}" type="slidenum">
              <a:rPr lang="en-US" altLang="en-US">
                <a:solidFill>
                  <a:srgbClr val="BCBCBC"/>
                </a:solidFill>
              </a:rPr>
              <a:pPr/>
              <a:t>16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37FAD-87A5-1E45-B4AB-BF91FD091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287" y="152400"/>
            <a:ext cx="6019800" cy="11430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Commercial Thin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BC14D-29AC-4798-B712-2376AADFA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271588"/>
            <a:ext cx="8229600" cy="4708525"/>
          </a:xfrm>
        </p:spPr>
        <p:txBody>
          <a:bodyPr>
            <a:normAutofit/>
          </a:bodyPr>
          <a:lstStyle/>
          <a:p>
            <a:pPr marL="136525" indent="0">
              <a:buFont typeface="Wingdings 2" panose="05020102010507070707" pitchFamily="18" charset="2"/>
              <a:buNone/>
            </a:pP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Stand# 4025610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372154-5253-01D8-AC51-A1881070170C}"/>
              </a:ext>
            </a:extLst>
          </p:cNvPr>
          <p:cNvSpPr txBox="1"/>
          <p:nvPr/>
        </p:nvSpPr>
        <p:spPr>
          <a:xfrm>
            <a:off x="5434013" y="152400"/>
            <a:ext cx="3100387" cy="157003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Harvested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2005</a:t>
            </a:r>
          </a:p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 Age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90   </a:t>
            </a:r>
          </a:p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Acres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51    </a:t>
            </a: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TPA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97                </a:t>
            </a:r>
          </a:p>
          <a:p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70C0FA-DE2E-4343-D2AD-B94E902D6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905000"/>
            <a:ext cx="5694363" cy="4859338"/>
          </a:xfrm>
          <a:prstGeom prst="rect">
            <a:avLst/>
          </a:prstGeom>
          <a:noFill/>
          <a:ln w="28575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11100F-0A74-5B7D-F01B-10CE2DA0D3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3036" y="1582815"/>
            <a:ext cx="3442802" cy="32886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02AC709-F5E4-DBD6-9946-A3474A7EC24C}"/>
              </a:ext>
            </a:extLst>
          </p:cNvPr>
          <p:cNvCxnSpPr/>
          <p:nvPr/>
        </p:nvCxnSpPr>
        <p:spPr>
          <a:xfrm flipV="1">
            <a:off x="2590800" y="2133600"/>
            <a:ext cx="3733800" cy="14478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F23791C-637A-D8D6-1607-0AC8C5888E8E}"/>
              </a:ext>
            </a:extLst>
          </p:cNvPr>
          <p:cNvSpPr txBox="1"/>
          <p:nvPr/>
        </p:nvSpPr>
        <p:spPr>
          <a:xfrm>
            <a:off x="914400" y="5534025"/>
            <a:ext cx="609600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072F944-57DC-33A4-1730-7EE863A0EB27}"/>
              </a:ext>
            </a:extLst>
          </p:cNvPr>
          <p:cNvCxnSpPr/>
          <p:nvPr/>
        </p:nvCxnSpPr>
        <p:spPr>
          <a:xfrm flipH="1">
            <a:off x="457200" y="5719763"/>
            <a:ext cx="4572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049BAF-5FEC-47D6-2BE3-FE4A0E392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217DA1E5-0E8C-4BCB-B491-BA461D27CD89}" type="slidenum">
              <a:rPr lang="en-US" altLang="en-US">
                <a:solidFill>
                  <a:srgbClr val="BCBCBC"/>
                </a:solidFill>
              </a:rPr>
              <a:pPr/>
              <a:t>17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ABF82-67C0-7C4B-D31B-D47FD03F9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2400"/>
            <a:ext cx="8105775" cy="1219200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9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PHOTO POINTS </a:t>
            </a:r>
            <a:r>
              <a:rPr lang="en-US" sz="2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– Commercial Thin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  Stand# 4025610</a:t>
            </a:r>
            <a:br>
              <a:rPr lang="en-US" sz="2400" dirty="0">
                <a:solidFill>
                  <a:srgbClr val="FFC000"/>
                </a:solidFill>
                <a:effectLst/>
                <a:ea typeface="+mj-ea"/>
              </a:rPr>
            </a:br>
            <a:endParaRPr lang="en-US" sz="2400" u="sng" dirty="0">
              <a:solidFill>
                <a:srgbClr val="FFC000"/>
              </a:solidFill>
              <a:effectLst/>
              <a:ea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2F5A29-FB58-FAC7-20D8-0579B58F1E86}"/>
              </a:ext>
            </a:extLst>
          </p:cNvPr>
          <p:cNvSpPr txBox="1"/>
          <p:nvPr/>
        </p:nvSpPr>
        <p:spPr>
          <a:xfrm>
            <a:off x="5105400" y="6508750"/>
            <a:ext cx="2209800" cy="214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Photo: Tim Fox, USFS, 2014</a:t>
            </a:r>
          </a:p>
        </p:txBody>
      </p:sp>
      <p:pic>
        <p:nvPicPr>
          <p:cNvPr id="19459" name="Content Placeholder 7">
            <a:extLst>
              <a:ext uri="{FF2B5EF4-FFF2-40B4-BE49-F238E27FC236}">
                <a16:creationId xmlns:a16="http://schemas.microsoft.com/office/drawing/2014/main" id="{F128C3C9-9919-5DC1-43A5-F75E5561C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038225"/>
            <a:ext cx="7315200" cy="5486400"/>
          </a:xfrm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2A74B2-D822-315A-12FF-6678F504F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4533901"/>
            <a:ext cx="2633603" cy="22478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BEAD0E2-E2CC-2908-7AD4-2FCB4E320918}"/>
              </a:ext>
            </a:extLst>
          </p:cNvPr>
          <p:cNvCxnSpPr/>
          <p:nvPr/>
        </p:nvCxnSpPr>
        <p:spPr>
          <a:xfrm flipH="1" flipV="1">
            <a:off x="7620000" y="5657850"/>
            <a:ext cx="381000" cy="152400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D59341-A179-1FAA-BEB0-00039D5E4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3CFE152F-7095-4B31-AF0E-DEEC0DAB684A}" type="slidenum">
              <a:rPr lang="en-US" altLang="en-US">
                <a:solidFill>
                  <a:srgbClr val="BCBCBC"/>
                </a:solidFill>
              </a:rPr>
              <a:pPr/>
              <a:t>18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7A057-65BC-020B-C2FC-4AA327277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113881"/>
            <a:ext cx="5257800" cy="884238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Commercial Thin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DDDAA-01C1-B1AE-D4AD-F701673BC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31875"/>
            <a:ext cx="8229600" cy="4786313"/>
          </a:xfrm>
        </p:spPr>
        <p:txBody>
          <a:bodyPr>
            <a:normAutofit/>
          </a:bodyPr>
          <a:lstStyle/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Stand# 8002502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489B77-DC6F-FE37-1361-8C9C3F487816}"/>
              </a:ext>
            </a:extLst>
          </p:cNvPr>
          <p:cNvSpPr txBox="1"/>
          <p:nvPr/>
        </p:nvSpPr>
        <p:spPr>
          <a:xfrm>
            <a:off x="5602288" y="76200"/>
            <a:ext cx="3160712" cy="12001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Harvested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2006</a:t>
            </a:r>
          </a:p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 Age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45     </a:t>
            </a: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Acres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62     </a:t>
            </a: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TPA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50</a:t>
            </a:r>
          </a:p>
        </p:txBody>
      </p:sp>
      <p:pic>
        <p:nvPicPr>
          <p:cNvPr id="20484" name="Picture 8">
            <a:extLst>
              <a:ext uri="{FF2B5EF4-FFF2-40B4-BE49-F238E27FC236}">
                <a16:creationId xmlns:a16="http://schemas.microsoft.com/office/drawing/2014/main" id="{56F1F555-672D-1DFB-8543-762406101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571625"/>
            <a:ext cx="4821237" cy="515143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B25CA1-2816-874E-FE23-B69E38AFF2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6186" y="1371600"/>
            <a:ext cx="3781839" cy="44164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E5D384D-323F-4A63-E460-C863B7AB5330}"/>
              </a:ext>
            </a:extLst>
          </p:cNvPr>
          <p:cNvCxnSpPr/>
          <p:nvPr/>
        </p:nvCxnSpPr>
        <p:spPr>
          <a:xfrm flipV="1">
            <a:off x="3468688" y="1905000"/>
            <a:ext cx="2514600" cy="9144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2A3FD35-2981-33DC-736C-DE5F5313BA5F}"/>
              </a:ext>
            </a:extLst>
          </p:cNvPr>
          <p:cNvSpPr txBox="1"/>
          <p:nvPr/>
        </p:nvSpPr>
        <p:spPr>
          <a:xfrm>
            <a:off x="457200" y="5562600"/>
            <a:ext cx="457200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A2434A-8159-CC5F-4E94-82CEE1224757}"/>
              </a:ext>
            </a:extLst>
          </p:cNvPr>
          <p:cNvCxnSpPr/>
          <p:nvPr/>
        </p:nvCxnSpPr>
        <p:spPr>
          <a:xfrm>
            <a:off x="762000" y="5818188"/>
            <a:ext cx="30480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9" name="TextBox 4">
            <a:extLst>
              <a:ext uri="{FF2B5EF4-FFF2-40B4-BE49-F238E27FC236}">
                <a16:creationId xmlns:a16="http://schemas.microsoft.com/office/drawing/2014/main" id="{85B58D1F-52DD-BEA0-F433-7E64BFFBB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6096000"/>
            <a:ext cx="304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1 riparian reserve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CDA26-37BD-CF08-A920-FFECEB369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CBD0A5F9-3FE6-4B51-B8A0-260D37993E37}" type="slidenum">
              <a:rPr lang="en-US" altLang="en-US">
                <a:solidFill>
                  <a:srgbClr val="BCBCBC"/>
                </a:solidFill>
              </a:rPr>
              <a:pPr/>
              <a:t>19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03A06-3E8E-0232-6C19-E66377FE2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en-US" sz="2000" dirty="0">
                <a:ea typeface="+mj-ea"/>
              </a:rPr>
            </a:br>
            <a:br>
              <a:rPr lang="en-US" sz="2000" dirty="0">
                <a:ea typeface="+mj-ea"/>
              </a:rPr>
            </a:br>
            <a:br>
              <a:rPr lang="en-US" sz="2000" dirty="0">
                <a:ea typeface="+mj-ea"/>
              </a:rPr>
            </a:br>
            <a:br>
              <a:rPr lang="en-US" sz="2000" dirty="0">
                <a:ea typeface="+mj-ea"/>
              </a:rPr>
            </a:br>
            <a:br>
              <a:rPr lang="en-US" sz="2000" dirty="0">
                <a:ea typeface="+mj-ea"/>
              </a:rPr>
            </a:br>
            <a:br>
              <a:rPr lang="en-US" sz="2000" dirty="0">
                <a:ea typeface="+mj-ea"/>
              </a:rPr>
            </a:br>
            <a:br>
              <a:rPr lang="en-US" sz="2000" dirty="0">
                <a:ea typeface="+mj-ea"/>
              </a:rPr>
            </a:br>
            <a:r>
              <a:rPr lang="en-US" sz="2200" dirty="0">
                <a:solidFill>
                  <a:schemeClr val="tx1"/>
                </a:solidFill>
                <a:effectLst/>
                <a:ea typeface="+mj-ea"/>
              </a:rPr>
              <a:t>These are existing silviculture prescriptions implemented on the Willamette National Forest, Oregon.  Planar imagery was taken from Google Earth, 2013 data.  Photo points/street views were obtained in the field using a digital camera.</a:t>
            </a:r>
            <a:br>
              <a:rPr lang="en-US" sz="2200" dirty="0">
                <a:solidFill>
                  <a:schemeClr val="tx1"/>
                </a:solidFill>
                <a:effectLst/>
                <a:ea typeface="+mj-ea"/>
              </a:rPr>
            </a:br>
            <a:r>
              <a:rPr lang="en-US" sz="2200" dirty="0">
                <a:solidFill>
                  <a:schemeClr val="tx1"/>
                </a:solidFill>
                <a:effectLst/>
                <a:ea typeface="+mj-ea"/>
              </a:rPr>
              <a:t>Each planar view is followed by 1-2 oblique views.</a:t>
            </a:r>
            <a:br>
              <a:rPr lang="en-US" sz="2200" dirty="0">
                <a:solidFill>
                  <a:schemeClr val="tx1"/>
                </a:solidFill>
                <a:effectLst/>
                <a:ea typeface="+mj-ea"/>
              </a:rPr>
            </a:br>
            <a:br>
              <a:rPr lang="en-US" sz="2000" dirty="0">
                <a:ea typeface="+mj-ea"/>
              </a:rPr>
            </a:br>
            <a:endParaRPr lang="en-US" sz="2000" dirty="0">
              <a:ea typeface="+mj-ea"/>
            </a:endParaRPr>
          </a:p>
        </p:txBody>
      </p:sp>
      <p:pic>
        <p:nvPicPr>
          <p:cNvPr id="3074" name="Picture 4">
            <a:extLst>
              <a:ext uri="{FF2B5EF4-FFF2-40B4-BE49-F238E27FC236}">
                <a16:creationId xmlns:a16="http://schemas.microsoft.com/office/drawing/2014/main" id="{DF7BD14F-3D5F-28E5-0D01-89424C419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2438400"/>
            <a:ext cx="4003675" cy="246856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Box 7">
            <a:extLst>
              <a:ext uri="{FF2B5EF4-FFF2-40B4-BE49-F238E27FC236}">
                <a16:creationId xmlns:a16="http://schemas.microsoft.com/office/drawing/2014/main" id="{8E9AD7B8-F045-9C8F-0B78-89C4C7EFF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257800"/>
            <a:ext cx="7391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b="1"/>
              <a:t>All information herein is available for public use </a:t>
            </a:r>
          </a:p>
          <a:p>
            <a:pPr algn="ctr"/>
            <a:r>
              <a:rPr lang="en-US" altLang="en-US" b="1"/>
              <a:t>without additional permissions.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ED4F60-3FE5-4A2D-CEE8-13FD268F6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1EFB8D94-BC54-4EA9-B9B8-701EBC70963B}" type="slidenum">
              <a:rPr lang="en-US" altLang="en-US">
                <a:solidFill>
                  <a:srgbClr val="BCBCBC"/>
                </a:solidFill>
              </a:rPr>
              <a:pPr/>
              <a:t>2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021CFF-4A5B-E8AF-E345-F7326F23569F}"/>
              </a:ext>
            </a:extLst>
          </p:cNvPr>
          <p:cNvSpPr txBox="1">
            <a:spLocks/>
          </p:cNvSpPr>
          <p:nvPr/>
        </p:nvSpPr>
        <p:spPr>
          <a:xfrm>
            <a:off x="547688" y="38100"/>
            <a:ext cx="8105775" cy="990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endParaRPr lang="en-US" sz="2800" u="sng" dirty="0">
              <a:solidFill>
                <a:srgbClr val="FFC000"/>
              </a:solidFill>
            </a:endParaRPr>
          </a:p>
        </p:txBody>
      </p:sp>
      <p:pic>
        <p:nvPicPr>
          <p:cNvPr id="21506" name="Picture 9">
            <a:extLst>
              <a:ext uri="{FF2B5EF4-FFF2-40B4-BE49-F238E27FC236}">
                <a16:creationId xmlns:a16="http://schemas.microsoft.com/office/drawing/2014/main" id="{2FC93135-5A11-75D6-8E39-128439684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742950"/>
            <a:ext cx="7258050" cy="485933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971959-D0F5-31AF-8D7B-FB305ED014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875" y="3880306"/>
            <a:ext cx="2676525" cy="28604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4E8E21-34CF-9C73-180C-627DC077515D}"/>
              </a:ext>
            </a:extLst>
          </p:cNvPr>
          <p:cNvCxnSpPr/>
          <p:nvPr/>
        </p:nvCxnSpPr>
        <p:spPr>
          <a:xfrm>
            <a:off x="2133600" y="4419600"/>
            <a:ext cx="57150" cy="533400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095296B0-8431-6649-EF01-90E8C89CE2BC}"/>
              </a:ext>
            </a:extLst>
          </p:cNvPr>
          <p:cNvSpPr txBox="1">
            <a:spLocks/>
          </p:cNvSpPr>
          <p:nvPr/>
        </p:nvSpPr>
        <p:spPr>
          <a:xfrm>
            <a:off x="287338" y="152400"/>
            <a:ext cx="8896350" cy="99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300" b="1" u="sng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anose="020B0602030504020204" pitchFamily="34" charset="0"/>
              </a:rPr>
              <a:t>PHOTO POINTS – Commercial Thin</a:t>
            </a:r>
            <a:r>
              <a:rPr lang="en-US" altLang="en-US" sz="23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anose="020B0602030504020204" pitchFamily="34" charset="0"/>
              </a:rPr>
              <a:t>   Stand# 8002502</a:t>
            </a:r>
            <a:endParaRPr lang="en-US" altLang="en-US" sz="2300" b="1" u="sng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" panose="020B0602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FD35EC-4203-EE02-1902-7330ECE9A65E}"/>
              </a:ext>
            </a:extLst>
          </p:cNvPr>
          <p:cNvSpPr txBox="1"/>
          <p:nvPr/>
        </p:nvSpPr>
        <p:spPr>
          <a:xfrm rot="16200000">
            <a:off x="560388" y="2667000"/>
            <a:ext cx="22098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Photo: Gary </a:t>
            </a:r>
            <a:r>
              <a:rPr lang="en-US" sz="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Rost</a:t>
            </a: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, USFS, 2014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D32E05-0A24-0FDD-BB55-B8C49BE46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2BBD4676-38FB-4112-804A-AA989139FF58}" type="slidenum">
              <a:rPr lang="en-US" altLang="en-US">
                <a:solidFill>
                  <a:srgbClr val="BCBCBC"/>
                </a:solidFill>
              </a:rPr>
              <a:pPr/>
              <a:t>20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63947C-B83A-D5C7-C3A3-78E1B5F8CEB1}"/>
              </a:ext>
            </a:extLst>
          </p:cNvPr>
          <p:cNvSpPr txBox="1"/>
          <p:nvPr/>
        </p:nvSpPr>
        <p:spPr>
          <a:xfrm>
            <a:off x="5880100" y="76200"/>
            <a:ext cx="2959100" cy="157003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Harvested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2001</a:t>
            </a:r>
          </a:p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 Age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40     </a:t>
            </a: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Acres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62   </a:t>
            </a: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TPA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139       </a:t>
            </a:r>
          </a:p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C. Closure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70 %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C729C8-EEFE-242D-1A81-D2A71D9B7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6019800" cy="11430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Commercial Thin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D75B0-B4DD-F770-AB74-125FBDDF8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4708525"/>
          </a:xfrm>
        </p:spPr>
        <p:txBody>
          <a:bodyPr>
            <a:normAutofit/>
          </a:bodyPr>
          <a:lstStyle/>
          <a:p>
            <a:pPr marL="136525" indent="0">
              <a:buFont typeface="Wingdings 2" panose="05020102010507070707" pitchFamily="18" charset="2"/>
              <a:buNone/>
            </a:pP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Stand# 4026186   </a:t>
            </a:r>
          </a:p>
        </p:txBody>
      </p:sp>
      <p:pic>
        <p:nvPicPr>
          <p:cNvPr id="22532" name="Picture 6">
            <a:extLst>
              <a:ext uri="{FF2B5EF4-FFF2-40B4-BE49-F238E27FC236}">
                <a16:creationId xmlns:a16="http://schemas.microsoft.com/office/drawing/2014/main" id="{C570C485-5D15-BABB-E5ED-F95E2C53E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1751013"/>
            <a:ext cx="6032500" cy="5029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98F20A-AA11-6764-93A9-DABF6187BA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5425" y="2011680"/>
            <a:ext cx="3384991" cy="2971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3380575-EEA0-B8FB-BADA-711B5C4B3F94}"/>
              </a:ext>
            </a:extLst>
          </p:cNvPr>
          <p:cNvCxnSpPr/>
          <p:nvPr/>
        </p:nvCxnSpPr>
        <p:spPr>
          <a:xfrm flipV="1">
            <a:off x="1447800" y="2286000"/>
            <a:ext cx="5029200" cy="531813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B76F336-AB05-3696-BA90-31FF22B90541}"/>
              </a:ext>
            </a:extLst>
          </p:cNvPr>
          <p:cNvSpPr txBox="1"/>
          <p:nvPr/>
        </p:nvSpPr>
        <p:spPr>
          <a:xfrm>
            <a:off x="457200" y="6248400"/>
            <a:ext cx="533400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361D4A7-BA79-6818-FB64-E5B880E7604E}"/>
              </a:ext>
            </a:extLst>
          </p:cNvPr>
          <p:cNvCxnSpPr/>
          <p:nvPr/>
        </p:nvCxnSpPr>
        <p:spPr>
          <a:xfrm flipV="1">
            <a:off x="838200" y="6324600"/>
            <a:ext cx="533400" cy="1079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55F81-17B8-FAAE-3149-48810F0E4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559FDD30-E57F-4EF1-A14C-42A8C88543D0}" type="slidenum">
              <a:rPr lang="en-US" altLang="en-US">
                <a:solidFill>
                  <a:srgbClr val="BCBCBC"/>
                </a:solidFill>
              </a:rPr>
              <a:pPr/>
              <a:t>21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4E97E-D9CC-5173-61CE-2BC41954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78" y="228600"/>
            <a:ext cx="8337322" cy="990600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9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PHOTO POINTS </a:t>
            </a:r>
            <a:r>
              <a:rPr lang="en-US" sz="2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– Commercial Thin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     Stand# 4026186</a:t>
            </a:r>
            <a:br>
              <a:rPr lang="en-US" sz="2400" dirty="0">
                <a:solidFill>
                  <a:srgbClr val="FFC000"/>
                </a:solidFill>
                <a:ea typeface="+mj-ea"/>
              </a:rPr>
            </a:br>
            <a:endParaRPr lang="en-US" sz="2400" u="sng" dirty="0">
              <a:solidFill>
                <a:srgbClr val="FFC000"/>
              </a:solidFill>
              <a:ea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71F24D-A0D2-C128-4005-4494853D3E12}"/>
              </a:ext>
            </a:extLst>
          </p:cNvPr>
          <p:cNvSpPr txBox="1"/>
          <p:nvPr/>
        </p:nvSpPr>
        <p:spPr>
          <a:xfrm rot="16200000">
            <a:off x="7842250" y="5416550"/>
            <a:ext cx="22098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Photo: Tim Fox, USFS, 2014</a:t>
            </a:r>
          </a:p>
        </p:txBody>
      </p:sp>
      <p:pic>
        <p:nvPicPr>
          <p:cNvPr id="23555" name="Content Placeholder 9">
            <a:extLst>
              <a:ext uri="{FF2B5EF4-FFF2-40B4-BE49-F238E27FC236}">
                <a16:creationId xmlns:a16="http://schemas.microsoft.com/office/drawing/2014/main" id="{D3B192C6-1389-D291-078E-244356F46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1263" y="938213"/>
            <a:ext cx="7645400" cy="5734050"/>
          </a:xfrm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9845D6-B586-5A35-6F1D-3AFFE20502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4648200"/>
            <a:ext cx="2543627" cy="21203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1D19947-4B67-C33B-BDAE-468A1A8BDB7E}"/>
              </a:ext>
            </a:extLst>
          </p:cNvPr>
          <p:cNvCxnSpPr/>
          <p:nvPr/>
        </p:nvCxnSpPr>
        <p:spPr>
          <a:xfrm>
            <a:off x="911225" y="5578475"/>
            <a:ext cx="115888" cy="365125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424C65-05B5-0B15-8D80-EA792E176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BA91984E-44BA-48FB-8F5C-F59D529C926C}" type="slidenum">
              <a:rPr lang="en-US" altLang="en-US">
                <a:solidFill>
                  <a:srgbClr val="BCBCBC"/>
                </a:solidFill>
              </a:rPr>
              <a:pPr/>
              <a:t>22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3DF39-5033-0886-05C5-199C1D3DA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6019800" cy="11430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Commercial Thin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97000-5854-C337-B240-A069FCD5D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190625"/>
            <a:ext cx="8229600" cy="4708525"/>
          </a:xfrm>
        </p:spPr>
        <p:txBody>
          <a:bodyPr>
            <a:normAutofit/>
          </a:bodyPr>
          <a:lstStyle/>
          <a:p>
            <a:pPr marL="136525" indent="0">
              <a:buFont typeface="Wingdings 2" panose="05020102010507070707" pitchFamily="18" charset="2"/>
              <a:buNone/>
            </a:pP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Stand# 3007719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2FBF25-63BD-3B05-3EAB-C87DC6C81926}"/>
              </a:ext>
            </a:extLst>
          </p:cNvPr>
          <p:cNvSpPr txBox="1"/>
          <p:nvPr/>
        </p:nvSpPr>
        <p:spPr>
          <a:xfrm>
            <a:off x="5618163" y="152400"/>
            <a:ext cx="3221037" cy="157003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Harvested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2007</a:t>
            </a:r>
          </a:p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 Age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107    </a:t>
            </a: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Acres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12      </a:t>
            </a: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TPA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42</a:t>
            </a:r>
          </a:p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C. Closure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40 % </a:t>
            </a:r>
          </a:p>
        </p:txBody>
      </p:sp>
      <p:pic>
        <p:nvPicPr>
          <p:cNvPr id="24580" name="Picture 9">
            <a:extLst>
              <a:ext uri="{FF2B5EF4-FFF2-40B4-BE49-F238E27FC236}">
                <a16:creationId xmlns:a16="http://schemas.microsoft.com/office/drawing/2014/main" id="{ECA39414-F9DA-0832-3997-FF86BE6B0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905000"/>
            <a:ext cx="5430837" cy="48768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143F73D-2ADC-784B-DA0F-FD2352D53F97}"/>
              </a:ext>
            </a:extLst>
          </p:cNvPr>
          <p:cNvCxnSpPr/>
          <p:nvPr/>
        </p:nvCxnSpPr>
        <p:spPr>
          <a:xfrm>
            <a:off x="4525963" y="5899150"/>
            <a:ext cx="350837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B150E99-10AA-4EED-EE63-533CCA454271}"/>
              </a:ext>
            </a:extLst>
          </p:cNvPr>
          <p:cNvSpPr/>
          <p:nvPr/>
        </p:nvSpPr>
        <p:spPr>
          <a:xfrm>
            <a:off x="4149725" y="5715000"/>
            <a:ext cx="376238" cy="369888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B3E9AE-9683-B967-B60C-EB3AE20CF6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0379" y="2297038"/>
            <a:ext cx="3545539" cy="33809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8E92BAA-DEA1-6575-F13F-42028718DCA2}"/>
              </a:ext>
            </a:extLst>
          </p:cNvPr>
          <p:cNvCxnSpPr/>
          <p:nvPr/>
        </p:nvCxnSpPr>
        <p:spPr>
          <a:xfrm flipV="1">
            <a:off x="1524000" y="2590800"/>
            <a:ext cx="5410200" cy="14478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76783-64BB-D188-E355-F0B28D3DA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0D026679-FDED-49FB-9B73-1AAA63CD0DD6}" type="slidenum">
              <a:rPr lang="en-US" altLang="en-US">
                <a:solidFill>
                  <a:srgbClr val="BCBCBC"/>
                </a:solidFill>
              </a:rPr>
              <a:pPr/>
              <a:t>23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04D7F-436F-D91F-2E4B-AC46C05E4383}"/>
              </a:ext>
            </a:extLst>
          </p:cNvPr>
          <p:cNvSpPr txBox="1">
            <a:spLocks/>
          </p:cNvSpPr>
          <p:nvPr/>
        </p:nvSpPr>
        <p:spPr>
          <a:xfrm>
            <a:off x="76200" y="139700"/>
            <a:ext cx="8610600" cy="9906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600" b="1" u="sng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anose="020B0602030504020204" pitchFamily="34" charset="0"/>
              </a:rPr>
              <a:t>PHOTO POINTS </a:t>
            </a:r>
            <a:r>
              <a:rPr lang="en-US" altLang="en-US" sz="2500" b="1" u="sng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anose="020B0602030504020204" pitchFamily="34" charset="0"/>
              </a:rPr>
              <a:t>– </a:t>
            </a:r>
            <a:r>
              <a:rPr lang="en-US" altLang="en-US" sz="2200" b="1" u="sng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anose="020B0602030504020204" pitchFamily="34" charset="0"/>
              </a:rPr>
              <a:t>Commercial Thin</a:t>
            </a:r>
            <a:r>
              <a:rPr lang="en-US" altLang="en-US" sz="22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anose="020B0602030504020204" pitchFamily="34" charset="0"/>
              </a:rPr>
              <a:t>   Stand# 3007719</a:t>
            </a:r>
            <a:br>
              <a:rPr lang="en-US" altLang="en-US" sz="2200" b="1">
                <a:solidFill>
                  <a:srgbClr val="FFC000"/>
                </a:solidFill>
                <a:latin typeface="Lucida Sans" panose="020B0602030504020204" pitchFamily="34" charset="0"/>
              </a:rPr>
            </a:br>
            <a:endParaRPr lang="en-US" altLang="en-US" sz="2200" b="1" u="sng">
              <a:solidFill>
                <a:srgbClr val="FFC000"/>
              </a:solidFill>
              <a:latin typeface="Lucida Sans" panose="020B0602030504020204" pitchFamily="34" charset="0"/>
            </a:endParaRP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E2A497C8-21D9-B930-7F35-B425603A7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635000"/>
            <a:ext cx="7221538" cy="54165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2A0807F-37B0-8424-CDAB-B56D0A755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58806"/>
            <a:ext cx="2971800" cy="26720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217EEDE-6328-6AEE-813F-5C9CA74CB697}"/>
              </a:ext>
            </a:extLst>
          </p:cNvPr>
          <p:cNvCxnSpPr/>
          <p:nvPr/>
        </p:nvCxnSpPr>
        <p:spPr>
          <a:xfrm flipH="1" flipV="1">
            <a:off x="1790700" y="5165725"/>
            <a:ext cx="381000" cy="228600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0EB9737-4DD2-A921-4685-1E51668819B1}"/>
              </a:ext>
            </a:extLst>
          </p:cNvPr>
          <p:cNvSpPr txBox="1"/>
          <p:nvPr/>
        </p:nvSpPr>
        <p:spPr>
          <a:xfrm>
            <a:off x="7543800" y="6035675"/>
            <a:ext cx="22098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Photo: Gary </a:t>
            </a:r>
            <a:r>
              <a:rPr lang="en-US" sz="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Rost</a:t>
            </a: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, USFS, 2014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125EB-0B54-7949-FC28-E9230BDF5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798206E0-5CDE-492D-8BAD-AD6A192506FD}" type="slidenum">
              <a:rPr lang="en-US" altLang="en-US">
                <a:solidFill>
                  <a:srgbClr val="BCBCBC"/>
                </a:solidFill>
              </a:rPr>
              <a:pPr/>
              <a:t>24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E1B7C-66E5-97FE-5673-A43515A59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6019800" cy="11430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Commercial Thin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36CB7-0F23-14D4-6145-329BFB2B6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62063"/>
            <a:ext cx="8229600" cy="4708525"/>
          </a:xfrm>
        </p:spPr>
        <p:txBody>
          <a:bodyPr>
            <a:normAutofit/>
          </a:bodyPr>
          <a:lstStyle/>
          <a:p>
            <a:pPr marL="136525" indent="0">
              <a:buFont typeface="Wingdings 2" panose="05020102010507070707" pitchFamily="18" charset="2"/>
              <a:buNone/>
            </a:pP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Stand# 3002588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BD3EF-0D49-3728-B9F8-297A235EA599}"/>
              </a:ext>
            </a:extLst>
          </p:cNvPr>
          <p:cNvSpPr txBox="1"/>
          <p:nvPr/>
        </p:nvSpPr>
        <p:spPr>
          <a:xfrm>
            <a:off x="5614988" y="258763"/>
            <a:ext cx="3148012" cy="15700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Harvested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2006</a:t>
            </a:r>
          </a:p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 Age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47    </a:t>
            </a:r>
          </a:p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Acres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65     </a:t>
            </a: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TPA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71</a:t>
            </a:r>
          </a:p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C. Closure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50 %</a:t>
            </a:r>
          </a:p>
        </p:txBody>
      </p:sp>
      <p:sp>
        <p:nvSpPr>
          <p:cNvPr id="26628" name="TextBox 3">
            <a:extLst>
              <a:ext uri="{FF2B5EF4-FFF2-40B4-BE49-F238E27FC236}">
                <a16:creationId xmlns:a16="http://schemas.microsoft.com/office/drawing/2014/main" id="{BAC025F8-D77D-1F7D-6A31-50130C7A5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58674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736D76-41C6-62C6-7C20-CA2748BD62B7}"/>
              </a:ext>
            </a:extLst>
          </p:cNvPr>
          <p:cNvCxnSpPr/>
          <p:nvPr/>
        </p:nvCxnSpPr>
        <p:spPr>
          <a:xfrm>
            <a:off x="4038600" y="6051550"/>
            <a:ext cx="4572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0" name="Picture 6">
            <a:extLst>
              <a:ext uri="{FF2B5EF4-FFF2-40B4-BE49-F238E27FC236}">
                <a16:creationId xmlns:a16="http://schemas.microsoft.com/office/drawing/2014/main" id="{471BC1DF-A3A0-D1D0-09CA-359AFEAD9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2057400"/>
            <a:ext cx="5834062" cy="45466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4896AA-4F5A-A4F6-8EC1-B984E55F67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7840" y="1981200"/>
            <a:ext cx="3538184" cy="3429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EC6B1CB-7893-769B-EC55-76917A3B0201}"/>
              </a:ext>
            </a:extLst>
          </p:cNvPr>
          <p:cNvCxnSpPr/>
          <p:nvPr/>
        </p:nvCxnSpPr>
        <p:spPr>
          <a:xfrm flipV="1">
            <a:off x="2362200" y="2590800"/>
            <a:ext cx="4038600" cy="9144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5160152-DC98-CD74-84D2-CA474CD6AEAC}"/>
              </a:ext>
            </a:extLst>
          </p:cNvPr>
          <p:cNvSpPr txBox="1"/>
          <p:nvPr/>
        </p:nvSpPr>
        <p:spPr>
          <a:xfrm>
            <a:off x="1752600" y="5753100"/>
            <a:ext cx="838200" cy="381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A3A7B85-A810-B539-7D38-8D3B57CD9489}"/>
              </a:ext>
            </a:extLst>
          </p:cNvPr>
          <p:cNvCxnSpPr/>
          <p:nvPr/>
        </p:nvCxnSpPr>
        <p:spPr>
          <a:xfrm>
            <a:off x="2057400" y="6051550"/>
            <a:ext cx="304800" cy="2730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41A2B-1709-3A9F-CE33-CC7ED711E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E4AC5DFD-738A-44E6-B51B-1E45C49FBE1E}" type="slidenum">
              <a:rPr lang="en-US" altLang="en-US">
                <a:solidFill>
                  <a:srgbClr val="BCBCBC"/>
                </a:solidFill>
              </a:rPr>
              <a:pPr/>
              <a:t>25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>
            <a:extLst>
              <a:ext uri="{FF2B5EF4-FFF2-40B4-BE49-F238E27FC236}">
                <a16:creationId xmlns:a16="http://schemas.microsoft.com/office/drawing/2014/main" id="{FAD0B18C-B9FF-7632-C9B3-F13BBD66A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838200"/>
            <a:ext cx="7573963" cy="56800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3A8F93-930D-00E1-8B47-A2EB039B2F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9370" y="4701791"/>
            <a:ext cx="2579559" cy="20099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C0B6B6-18D8-AE48-60AF-8D3CA856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52400"/>
            <a:ext cx="8692661" cy="990600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9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PHOTO POINTS </a:t>
            </a:r>
            <a:r>
              <a:rPr lang="en-US" sz="2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– Commercial Thin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     Stand# 3002588</a:t>
            </a:r>
            <a:br>
              <a:rPr lang="en-US" sz="2400" dirty="0">
                <a:solidFill>
                  <a:srgbClr val="FFC000"/>
                </a:solidFill>
                <a:ea typeface="+mj-ea"/>
              </a:rPr>
            </a:br>
            <a:endParaRPr lang="en-US" sz="2400" u="sng" dirty="0">
              <a:solidFill>
                <a:srgbClr val="FFC000"/>
              </a:solidFill>
              <a:ea typeface="+mj-ea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22C22A0-61CF-3BE3-B770-2D26D64B7283}"/>
              </a:ext>
            </a:extLst>
          </p:cNvPr>
          <p:cNvCxnSpPr/>
          <p:nvPr/>
        </p:nvCxnSpPr>
        <p:spPr>
          <a:xfrm>
            <a:off x="7566025" y="5489575"/>
            <a:ext cx="230188" cy="217488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9ABC74B-9CC2-E062-6DE2-A926D6E3E0FB}"/>
              </a:ext>
            </a:extLst>
          </p:cNvPr>
          <p:cNvSpPr txBox="1"/>
          <p:nvPr/>
        </p:nvSpPr>
        <p:spPr>
          <a:xfrm>
            <a:off x="207963" y="6530975"/>
            <a:ext cx="22098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Photo: Tim Fox, USFS, 2014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201AE0-2C53-ACE6-E6BE-38624E8A1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F7E0A999-F948-466D-A088-1B72D57888AE}" type="slidenum">
              <a:rPr lang="en-US" altLang="en-US">
                <a:solidFill>
                  <a:srgbClr val="BCBCBC"/>
                </a:solidFill>
              </a:rPr>
              <a:pPr/>
              <a:t>26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1945F-8342-CEFB-21C0-5058C510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6019800" cy="11430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Commercial Thin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481DA-D23A-A7CA-817A-189419759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4708525"/>
          </a:xfrm>
        </p:spPr>
        <p:txBody>
          <a:bodyPr>
            <a:normAutofit/>
          </a:bodyPr>
          <a:lstStyle/>
          <a:p>
            <a:pPr marL="136525" indent="0">
              <a:buFont typeface="Wingdings 2" panose="05020102010507070707" pitchFamily="18" charset="2"/>
              <a:buNone/>
            </a:pP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Stand# 3007140    </a:t>
            </a:r>
          </a:p>
        </p:txBody>
      </p:sp>
      <p:pic>
        <p:nvPicPr>
          <p:cNvPr id="28675" name="Picture 3">
            <a:extLst>
              <a:ext uri="{FF2B5EF4-FFF2-40B4-BE49-F238E27FC236}">
                <a16:creationId xmlns:a16="http://schemas.microsoft.com/office/drawing/2014/main" id="{276A58A4-CD4A-A322-0CC8-8D911656F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314575"/>
            <a:ext cx="5622925" cy="41370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2748E4-62C5-40EE-9425-F7F07817DE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3720" y="1676400"/>
            <a:ext cx="3611217" cy="3861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4736A35-BFB0-653E-E793-BA471443940F}"/>
              </a:ext>
            </a:extLst>
          </p:cNvPr>
          <p:cNvCxnSpPr/>
          <p:nvPr/>
        </p:nvCxnSpPr>
        <p:spPr>
          <a:xfrm flipV="1">
            <a:off x="1347788" y="1828800"/>
            <a:ext cx="5029200" cy="7620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E348750-1A2D-5987-DBAA-61CE36B62635}"/>
              </a:ext>
            </a:extLst>
          </p:cNvPr>
          <p:cNvSpPr txBox="1"/>
          <p:nvPr/>
        </p:nvSpPr>
        <p:spPr>
          <a:xfrm>
            <a:off x="814388" y="4953000"/>
            <a:ext cx="533400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9FF164B-1E21-F7E3-D6CD-210773BE90D7}"/>
              </a:ext>
            </a:extLst>
          </p:cNvPr>
          <p:cNvCxnSpPr/>
          <p:nvPr/>
        </p:nvCxnSpPr>
        <p:spPr>
          <a:xfrm flipH="1">
            <a:off x="381000" y="5137150"/>
            <a:ext cx="43338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8DE304B-562E-8FA3-B4E6-5FEE0F58A0DE}"/>
              </a:ext>
            </a:extLst>
          </p:cNvPr>
          <p:cNvSpPr txBox="1"/>
          <p:nvPr/>
        </p:nvSpPr>
        <p:spPr>
          <a:xfrm>
            <a:off x="5522913" y="68263"/>
            <a:ext cx="3163887" cy="14763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Harvested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2003</a:t>
            </a:r>
          </a:p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 Age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90      </a:t>
            </a: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Acres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73    </a:t>
            </a: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TPA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147 </a:t>
            </a:r>
            <a:r>
              <a:rPr lang="en-US" altLang="en-US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Group DTR- 40’ spacing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1EE4B2-7DA5-3C75-D1B5-56C5837A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8B66F670-E5E2-4A52-A3CF-53952E2CBD10}" type="slidenum">
              <a:rPr lang="en-US" altLang="en-US">
                <a:solidFill>
                  <a:srgbClr val="BCBCBC"/>
                </a:solidFill>
              </a:rPr>
              <a:pPr/>
              <a:t>27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>
            <a:extLst>
              <a:ext uri="{FF2B5EF4-FFF2-40B4-BE49-F238E27FC236}">
                <a16:creationId xmlns:a16="http://schemas.microsoft.com/office/drawing/2014/main" id="{074FE48F-DFBF-D8F8-DFFE-7254C480C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09650"/>
            <a:ext cx="7467600" cy="56007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1DF60B-A753-3638-D64D-9E443B91A7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4948717"/>
            <a:ext cx="2438400" cy="17945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2343F1-EFC8-CFF2-B2D2-9E5E7017C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6" y="228600"/>
            <a:ext cx="8973694" cy="990600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9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PHOTO POINTS </a:t>
            </a:r>
            <a:r>
              <a:rPr lang="en-US" sz="2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– Variable Density Thinning </a:t>
            </a:r>
            <a:br>
              <a:rPr lang="en-US" sz="2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</a:b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Stand# 3007140</a:t>
            </a:r>
            <a:br>
              <a:rPr lang="en-US" sz="2400" dirty="0">
                <a:solidFill>
                  <a:srgbClr val="FFC000"/>
                </a:solidFill>
                <a:ea typeface="+mj-ea"/>
              </a:rPr>
            </a:br>
            <a:endParaRPr lang="en-US" sz="2400" u="sng" dirty="0">
              <a:solidFill>
                <a:srgbClr val="FFC000"/>
              </a:solidFill>
              <a:ea typeface="+mj-ea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C249378-F7E5-B25C-1C66-57F6351AF9F9}"/>
              </a:ext>
            </a:extLst>
          </p:cNvPr>
          <p:cNvCxnSpPr/>
          <p:nvPr/>
        </p:nvCxnSpPr>
        <p:spPr>
          <a:xfrm flipV="1">
            <a:off x="2286000" y="5867400"/>
            <a:ext cx="76200" cy="304800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1" name="TextBox 6">
            <a:extLst>
              <a:ext uri="{FF2B5EF4-FFF2-40B4-BE49-F238E27FC236}">
                <a16:creationId xmlns:a16="http://schemas.microsoft.com/office/drawing/2014/main" id="{11204635-666E-15C7-681D-071EEACF944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893844" y="5398294"/>
            <a:ext cx="22098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800">
                <a:solidFill>
                  <a:srgbClr val="0D0D0D"/>
                </a:solidFill>
              </a:rPr>
              <a:t>Photo: Tim Fox, USFS, 2014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A0D1D-EF60-051D-11AA-B1F33108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13E1A4EA-9406-49EC-A34C-6B9B4101C285}" type="slidenum">
              <a:rPr lang="en-US" altLang="en-US">
                <a:solidFill>
                  <a:srgbClr val="BCBCBC"/>
                </a:solidFill>
              </a:rPr>
              <a:pPr/>
              <a:t>28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059C3-DD57-918A-65A2-D56133554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6019800" cy="11430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Commercial Thin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3ABD5-C5C8-7EB6-5112-B16A9FBF0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020763"/>
            <a:ext cx="8229600" cy="4708525"/>
          </a:xfrm>
        </p:spPr>
        <p:txBody>
          <a:bodyPr>
            <a:normAutofit/>
          </a:bodyPr>
          <a:lstStyle/>
          <a:p>
            <a:pPr marL="136525" indent="0">
              <a:buFont typeface="Wingdings 2" panose="05020102010507070707" pitchFamily="18" charset="2"/>
              <a:buNone/>
            </a:pP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Stand# 7007446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2AFC1A-D13C-2515-C247-7F7FA806D551}"/>
              </a:ext>
            </a:extLst>
          </p:cNvPr>
          <p:cNvSpPr txBox="1"/>
          <p:nvPr/>
        </p:nvSpPr>
        <p:spPr>
          <a:xfrm>
            <a:off x="5668963" y="258763"/>
            <a:ext cx="3017837" cy="15700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Harvested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2008</a:t>
            </a:r>
          </a:p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 Age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60    </a:t>
            </a: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Acres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24   </a:t>
            </a: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TPA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31</a:t>
            </a:r>
          </a:p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C. Closure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50-60 % </a:t>
            </a:r>
          </a:p>
        </p:txBody>
      </p:sp>
      <p:pic>
        <p:nvPicPr>
          <p:cNvPr id="30724" name="Picture 6">
            <a:extLst>
              <a:ext uri="{FF2B5EF4-FFF2-40B4-BE49-F238E27FC236}">
                <a16:creationId xmlns:a16="http://schemas.microsoft.com/office/drawing/2014/main" id="{E220E24D-7171-486D-B03E-496E44C82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4267200" cy="51752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2D804-7F6E-47CE-F054-9166612EAE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5400" y="2176669"/>
            <a:ext cx="3329608" cy="42241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F7E3B9C-4B24-183D-C52C-1BA50BD9EED7}"/>
              </a:ext>
            </a:extLst>
          </p:cNvPr>
          <p:cNvCxnSpPr/>
          <p:nvPr/>
        </p:nvCxnSpPr>
        <p:spPr>
          <a:xfrm flipV="1">
            <a:off x="1828800" y="2362200"/>
            <a:ext cx="3657600" cy="8382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D4C0401-4C4F-81F1-1579-E079805E3279}"/>
              </a:ext>
            </a:extLst>
          </p:cNvPr>
          <p:cNvSpPr txBox="1"/>
          <p:nvPr/>
        </p:nvSpPr>
        <p:spPr>
          <a:xfrm>
            <a:off x="838200" y="6096000"/>
            <a:ext cx="381000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34D8516-5EB5-E22C-8B27-429F1F58BE7A}"/>
              </a:ext>
            </a:extLst>
          </p:cNvPr>
          <p:cNvCxnSpPr/>
          <p:nvPr/>
        </p:nvCxnSpPr>
        <p:spPr>
          <a:xfrm flipV="1">
            <a:off x="1219200" y="6172200"/>
            <a:ext cx="457200" cy="1079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6405D1-5272-3156-5D85-66A745067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B9C90450-25A0-47EA-B136-B59040B167BB}" type="slidenum">
              <a:rPr lang="en-US" altLang="en-US">
                <a:solidFill>
                  <a:srgbClr val="BCBCBC"/>
                </a:solidFill>
              </a:rPr>
              <a:pPr/>
              <a:t>29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CDC11F0-A79E-AC31-0636-B056A044F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7400" y="3837410"/>
            <a:ext cx="2057400" cy="21737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13">
            <a:extLst>
              <a:ext uri="{FF2B5EF4-FFF2-40B4-BE49-F238E27FC236}">
                <a16:creationId xmlns:a16="http://schemas.microsoft.com/office/drawing/2014/main" id="{274CFC56-9A40-270D-02A5-776C06766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938213"/>
            <a:ext cx="1976437" cy="20859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6D3172-0DDB-6524-D5E5-C3D7A894DF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4827125"/>
            <a:ext cx="1852731" cy="18968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42E26B-2D75-91C2-8435-91CE9A69D9DD}"/>
              </a:ext>
            </a:extLst>
          </p:cNvPr>
          <p:cNvSpPr txBox="1"/>
          <p:nvPr/>
        </p:nvSpPr>
        <p:spPr>
          <a:xfrm>
            <a:off x="2641600" y="1177925"/>
            <a:ext cx="406400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6D5E3A5-5199-BA2B-7EAC-FF63D5AD38A4}"/>
              </a:ext>
            </a:extLst>
          </p:cNvPr>
          <p:cNvCxnSpPr/>
          <p:nvPr/>
        </p:nvCxnSpPr>
        <p:spPr>
          <a:xfrm flipH="1">
            <a:off x="2251075" y="1403350"/>
            <a:ext cx="406400" cy="984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C1D2C8F-855D-7036-7552-A9330C675414}"/>
              </a:ext>
            </a:extLst>
          </p:cNvPr>
          <p:cNvCxnSpPr/>
          <p:nvPr/>
        </p:nvCxnSpPr>
        <p:spPr>
          <a:xfrm flipH="1">
            <a:off x="685800" y="1752600"/>
            <a:ext cx="698500" cy="3355975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3" name="Content Placeholder 19">
            <a:extLst>
              <a:ext uri="{FF2B5EF4-FFF2-40B4-BE49-F238E27FC236}">
                <a16:creationId xmlns:a16="http://schemas.microsoft.com/office/drawing/2014/main" id="{762ECFE9-E1A4-C72A-7B2C-2168603F4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474663"/>
            <a:ext cx="3609975" cy="2416175"/>
          </a:xfrm>
          <a:ln w="38100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C2BA5F4-F662-9B58-F0AF-69185556DBED}"/>
              </a:ext>
            </a:extLst>
          </p:cNvPr>
          <p:cNvCxnSpPr/>
          <p:nvPr/>
        </p:nvCxnSpPr>
        <p:spPr>
          <a:xfrm flipH="1" flipV="1">
            <a:off x="6907213" y="5108575"/>
            <a:ext cx="93662" cy="457200"/>
          </a:xfrm>
          <a:prstGeom prst="straightConnector1">
            <a:avLst/>
          </a:prstGeom>
          <a:ln w="28575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FB98519-5ECD-D9DE-F0E6-AEFF44CBC91F}"/>
              </a:ext>
            </a:extLst>
          </p:cNvPr>
          <p:cNvSpPr txBox="1"/>
          <p:nvPr/>
        </p:nvSpPr>
        <p:spPr>
          <a:xfrm>
            <a:off x="4635500" y="2981325"/>
            <a:ext cx="4127500" cy="46196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</a:rPr>
              <a:t>Planar/Street View of Stand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9D81EA-91F0-CD1C-7507-7FD8BA52AE56}"/>
              </a:ext>
            </a:extLst>
          </p:cNvPr>
          <p:cNvSpPr txBox="1"/>
          <p:nvPr/>
        </p:nvSpPr>
        <p:spPr>
          <a:xfrm>
            <a:off x="233363" y="3230563"/>
            <a:ext cx="4152900" cy="1322387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Planar (aerial) Google Earth view of stand. Gold circle reproduced (below) to show close-up view of stand.  White dotted arrow references location of close up.               True -North : solid white arrow. 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5DF75F3D-08D4-E412-4D45-7CCE95E770DE}"/>
              </a:ext>
            </a:extLst>
          </p:cNvPr>
          <p:cNvSpPr txBox="1"/>
          <p:nvPr/>
        </p:nvSpPr>
        <p:spPr>
          <a:xfrm>
            <a:off x="685800" y="228600"/>
            <a:ext cx="3613150" cy="584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-- Key to Slides --</a:t>
            </a:r>
          </a:p>
        </p:txBody>
      </p:sp>
      <p:sp>
        <p:nvSpPr>
          <p:cNvPr id="4108" name="TextBox 1">
            <a:extLst>
              <a:ext uri="{FF2B5EF4-FFF2-40B4-BE49-F238E27FC236}">
                <a16:creationId xmlns:a16="http://schemas.microsoft.com/office/drawing/2014/main" id="{D6DC2B26-7654-3A3B-647A-E4699DAFA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8950" y="6076950"/>
            <a:ext cx="4800600" cy="708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/>
              <a:t>Gold arrow shows location of on-ground photo point,  w/ direction photo taken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859F9A-7D0A-F17F-E3E2-EC70431C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C46ACA51-73E6-4300-BD94-5EE516C16DC8}" type="slidenum">
              <a:rPr lang="en-US" altLang="en-US">
                <a:solidFill>
                  <a:srgbClr val="BCBCBC"/>
                </a:solidFill>
              </a:rPr>
              <a:pPr/>
              <a:t>3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9485-663B-43C0-ED90-8EA678A967B9}"/>
              </a:ext>
            </a:extLst>
          </p:cNvPr>
          <p:cNvSpPr txBox="1">
            <a:spLocks/>
          </p:cNvSpPr>
          <p:nvPr/>
        </p:nvSpPr>
        <p:spPr>
          <a:xfrm>
            <a:off x="414338" y="455613"/>
            <a:ext cx="8410575" cy="1562100"/>
          </a:xfrm>
          <a:prstGeom prst="rect">
            <a:avLst/>
          </a:prstGeom>
          <a:noFill/>
        </p:spPr>
        <p:txBody>
          <a:bodyPr>
            <a:normAutofit fontScale="75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32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POINTS</a:t>
            </a:r>
            <a:r>
              <a:rPr lang="en-US" sz="28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l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27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Commercial Thin</a:t>
            </a:r>
          </a:p>
          <a:p>
            <a:pPr algn="l" fontAlgn="auto">
              <a:spcAft>
                <a:spcPts val="0"/>
              </a:spcAft>
              <a:defRPr/>
            </a:pPr>
            <a:endParaRPr lang="en-US" sz="2700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Stand# 7007446</a:t>
            </a:r>
            <a:br>
              <a:rPr lang="en-US" sz="2700" dirty="0">
                <a:solidFill>
                  <a:srgbClr val="FFC000"/>
                </a:solidFill>
              </a:rPr>
            </a:br>
            <a:endParaRPr lang="en-US" sz="2700" u="sng" dirty="0">
              <a:solidFill>
                <a:srgbClr val="FFC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45C45B-875C-0205-8F09-761F920A09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2133600"/>
            <a:ext cx="3429000" cy="4158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80859A-430C-87B8-FC8B-E7562BA41D02}"/>
              </a:ext>
            </a:extLst>
          </p:cNvPr>
          <p:cNvCxnSpPr/>
          <p:nvPr/>
        </p:nvCxnSpPr>
        <p:spPr>
          <a:xfrm>
            <a:off x="5338763" y="5181600"/>
            <a:ext cx="452437" cy="0"/>
          </a:xfrm>
          <a:prstGeom prst="straightConnector1">
            <a:avLst/>
          </a:prstGeom>
          <a:ln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8" name="Picture 9">
            <a:extLst>
              <a:ext uri="{FF2B5EF4-FFF2-40B4-BE49-F238E27FC236}">
                <a16:creationId xmlns:a16="http://schemas.microsoft.com/office/drawing/2014/main" id="{2B9209F9-8AB4-4A6D-F05C-02CDD7673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388519" y="1312069"/>
            <a:ext cx="6121400" cy="44878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E6FD590-B7D5-DC2D-02D7-C7EDAF628E11}"/>
              </a:ext>
            </a:extLst>
          </p:cNvPr>
          <p:cNvCxnSpPr/>
          <p:nvPr/>
        </p:nvCxnSpPr>
        <p:spPr>
          <a:xfrm flipV="1">
            <a:off x="1295400" y="3124200"/>
            <a:ext cx="152400" cy="431800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0B5D560-EA0B-A332-36BC-2C693D054417}"/>
              </a:ext>
            </a:extLst>
          </p:cNvPr>
          <p:cNvSpPr txBox="1"/>
          <p:nvPr/>
        </p:nvSpPr>
        <p:spPr>
          <a:xfrm rot="16200000">
            <a:off x="7720013" y="5408613"/>
            <a:ext cx="22098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Photo: Gary </a:t>
            </a:r>
            <a:r>
              <a:rPr lang="en-US" sz="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Rost</a:t>
            </a: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, USFS, 2014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AEEC60-46FE-FEA1-C675-316F63D8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98D532F6-2F37-4DCB-BBED-D6D394354A87}" type="slidenum">
              <a:rPr lang="en-US" altLang="en-US">
                <a:solidFill>
                  <a:srgbClr val="BCBCBC"/>
                </a:solidFill>
              </a:rPr>
              <a:pPr/>
              <a:t>30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CBD2F-0632-56A0-6027-681A51BFD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6019800" cy="11430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Commercial Thin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2F1DF-BD65-794B-4B4F-AB2585D77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708525"/>
          </a:xfrm>
        </p:spPr>
        <p:txBody>
          <a:bodyPr>
            <a:normAutofit/>
          </a:bodyPr>
          <a:lstStyle/>
          <a:p>
            <a:pPr marL="136525" indent="0">
              <a:buFont typeface="Wingdings 2" panose="05020102010507070707" pitchFamily="18" charset="2"/>
              <a:buNone/>
            </a:pP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Stand# 1006055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397980-8CD1-B2A8-C553-BEE350ABB97C}"/>
              </a:ext>
            </a:extLst>
          </p:cNvPr>
          <p:cNvSpPr txBox="1"/>
          <p:nvPr/>
        </p:nvSpPr>
        <p:spPr>
          <a:xfrm>
            <a:off x="5638800" y="263525"/>
            <a:ext cx="3124200" cy="17176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>
            <a:lvl1pPr marL="136525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Harvested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1998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 Age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72     </a:t>
            </a: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Acres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31  </a:t>
            </a: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TPA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37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C. Closure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30 %</a:t>
            </a:r>
          </a:p>
        </p:txBody>
      </p:sp>
      <p:pic>
        <p:nvPicPr>
          <p:cNvPr id="32772" name="Picture 3">
            <a:extLst>
              <a:ext uri="{FF2B5EF4-FFF2-40B4-BE49-F238E27FC236}">
                <a16:creationId xmlns:a16="http://schemas.microsoft.com/office/drawing/2014/main" id="{EC67E2C3-9D25-4CC7-F8A0-52571C4E1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4808538" cy="50863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796741-D405-4E79-132D-E967F44757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5172" y="2162175"/>
            <a:ext cx="3790228" cy="42386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443B36A-913C-1A92-D6D4-877DFA535527}"/>
              </a:ext>
            </a:extLst>
          </p:cNvPr>
          <p:cNvCxnSpPr/>
          <p:nvPr/>
        </p:nvCxnSpPr>
        <p:spPr>
          <a:xfrm flipV="1">
            <a:off x="2057400" y="2438400"/>
            <a:ext cx="3810000" cy="14478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38808A4-A30E-4D7A-2E05-FFAB1AD06382}"/>
              </a:ext>
            </a:extLst>
          </p:cNvPr>
          <p:cNvSpPr txBox="1"/>
          <p:nvPr/>
        </p:nvSpPr>
        <p:spPr>
          <a:xfrm>
            <a:off x="3352800" y="6096000"/>
            <a:ext cx="457200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C1A903D-38B5-0A96-BFB5-23813835AD03}"/>
              </a:ext>
            </a:extLst>
          </p:cNvPr>
          <p:cNvCxnSpPr/>
          <p:nvPr/>
        </p:nvCxnSpPr>
        <p:spPr>
          <a:xfrm flipV="1">
            <a:off x="3695700" y="6149975"/>
            <a:ext cx="381000" cy="1079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323D4-4FC5-BEDE-5468-A5A459EC3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A4F1A67B-7153-4D1A-8177-4D25F1CE66E0}" type="slidenum">
              <a:rPr lang="en-US" altLang="en-US">
                <a:solidFill>
                  <a:srgbClr val="BCBCBC"/>
                </a:solidFill>
              </a:rPr>
              <a:pPr/>
              <a:t>31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6D9F0-04F5-789A-994B-A52FF4820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04775"/>
            <a:ext cx="8105775" cy="990600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1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PHOTO POINTS </a:t>
            </a:r>
            <a:r>
              <a:rPr lang="en-US" sz="2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– </a:t>
            </a:r>
            <a:r>
              <a:rPr lang="en-US" sz="31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Commercial Thin                     </a:t>
            </a:r>
            <a:br>
              <a:rPr lang="en-US" sz="2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</a:b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Stand# 1006055</a:t>
            </a:r>
            <a:br>
              <a:rPr lang="en-US" sz="2400" dirty="0">
                <a:solidFill>
                  <a:srgbClr val="FFC000"/>
                </a:solidFill>
                <a:ea typeface="+mj-ea"/>
              </a:rPr>
            </a:br>
            <a:endParaRPr lang="en-US" sz="2400" u="sng" dirty="0">
              <a:solidFill>
                <a:srgbClr val="FFC000"/>
              </a:solidFill>
              <a:ea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D2C9B0-22B3-7A4B-3942-1946631B1B26}"/>
              </a:ext>
            </a:extLst>
          </p:cNvPr>
          <p:cNvSpPr txBox="1"/>
          <p:nvPr/>
        </p:nvSpPr>
        <p:spPr>
          <a:xfrm rot="16200000">
            <a:off x="6880225" y="3359150"/>
            <a:ext cx="22098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Photo: Tim Fox, USFS, 2014</a:t>
            </a:r>
          </a:p>
        </p:txBody>
      </p:sp>
      <p:pic>
        <p:nvPicPr>
          <p:cNvPr id="33795" name="Picture 2" descr="E:\TPAWorkfor Cheryl\1006055\1006055Pic2.JPG">
            <a:extLst>
              <a:ext uri="{FF2B5EF4-FFF2-40B4-BE49-F238E27FC236}">
                <a16:creationId xmlns:a16="http://schemas.microsoft.com/office/drawing/2014/main" id="{1B1DE7B9-B626-A57B-C1C6-5061991FA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930275"/>
            <a:ext cx="7620000" cy="5715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A2B7D1-546A-CFF2-6D04-DCE535C308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4199" y="4520921"/>
            <a:ext cx="2116263" cy="22385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5F54AF3-79AC-150D-55B8-E95EAC9A0933}"/>
              </a:ext>
            </a:extLst>
          </p:cNvPr>
          <p:cNvCxnSpPr/>
          <p:nvPr/>
        </p:nvCxnSpPr>
        <p:spPr>
          <a:xfrm>
            <a:off x="7954963" y="5159375"/>
            <a:ext cx="231775" cy="304800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54FEBE-1672-4AE7-B0EC-DFAF919B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D74E8A17-6FED-4B5E-9B4A-0A0E1855B1FD}" type="slidenum">
              <a:rPr lang="en-US" altLang="en-US">
                <a:solidFill>
                  <a:srgbClr val="BCBCBC"/>
                </a:solidFill>
              </a:rPr>
              <a:pPr/>
              <a:t>32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35587-0F15-ABD1-8CC4-B540DDFEF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6019800" cy="11430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Commercial Thin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39036-2C41-2F26-AAC7-9842FEDF5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044575"/>
            <a:ext cx="8229600" cy="4708525"/>
          </a:xfrm>
        </p:spPr>
        <p:txBody>
          <a:bodyPr>
            <a:normAutofit/>
          </a:bodyPr>
          <a:lstStyle/>
          <a:p>
            <a:pPr marL="136525" indent="0">
              <a:buFont typeface="Wingdings 2" panose="05020102010507070707" pitchFamily="18" charset="2"/>
              <a:buNone/>
            </a:pP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Stand# 1007241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6E01F2-F40A-4D59-B8B1-F5A650C17942}"/>
              </a:ext>
            </a:extLst>
          </p:cNvPr>
          <p:cNvSpPr txBox="1"/>
          <p:nvPr/>
        </p:nvSpPr>
        <p:spPr>
          <a:xfrm>
            <a:off x="5505450" y="187325"/>
            <a:ext cx="3257550" cy="17176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>
            <a:lvl1pPr marL="136525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Harvested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1998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 Age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101     </a:t>
            </a: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Acres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35    </a:t>
            </a: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TPA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59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C. Closure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40 %</a:t>
            </a:r>
          </a:p>
        </p:txBody>
      </p:sp>
      <p:pic>
        <p:nvPicPr>
          <p:cNvPr id="34820" name="Picture 3">
            <a:extLst>
              <a:ext uri="{FF2B5EF4-FFF2-40B4-BE49-F238E27FC236}">
                <a16:creationId xmlns:a16="http://schemas.microsoft.com/office/drawing/2014/main" id="{8E3CC0FF-47C4-65FD-8082-F9EFFE1F3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604963"/>
            <a:ext cx="5143500" cy="496728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5A334-E6A7-1EBF-D273-42EE11E0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6154" y="2114550"/>
            <a:ext cx="3769246" cy="39052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C9AA1A-544F-28F4-B9A5-E8AB8E7AAAC0}"/>
              </a:ext>
            </a:extLst>
          </p:cNvPr>
          <p:cNvCxnSpPr/>
          <p:nvPr/>
        </p:nvCxnSpPr>
        <p:spPr>
          <a:xfrm flipV="1">
            <a:off x="1619250" y="2743200"/>
            <a:ext cx="3886200" cy="16002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C2BD42A-3440-D468-DABB-AA73265497CD}"/>
              </a:ext>
            </a:extLst>
          </p:cNvPr>
          <p:cNvSpPr txBox="1"/>
          <p:nvPr/>
        </p:nvSpPr>
        <p:spPr>
          <a:xfrm>
            <a:off x="762000" y="5734050"/>
            <a:ext cx="609600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CD89917-9380-4F02-5E8F-8DA370F46355}"/>
              </a:ext>
            </a:extLst>
          </p:cNvPr>
          <p:cNvCxnSpPr/>
          <p:nvPr/>
        </p:nvCxnSpPr>
        <p:spPr>
          <a:xfrm flipH="1">
            <a:off x="381000" y="5918200"/>
            <a:ext cx="3810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F8BD7-C443-94EC-B007-1AF148B0F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4F7FFEFF-3B47-43DB-BFD0-B2C0DCF29580}" type="slidenum">
              <a:rPr lang="en-US" altLang="en-US">
                <a:solidFill>
                  <a:srgbClr val="BCBCBC"/>
                </a:solidFill>
              </a:rPr>
              <a:pPr/>
              <a:t>33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E:\TPAWorkfor Cheryl\1007241\1007241Pic1.JPG">
            <a:extLst>
              <a:ext uri="{FF2B5EF4-FFF2-40B4-BE49-F238E27FC236}">
                <a16:creationId xmlns:a16="http://schemas.microsoft.com/office/drawing/2014/main" id="{631D9248-DEAB-7495-082B-59CAEB273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827088"/>
            <a:ext cx="7778750" cy="58340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2749E1-2641-668E-757E-35DC73578F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4649875"/>
            <a:ext cx="2186596" cy="21116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7755DC-54C5-5948-0C6C-26A9EFFEA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8105775" cy="990600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9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PHOTO POINTS </a:t>
            </a:r>
            <a:r>
              <a:rPr lang="en-US" sz="2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– Commercial Thin                    </a:t>
            </a:r>
            <a:br>
              <a:rPr lang="en-US" sz="2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</a:b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Stand# 1007241</a:t>
            </a:r>
            <a:br>
              <a:rPr lang="en-US" sz="2400" dirty="0">
                <a:solidFill>
                  <a:srgbClr val="FFC000"/>
                </a:solidFill>
                <a:ea typeface="+mj-ea"/>
              </a:rPr>
            </a:br>
            <a:endParaRPr lang="en-US" sz="2400" u="sng" dirty="0">
              <a:solidFill>
                <a:srgbClr val="FFC000"/>
              </a:solidFill>
              <a:ea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034563-0019-EE56-1E0F-F8837CF9B777}"/>
              </a:ext>
            </a:extLst>
          </p:cNvPr>
          <p:cNvSpPr txBox="1"/>
          <p:nvPr/>
        </p:nvSpPr>
        <p:spPr>
          <a:xfrm rot="16200000">
            <a:off x="7899400" y="5511800"/>
            <a:ext cx="22098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Photo: Tim Fox, USFS, 2014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C7E41DC-A2CE-30FB-0A2B-A65A895B3DE0}"/>
              </a:ext>
            </a:extLst>
          </p:cNvPr>
          <p:cNvCxnSpPr/>
          <p:nvPr/>
        </p:nvCxnSpPr>
        <p:spPr>
          <a:xfrm>
            <a:off x="788988" y="5345113"/>
            <a:ext cx="381000" cy="152400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BDCFE1-7A7C-8FBA-4EBD-95AC07038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8F757A04-A980-48C1-AF93-7A70F04664D7}" type="slidenum">
              <a:rPr lang="en-US" altLang="en-US">
                <a:solidFill>
                  <a:srgbClr val="BCBCBC"/>
                </a:solidFill>
              </a:rPr>
              <a:pPr/>
              <a:t>34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5">
            <a:extLst>
              <a:ext uri="{FF2B5EF4-FFF2-40B4-BE49-F238E27FC236}">
                <a16:creationId xmlns:a16="http://schemas.microsoft.com/office/drawing/2014/main" id="{50BF6E28-4AFE-9D7D-1E7C-A06C1DF21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009775"/>
            <a:ext cx="5448300" cy="464661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FBD958-E2C1-4CB9-5E4B-F91752D16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6019800" cy="11430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Commercial Thin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DA554-19BE-4969-48B2-12434E2DB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6788"/>
            <a:ext cx="8229600" cy="4710112"/>
          </a:xfrm>
        </p:spPr>
        <p:txBody>
          <a:bodyPr>
            <a:normAutofit/>
          </a:bodyPr>
          <a:lstStyle/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Blue River Landscape Study</a:t>
            </a:r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BRF - 4A    Stand# 1005964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EFDB4E-E589-0A21-5057-D113DD4D1ADF}"/>
              </a:ext>
            </a:extLst>
          </p:cNvPr>
          <p:cNvSpPr txBox="1"/>
          <p:nvPr/>
        </p:nvSpPr>
        <p:spPr>
          <a:xfrm>
            <a:off x="5886450" y="381000"/>
            <a:ext cx="3048000" cy="17907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137160" fontAlgn="auto">
              <a:spcBef>
                <a:spcPct val="2000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en-US" sz="24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Harvested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:  2002 </a:t>
            </a:r>
          </a:p>
          <a:p>
            <a:pPr marL="137160" fontAlgn="auto">
              <a:spcBef>
                <a:spcPct val="2000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en-US" sz="24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Harvest Age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:  ~ 150    </a:t>
            </a:r>
          </a:p>
          <a:p>
            <a:pPr marL="137160" fontAlgn="auto">
              <a:spcBef>
                <a:spcPct val="2000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en-US" sz="24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Acres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:  50   </a:t>
            </a:r>
            <a:r>
              <a:rPr lang="en-US" sz="24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TPA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:  62</a:t>
            </a:r>
          </a:p>
          <a:p>
            <a:pPr marL="137160" fontAlgn="auto">
              <a:spcBef>
                <a:spcPct val="2000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en-US" sz="24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C. Closure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:  30 %</a:t>
            </a:r>
            <a:endParaRPr lang="en-US" sz="2400" b="1" u="sng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511BC64-AF77-2C8E-07A6-086D94D19A4F}"/>
              </a:ext>
            </a:extLst>
          </p:cNvPr>
          <p:cNvCxnSpPr/>
          <p:nvPr/>
        </p:nvCxnSpPr>
        <p:spPr>
          <a:xfrm flipH="1">
            <a:off x="609600" y="6346825"/>
            <a:ext cx="5334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FC265AB-00EE-2C3C-9B04-8820991CBC4C}"/>
              </a:ext>
            </a:extLst>
          </p:cNvPr>
          <p:cNvSpPr txBox="1"/>
          <p:nvPr/>
        </p:nvSpPr>
        <p:spPr>
          <a:xfrm>
            <a:off x="1143000" y="6162675"/>
            <a:ext cx="609600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2322DF-2A08-40C8-6D22-AD2EE9281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6800" y="2985455"/>
            <a:ext cx="4057650" cy="34761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06C62EE-9B00-40C1-F198-DA0D28EAADBB}"/>
              </a:ext>
            </a:extLst>
          </p:cNvPr>
          <p:cNvCxnSpPr/>
          <p:nvPr/>
        </p:nvCxnSpPr>
        <p:spPr>
          <a:xfrm flipV="1">
            <a:off x="2828925" y="3200400"/>
            <a:ext cx="2771775" cy="242888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7C590-F220-A9F7-0422-3F9C5265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BD4F5698-5414-400C-996F-B96AA935DBEC}" type="slidenum">
              <a:rPr lang="en-US" altLang="en-US">
                <a:solidFill>
                  <a:srgbClr val="BCBCBC"/>
                </a:solidFill>
              </a:rPr>
              <a:pPr/>
              <a:t>35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>
            <a:extLst>
              <a:ext uri="{FF2B5EF4-FFF2-40B4-BE49-F238E27FC236}">
                <a16:creationId xmlns:a16="http://schemas.microsoft.com/office/drawing/2014/main" id="{06C33704-1BFD-B45D-47B3-269AF9D18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762000"/>
            <a:ext cx="3998913" cy="59753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CB4EC4-F1A6-7FBF-E150-7D3CD7F867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600" y="126251"/>
            <a:ext cx="4072888" cy="34731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1" name="Picture 2">
            <a:extLst>
              <a:ext uri="{FF2B5EF4-FFF2-40B4-BE49-F238E27FC236}">
                <a16:creationId xmlns:a16="http://schemas.microsoft.com/office/drawing/2014/main" id="{E752B2DC-2229-A2E8-9647-1B5332D8A7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3598863"/>
            <a:ext cx="4208462" cy="315753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BEF2EB9-3EC4-E0B1-11ED-0AFA515CEC9F}"/>
              </a:ext>
            </a:extLst>
          </p:cNvPr>
          <p:cNvCxnSpPr/>
          <p:nvPr/>
        </p:nvCxnSpPr>
        <p:spPr>
          <a:xfrm flipH="1" flipV="1">
            <a:off x="7086600" y="2533650"/>
            <a:ext cx="381000" cy="285750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B384C3C-9FDF-DFFB-98E7-467652792B43}"/>
              </a:ext>
            </a:extLst>
          </p:cNvPr>
          <p:cNvCxnSpPr/>
          <p:nvPr/>
        </p:nvCxnSpPr>
        <p:spPr>
          <a:xfrm flipH="1" flipV="1">
            <a:off x="7777163" y="1862138"/>
            <a:ext cx="147637" cy="500062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4" name="TextBox 8">
            <a:extLst>
              <a:ext uri="{FF2B5EF4-FFF2-40B4-BE49-F238E27FC236}">
                <a16:creationId xmlns:a16="http://schemas.microsoft.com/office/drawing/2014/main" id="{BE9536F0-9031-6A01-62E5-CAD2A2907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207125"/>
            <a:ext cx="381000" cy="369888"/>
          </a:xfrm>
          <a:prstGeom prst="rect">
            <a:avLst/>
          </a:prstGeom>
          <a:solidFill>
            <a:schemeClr val="bg1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CC00"/>
                </a:solidFill>
              </a:rPr>
              <a:t>A</a:t>
            </a:r>
          </a:p>
        </p:txBody>
      </p:sp>
      <p:sp>
        <p:nvSpPr>
          <p:cNvPr id="37895" name="TextBox 17">
            <a:extLst>
              <a:ext uri="{FF2B5EF4-FFF2-40B4-BE49-F238E27FC236}">
                <a16:creationId xmlns:a16="http://schemas.microsoft.com/office/drawing/2014/main" id="{DB9C2328-451D-E6E2-7CDF-CDE827566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7725" y="6235700"/>
            <a:ext cx="381000" cy="369888"/>
          </a:xfrm>
          <a:prstGeom prst="rect">
            <a:avLst/>
          </a:prstGeom>
          <a:solidFill>
            <a:schemeClr val="bg1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CC00"/>
                </a:solidFill>
              </a:rPr>
              <a:t>B</a:t>
            </a:r>
          </a:p>
        </p:txBody>
      </p:sp>
      <p:sp>
        <p:nvSpPr>
          <p:cNvPr id="37896" name="TextBox 10">
            <a:extLst>
              <a:ext uri="{FF2B5EF4-FFF2-40B4-BE49-F238E27FC236}">
                <a16:creationId xmlns:a16="http://schemas.microsoft.com/office/drawing/2014/main" id="{F50248E7-8CA9-7D38-CBEE-2FC2A9A3B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2425" y="2309813"/>
            <a:ext cx="304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u="sng">
                <a:solidFill>
                  <a:srgbClr val="FFCC00"/>
                </a:solidFill>
              </a:rPr>
              <a:t>B</a:t>
            </a:r>
          </a:p>
        </p:txBody>
      </p:sp>
      <p:sp>
        <p:nvSpPr>
          <p:cNvPr id="37897" name="TextBox 14">
            <a:extLst>
              <a:ext uri="{FF2B5EF4-FFF2-40B4-BE49-F238E27FC236}">
                <a16:creationId xmlns:a16="http://schemas.microsoft.com/office/drawing/2014/main" id="{60131851-A322-05B2-4DD8-64F730289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025" y="2828925"/>
            <a:ext cx="54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u="sng">
                <a:solidFill>
                  <a:srgbClr val="FFCC00"/>
                </a:solidFill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08AFFC-D3CD-1861-DCCA-AE2EB4C2A15F}"/>
              </a:ext>
            </a:extLst>
          </p:cNvPr>
          <p:cNvSpPr txBox="1"/>
          <p:nvPr/>
        </p:nvSpPr>
        <p:spPr>
          <a:xfrm rot="16200000">
            <a:off x="3281363" y="5524500"/>
            <a:ext cx="22098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Photos: Gary </a:t>
            </a:r>
            <a:r>
              <a:rPr lang="en-US" sz="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Rost</a:t>
            </a: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, USFS, 2012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3D96A4-389E-5347-ADA1-E904F1DE121E}"/>
              </a:ext>
            </a:extLst>
          </p:cNvPr>
          <p:cNvSpPr txBox="1"/>
          <p:nvPr/>
        </p:nvSpPr>
        <p:spPr>
          <a:xfrm>
            <a:off x="50800" y="130175"/>
            <a:ext cx="4843463" cy="6461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u="sng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anose="020B0602030504020204" pitchFamily="34" charset="0"/>
              </a:rPr>
              <a:t>PHOTO POINTS – Commercial Thin</a:t>
            </a:r>
          </a:p>
          <a:p>
            <a:r>
              <a:rPr lang="en-US" altLang="en-US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anose="020B0602030504020204" pitchFamily="34" charset="0"/>
              </a:rPr>
              <a:t>Blue River Landscape Study  BRF - 4A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57BBE8-64E7-33BC-09A4-E2E1AF4AE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D6159444-8D25-468D-B0BF-7372D5357EC0}" type="slidenum">
              <a:rPr lang="en-US" altLang="en-US">
                <a:solidFill>
                  <a:srgbClr val="BCBCBC"/>
                </a:solidFill>
              </a:rPr>
              <a:pPr/>
              <a:t>36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8">
            <a:extLst>
              <a:ext uri="{FF2B5EF4-FFF2-40B4-BE49-F238E27FC236}">
                <a16:creationId xmlns:a16="http://schemas.microsoft.com/office/drawing/2014/main" id="{6B8E589A-07C7-0B92-F752-E8136E9C8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905000"/>
            <a:ext cx="4900612" cy="48037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4FE4F0-19FE-A3CB-397E-E98BF56AE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6019800" cy="11430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Commercial Thin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47E79-AD9D-1247-664E-17A869081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044575"/>
            <a:ext cx="8562975" cy="4708525"/>
          </a:xfrm>
        </p:spPr>
        <p:txBody>
          <a:bodyPr>
            <a:normAutofit/>
          </a:bodyPr>
          <a:lstStyle/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Blue River Landscape Study</a:t>
            </a:r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BRF - 5B    Stand# 1005968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426336-51F9-4FF3-097B-CAC7B8BA1F45}"/>
              </a:ext>
            </a:extLst>
          </p:cNvPr>
          <p:cNvSpPr txBox="1"/>
          <p:nvPr/>
        </p:nvSpPr>
        <p:spPr>
          <a:xfrm>
            <a:off x="5572125" y="266700"/>
            <a:ext cx="3267075" cy="17907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>
            <a:lvl1pPr marL="136525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Harvested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2002 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Harvest Age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 ~ 150    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Acres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50    </a:t>
            </a: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TPA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23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C. Closure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30 %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377176-C143-C755-60D0-A17357859B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00" y="2383692"/>
            <a:ext cx="3810000" cy="37123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5D3035-D2F5-038E-B375-9EF6D7082B5B}"/>
              </a:ext>
            </a:extLst>
          </p:cNvPr>
          <p:cNvCxnSpPr/>
          <p:nvPr/>
        </p:nvCxnSpPr>
        <p:spPr>
          <a:xfrm flipV="1">
            <a:off x="2874963" y="2933700"/>
            <a:ext cx="3068637" cy="1905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B45BAE9-2247-DBEF-7D4C-1773B1F6A984}"/>
              </a:ext>
            </a:extLst>
          </p:cNvPr>
          <p:cNvCxnSpPr/>
          <p:nvPr/>
        </p:nvCxnSpPr>
        <p:spPr>
          <a:xfrm flipH="1">
            <a:off x="3810000" y="6096000"/>
            <a:ext cx="3810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A56C733-B066-9C3F-FF5E-D95A1A42C544}"/>
              </a:ext>
            </a:extLst>
          </p:cNvPr>
          <p:cNvSpPr txBox="1"/>
          <p:nvPr/>
        </p:nvSpPr>
        <p:spPr>
          <a:xfrm>
            <a:off x="4191000" y="5911850"/>
            <a:ext cx="609600" cy="3683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914CC-467E-5C56-BC67-CD807C071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798800AB-BC9D-4374-A0D2-AA73F057EC6F}" type="slidenum">
              <a:rPr lang="en-US" altLang="en-US">
                <a:solidFill>
                  <a:srgbClr val="BCBCBC"/>
                </a:solidFill>
              </a:rPr>
              <a:pPr/>
              <a:t>37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A0046C-122A-3F28-B1C1-0E01B79332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2576063"/>
            <a:ext cx="2743200" cy="4144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38" name="Picture 7">
            <a:extLst>
              <a:ext uri="{FF2B5EF4-FFF2-40B4-BE49-F238E27FC236}">
                <a16:creationId xmlns:a16="http://schemas.microsoft.com/office/drawing/2014/main" id="{86E29EF9-E0C3-7101-DA3B-7EAB903E1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6137" y="1193801"/>
            <a:ext cx="6715125" cy="4495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E782592-0D02-ECBB-63D0-9FD5CFDADED4}"/>
              </a:ext>
            </a:extLst>
          </p:cNvPr>
          <p:cNvCxnSpPr/>
          <p:nvPr/>
        </p:nvCxnSpPr>
        <p:spPr>
          <a:xfrm flipH="1" flipV="1">
            <a:off x="1752600" y="5848350"/>
            <a:ext cx="76200" cy="381000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10B38B3-3735-21DC-3B4E-3034DFB5E512}"/>
              </a:ext>
            </a:extLst>
          </p:cNvPr>
          <p:cNvSpPr txBox="1"/>
          <p:nvPr/>
        </p:nvSpPr>
        <p:spPr>
          <a:xfrm rot="16200000">
            <a:off x="3282950" y="5645150"/>
            <a:ext cx="22098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Photo: Gary </a:t>
            </a:r>
            <a:r>
              <a:rPr lang="en-US" sz="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Rost</a:t>
            </a: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, USFS, 2012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693191-AE98-04D5-43E0-BDCF86AA9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712678" cy="2057400"/>
          </a:xfrm>
          <a:ln w="28575"/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br>
              <a:rPr lang="en-US" sz="2400" dirty="0">
                <a:solidFill>
                  <a:srgbClr val="FFC000"/>
                </a:solidFill>
                <a:ea typeface="+mj-ea"/>
              </a:rPr>
            </a:br>
            <a:r>
              <a:rPr lang="en-US" sz="27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PHOTO POINTS-      Commercial Thin   </a:t>
            </a:r>
            <a:b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</a:br>
            <a: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Blue River Landscape Study</a:t>
            </a:r>
            <a:b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</a:br>
            <a: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BRF - 5B   Stand# 1005968   </a:t>
            </a:r>
            <a:r>
              <a:rPr lang="en-US" sz="18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  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350EF-26E4-3A23-2EAD-3427B5ECA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C25AC249-B7B6-4748-A67C-93985D55AF1A}" type="slidenum">
              <a:rPr lang="en-US" altLang="en-US">
                <a:solidFill>
                  <a:srgbClr val="BCBCBC"/>
                </a:solidFill>
              </a:rPr>
              <a:pPr/>
              <a:t>38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>
            <a:extLst>
              <a:ext uri="{FF2B5EF4-FFF2-40B4-BE49-F238E27FC236}">
                <a16:creationId xmlns:a16="http://schemas.microsoft.com/office/drawing/2014/main" id="{1F068B0C-42F7-60BB-1692-85C511EA2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05000"/>
            <a:ext cx="5032375" cy="48006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01C1F0-60DA-A0A5-ABCE-F5440156D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-30480"/>
            <a:ext cx="6019800" cy="11430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Commercial Thin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DE6F4-A48C-F030-B595-EE3F7DA36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50" y="979488"/>
            <a:ext cx="8229600" cy="4708525"/>
          </a:xfrm>
        </p:spPr>
        <p:txBody>
          <a:bodyPr>
            <a:normAutofit/>
          </a:bodyPr>
          <a:lstStyle/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Blue River Landscape Study</a:t>
            </a:r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NFQ - 9    Stand# 1005989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25BC0D-C4E4-34C0-E998-D30C86EAB164}"/>
              </a:ext>
            </a:extLst>
          </p:cNvPr>
          <p:cNvSpPr txBox="1"/>
          <p:nvPr/>
        </p:nvSpPr>
        <p:spPr>
          <a:xfrm>
            <a:off x="5457825" y="152400"/>
            <a:ext cx="3294063" cy="17907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>
            <a:lvl1pPr marL="136525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Harvested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2000 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Harvest Age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  ~ 100   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Acres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50     </a:t>
            </a: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TPA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26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C. Closure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50 %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A4A2F5-BDFC-E278-C1C4-8DB8507B1378}"/>
              </a:ext>
            </a:extLst>
          </p:cNvPr>
          <p:cNvCxnSpPr/>
          <p:nvPr/>
        </p:nvCxnSpPr>
        <p:spPr>
          <a:xfrm flipV="1">
            <a:off x="762000" y="6048375"/>
            <a:ext cx="30480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0620411-4E55-E0AB-5475-17DCF311F890}"/>
              </a:ext>
            </a:extLst>
          </p:cNvPr>
          <p:cNvSpPr txBox="1"/>
          <p:nvPr/>
        </p:nvSpPr>
        <p:spPr>
          <a:xfrm>
            <a:off x="457200" y="6257925"/>
            <a:ext cx="609600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F736CF-7D17-67CF-C5E1-89A7D1299E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000" y="2248033"/>
            <a:ext cx="4077950" cy="34669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40851EE-4CF5-87E8-97B8-D1E2513699D1}"/>
              </a:ext>
            </a:extLst>
          </p:cNvPr>
          <p:cNvCxnSpPr/>
          <p:nvPr/>
        </p:nvCxnSpPr>
        <p:spPr>
          <a:xfrm flipV="1">
            <a:off x="2619375" y="2514600"/>
            <a:ext cx="3324225" cy="17907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23A75-D3E4-A854-4B19-5215A3C49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AB6B9B38-9DB6-4205-B4D1-C64240933E65}" type="slidenum">
              <a:rPr lang="en-US" altLang="en-US">
                <a:solidFill>
                  <a:srgbClr val="BCBCBC"/>
                </a:solidFill>
              </a:rPr>
              <a:pPr/>
              <a:t>39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6CDD7-E8BF-459C-233A-EA6B26281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295400"/>
            <a:ext cx="8229600" cy="1828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u="sng" cap="none" dirty="0"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+mj-ea"/>
              </a:rPr>
              <a:t>SHELTERWOOD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35E770-6FC6-7209-D4FD-140724210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40E505F6-F450-41B1-B491-BA066FF990C8}" type="slidenum">
              <a:rPr lang="en-US" altLang="en-US">
                <a:solidFill>
                  <a:srgbClr val="BCBCBC"/>
                </a:solidFill>
              </a:rPr>
              <a:pPr/>
              <a:t>4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1CE8FF3-41A4-8F9C-8812-64E095D7A714}"/>
              </a:ext>
            </a:extLst>
          </p:cNvPr>
          <p:cNvCxnSpPr/>
          <p:nvPr/>
        </p:nvCxnSpPr>
        <p:spPr>
          <a:xfrm>
            <a:off x="5829300" y="1860550"/>
            <a:ext cx="4572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45EBA23-E6BA-8F1A-0EAB-AA64736565B7}"/>
              </a:ext>
            </a:extLst>
          </p:cNvPr>
          <p:cNvSpPr txBox="1"/>
          <p:nvPr/>
        </p:nvSpPr>
        <p:spPr>
          <a:xfrm>
            <a:off x="5486400" y="1676400"/>
            <a:ext cx="457200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7159A63-4412-71B1-7887-BBB224D10523}"/>
              </a:ext>
            </a:extLst>
          </p:cNvPr>
          <p:cNvCxnSpPr/>
          <p:nvPr/>
        </p:nvCxnSpPr>
        <p:spPr>
          <a:xfrm>
            <a:off x="2667000" y="3657600"/>
            <a:ext cx="76200" cy="304800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F22A31-03BC-02D0-4318-BF6CAAE8F461}"/>
              </a:ext>
            </a:extLst>
          </p:cNvPr>
          <p:cNvCxnSpPr/>
          <p:nvPr/>
        </p:nvCxnSpPr>
        <p:spPr>
          <a:xfrm flipV="1">
            <a:off x="2743200" y="3086100"/>
            <a:ext cx="152400" cy="228600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B8A5B49-0F1A-5E1A-A042-D069A4C8A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44" y="0"/>
            <a:ext cx="8396288" cy="1371600"/>
          </a:xfrm>
          <a:solidFill>
            <a:schemeClr val="bg2"/>
          </a:solidFill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sz="2400" u="sng" dirty="0">
                <a:solidFill>
                  <a:srgbClr val="FFC000"/>
                </a:solidFill>
                <a:ea typeface="+mj-ea"/>
              </a:rPr>
              <a:t>PHOTO POINTS - Commercial Thin</a:t>
            </a:r>
            <a:r>
              <a:rPr lang="en-US" sz="2400" dirty="0">
                <a:solidFill>
                  <a:srgbClr val="FFC000"/>
                </a:solidFill>
                <a:ea typeface="+mj-ea"/>
              </a:rPr>
              <a:t>  </a:t>
            </a:r>
            <a:br>
              <a:rPr lang="en-US" sz="2400" dirty="0">
                <a:solidFill>
                  <a:srgbClr val="FFC000"/>
                </a:solidFill>
                <a:ea typeface="+mj-ea"/>
              </a:rPr>
            </a:br>
            <a:r>
              <a:rPr lang="en-US" sz="2400" dirty="0">
                <a:solidFill>
                  <a:srgbClr val="FFC000"/>
                </a:solidFill>
                <a:ea typeface="+mj-ea"/>
              </a:rPr>
              <a:t>Blue River Landscape Study   NFQ - 9 </a:t>
            </a:r>
            <a:br>
              <a:rPr lang="en-US" sz="2400" dirty="0">
                <a:solidFill>
                  <a:srgbClr val="FFC000"/>
                </a:solidFill>
                <a:ea typeface="+mj-ea"/>
              </a:rPr>
            </a:br>
            <a:r>
              <a:rPr lang="en-US" sz="2400" dirty="0">
                <a:solidFill>
                  <a:srgbClr val="FFC000"/>
                </a:solidFill>
                <a:ea typeface="+mj-ea"/>
              </a:rPr>
              <a:t>Stand# 1005989          </a:t>
            </a:r>
            <a:endParaRPr lang="en-US" sz="2400" dirty="0">
              <a:ea typeface="+mj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A34FEF-9A0C-B93E-01E2-36A82F33D5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3886" y="1366837"/>
            <a:ext cx="3733800" cy="37354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991" name="Picture 7">
            <a:extLst>
              <a:ext uri="{FF2B5EF4-FFF2-40B4-BE49-F238E27FC236}">
                <a16:creationId xmlns:a16="http://schemas.microsoft.com/office/drawing/2014/main" id="{8163A06F-46C5-CF0A-F2DA-58503B07D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3175000" cy="23812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2" name="Picture 8">
            <a:extLst>
              <a:ext uri="{FF2B5EF4-FFF2-40B4-BE49-F238E27FC236}">
                <a16:creationId xmlns:a16="http://schemas.microsoft.com/office/drawing/2014/main" id="{BDA95549-7E5F-901A-AB0F-2AF3892166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366838"/>
            <a:ext cx="4057650" cy="5410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5D86E5F-C7BD-208D-12AE-5231C6C32E6E}"/>
              </a:ext>
            </a:extLst>
          </p:cNvPr>
          <p:cNvCxnSpPr/>
          <p:nvPr/>
        </p:nvCxnSpPr>
        <p:spPr>
          <a:xfrm flipV="1">
            <a:off x="3327400" y="3429000"/>
            <a:ext cx="406400" cy="381000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73742D-7985-78D9-F2C4-2F6BF4973109}"/>
              </a:ext>
            </a:extLst>
          </p:cNvPr>
          <p:cNvCxnSpPr/>
          <p:nvPr/>
        </p:nvCxnSpPr>
        <p:spPr>
          <a:xfrm>
            <a:off x="3470275" y="4029075"/>
            <a:ext cx="263525" cy="509588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7DFDF54-EE65-A500-2BBC-A53030DC7364}"/>
              </a:ext>
            </a:extLst>
          </p:cNvPr>
          <p:cNvSpPr txBox="1"/>
          <p:nvPr/>
        </p:nvSpPr>
        <p:spPr>
          <a:xfrm rot="16200000">
            <a:off x="7866063" y="5564188"/>
            <a:ext cx="22098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Photo: Betsy Gabriel, USFS, 2011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CAC20D-96CD-E981-C6AA-F8EC451E447E}"/>
              </a:ext>
            </a:extLst>
          </p:cNvPr>
          <p:cNvSpPr txBox="1"/>
          <p:nvPr/>
        </p:nvSpPr>
        <p:spPr>
          <a:xfrm rot="16200000">
            <a:off x="2365375" y="5607050"/>
            <a:ext cx="22098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Photo: Betsy Gabriel, USFS, 2011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C5BA11-6583-BF44-D2C2-644BE40F8B38}"/>
              </a:ext>
            </a:extLst>
          </p:cNvPr>
          <p:cNvSpPr txBox="1"/>
          <p:nvPr/>
        </p:nvSpPr>
        <p:spPr>
          <a:xfrm>
            <a:off x="3633788" y="3811588"/>
            <a:ext cx="355600" cy="381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u="sng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C00EC6-1B84-834E-F165-CEDE8EF8BD5B}"/>
              </a:ext>
            </a:extLst>
          </p:cNvPr>
          <p:cNvSpPr txBox="1"/>
          <p:nvPr/>
        </p:nvSpPr>
        <p:spPr>
          <a:xfrm>
            <a:off x="2932113" y="3429000"/>
            <a:ext cx="481012" cy="381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u="sng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</a:p>
        </p:txBody>
      </p:sp>
      <p:sp>
        <p:nvSpPr>
          <p:cNvPr id="41999" name="TextBox 17">
            <a:extLst>
              <a:ext uri="{FF2B5EF4-FFF2-40B4-BE49-F238E27FC236}">
                <a16:creationId xmlns:a16="http://schemas.microsoft.com/office/drawing/2014/main" id="{5AF8448A-2828-6945-88F7-605B35EA0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63" y="6343650"/>
            <a:ext cx="381000" cy="369888"/>
          </a:xfrm>
          <a:prstGeom prst="rect">
            <a:avLst/>
          </a:prstGeom>
          <a:solidFill>
            <a:schemeClr val="bg1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CC00"/>
                </a:solidFill>
              </a:rPr>
              <a:t>A</a:t>
            </a:r>
          </a:p>
        </p:txBody>
      </p:sp>
      <p:sp>
        <p:nvSpPr>
          <p:cNvPr id="42000" name="TextBox 18">
            <a:extLst>
              <a:ext uri="{FF2B5EF4-FFF2-40B4-BE49-F238E27FC236}">
                <a16:creationId xmlns:a16="http://schemas.microsoft.com/office/drawing/2014/main" id="{E5C706D8-4CC4-D6F2-A47B-7A217002D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075" y="6351588"/>
            <a:ext cx="381000" cy="368300"/>
          </a:xfrm>
          <a:prstGeom prst="rect">
            <a:avLst/>
          </a:prstGeom>
          <a:solidFill>
            <a:schemeClr val="bg1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CC00"/>
                </a:solidFill>
              </a:rPr>
              <a:t>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FAD59-71C3-964C-8144-FCBD8068A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B6D7BED1-538A-4BD0-84AA-B68977825945}" type="slidenum">
              <a:rPr lang="en-US" altLang="en-US">
                <a:solidFill>
                  <a:srgbClr val="BCBCBC"/>
                </a:solidFill>
              </a:rPr>
              <a:pPr/>
              <a:t>40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49286-D7BE-C7C9-1265-98BC55931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152400"/>
            <a:ext cx="6019800" cy="11430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Commercial Thin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06BC5-EB19-DC66-BAB8-B52C9E507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762000"/>
            <a:ext cx="8229600" cy="4708525"/>
          </a:xfrm>
        </p:spPr>
        <p:txBody>
          <a:bodyPr>
            <a:normAutofit/>
          </a:bodyPr>
          <a:lstStyle/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Uneven Aged Management Project (UAMP)</a:t>
            </a:r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Stand# 1005997                    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3E03A6-E1DD-1648-4214-53635B5B0F97}"/>
              </a:ext>
            </a:extLst>
          </p:cNvPr>
          <p:cNvSpPr txBox="1"/>
          <p:nvPr/>
        </p:nvSpPr>
        <p:spPr>
          <a:xfrm>
            <a:off x="5486400" y="1371600"/>
            <a:ext cx="3287713" cy="134778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>
            <a:lvl1pPr marL="136525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Harvested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1997 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Harvest Age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45     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Acres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23      </a:t>
            </a: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TPA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92 </a:t>
            </a:r>
          </a:p>
        </p:txBody>
      </p:sp>
      <p:pic>
        <p:nvPicPr>
          <p:cNvPr id="43012" name="Picture 5">
            <a:extLst>
              <a:ext uri="{FF2B5EF4-FFF2-40B4-BE49-F238E27FC236}">
                <a16:creationId xmlns:a16="http://schemas.microsoft.com/office/drawing/2014/main" id="{55062994-05EC-8CA1-5343-06F475946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4325938" cy="4953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7F831A-8A61-3A1B-C007-47587F5A90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6214" y="2895601"/>
            <a:ext cx="3760536" cy="381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F8A5F51-CEA7-C590-4CD6-D3B92F42C446}"/>
              </a:ext>
            </a:extLst>
          </p:cNvPr>
          <p:cNvCxnSpPr/>
          <p:nvPr/>
        </p:nvCxnSpPr>
        <p:spPr>
          <a:xfrm>
            <a:off x="1447800" y="4338638"/>
            <a:ext cx="4267200" cy="1963737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3379F3A-24B5-9E06-D421-935BB96A247C}"/>
              </a:ext>
            </a:extLst>
          </p:cNvPr>
          <p:cNvSpPr txBox="1"/>
          <p:nvPr/>
        </p:nvSpPr>
        <p:spPr>
          <a:xfrm>
            <a:off x="1066800" y="5932488"/>
            <a:ext cx="609600" cy="3698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F2B0256-BD28-8B4D-329F-208C41C6F007}"/>
              </a:ext>
            </a:extLst>
          </p:cNvPr>
          <p:cNvCxnSpPr/>
          <p:nvPr/>
        </p:nvCxnSpPr>
        <p:spPr>
          <a:xfrm flipH="1">
            <a:off x="609600" y="6172200"/>
            <a:ext cx="457200" cy="2587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860EE-B149-7C2F-1C90-56541B40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9F1D6260-E197-4B11-A819-9AA09C3527D2}" type="slidenum">
              <a:rPr lang="en-US" altLang="en-US">
                <a:solidFill>
                  <a:srgbClr val="BCBCBC"/>
                </a:solidFill>
              </a:rPr>
              <a:pPr/>
              <a:t>41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6">
            <a:extLst>
              <a:ext uri="{FF2B5EF4-FFF2-40B4-BE49-F238E27FC236}">
                <a16:creationId xmlns:a16="http://schemas.microsoft.com/office/drawing/2014/main" id="{90D6120B-846D-E8C6-EC39-6E5DDFA59F2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013450" y="5454650"/>
            <a:ext cx="2209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800">
                <a:solidFill>
                  <a:srgbClr val="0D0D0D"/>
                </a:solidFill>
              </a:rPr>
              <a:t>Photo: Tim Fox, USFS,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A5B87C-FEF3-72EF-6FBC-B1EEF7F7D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45" y="-228600"/>
            <a:ext cx="8991600" cy="2057400"/>
          </a:xfrm>
          <a:ln w="28575"/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 </a:t>
            </a:r>
            <a:r>
              <a:rPr lang="en-US" sz="27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PHOTO POINTS   -   Commercial Thin   </a:t>
            </a:r>
            <a:b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</a:br>
            <a: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 Uneven Aged Management Project (UAMP)</a:t>
            </a:r>
            <a:b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</a:br>
            <a: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 Stand# 1005997   </a:t>
            </a:r>
            <a:r>
              <a:rPr lang="en-US" sz="18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  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pic>
        <p:nvPicPr>
          <p:cNvPr id="44035" name="Picture 3">
            <a:extLst>
              <a:ext uri="{FF2B5EF4-FFF2-40B4-BE49-F238E27FC236}">
                <a16:creationId xmlns:a16="http://schemas.microsoft.com/office/drawing/2014/main" id="{9D3B565D-6BC8-F4F2-0614-ED6AE9703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6781800" cy="50863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65815B-AEF1-8BBE-EDB8-1CD80B94A5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9771" y="1677970"/>
            <a:ext cx="2113140" cy="24193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49EA2A4-641D-9CAE-09AA-DA3651D2A050}"/>
              </a:ext>
            </a:extLst>
          </p:cNvPr>
          <p:cNvCxnSpPr/>
          <p:nvPr/>
        </p:nvCxnSpPr>
        <p:spPr>
          <a:xfrm flipH="1" flipV="1">
            <a:off x="8077200" y="2916238"/>
            <a:ext cx="152400" cy="381000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C3B545-A620-93F1-EFFB-5F0D0AA1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FC300C74-FF06-48C8-9898-4571F5844789}" type="slidenum">
              <a:rPr lang="en-US" altLang="en-US">
                <a:solidFill>
                  <a:srgbClr val="BCBCBC"/>
                </a:solidFill>
              </a:rPr>
              <a:pPr/>
              <a:t>42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0">
            <a:extLst>
              <a:ext uri="{FF2B5EF4-FFF2-40B4-BE49-F238E27FC236}">
                <a16:creationId xmlns:a16="http://schemas.microsoft.com/office/drawing/2014/main" id="{BDCE4FE6-692A-64AF-4260-5298CF8D9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1" t="2692" r="16182" b="1660"/>
          <a:stretch>
            <a:fillRect/>
          </a:stretch>
        </p:blipFill>
        <p:spPr bwMode="auto">
          <a:xfrm>
            <a:off x="171450" y="1955800"/>
            <a:ext cx="5095875" cy="47767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C9F1CE-819D-2893-C196-760F27BCA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22" y="-152400"/>
            <a:ext cx="6019800" cy="11430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Commercial Thin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A92EA-AFE8-706A-CCD5-BEF7CB27A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65200"/>
            <a:ext cx="8229600" cy="4708525"/>
          </a:xfrm>
        </p:spPr>
        <p:txBody>
          <a:bodyPr>
            <a:normAutofit/>
          </a:bodyPr>
          <a:lstStyle/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Uneven Aged Management Project (UAMP)</a:t>
            </a:r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Stand# 1006000                    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754F11-0795-EBEE-325F-04AFB0FB8B25}"/>
              </a:ext>
            </a:extLst>
          </p:cNvPr>
          <p:cNvSpPr txBox="1"/>
          <p:nvPr/>
        </p:nvSpPr>
        <p:spPr>
          <a:xfrm>
            <a:off x="5562600" y="1492250"/>
            <a:ext cx="3276600" cy="134778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>
            <a:lvl1pPr marL="136525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Harvested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2000 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Harvest Age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40     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Acres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27      </a:t>
            </a: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TPA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67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12D81CC-5FD4-EE9B-F728-E34E4D843035}"/>
              </a:ext>
            </a:extLst>
          </p:cNvPr>
          <p:cNvCxnSpPr/>
          <p:nvPr/>
        </p:nvCxnSpPr>
        <p:spPr>
          <a:xfrm flipH="1">
            <a:off x="347663" y="6284913"/>
            <a:ext cx="381000" cy="2682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1D3F71D-B97B-623D-F6E0-3709A0E41490}"/>
              </a:ext>
            </a:extLst>
          </p:cNvPr>
          <p:cNvSpPr txBox="1"/>
          <p:nvPr/>
        </p:nvSpPr>
        <p:spPr>
          <a:xfrm>
            <a:off x="728663" y="6032500"/>
            <a:ext cx="609600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FC5ADDD-962D-0D9C-FA41-1FA606BFDE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029" y="3048000"/>
            <a:ext cx="3770148" cy="35045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FA6DC81-BE77-9CC1-4838-F1C7B516BC7C}"/>
              </a:ext>
            </a:extLst>
          </p:cNvPr>
          <p:cNvCxnSpPr/>
          <p:nvPr/>
        </p:nvCxnSpPr>
        <p:spPr>
          <a:xfrm>
            <a:off x="1981200" y="4876800"/>
            <a:ext cx="4724400" cy="1525588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805D7-CB1E-8B4A-B6E6-11AC4B52A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18DF75F1-C652-4497-883A-E158C4515D60}" type="slidenum">
              <a:rPr lang="en-US" altLang="en-US">
                <a:solidFill>
                  <a:srgbClr val="BCBCBC"/>
                </a:solidFill>
              </a:rPr>
              <a:pPr/>
              <a:t>43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0C4820E0-F5AE-8145-025E-92536B736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47800"/>
            <a:ext cx="7010400" cy="52578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82C7B3-837B-D2F7-2125-AF3635E8E2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399" y="4476540"/>
            <a:ext cx="2512569" cy="22985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6083" name="TextBox 6">
            <a:extLst>
              <a:ext uri="{FF2B5EF4-FFF2-40B4-BE49-F238E27FC236}">
                <a16:creationId xmlns:a16="http://schemas.microsoft.com/office/drawing/2014/main" id="{CAD0529A-AA63-7FA9-114A-65AC9F4D771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57250" y="3263900"/>
            <a:ext cx="2209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800">
                <a:solidFill>
                  <a:srgbClr val="0D0D0D"/>
                </a:solidFill>
              </a:rPr>
              <a:t>Photo: Tim Fox, USFS,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B290E9-16EB-EB38-1AFF-EE3B266E2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381000"/>
            <a:ext cx="8915400" cy="1828800"/>
          </a:xfrm>
          <a:ln w="28575"/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br>
              <a:rPr lang="en-US" sz="2400" dirty="0">
                <a:solidFill>
                  <a:srgbClr val="FFC000"/>
                </a:solidFill>
                <a:ea typeface="+mj-ea"/>
              </a:rPr>
            </a:br>
            <a:r>
              <a:rPr lang="en-US" sz="27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PHOTO POINTS   -   Commercial Thin   </a:t>
            </a:r>
            <a:b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</a:br>
            <a: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Uneven Aged Management Project (UAMP) </a:t>
            </a:r>
            <a:b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</a:br>
            <a: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Stand# 1006000   </a:t>
            </a:r>
            <a:r>
              <a:rPr lang="en-US" sz="18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  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916C6FE-6191-F35F-08AD-02030DCC440A}"/>
              </a:ext>
            </a:extLst>
          </p:cNvPr>
          <p:cNvCxnSpPr/>
          <p:nvPr/>
        </p:nvCxnSpPr>
        <p:spPr>
          <a:xfrm>
            <a:off x="1308100" y="5562600"/>
            <a:ext cx="215900" cy="381000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36AAF8-B457-7D6F-AAF8-B5B01366F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73EA8F81-FCA2-4F2B-9CE0-766FAB005047}" type="slidenum">
              <a:rPr lang="en-US" altLang="en-US">
                <a:solidFill>
                  <a:srgbClr val="BCBCBC"/>
                </a:solidFill>
              </a:rPr>
              <a:pPr/>
              <a:t>44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2">
            <a:extLst>
              <a:ext uri="{FF2B5EF4-FFF2-40B4-BE49-F238E27FC236}">
                <a16:creationId xmlns:a16="http://schemas.microsoft.com/office/drawing/2014/main" id="{88BC2AA3-83EE-7DD0-6BF9-E0ADDA9A9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2286000"/>
            <a:ext cx="5791200" cy="44386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1A91CB-FA51-6047-3D80-9577893B4F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6902" y="3287488"/>
            <a:ext cx="3256229" cy="3304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FE088E-333E-BCF5-2100-81A468DB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152400"/>
            <a:ext cx="6019800" cy="11430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Commercial Thin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62259-ACD7-CC43-A517-DE07BE476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38200"/>
            <a:ext cx="8229600" cy="4708525"/>
          </a:xfrm>
        </p:spPr>
        <p:txBody>
          <a:bodyPr>
            <a:normAutofit/>
          </a:bodyPr>
          <a:lstStyle/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Young Stand Thinning &amp; </a:t>
            </a:r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Diversity Study (YSTDS)</a:t>
            </a:r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Stand# 1001100                    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F28E69-B2E9-0721-B670-494D31E5A28A}"/>
              </a:ext>
            </a:extLst>
          </p:cNvPr>
          <p:cNvSpPr txBox="1"/>
          <p:nvPr/>
        </p:nvSpPr>
        <p:spPr>
          <a:xfrm>
            <a:off x="5468938" y="557213"/>
            <a:ext cx="3505200" cy="13477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>
            <a:lvl1pPr marL="136525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Harvested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1997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Harvest Age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42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Acres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 86      </a:t>
            </a: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TPA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73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C17F77-4160-925D-B8A3-7FDE82D9B1D3}"/>
              </a:ext>
            </a:extLst>
          </p:cNvPr>
          <p:cNvCxnSpPr/>
          <p:nvPr/>
        </p:nvCxnSpPr>
        <p:spPr>
          <a:xfrm>
            <a:off x="952500" y="6248400"/>
            <a:ext cx="381000" cy="1412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A48548-CE1B-54D7-F09A-4E2ACB6D8875}"/>
              </a:ext>
            </a:extLst>
          </p:cNvPr>
          <p:cNvCxnSpPr/>
          <p:nvPr/>
        </p:nvCxnSpPr>
        <p:spPr>
          <a:xfrm>
            <a:off x="2209800" y="5438775"/>
            <a:ext cx="4495800" cy="8382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FAED0BB-2570-92D0-1808-C077A31A288B}"/>
              </a:ext>
            </a:extLst>
          </p:cNvPr>
          <p:cNvSpPr txBox="1"/>
          <p:nvPr/>
        </p:nvSpPr>
        <p:spPr>
          <a:xfrm>
            <a:off x="533400" y="6019800"/>
            <a:ext cx="609600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A4038-8B21-26D7-87D9-1EB6DF43F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D95C458F-A044-47C2-B29A-65D4C051108D}" type="slidenum">
              <a:rPr lang="en-US" altLang="en-US">
                <a:solidFill>
                  <a:srgbClr val="BCBCBC"/>
                </a:solidFill>
              </a:rPr>
              <a:pPr/>
              <a:t>45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Box 6">
            <a:extLst>
              <a:ext uri="{FF2B5EF4-FFF2-40B4-BE49-F238E27FC236}">
                <a16:creationId xmlns:a16="http://schemas.microsoft.com/office/drawing/2014/main" id="{933ED915-F2F6-5D1A-194D-BA3AE23C6E2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065838" y="3621088"/>
            <a:ext cx="2209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800">
                <a:solidFill>
                  <a:srgbClr val="0D0D0D"/>
                </a:solidFill>
              </a:rPr>
              <a:t>Photo: Tim Fox, USFS,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928B9A-D82A-12FC-6F08-98357405F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" y="-419100"/>
            <a:ext cx="8915400" cy="1828800"/>
          </a:xfrm>
          <a:ln w="28575"/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br>
              <a:rPr lang="en-US" sz="2400" dirty="0">
                <a:solidFill>
                  <a:srgbClr val="FFC000"/>
                </a:solidFill>
                <a:ea typeface="+mj-ea"/>
              </a:rPr>
            </a:br>
            <a:r>
              <a:rPr lang="en-US" sz="27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PHOTO POINTS   -  Commercial Thin   </a:t>
            </a:r>
            <a:b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</a:br>
            <a: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Young Stand Thinning &amp; Diversity Study </a:t>
            </a:r>
            <a:b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</a:br>
            <a: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Stand# 1001100  </a:t>
            </a:r>
            <a:r>
              <a:rPr lang="en-US" sz="18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  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pic>
        <p:nvPicPr>
          <p:cNvPr id="48131" name="Picture 2">
            <a:extLst>
              <a:ext uri="{FF2B5EF4-FFF2-40B4-BE49-F238E27FC236}">
                <a16:creationId xmlns:a16="http://schemas.microsoft.com/office/drawing/2014/main" id="{6F8598B7-7B3E-E46F-7022-45EBE7F74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09700"/>
            <a:ext cx="6934200" cy="52006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F6E4EC-555A-A0BD-06C8-2AD1E1982E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600" y="4815673"/>
            <a:ext cx="2387802" cy="18097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824AD72-5A1E-F8F6-C432-1EDDA310ECC2}"/>
              </a:ext>
            </a:extLst>
          </p:cNvPr>
          <p:cNvCxnSpPr/>
          <p:nvPr/>
        </p:nvCxnSpPr>
        <p:spPr>
          <a:xfrm flipV="1">
            <a:off x="7231063" y="5253038"/>
            <a:ext cx="214312" cy="161925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522D3-DF30-C23A-E64A-96E2F5737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7CF2582D-01D9-4057-B3FE-4CF1E56BB637}" type="slidenum">
              <a:rPr lang="en-US" altLang="en-US">
                <a:solidFill>
                  <a:srgbClr val="BCBCBC"/>
                </a:solidFill>
              </a:rPr>
              <a:pPr/>
              <a:t>46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EE113-45D1-F410-CA90-A23E6FAF8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945" y="-31364"/>
            <a:ext cx="6019800" cy="11430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Commercial Thin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B4021-CBF9-ABF5-2D03-123A970BA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663" y="969963"/>
            <a:ext cx="8229600" cy="4710112"/>
          </a:xfrm>
        </p:spPr>
        <p:txBody>
          <a:bodyPr>
            <a:normAutofit/>
          </a:bodyPr>
          <a:lstStyle/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Young Stand Thinning &amp; </a:t>
            </a:r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Diversity Study (YSTDS)</a:t>
            </a:r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Stand# 7002137                    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C6340C-DD8C-3F3B-DEBF-1D80CD4CE0CA}"/>
              </a:ext>
            </a:extLst>
          </p:cNvPr>
          <p:cNvSpPr txBox="1"/>
          <p:nvPr/>
        </p:nvSpPr>
        <p:spPr>
          <a:xfrm>
            <a:off x="5334000" y="557213"/>
            <a:ext cx="3505200" cy="13477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>
            <a:lvl1pPr marL="136525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Harvested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1996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Harvest Age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43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Acres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92       </a:t>
            </a: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TPA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121 </a:t>
            </a:r>
          </a:p>
        </p:txBody>
      </p:sp>
      <p:pic>
        <p:nvPicPr>
          <p:cNvPr id="49156" name="Picture 10">
            <a:extLst>
              <a:ext uri="{FF2B5EF4-FFF2-40B4-BE49-F238E27FC236}">
                <a16:creationId xmlns:a16="http://schemas.microsoft.com/office/drawing/2014/main" id="{388155D7-2E58-4171-9064-73F20638F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346325"/>
            <a:ext cx="4833938" cy="42989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C7BD81-1773-6651-DDCB-3161666C17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170" y="2581265"/>
            <a:ext cx="3928727" cy="40418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7ED429-A0E0-4960-0BB0-9BA220C8E45E}"/>
              </a:ext>
            </a:extLst>
          </p:cNvPr>
          <p:cNvSpPr txBox="1"/>
          <p:nvPr/>
        </p:nvSpPr>
        <p:spPr>
          <a:xfrm>
            <a:off x="571500" y="5694363"/>
            <a:ext cx="609600" cy="3698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509B940-88FC-5BD8-44E3-A8C05829E1F8}"/>
              </a:ext>
            </a:extLst>
          </p:cNvPr>
          <p:cNvCxnSpPr/>
          <p:nvPr/>
        </p:nvCxnSpPr>
        <p:spPr>
          <a:xfrm>
            <a:off x="914400" y="6032500"/>
            <a:ext cx="381000" cy="2921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3FE4417-6290-CC2B-8FE4-599E33C6FD19}"/>
              </a:ext>
            </a:extLst>
          </p:cNvPr>
          <p:cNvCxnSpPr/>
          <p:nvPr/>
        </p:nvCxnSpPr>
        <p:spPr>
          <a:xfrm>
            <a:off x="2362200" y="5334000"/>
            <a:ext cx="4267200" cy="11430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81099-15A9-F3DA-11BC-9AE9051CF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5785ECE4-A3EB-4329-B24B-E5CE1BB2BBCF}" type="slidenum">
              <a:rPr lang="en-US" altLang="en-US">
                <a:solidFill>
                  <a:srgbClr val="BCBCBC"/>
                </a:solidFill>
              </a:rPr>
              <a:pPr/>
              <a:t>47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>
            <a:extLst>
              <a:ext uri="{FF2B5EF4-FFF2-40B4-BE49-F238E27FC236}">
                <a16:creationId xmlns:a16="http://schemas.microsoft.com/office/drawing/2014/main" id="{1160F3D1-C24D-5E54-C5A1-F1E7DF464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3" y="1439863"/>
            <a:ext cx="7086600" cy="53149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33853A-5D45-67E8-B100-A6D4DBC9EC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464" y="4270111"/>
            <a:ext cx="2057401" cy="25426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0179" name="TextBox 6">
            <a:extLst>
              <a:ext uri="{FF2B5EF4-FFF2-40B4-BE49-F238E27FC236}">
                <a16:creationId xmlns:a16="http://schemas.microsoft.com/office/drawing/2014/main" id="{C7C0035F-C55A-D5CF-0D6D-6266286BE53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65957" y="3058318"/>
            <a:ext cx="2209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800">
                <a:solidFill>
                  <a:srgbClr val="0D0D0D"/>
                </a:solidFill>
              </a:rPr>
              <a:t>Photo: Tim Fox, USFS,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FD1D0B-A62D-66AD-B02D-7847DB3D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04" y="-379649"/>
            <a:ext cx="8915400" cy="1828800"/>
          </a:xfrm>
          <a:ln w="28575"/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br>
              <a:rPr lang="en-US" sz="2400" dirty="0">
                <a:solidFill>
                  <a:srgbClr val="FFC000"/>
                </a:solidFill>
                <a:ea typeface="+mj-ea"/>
              </a:rPr>
            </a:br>
            <a:r>
              <a:rPr lang="en-US" sz="27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PHOTO POINTS   -  Commercial Thin   </a:t>
            </a:r>
            <a:b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</a:br>
            <a: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Young Stand Thinning &amp; Diversity Study </a:t>
            </a:r>
            <a:b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</a:br>
            <a: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Stand# 7002137   </a:t>
            </a:r>
            <a:r>
              <a:rPr lang="en-US" sz="18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  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E958D34-EC14-89AD-662A-5B17F23819DA}"/>
              </a:ext>
            </a:extLst>
          </p:cNvPr>
          <p:cNvCxnSpPr/>
          <p:nvPr/>
        </p:nvCxnSpPr>
        <p:spPr>
          <a:xfrm>
            <a:off x="1368425" y="6073775"/>
            <a:ext cx="214313" cy="381000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81BC1-B318-CFF7-FB90-2B42C6D34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EE45A0F1-021A-4625-A465-92E5BCBA5254}" type="slidenum">
              <a:rPr lang="en-US" altLang="en-US">
                <a:solidFill>
                  <a:srgbClr val="BCBCBC"/>
                </a:solidFill>
              </a:rPr>
              <a:pPr/>
              <a:t>48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1">
            <a:extLst>
              <a:ext uri="{FF2B5EF4-FFF2-40B4-BE49-F238E27FC236}">
                <a16:creationId xmlns:a16="http://schemas.microsoft.com/office/drawing/2014/main" id="{42E34285-D6B2-EE1D-E13E-0E30393C3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97050"/>
            <a:ext cx="3306763" cy="4953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60FFC5-BBD5-CB89-A76E-519E1F871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30480"/>
            <a:ext cx="8610600" cy="11430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Commercial Thin</a:t>
            </a:r>
            <a:endParaRPr lang="en-US" sz="2400" dirty="0">
              <a:solidFill>
                <a:schemeClr val="tx1"/>
              </a:solidFill>
              <a:latin typeface="+mn-lt"/>
              <a:ea typeface="+mj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2896A-99CF-FBD9-BBA8-2C7B22841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475" y="965200"/>
            <a:ext cx="5159375" cy="4710113"/>
          </a:xfrm>
        </p:spPr>
        <p:txBody>
          <a:bodyPr>
            <a:normAutofit/>
          </a:bodyPr>
          <a:lstStyle/>
          <a:p>
            <a:pPr marL="136525" indent="0">
              <a:buFont typeface="Wingdings 2" panose="05020102010507070707" pitchFamily="18" charset="2"/>
              <a:buNone/>
            </a:pPr>
            <a:r>
              <a:rPr lang="en-US" alt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Young Stand Thinning &amp; Diversity    Study (YSTDS)   Gap    Stand # 7002306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EA77FC-26C8-1FE7-2322-41A5AE0C111B}"/>
              </a:ext>
            </a:extLst>
          </p:cNvPr>
          <p:cNvSpPr txBox="1"/>
          <p:nvPr/>
        </p:nvSpPr>
        <p:spPr>
          <a:xfrm>
            <a:off x="5346700" y="762000"/>
            <a:ext cx="3294063" cy="134778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>
            <a:lvl1pPr marL="136525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Harvested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1996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Harvest Age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42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Acres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 49    </a:t>
            </a: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TPA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99                                                           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3B081B-34E5-3D35-F1AB-CBCA103F845E}"/>
              </a:ext>
            </a:extLst>
          </p:cNvPr>
          <p:cNvSpPr txBox="1"/>
          <p:nvPr/>
        </p:nvSpPr>
        <p:spPr>
          <a:xfrm>
            <a:off x="5429250" y="6248400"/>
            <a:ext cx="609600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1F7AB03-FD7C-7623-F25F-7F36F282F50E}"/>
              </a:ext>
            </a:extLst>
          </p:cNvPr>
          <p:cNvCxnSpPr/>
          <p:nvPr/>
        </p:nvCxnSpPr>
        <p:spPr>
          <a:xfrm>
            <a:off x="5816600" y="6432550"/>
            <a:ext cx="45085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D6C7E04C-E945-B492-62D6-8760413724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4899" y="2590800"/>
            <a:ext cx="3886200" cy="41595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90706A7-E54B-5ED1-CCF5-5B23F740F88E}"/>
              </a:ext>
            </a:extLst>
          </p:cNvPr>
          <p:cNvCxnSpPr/>
          <p:nvPr/>
        </p:nvCxnSpPr>
        <p:spPr>
          <a:xfrm>
            <a:off x="2286000" y="5638800"/>
            <a:ext cx="4724400" cy="5334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2280B-D76E-3163-434A-CF4EBED68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FF877867-4CA8-44BF-92A4-E32B390DABF0}" type="slidenum">
              <a:rPr lang="en-US" altLang="en-US">
                <a:solidFill>
                  <a:srgbClr val="BCBCBC"/>
                </a:solidFill>
              </a:rPr>
              <a:pPr/>
              <a:t>49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BA3CF-9C57-17E7-03DB-AF8A5BA11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152400"/>
            <a:ext cx="3810000" cy="9906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 err="1">
                <a:solidFill>
                  <a:schemeClr val="tx1"/>
                </a:solidFill>
                <a:ea typeface="+mj-ea"/>
              </a:rPr>
              <a:t>Shelterwood</a:t>
            </a:r>
            <a:endParaRPr lang="en-US" u="sng" dirty="0">
              <a:solidFill>
                <a:schemeClr val="tx1"/>
              </a:solidFill>
              <a:ea typeface="+mj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6E708-EDF0-AC32-3121-CAB1D3AA4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998538"/>
            <a:ext cx="8229600" cy="5165725"/>
          </a:xfrm>
        </p:spPr>
        <p:txBody>
          <a:bodyPr>
            <a:normAutofit/>
          </a:bodyPr>
          <a:lstStyle/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Stand# 8000094</a:t>
            </a:r>
            <a:endParaRPr lang="en-US" sz="2400" dirty="0">
              <a:solidFill>
                <a:schemeClr val="bg1"/>
              </a:solidFill>
              <a:ea typeface="+mn-ea"/>
            </a:endParaRPr>
          </a:p>
        </p:txBody>
      </p:sp>
      <p:sp>
        <p:nvSpPr>
          <p:cNvPr id="6147" name="TextBox 8">
            <a:extLst>
              <a:ext uri="{FF2B5EF4-FFF2-40B4-BE49-F238E27FC236}">
                <a16:creationId xmlns:a16="http://schemas.microsoft.com/office/drawing/2014/main" id="{5F3AFC37-02B2-8118-3A8D-A5D153B5B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5583238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FFFF"/>
                </a:solidFill>
              </a:rPr>
              <a:t>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0D533EE-B433-3DEB-34DC-6465220F80A0}"/>
              </a:ext>
            </a:extLst>
          </p:cNvPr>
          <p:cNvCxnSpPr/>
          <p:nvPr/>
        </p:nvCxnSpPr>
        <p:spPr>
          <a:xfrm flipH="1">
            <a:off x="457200" y="5795963"/>
            <a:ext cx="355600" cy="714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0CDC00E-B191-2D3A-A4AE-29EECEEE43B6}"/>
              </a:ext>
            </a:extLst>
          </p:cNvPr>
          <p:cNvSpPr txBox="1"/>
          <p:nvPr/>
        </p:nvSpPr>
        <p:spPr>
          <a:xfrm>
            <a:off x="4713288" y="247650"/>
            <a:ext cx="4151312" cy="12001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Harvested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2004 </a:t>
            </a:r>
          </a:p>
          <a:p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Harvest Age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100 - 400 Years </a:t>
            </a:r>
          </a:p>
          <a:p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Acres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48     </a:t>
            </a: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TPA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20</a:t>
            </a:r>
          </a:p>
        </p:txBody>
      </p:sp>
      <p:pic>
        <p:nvPicPr>
          <p:cNvPr id="6150" name="Picture 13">
            <a:extLst>
              <a:ext uri="{FF2B5EF4-FFF2-40B4-BE49-F238E27FC236}">
                <a16:creationId xmlns:a16="http://schemas.microsoft.com/office/drawing/2014/main" id="{26AB6479-A4EB-E2A1-380A-CF4F6A1DC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84325"/>
            <a:ext cx="4876800" cy="51530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450321-0783-E2E3-D33A-F654A435B8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0687" y="1700441"/>
            <a:ext cx="4165290" cy="42644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BC15F2-E4FB-12B8-981A-A95C02B8EEBB}"/>
              </a:ext>
            </a:extLst>
          </p:cNvPr>
          <p:cNvSpPr txBox="1"/>
          <p:nvPr/>
        </p:nvSpPr>
        <p:spPr>
          <a:xfrm>
            <a:off x="635000" y="5964238"/>
            <a:ext cx="406400" cy="3698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75792CF-34EC-D4A7-9426-25AF003A6773}"/>
              </a:ext>
            </a:extLst>
          </p:cNvPr>
          <p:cNvCxnSpPr/>
          <p:nvPr/>
        </p:nvCxnSpPr>
        <p:spPr>
          <a:xfrm flipH="1">
            <a:off x="228600" y="6149975"/>
            <a:ext cx="406400" cy="984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0E7F18B-9097-6523-BA9B-8A1A68FADD40}"/>
              </a:ext>
            </a:extLst>
          </p:cNvPr>
          <p:cNvCxnSpPr/>
          <p:nvPr/>
        </p:nvCxnSpPr>
        <p:spPr>
          <a:xfrm flipV="1">
            <a:off x="1270000" y="2057400"/>
            <a:ext cx="4368800" cy="15240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86745E-3183-98CA-1E2E-249770B5A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E0590258-3037-498A-A44C-4FB0CBF3C186}" type="slidenum">
              <a:rPr lang="en-US" altLang="en-US">
                <a:solidFill>
                  <a:srgbClr val="BCBCBC"/>
                </a:solidFill>
              </a:rPr>
              <a:pPr/>
              <a:t>5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6">
            <a:extLst>
              <a:ext uri="{FF2B5EF4-FFF2-40B4-BE49-F238E27FC236}">
                <a16:creationId xmlns:a16="http://schemas.microsoft.com/office/drawing/2014/main" id="{9DD0ED93-5B07-EDE0-29C8-3146D2E1C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1213" y="6370638"/>
            <a:ext cx="2209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800">
                <a:solidFill>
                  <a:srgbClr val="0D0D0D"/>
                </a:solidFill>
              </a:rPr>
              <a:t>Photo: Tim Fox, USFS,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4A3700-C966-5A13-3C22-22F6D0D88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79" y="-327399"/>
            <a:ext cx="8915400" cy="1828800"/>
          </a:xfrm>
          <a:ln w="28575"/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br>
              <a:rPr lang="en-US" sz="2400" dirty="0">
                <a:solidFill>
                  <a:srgbClr val="FFC000"/>
                </a:solidFill>
                <a:ea typeface="+mj-ea"/>
              </a:rPr>
            </a:br>
            <a:r>
              <a:rPr lang="en-US" sz="27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PHOTO POINTS   -  Commercial Thin   </a:t>
            </a:r>
            <a:b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</a:br>
            <a: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Young Stand Thinning &amp; Diversity Study </a:t>
            </a:r>
            <a:b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</a:br>
            <a: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Gap   Stand# 7002306   </a:t>
            </a:r>
            <a:r>
              <a:rPr lang="en-US" sz="18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  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pic>
        <p:nvPicPr>
          <p:cNvPr id="52227" name="Picture 11">
            <a:extLst>
              <a:ext uri="{FF2B5EF4-FFF2-40B4-BE49-F238E27FC236}">
                <a16:creationId xmlns:a16="http://schemas.microsoft.com/office/drawing/2014/main" id="{0D879AAF-2E19-0FA6-FE96-CC66C1BCA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97013"/>
            <a:ext cx="7000875" cy="52498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B4D82C-8332-136D-01DC-B9C0735E36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3743" y="3276600"/>
            <a:ext cx="1965136" cy="31091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F096CAA-6F53-5CB6-299B-776F015946B4}"/>
              </a:ext>
            </a:extLst>
          </p:cNvPr>
          <p:cNvCxnSpPr/>
          <p:nvPr/>
        </p:nvCxnSpPr>
        <p:spPr>
          <a:xfrm flipV="1">
            <a:off x="8293100" y="5603875"/>
            <a:ext cx="368300" cy="152400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AEA576-381C-B455-9F5F-379B0E4F0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3E8B2684-D1A2-4B63-BDD5-BA6FE23E5C14}" type="slidenum">
              <a:rPr lang="en-US" altLang="en-US">
                <a:solidFill>
                  <a:srgbClr val="BCBCBC"/>
                </a:solidFill>
              </a:rPr>
              <a:pPr/>
              <a:t>50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9D53C-B3B6-9E5B-D5AF-F4D92F04C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295400"/>
            <a:ext cx="8229600" cy="1828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Group selection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A93CD2-EE30-E077-0488-683DE148A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A320A37E-14FF-42F4-BFFD-DB54E8C406F4}" type="slidenum">
              <a:rPr lang="en-US" altLang="en-US">
                <a:solidFill>
                  <a:srgbClr val="BCBCBC"/>
                </a:solidFill>
              </a:rPr>
              <a:pPr/>
              <a:t>51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49AA0-9C99-8CC4-E2AB-AF86334E5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9" y="76200"/>
            <a:ext cx="5029200" cy="11430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Group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C5733-E51C-D06C-B5F7-758F5EF14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727575"/>
          </a:xfrm>
        </p:spPr>
        <p:txBody>
          <a:bodyPr>
            <a:normAutofit/>
          </a:bodyPr>
          <a:lstStyle/>
          <a:p>
            <a:pPr marL="136525" indent="0">
              <a:buFont typeface="Wingdings 2" panose="05020102010507070707" pitchFamily="18" charset="2"/>
              <a:buNone/>
            </a:pP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Stand# 8003706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4258B8-011E-8E00-D3AB-642E6029CE73}"/>
              </a:ext>
            </a:extLst>
          </p:cNvPr>
          <p:cNvSpPr txBox="1"/>
          <p:nvPr/>
        </p:nvSpPr>
        <p:spPr>
          <a:xfrm>
            <a:off x="5181600" y="249238"/>
            <a:ext cx="3657600" cy="12747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>
            <a:lvl1pPr marL="136525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Harvested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1987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Harvest Age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 150-200   </a:t>
            </a: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Acres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227    </a:t>
            </a: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TPA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120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26A64E-2D3F-0DBE-020D-83461D1FCDB2}"/>
              </a:ext>
            </a:extLst>
          </p:cNvPr>
          <p:cNvSpPr txBox="1"/>
          <p:nvPr/>
        </p:nvSpPr>
        <p:spPr>
          <a:xfrm>
            <a:off x="1066800" y="6248400"/>
            <a:ext cx="533400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95CAD1A-CFA5-27B8-9EB8-6D10A00CE44D}"/>
              </a:ext>
            </a:extLst>
          </p:cNvPr>
          <p:cNvCxnSpPr/>
          <p:nvPr/>
        </p:nvCxnSpPr>
        <p:spPr>
          <a:xfrm flipH="1">
            <a:off x="685800" y="6432550"/>
            <a:ext cx="3810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78" name="Picture 20">
            <a:extLst>
              <a:ext uri="{FF2B5EF4-FFF2-40B4-BE49-F238E27FC236}">
                <a16:creationId xmlns:a16="http://schemas.microsoft.com/office/drawing/2014/main" id="{F272EAB3-E15E-C1EC-D9F2-15AC4DE27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741488"/>
            <a:ext cx="5564188" cy="48768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63D77F-666C-896B-45E5-132090C1FA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6399" y="1981201"/>
            <a:ext cx="3581399" cy="35813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329B13C-5958-D166-9683-65310EA02B16}"/>
              </a:ext>
            </a:extLst>
          </p:cNvPr>
          <p:cNvCxnSpPr/>
          <p:nvPr/>
        </p:nvCxnSpPr>
        <p:spPr>
          <a:xfrm flipV="1">
            <a:off x="2209800" y="2286000"/>
            <a:ext cx="4038600" cy="12954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25CB1F8-DF4B-B1D4-5518-805C60791F45}"/>
              </a:ext>
            </a:extLst>
          </p:cNvPr>
          <p:cNvSpPr txBox="1"/>
          <p:nvPr/>
        </p:nvSpPr>
        <p:spPr>
          <a:xfrm>
            <a:off x="1323975" y="6096000"/>
            <a:ext cx="457200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241683-7CF9-ABF7-2684-8CFA32D8D454}"/>
              </a:ext>
            </a:extLst>
          </p:cNvPr>
          <p:cNvCxnSpPr/>
          <p:nvPr/>
        </p:nvCxnSpPr>
        <p:spPr>
          <a:xfrm flipH="1">
            <a:off x="1047750" y="6280150"/>
            <a:ext cx="3429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3" name="TextBox 4">
            <a:extLst>
              <a:ext uri="{FF2B5EF4-FFF2-40B4-BE49-F238E27FC236}">
                <a16:creationId xmlns:a16="http://schemas.microsoft.com/office/drawing/2014/main" id="{AC7FF27C-71D7-C5C4-F36F-D6F34D0E4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867400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¼ acre gaps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057C1-ED5D-5E18-E804-3A6C888D2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B9D46CB5-1F5D-4C7B-8D7C-04A03C9E4CA9}" type="slidenum">
              <a:rPr lang="en-US" altLang="en-US">
                <a:solidFill>
                  <a:srgbClr val="BCBCBC"/>
                </a:solidFill>
              </a:rPr>
              <a:pPr/>
              <a:t>52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4C2B-158D-224E-95F4-6574C671C3FC}"/>
              </a:ext>
            </a:extLst>
          </p:cNvPr>
          <p:cNvSpPr txBox="1">
            <a:spLocks/>
          </p:cNvSpPr>
          <p:nvPr/>
        </p:nvSpPr>
        <p:spPr>
          <a:xfrm>
            <a:off x="254000" y="303213"/>
            <a:ext cx="8661400" cy="9906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b="1" u="sng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anose="020B0602030504020204" pitchFamily="34" charset="0"/>
              </a:rPr>
              <a:t>PHOTO POINTS – Group Selection</a:t>
            </a:r>
            <a:r>
              <a:rPr lang="en-US" alt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anose="020B0602030504020204" pitchFamily="34" charset="0"/>
              </a:rPr>
              <a:t>   Stand# 8003706</a:t>
            </a:r>
            <a:br>
              <a:rPr lang="en-US" alt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anose="020B0602030504020204" pitchFamily="34" charset="0"/>
              </a:rPr>
            </a:br>
            <a:endParaRPr lang="en-US" altLang="en-US" sz="2400" b="1" u="sng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" panose="020B0602030504020204" pitchFamily="34" charset="0"/>
            </a:endParaRPr>
          </a:p>
        </p:txBody>
      </p:sp>
      <p:pic>
        <p:nvPicPr>
          <p:cNvPr id="55298" name="Picture 3">
            <a:extLst>
              <a:ext uri="{FF2B5EF4-FFF2-40B4-BE49-F238E27FC236}">
                <a16:creationId xmlns:a16="http://schemas.microsoft.com/office/drawing/2014/main" id="{89606C78-0F78-5764-EBFF-53B837EB7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914400"/>
            <a:ext cx="8181975" cy="55721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094A51-A3C3-A5EB-2EF0-F1A5417799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686300"/>
            <a:ext cx="2362200" cy="20703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C2A50E5-3263-081E-7EE3-6B6B9701BCF9}"/>
              </a:ext>
            </a:extLst>
          </p:cNvPr>
          <p:cNvCxnSpPr/>
          <p:nvPr/>
        </p:nvCxnSpPr>
        <p:spPr>
          <a:xfrm flipH="1">
            <a:off x="1524000" y="5295900"/>
            <a:ext cx="142875" cy="342900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33E159C-7FD7-48EB-8B2E-CCF29FA28E2A}"/>
              </a:ext>
            </a:extLst>
          </p:cNvPr>
          <p:cNvSpPr txBox="1"/>
          <p:nvPr/>
        </p:nvSpPr>
        <p:spPr>
          <a:xfrm rot="16200000">
            <a:off x="7918450" y="5273675"/>
            <a:ext cx="22098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Photo: Gary </a:t>
            </a:r>
            <a:r>
              <a:rPr lang="en-US" sz="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Rost</a:t>
            </a: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, USFS, 2014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67CCBC-394B-716A-75CA-0153C55C2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A98D9C61-C6E5-4FC9-A1F4-5710E645CF86}" type="slidenum">
              <a:rPr lang="en-US" altLang="en-US">
                <a:solidFill>
                  <a:srgbClr val="BCBCBC"/>
                </a:solidFill>
              </a:rPr>
              <a:pPr/>
              <a:t>53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B8A7F-1863-F70B-7FC9-011A1AEDD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926" y="76200"/>
            <a:ext cx="4800600" cy="11430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Group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C1072-3FFF-CAA2-71F9-CC6ACBC8F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708525"/>
          </a:xfrm>
        </p:spPr>
        <p:txBody>
          <a:bodyPr>
            <a:normAutofit/>
          </a:bodyPr>
          <a:lstStyle/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Stand# 5006712</a:t>
            </a:r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sz="2400" b="1" dirty="0">
              <a:ea typeface="+mn-ea"/>
            </a:endParaRP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E65F78-3F2C-2E33-D597-D965B5F9F32C}"/>
              </a:ext>
            </a:extLst>
          </p:cNvPr>
          <p:cNvSpPr txBox="1"/>
          <p:nvPr/>
        </p:nvSpPr>
        <p:spPr>
          <a:xfrm>
            <a:off x="4926013" y="204788"/>
            <a:ext cx="3949700" cy="17907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137160" fontAlgn="auto">
              <a:spcBef>
                <a:spcPct val="2000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en-US" sz="24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Harvested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:  1996</a:t>
            </a:r>
          </a:p>
          <a:p>
            <a:pPr marL="137160" fontAlgn="auto">
              <a:spcBef>
                <a:spcPct val="2000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en-US" sz="24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Harvest Age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:  140   </a:t>
            </a:r>
          </a:p>
          <a:p>
            <a:pPr marL="137160" fontAlgn="auto">
              <a:spcBef>
                <a:spcPct val="2000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 </a:t>
            </a:r>
            <a:r>
              <a:rPr lang="en-US" sz="24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Acres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: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  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3     </a:t>
            </a:r>
            <a:r>
              <a:rPr lang="en-US" sz="24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TPA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:  9 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(</a:t>
            </a:r>
            <a:r>
              <a:rPr lang="en-US" sz="1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Overstory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)</a:t>
            </a:r>
          </a:p>
          <a:p>
            <a:pPr marL="137160" fontAlgn="auto">
              <a:spcBef>
                <a:spcPct val="2000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defRPr/>
            </a:pP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pic>
        <p:nvPicPr>
          <p:cNvPr id="56324" name="Picture 3">
            <a:extLst>
              <a:ext uri="{FF2B5EF4-FFF2-40B4-BE49-F238E27FC236}">
                <a16:creationId xmlns:a16="http://schemas.microsoft.com/office/drawing/2014/main" id="{09944EC0-412A-8AEC-CC0A-B65AE8775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524000"/>
            <a:ext cx="4191000" cy="52355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499C7D-21B8-7329-B8E9-26EB4F270E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1548" y="2233749"/>
            <a:ext cx="3843404" cy="44451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0BBBE95-0570-5BC4-B8D1-80B2B78B5886}"/>
              </a:ext>
            </a:extLst>
          </p:cNvPr>
          <p:cNvCxnSpPr/>
          <p:nvPr/>
        </p:nvCxnSpPr>
        <p:spPr>
          <a:xfrm>
            <a:off x="2895600" y="5915025"/>
            <a:ext cx="4057650" cy="561975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C0CDFA4-678B-53E9-CB9C-94AEA883D4DA}"/>
              </a:ext>
            </a:extLst>
          </p:cNvPr>
          <p:cNvSpPr txBox="1"/>
          <p:nvPr/>
        </p:nvSpPr>
        <p:spPr>
          <a:xfrm>
            <a:off x="914400" y="5795963"/>
            <a:ext cx="457200" cy="381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46AD8D3-45F6-CC3D-194E-2873DB29CFE8}"/>
              </a:ext>
            </a:extLst>
          </p:cNvPr>
          <p:cNvCxnSpPr/>
          <p:nvPr/>
        </p:nvCxnSpPr>
        <p:spPr>
          <a:xfrm flipH="1">
            <a:off x="644525" y="6083300"/>
            <a:ext cx="304800" cy="22542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0363E-8C78-257B-3F32-4EE463309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F1CBD93C-5D79-4C56-A4DE-5EB9E4BC9D00}" type="slidenum">
              <a:rPr lang="en-US" altLang="en-US">
                <a:solidFill>
                  <a:srgbClr val="BCBCBC"/>
                </a:solidFill>
              </a:rPr>
              <a:pPr/>
              <a:t>54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>
            <a:extLst>
              <a:ext uri="{FF2B5EF4-FFF2-40B4-BE49-F238E27FC236}">
                <a16:creationId xmlns:a16="http://schemas.microsoft.com/office/drawing/2014/main" id="{005CD279-DF69-B979-0687-E7716023C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914400"/>
            <a:ext cx="7518400" cy="56388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1A770A-A839-7DB1-5E7E-CE3744DE1A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600" y="4191000"/>
            <a:ext cx="2348342" cy="25573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521FD7-879C-72A3-3E3C-0DC2F4E17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03" y="152400"/>
            <a:ext cx="8944239" cy="990600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9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PHOTO POINTS </a:t>
            </a:r>
            <a:r>
              <a:rPr lang="en-US" sz="2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– </a:t>
            </a:r>
            <a:r>
              <a:rPr lang="en-US" sz="27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Group Selection</a:t>
            </a:r>
            <a: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   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Stand# 5006712</a:t>
            </a:r>
            <a:b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</a:br>
            <a:endParaRPr lang="en-US" sz="2400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0C39B8-A1A9-16A1-B4FC-B69937A6BCDF}"/>
              </a:ext>
            </a:extLst>
          </p:cNvPr>
          <p:cNvSpPr txBox="1"/>
          <p:nvPr/>
        </p:nvSpPr>
        <p:spPr>
          <a:xfrm rot="16200000">
            <a:off x="6721475" y="3009900"/>
            <a:ext cx="22098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Photo: Tim Fox, USFS, 2014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3AEEFC3-82F7-E99F-0F9E-D794FAD3FD77}"/>
              </a:ext>
            </a:extLst>
          </p:cNvPr>
          <p:cNvCxnSpPr/>
          <p:nvPr/>
        </p:nvCxnSpPr>
        <p:spPr>
          <a:xfrm flipV="1">
            <a:off x="7934325" y="5867400"/>
            <a:ext cx="371475" cy="76200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3940A7-8D37-A239-D9B2-087883FCE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B0DFC2F1-2088-488A-9F33-F8288DFEE929}" type="slidenum">
              <a:rPr lang="en-US" altLang="en-US">
                <a:solidFill>
                  <a:srgbClr val="BCBCBC"/>
                </a:solidFill>
              </a:rPr>
              <a:pPr/>
              <a:t>55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4DD63-0BE9-D3DB-1735-DEC0EE2A6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251" y="0"/>
            <a:ext cx="6019800" cy="11430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Group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9AD0F-4896-3A9D-958D-CD16B153D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46163"/>
            <a:ext cx="8229600" cy="4708525"/>
          </a:xfrm>
        </p:spPr>
        <p:txBody>
          <a:bodyPr>
            <a:normAutofit/>
          </a:bodyPr>
          <a:lstStyle/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Uneven Aged Management Project (UAMP)</a:t>
            </a:r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Stand# 1005992                    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0EE576-1625-BD53-5616-54B73B66033B}"/>
              </a:ext>
            </a:extLst>
          </p:cNvPr>
          <p:cNvSpPr txBox="1"/>
          <p:nvPr/>
        </p:nvSpPr>
        <p:spPr>
          <a:xfrm>
            <a:off x="5943600" y="1600200"/>
            <a:ext cx="3114675" cy="134778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>
            <a:lvl1pPr marL="136525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Harvested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1996 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Harvest Age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46     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Acres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24    </a:t>
            </a: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TPA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88</a:t>
            </a:r>
          </a:p>
        </p:txBody>
      </p:sp>
      <p:pic>
        <p:nvPicPr>
          <p:cNvPr id="58372" name="Picture 5">
            <a:extLst>
              <a:ext uri="{FF2B5EF4-FFF2-40B4-BE49-F238E27FC236}">
                <a16:creationId xmlns:a16="http://schemas.microsoft.com/office/drawing/2014/main" id="{0040F242-E598-AFF0-C4A4-9816E13F5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>
            <a:fillRect/>
          </a:stretch>
        </p:blipFill>
        <p:spPr bwMode="auto">
          <a:xfrm>
            <a:off x="96838" y="2476500"/>
            <a:ext cx="5726112" cy="39639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D04AEF-A43D-626E-F4DF-0F1A211096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876" y="3437374"/>
            <a:ext cx="3258800" cy="32964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28597A-FB6E-6321-F0BE-1AEA549AFC53}"/>
              </a:ext>
            </a:extLst>
          </p:cNvPr>
          <p:cNvCxnSpPr/>
          <p:nvPr/>
        </p:nvCxnSpPr>
        <p:spPr>
          <a:xfrm>
            <a:off x="1524000" y="4648200"/>
            <a:ext cx="4953000" cy="19050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E23819F-2F66-8968-9508-CC65282CC364}"/>
              </a:ext>
            </a:extLst>
          </p:cNvPr>
          <p:cNvCxnSpPr/>
          <p:nvPr/>
        </p:nvCxnSpPr>
        <p:spPr>
          <a:xfrm>
            <a:off x="609600" y="5927725"/>
            <a:ext cx="363538" cy="35401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0BA2E70-D501-FE0A-9B85-1D7236605C1D}"/>
              </a:ext>
            </a:extLst>
          </p:cNvPr>
          <p:cNvSpPr txBox="1"/>
          <p:nvPr/>
        </p:nvSpPr>
        <p:spPr>
          <a:xfrm>
            <a:off x="304800" y="5600700"/>
            <a:ext cx="609600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E5C20-44E7-84D2-F26A-BF3DA9DC7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9EF899EB-08B1-49AA-B030-986AA0C6FE2E}" type="slidenum">
              <a:rPr lang="en-US" altLang="en-US">
                <a:solidFill>
                  <a:srgbClr val="BCBCBC"/>
                </a:solidFill>
              </a:rPr>
              <a:pPr/>
              <a:t>56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Box 6">
            <a:extLst>
              <a:ext uri="{FF2B5EF4-FFF2-40B4-BE49-F238E27FC236}">
                <a16:creationId xmlns:a16="http://schemas.microsoft.com/office/drawing/2014/main" id="{9AEC4249-3355-1C0F-0769-3FF55E24EC6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105525" y="3711575"/>
            <a:ext cx="2209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800">
                <a:solidFill>
                  <a:srgbClr val="0D0D0D"/>
                </a:solidFill>
              </a:rPr>
              <a:t>Photo: Tim Fox, USFS,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09C7C4-6F14-3F45-E4D4-99EE898BF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31" y="-418514"/>
            <a:ext cx="8376138" cy="2057400"/>
          </a:xfrm>
          <a:ln w="28575"/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br>
              <a:rPr lang="en-US" sz="2400" dirty="0">
                <a:solidFill>
                  <a:srgbClr val="FFC000"/>
                </a:solidFill>
                <a:ea typeface="+mj-ea"/>
              </a:rPr>
            </a:br>
            <a:r>
              <a:rPr lang="en-US" sz="27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PHOTO POINTS  -  Group Selection</a:t>
            </a:r>
            <a:b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</a:br>
            <a: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Uneven Aged Management Project (UAMP)                 Stand# 10005992  </a:t>
            </a:r>
            <a:r>
              <a:rPr lang="en-US" sz="18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  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4DECB445-FD32-295C-C75F-EBBDEDC5A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1788"/>
            <a:ext cx="6861175" cy="51466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5C8131-06C5-BDEC-F932-BBE54ED9C4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6360607" y="4924647"/>
            <a:ext cx="2667000" cy="18232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AE4205-DB35-86B3-43FC-94FEE55FAB0F}"/>
              </a:ext>
            </a:extLst>
          </p:cNvPr>
          <p:cNvCxnSpPr/>
          <p:nvPr/>
        </p:nvCxnSpPr>
        <p:spPr>
          <a:xfrm>
            <a:off x="8226425" y="5964238"/>
            <a:ext cx="79375" cy="360362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C4B0BD-E3FC-6B8F-D201-6F8022705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6B5CCC36-EF1A-49AC-8447-FE961FA0CB0F}" type="slidenum">
              <a:rPr lang="en-US" altLang="en-US">
                <a:solidFill>
                  <a:srgbClr val="BCBCBC"/>
                </a:solidFill>
              </a:rPr>
              <a:pPr/>
              <a:t>57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4F7A-AF60-46D6-9AA0-11FB34A3B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295400"/>
            <a:ext cx="8229600" cy="1828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Regeneration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93D3B2-B3D9-CB38-A9F6-58473DFE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A3F01DDD-A89D-4883-84CD-1F893EBF6453}" type="slidenum">
              <a:rPr lang="en-US" altLang="en-US">
                <a:solidFill>
                  <a:srgbClr val="BCBCBC"/>
                </a:solidFill>
              </a:rPr>
              <a:pPr/>
              <a:t>58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C85E4-E9E3-8AE4-5997-AE3D9732D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9230"/>
            <a:ext cx="4267200" cy="7620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Regeneration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93853-ACF5-EE18-4662-68796810B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4708525"/>
          </a:xfrm>
        </p:spPr>
        <p:txBody>
          <a:bodyPr>
            <a:normAutofit/>
          </a:bodyPr>
          <a:lstStyle/>
          <a:p>
            <a:pPr marL="136525" indent="0">
              <a:buFont typeface="Wingdings 2" panose="05020102010507070707" pitchFamily="18" charset="2"/>
              <a:buNone/>
            </a:pP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    Stand# 8004360 </a:t>
            </a:r>
          </a:p>
        </p:txBody>
      </p:sp>
      <p:pic>
        <p:nvPicPr>
          <p:cNvPr id="61443" name="Picture 16">
            <a:extLst>
              <a:ext uri="{FF2B5EF4-FFF2-40B4-BE49-F238E27FC236}">
                <a16:creationId xmlns:a16="http://schemas.microsoft.com/office/drawing/2014/main" id="{1871B2E1-51F6-8DCE-F92C-CE56960DF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276475"/>
            <a:ext cx="6259513" cy="44862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B6615E-180A-D24A-CD6E-7F74A1F730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000" y="1639668"/>
            <a:ext cx="3933826" cy="31609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3A54629-7406-DA5B-323B-51D9AFE8293D}"/>
              </a:ext>
            </a:extLst>
          </p:cNvPr>
          <p:cNvCxnSpPr/>
          <p:nvPr/>
        </p:nvCxnSpPr>
        <p:spPr>
          <a:xfrm flipV="1">
            <a:off x="4267200" y="1905000"/>
            <a:ext cx="1066800" cy="31242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7B8C505-25E2-2A61-DBFF-E34EB59E76E8}"/>
              </a:ext>
            </a:extLst>
          </p:cNvPr>
          <p:cNvSpPr txBox="1"/>
          <p:nvPr/>
        </p:nvSpPr>
        <p:spPr>
          <a:xfrm>
            <a:off x="609600" y="2743200"/>
            <a:ext cx="533400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55FE02E-5124-2E1F-387F-E38836EAEFBD}"/>
              </a:ext>
            </a:extLst>
          </p:cNvPr>
          <p:cNvCxnSpPr/>
          <p:nvPr/>
        </p:nvCxnSpPr>
        <p:spPr>
          <a:xfrm>
            <a:off x="771525" y="3113088"/>
            <a:ext cx="0" cy="3921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5E9DBEA-D823-9EBB-46F2-E242103D4714}"/>
              </a:ext>
            </a:extLst>
          </p:cNvPr>
          <p:cNvSpPr txBox="1"/>
          <p:nvPr/>
        </p:nvSpPr>
        <p:spPr>
          <a:xfrm>
            <a:off x="4495800" y="100013"/>
            <a:ext cx="4191000" cy="13477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137160" fontAlgn="auto">
              <a:spcBef>
                <a:spcPct val="2000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en-US" sz="24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Harvested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:  1988</a:t>
            </a:r>
          </a:p>
          <a:p>
            <a:pPr marL="137160" fontAlgn="auto">
              <a:spcBef>
                <a:spcPct val="2000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en-US" sz="24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Harvest Age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:  200    </a:t>
            </a:r>
          </a:p>
          <a:p>
            <a:pPr marL="137160" fontAlgn="auto">
              <a:spcBef>
                <a:spcPct val="2000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en-US" sz="24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Acres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:  14   </a:t>
            </a:r>
            <a:r>
              <a:rPr lang="en-US" sz="24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TPA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:  25 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(</a:t>
            </a:r>
            <a:r>
              <a:rPr lang="en-US" sz="1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Overstory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)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AC158-8FB6-2459-A95D-09EB1483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DD6943ED-E105-4C96-9717-86B35B7038D8}" type="slidenum">
              <a:rPr lang="en-US" altLang="en-US">
                <a:solidFill>
                  <a:srgbClr val="BCBCBC"/>
                </a:solidFill>
              </a:rPr>
              <a:pPr/>
              <a:t>59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Click="0" advTm="2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93F6D-792B-DC10-FE95-6DCD92F33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2400"/>
            <a:ext cx="8105775" cy="990600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9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PHOTO POINTS</a:t>
            </a:r>
            <a:r>
              <a:rPr lang="en-US" sz="31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 </a:t>
            </a:r>
            <a:r>
              <a:rPr lang="en-US" sz="2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- </a:t>
            </a:r>
            <a:r>
              <a:rPr lang="en-US" sz="2400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Shelterwood</a:t>
            </a:r>
            <a:r>
              <a:rPr lang="en-US" sz="2400" dirty="0">
                <a:solidFill>
                  <a:srgbClr val="FFC000"/>
                </a:solidFill>
                <a:effectLst/>
                <a:ea typeface="+mj-ea"/>
              </a:rPr>
              <a:t>     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Stand# 8000094</a:t>
            </a:r>
            <a:br>
              <a:rPr lang="en-US" sz="2800" dirty="0">
                <a:solidFill>
                  <a:srgbClr val="FFC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ea typeface="+mj-ea"/>
              </a:rPr>
            </a:br>
            <a:endParaRPr lang="en-US" sz="2800" u="sng" dirty="0">
              <a:solidFill>
                <a:srgbClr val="FFC0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pic>
        <p:nvPicPr>
          <p:cNvPr id="7170" name="Picture 5">
            <a:extLst>
              <a:ext uri="{FF2B5EF4-FFF2-40B4-BE49-F238E27FC236}">
                <a16:creationId xmlns:a16="http://schemas.microsoft.com/office/drawing/2014/main" id="{45C9BFF1-E05F-7149-D76E-085E0F676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96938"/>
            <a:ext cx="7881938" cy="52752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E01B28-4894-7CDC-B51B-E363D118C9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4114800"/>
            <a:ext cx="2509212" cy="26510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9D5F4CB-28D8-572D-6F8E-BE72CDF470B3}"/>
              </a:ext>
            </a:extLst>
          </p:cNvPr>
          <p:cNvCxnSpPr/>
          <p:nvPr/>
        </p:nvCxnSpPr>
        <p:spPr>
          <a:xfrm flipH="1" flipV="1">
            <a:off x="1295400" y="5924550"/>
            <a:ext cx="157163" cy="381000"/>
          </a:xfrm>
          <a:prstGeom prst="straightConnector1">
            <a:avLst/>
          </a:prstGeom>
          <a:ln w="19050">
            <a:solidFill>
              <a:srgbClr val="FFC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724990-B606-C684-1B1B-3240DB4C5327}"/>
              </a:ext>
            </a:extLst>
          </p:cNvPr>
          <p:cNvSpPr txBox="1"/>
          <p:nvPr/>
        </p:nvSpPr>
        <p:spPr>
          <a:xfrm>
            <a:off x="7543800" y="6172200"/>
            <a:ext cx="22098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Photo: Gary </a:t>
            </a:r>
            <a:r>
              <a:rPr lang="en-US" sz="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Rost</a:t>
            </a: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, USFS, 2014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3777F9-61C4-43CF-26A3-4977210F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29AE93E8-0EFC-46DC-9337-3274875F17F0}" type="slidenum">
              <a:rPr lang="en-US" altLang="en-US">
                <a:solidFill>
                  <a:srgbClr val="BCBCBC"/>
                </a:solidFill>
              </a:rPr>
              <a:pPr/>
              <a:t>6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3">
            <a:extLst>
              <a:ext uri="{FF2B5EF4-FFF2-40B4-BE49-F238E27FC236}">
                <a16:creationId xmlns:a16="http://schemas.microsoft.com/office/drawing/2014/main" id="{BF5123B3-0D71-CAD9-5C62-C904CC1B9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703263"/>
            <a:ext cx="8026400" cy="60198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79CCF77-04AB-C6B5-9E35-57FD701ED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01437"/>
            <a:ext cx="2700672" cy="19431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8D8E5D-CBA1-C2B9-F71B-77425E393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458200" cy="990600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9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PHOTO POINTS </a:t>
            </a:r>
            <a:r>
              <a:rPr lang="en-US" sz="2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– </a:t>
            </a:r>
            <a:r>
              <a:rPr lang="en-US" sz="27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Regeneration</a:t>
            </a:r>
            <a:r>
              <a:rPr lang="en-US" sz="2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     Stand# 8004360</a:t>
            </a:r>
            <a:b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</a:br>
            <a:endParaRPr lang="en-US" sz="2400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sp>
        <p:nvSpPr>
          <p:cNvPr id="62468" name="TextBox 6">
            <a:extLst>
              <a:ext uri="{FF2B5EF4-FFF2-40B4-BE49-F238E27FC236}">
                <a16:creationId xmlns:a16="http://schemas.microsoft.com/office/drawing/2014/main" id="{004E114F-C480-A079-A6BB-3B6D8016BD4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915275" y="5510213"/>
            <a:ext cx="2209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800">
                <a:solidFill>
                  <a:srgbClr val="0D0D0D"/>
                </a:solidFill>
              </a:rPr>
              <a:t>Photo: Tim Fox, USFS, 2014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41B5454-D328-4FE6-747D-AB5460218B84}"/>
              </a:ext>
            </a:extLst>
          </p:cNvPr>
          <p:cNvCxnSpPr/>
          <p:nvPr/>
        </p:nvCxnSpPr>
        <p:spPr>
          <a:xfrm flipV="1">
            <a:off x="2286000" y="6019800"/>
            <a:ext cx="371475" cy="38100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318AD6-34FA-7D14-E36A-E9A24C136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06D2747E-8840-45FF-AE09-9A58F20F0E99}" type="slidenum">
              <a:rPr lang="en-US" altLang="en-US">
                <a:solidFill>
                  <a:srgbClr val="BCBCBC"/>
                </a:solidFill>
              </a:rPr>
              <a:pPr/>
              <a:t>60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9E750-23A7-6946-8E00-E5D008537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4267200" cy="7620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Regeneration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293E6-7310-2854-2A94-9F14D211D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463" y="1066800"/>
            <a:ext cx="8135937" cy="4181475"/>
          </a:xfrm>
        </p:spPr>
        <p:txBody>
          <a:bodyPr>
            <a:normAutofit/>
          </a:bodyPr>
          <a:lstStyle/>
          <a:p>
            <a:pPr marL="136525" indent="0">
              <a:buFont typeface="Wingdings 2" panose="05020102010507070707" pitchFamily="18" charset="2"/>
              <a:buNone/>
            </a:pP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  Stand# 3006709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002A9F-E65F-2E55-9FE1-7E6461D617B4}"/>
              </a:ext>
            </a:extLst>
          </p:cNvPr>
          <p:cNvSpPr txBox="1"/>
          <p:nvPr/>
        </p:nvSpPr>
        <p:spPr>
          <a:xfrm>
            <a:off x="4419600" y="104775"/>
            <a:ext cx="4514850" cy="12747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>
            <a:lvl1pPr marL="136525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Harvested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1999 </a:t>
            </a:r>
            <a:r>
              <a:rPr lang="en-US" altLang="en-US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(Seed Tree Cut)  </a:t>
            </a: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Harvest Age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99       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Acres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41   </a:t>
            </a: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TPA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6 </a:t>
            </a:r>
            <a:r>
              <a:rPr lang="en-US" altLang="en-US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(Largest trees)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71F8FDF-C75C-03DF-1518-DB5575EB5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6300" y="1600200"/>
            <a:ext cx="4152900" cy="43148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3493" name="Picture 18">
            <a:extLst>
              <a:ext uri="{FF2B5EF4-FFF2-40B4-BE49-F238E27FC236}">
                <a16:creationId xmlns:a16="http://schemas.microsoft.com/office/drawing/2014/main" id="{6F68FC7A-ACA3-19DE-BAB8-C1FAD61FE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71650"/>
            <a:ext cx="4305300" cy="484663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E025F4-AAC7-367B-0634-1C8854C5431E}"/>
              </a:ext>
            </a:extLst>
          </p:cNvPr>
          <p:cNvSpPr txBox="1"/>
          <p:nvPr/>
        </p:nvSpPr>
        <p:spPr>
          <a:xfrm>
            <a:off x="838200" y="6176963"/>
            <a:ext cx="304800" cy="3683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1B2DEB5-65B0-A405-C29E-C1A7A9BD05F4}"/>
              </a:ext>
            </a:extLst>
          </p:cNvPr>
          <p:cNvCxnSpPr/>
          <p:nvPr/>
        </p:nvCxnSpPr>
        <p:spPr>
          <a:xfrm flipH="1" flipV="1">
            <a:off x="419100" y="6176963"/>
            <a:ext cx="457200" cy="1841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4CD3E17-B482-7BD0-B463-0BD9540F1B76}"/>
              </a:ext>
            </a:extLst>
          </p:cNvPr>
          <p:cNvCxnSpPr/>
          <p:nvPr/>
        </p:nvCxnSpPr>
        <p:spPr>
          <a:xfrm flipV="1">
            <a:off x="1905000" y="1676400"/>
            <a:ext cx="3886200" cy="2517775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513042-6628-D108-C1DC-829615894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AC9EA14D-C1FC-4904-AA9E-3759EF7F5A44}" type="slidenum">
              <a:rPr lang="en-US" altLang="en-US">
                <a:solidFill>
                  <a:srgbClr val="BCBCBC"/>
                </a:solidFill>
              </a:rPr>
              <a:pPr/>
              <a:t>61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Click="0" advTm="2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80647-8449-C167-7B8E-5E4D4FACD775}"/>
              </a:ext>
            </a:extLst>
          </p:cNvPr>
          <p:cNvSpPr txBox="1">
            <a:spLocks/>
          </p:cNvSpPr>
          <p:nvPr/>
        </p:nvSpPr>
        <p:spPr>
          <a:xfrm>
            <a:off x="128588" y="52388"/>
            <a:ext cx="8909050" cy="9906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900" b="1" u="sng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anose="020B0602030504020204" pitchFamily="34" charset="0"/>
              </a:rPr>
              <a:t>PHOTO POINTS </a:t>
            </a:r>
            <a:r>
              <a:rPr lang="en-US" altLang="en-US" sz="2500" b="1" u="sng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anose="020B0602030504020204" pitchFamily="34" charset="0"/>
              </a:rPr>
              <a:t>– </a:t>
            </a:r>
            <a:r>
              <a:rPr lang="en-US" altLang="en-US" sz="2600" b="1" u="sng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anose="020B0602030504020204" pitchFamily="34" charset="0"/>
              </a:rPr>
              <a:t>Regeneration</a:t>
            </a:r>
            <a:r>
              <a:rPr lang="en-US" alt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anose="020B0602030504020204" pitchFamily="34" charset="0"/>
              </a:rPr>
              <a:t>   Stand# 3006709</a:t>
            </a:r>
            <a:br>
              <a:rPr lang="en-US" altLang="en-US" sz="2500" b="1" u="sng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anose="020B0602030504020204" pitchFamily="34" charset="0"/>
              </a:rPr>
            </a:br>
            <a:endParaRPr lang="en-US" altLang="en-US" sz="2500" b="1" u="sng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" panose="020B0602030504020204" pitchFamily="34" charset="0"/>
            </a:endParaRPr>
          </a:p>
        </p:txBody>
      </p:sp>
      <p:pic>
        <p:nvPicPr>
          <p:cNvPr id="64514" name="Picture 2">
            <a:extLst>
              <a:ext uri="{FF2B5EF4-FFF2-40B4-BE49-F238E27FC236}">
                <a16:creationId xmlns:a16="http://schemas.microsoft.com/office/drawing/2014/main" id="{FAB11050-F2AE-B598-BBF0-8DB488088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5" y="766763"/>
            <a:ext cx="7740650" cy="51816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5" name="Picture 3">
            <a:extLst>
              <a:ext uri="{FF2B5EF4-FFF2-40B4-BE49-F238E27FC236}">
                <a16:creationId xmlns:a16="http://schemas.microsoft.com/office/drawing/2014/main" id="{4D46DC17-E9E5-EAB4-EF64-1932C2A985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92906" y="3979069"/>
            <a:ext cx="3300412" cy="22098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6A2252-BBED-F55E-9CBD-101FADFBF5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0418" y="4028333"/>
            <a:ext cx="2438400" cy="27446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3C5C29-8EF8-B5AF-5CCD-5A645DE97551}"/>
              </a:ext>
            </a:extLst>
          </p:cNvPr>
          <p:cNvCxnSpPr/>
          <p:nvPr/>
        </p:nvCxnSpPr>
        <p:spPr>
          <a:xfrm flipH="1" flipV="1">
            <a:off x="6038850" y="5478463"/>
            <a:ext cx="38100" cy="381000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58625E6-9C08-46A8-57D0-F2908FDCB9B4}"/>
              </a:ext>
            </a:extLst>
          </p:cNvPr>
          <p:cNvCxnSpPr/>
          <p:nvPr/>
        </p:nvCxnSpPr>
        <p:spPr>
          <a:xfrm>
            <a:off x="6240463" y="5381625"/>
            <a:ext cx="228600" cy="266700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B96C7E1-B2DE-FF55-2FD3-C970E09D9FD5}"/>
              </a:ext>
            </a:extLst>
          </p:cNvPr>
          <p:cNvSpPr txBox="1"/>
          <p:nvPr/>
        </p:nvSpPr>
        <p:spPr>
          <a:xfrm>
            <a:off x="6288088" y="5013325"/>
            <a:ext cx="419100" cy="3683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u="sng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3DAD8C-ABC8-6E0C-B051-E3E5AF708FB8}"/>
              </a:ext>
            </a:extLst>
          </p:cNvPr>
          <p:cNvSpPr txBox="1"/>
          <p:nvPr/>
        </p:nvSpPr>
        <p:spPr>
          <a:xfrm>
            <a:off x="5657850" y="5859463"/>
            <a:ext cx="381000" cy="3698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u="sng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</a:p>
        </p:txBody>
      </p:sp>
      <p:sp>
        <p:nvSpPr>
          <p:cNvPr id="64521" name="TextBox 14">
            <a:extLst>
              <a:ext uri="{FF2B5EF4-FFF2-40B4-BE49-F238E27FC236}">
                <a16:creationId xmlns:a16="http://schemas.microsoft.com/office/drawing/2014/main" id="{8D73CE7A-FF46-336A-32AF-0480541B5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6253163"/>
            <a:ext cx="381000" cy="369887"/>
          </a:xfrm>
          <a:prstGeom prst="rect">
            <a:avLst/>
          </a:prstGeom>
          <a:solidFill>
            <a:schemeClr val="bg1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C000"/>
                </a:solidFill>
              </a:rPr>
              <a:t>A</a:t>
            </a:r>
          </a:p>
        </p:txBody>
      </p:sp>
      <p:sp>
        <p:nvSpPr>
          <p:cNvPr id="64522" name="TextBox 15">
            <a:extLst>
              <a:ext uri="{FF2B5EF4-FFF2-40B4-BE49-F238E27FC236}">
                <a16:creationId xmlns:a16="http://schemas.microsoft.com/office/drawing/2014/main" id="{96A6B321-EE1F-8597-6E92-4A85151FE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4388" y="5410200"/>
            <a:ext cx="338137" cy="381000"/>
          </a:xfrm>
          <a:prstGeom prst="rect">
            <a:avLst/>
          </a:prstGeom>
          <a:solidFill>
            <a:schemeClr val="bg1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C000"/>
                </a:solidFill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066486-DB5A-1F23-62A3-32582C47ACB3}"/>
              </a:ext>
            </a:extLst>
          </p:cNvPr>
          <p:cNvSpPr txBox="1"/>
          <p:nvPr/>
        </p:nvSpPr>
        <p:spPr>
          <a:xfrm rot="16200000">
            <a:off x="7932738" y="4802188"/>
            <a:ext cx="22098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Photo: Gary </a:t>
            </a:r>
            <a:r>
              <a:rPr lang="en-US" sz="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Rost</a:t>
            </a: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, USFS, 2014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39E89F-8CC3-FB9D-7DD2-3F3DB4E6E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A1ED8A39-7A0C-46AE-BA55-8D8B6129A876}" type="slidenum">
              <a:rPr lang="en-US" altLang="en-US">
                <a:solidFill>
                  <a:srgbClr val="BCBCBC"/>
                </a:solidFill>
              </a:rPr>
              <a:pPr/>
              <a:t>62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8D77D-064E-C199-FBB5-687B99F3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4267200" cy="7620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Regeneration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DA236-A971-4C53-84C5-FC37FD918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82675"/>
            <a:ext cx="8229600" cy="4708525"/>
          </a:xfrm>
        </p:spPr>
        <p:txBody>
          <a:bodyPr>
            <a:normAutofit/>
          </a:bodyPr>
          <a:lstStyle/>
          <a:p>
            <a:pPr marL="136525" indent="0">
              <a:buFont typeface="Wingdings 2" panose="05020102010507070707" pitchFamily="18" charset="2"/>
              <a:buNone/>
            </a:pP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     Private Land - #1 - Highway 126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351D35-58D9-1241-E274-FE15A6E2F8ED}"/>
              </a:ext>
            </a:extLst>
          </p:cNvPr>
          <p:cNvSpPr txBox="1"/>
          <p:nvPr/>
        </p:nvSpPr>
        <p:spPr>
          <a:xfrm>
            <a:off x="5543550" y="249238"/>
            <a:ext cx="2990850" cy="12747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>
            <a:lvl1pPr marL="136525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Age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   Unknown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Acres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Unknown  </a:t>
            </a: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TPA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  Unknown</a:t>
            </a:r>
          </a:p>
        </p:txBody>
      </p:sp>
      <p:pic>
        <p:nvPicPr>
          <p:cNvPr id="65540" name="Picture 8">
            <a:extLst>
              <a:ext uri="{FF2B5EF4-FFF2-40B4-BE49-F238E27FC236}">
                <a16:creationId xmlns:a16="http://schemas.microsoft.com/office/drawing/2014/main" id="{81D67BA2-030B-62BB-4215-A428A66C5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89113"/>
            <a:ext cx="6257925" cy="491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570F01-6404-EE94-F633-1FAC7FA744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9251" y="1702830"/>
            <a:ext cx="3514725" cy="35549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DD8BD97-378A-AF6A-1C10-AB8CFC1EF343}"/>
              </a:ext>
            </a:extLst>
          </p:cNvPr>
          <p:cNvCxnSpPr/>
          <p:nvPr/>
        </p:nvCxnSpPr>
        <p:spPr>
          <a:xfrm flipV="1">
            <a:off x="3124200" y="1676400"/>
            <a:ext cx="2895600" cy="23622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FD35FEF-5050-C58B-1DC6-59D3D748C587}"/>
              </a:ext>
            </a:extLst>
          </p:cNvPr>
          <p:cNvSpPr txBox="1"/>
          <p:nvPr/>
        </p:nvSpPr>
        <p:spPr>
          <a:xfrm>
            <a:off x="571500" y="3228975"/>
            <a:ext cx="609600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A7BA092-95B8-E3E0-26D7-BAFE53FFC4CB}"/>
              </a:ext>
            </a:extLst>
          </p:cNvPr>
          <p:cNvCxnSpPr/>
          <p:nvPr/>
        </p:nvCxnSpPr>
        <p:spPr>
          <a:xfrm flipV="1">
            <a:off x="762000" y="2908300"/>
            <a:ext cx="0" cy="2921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9A8496-D38E-467E-2BE4-33A67E73A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3B7A61F4-4A6F-436A-859E-2CFF35333160}" type="slidenum">
              <a:rPr lang="en-US" altLang="en-US">
                <a:solidFill>
                  <a:srgbClr val="BCBCBC"/>
                </a:solidFill>
              </a:rPr>
              <a:pPr/>
              <a:t>63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Click="0" advTm="2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4E1CC-B54B-CB40-FD5E-88BAC66F5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4267200" cy="7620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Regeneration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7B8FE-70C0-D782-7024-0C540700A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89025"/>
            <a:ext cx="8229600" cy="4710113"/>
          </a:xfrm>
        </p:spPr>
        <p:txBody>
          <a:bodyPr>
            <a:normAutofit/>
          </a:bodyPr>
          <a:lstStyle/>
          <a:p>
            <a:pPr marL="136525" indent="0">
              <a:buFont typeface="Wingdings 2" panose="05020102010507070707" pitchFamily="18" charset="2"/>
              <a:buNone/>
            </a:pP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    Private Land - #2 - Highway 126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08DC4D-2C65-32A8-7CF0-59BF1E7C5D08}"/>
              </a:ext>
            </a:extLst>
          </p:cNvPr>
          <p:cNvSpPr txBox="1"/>
          <p:nvPr/>
        </p:nvSpPr>
        <p:spPr>
          <a:xfrm>
            <a:off x="5791200" y="401638"/>
            <a:ext cx="2743200" cy="12747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>
            <a:lvl1pPr marL="136525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Age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 Unknown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Acres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Unknown </a:t>
            </a: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TPA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 Unknown</a:t>
            </a:r>
          </a:p>
        </p:txBody>
      </p:sp>
      <p:pic>
        <p:nvPicPr>
          <p:cNvPr id="66564" name="Picture 7">
            <a:extLst>
              <a:ext uri="{FF2B5EF4-FFF2-40B4-BE49-F238E27FC236}">
                <a16:creationId xmlns:a16="http://schemas.microsoft.com/office/drawing/2014/main" id="{840DAE98-D0BD-8CE8-698D-2272B82FE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5368925" cy="49053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EEE904-E968-2737-B618-E0BF69ACDA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051" y="2074762"/>
            <a:ext cx="3648074" cy="37164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C726355-9069-06B4-F4A5-F2D817D3C747}"/>
              </a:ext>
            </a:extLst>
          </p:cNvPr>
          <p:cNvCxnSpPr/>
          <p:nvPr/>
        </p:nvCxnSpPr>
        <p:spPr>
          <a:xfrm flipV="1">
            <a:off x="1524000" y="2286000"/>
            <a:ext cx="4419600" cy="9906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84E006A-BDBF-D3CE-079B-750F859D3589}"/>
              </a:ext>
            </a:extLst>
          </p:cNvPr>
          <p:cNvSpPr txBox="1"/>
          <p:nvPr/>
        </p:nvSpPr>
        <p:spPr>
          <a:xfrm>
            <a:off x="381000" y="6324600"/>
            <a:ext cx="533400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B13049F-E0FC-18BC-B1C7-DD59A1940B61}"/>
              </a:ext>
            </a:extLst>
          </p:cNvPr>
          <p:cNvCxnSpPr/>
          <p:nvPr/>
        </p:nvCxnSpPr>
        <p:spPr>
          <a:xfrm flipV="1">
            <a:off x="561975" y="6016625"/>
            <a:ext cx="0" cy="2809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A608F-D874-3872-4EB9-BA12A15F3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6F2DBB03-A291-40CC-AC37-42EB198250F3}" type="slidenum">
              <a:rPr lang="en-US" altLang="en-US">
                <a:solidFill>
                  <a:srgbClr val="BCBCBC"/>
                </a:solidFill>
              </a:rPr>
              <a:pPr/>
              <a:t>64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Click="0" advTm="2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60B2C-A7CD-F164-3B05-AD7254F42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295400"/>
            <a:ext cx="8229600" cy="1828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Restoration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272519-EBD4-2FEA-1D4A-3A6729EC2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4D404EE9-022F-4B71-8428-D33B8D7B9B88}" type="slidenum">
              <a:rPr lang="en-US" altLang="en-US">
                <a:solidFill>
                  <a:srgbClr val="BCBCBC"/>
                </a:solidFill>
              </a:rPr>
              <a:pPr/>
              <a:t>65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F3C84-6F67-456E-9D14-C5A42451A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1440"/>
            <a:ext cx="3810000" cy="990600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Savanna Restoration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AF5DA-D48B-7E14-4FA2-0744C159B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11250"/>
            <a:ext cx="8229600" cy="4710113"/>
          </a:xfrm>
        </p:spPr>
        <p:txBody>
          <a:bodyPr>
            <a:normAutofit/>
          </a:bodyPr>
          <a:lstStyle/>
          <a:p>
            <a:pPr marL="136525" indent="0">
              <a:buFont typeface="Wingdings 2" panose="05020102010507070707" pitchFamily="18" charset="2"/>
              <a:buNone/>
            </a:pP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Stand# 5009288</a:t>
            </a:r>
          </a:p>
        </p:txBody>
      </p:sp>
      <p:pic>
        <p:nvPicPr>
          <p:cNvPr id="68611" name="Picture 7">
            <a:extLst>
              <a:ext uri="{FF2B5EF4-FFF2-40B4-BE49-F238E27FC236}">
                <a16:creationId xmlns:a16="http://schemas.microsoft.com/office/drawing/2014/main" id="{29813711-2D47-CF9E-F10B-FB9D1BC87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70038"/>
            <a:ext cx="5419725" cy="527843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361DF8-E255-7E3B-E2FB-A573108F50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3459" y="1916167"/>
            <a:ext cx="3737191" cy="38919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8814AD-51E0-FE3C-CBA7-05F5CB63977F}"/>
              </a:ext>
            </a:extLst>
          </p:cNvPr>
          <p:cNvSpPr txBox="1"/>
          <p:nvPr/>
        </p:nvSpPr>
        <p:spPr>
          <a:xfrm>
            <a:off x="1104900" y="6402388"/>
            <a:ext cx="3810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4590886-80DC-FFA3-F4DD-D48D3005870D}"/>
              </a:ext>
            </a:extLst>
          </p:cNvPr>
          <p:cNvCxnSpPr/>
          <p:nvPr/>
        </p:nvCxnSpPr>
        <p:spPr>
          <a:xfrm flipV="1">
            <a:off x="1485900" y="6484938"/>
            <a:ext cx="495300" cy="6826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411090D-EC29-FA83-FA29-1C2D7872AFBE}"/>
              </a:ext>
            </a:extLst>
          </p:cNvPr>
          <p:cNvSpPr txBox="1"/>
          <p:nvPr/>
        </p:nvSpPr>
        <p:spPr>
          <a:xfrm>
            <a:off x="4724400" y="152400"/>
            <a:ext cx="4191000" cy="1550988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>
            <a:spAutoFit/>
          </a:bodyPr>
          <a:lstStyle>
            <a:lvl1pPr marL="136525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Harvested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2011 </a:t>
            </a: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(Shelterwood)  </a:t>
            </a: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 Age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110                   </a:t>
            </a:r>
            <a:r>
              <a:rPr lang="en-US" altLang="en-US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( w/ 250 – 400 year old remnants)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</a:pP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Acres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414     </a:t>
            </a: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TPA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20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8C59410-6D81-DBD2-3F76-5D5E932D9B1F}"/>
              </a:ext>
            </a:extLst>
          </p:cNvPr>
          <p:cNvCxnSpPr/>
          <p:nvPr/>
        </p:nvCxnSpPr>
        <p:spPr>
          <a:xfrm flipV="1">
            <a:off x="1485900" y="2286000"/>
            <a:ext cx="4381500" cy="17526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71DF60-34E7-F228-80B7-E0F0B6ABB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8984DE9C-70E8-42E8-A406-4A31B94CB3AD}" type="slidenum">
              <a:rPr lang="en-US" altLang="en-US">
                <a:solidFill>
                  <a:srgbClr val="BCBCBC"/>
                </a:solidFill>
              </a:rPr>
              <a:pPr/>
              <a:t>66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DA5D1-96D2-DB62-D5BB-099DCD7E590A}"/>
              </a:ext>
            </a:extLst>
          </p:cNvPr>
          <p:cNvSpPr txBox="1">
            <a:spLocks/>
          </p:cNvSpPr>
          <p:nvPr/>
        </p:nvSpPr>
        <p:spPr>
          <a:xfrm>
            <a:off x="61913" y="152400"/>
            <a:ext cx="8753475" cy="9906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 b="1" u="sng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anose="020B0602030504020204" pitchFamily="34" charset="0"/>
              </a:rPr>
              <a:t>PHOTO POINTS – </a:t>
            </a:r>
            <a:r>
              <a:rPr lang="en-US" altLang="en-US" sz="2600" b="1" u="sng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anose="020B0602030504020204" pitchFamily="34" charset="0"/>
              </a:rPr>
              <a:t>Restoration</a:t>
            </a:r>
            <a:r>
              <a:rPr lang="en-US" altLang="en-US" sz="26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anose="020B0602030504020204" pitchFamily="34" charset="0"/>
              </a:rPr>
              <a:t>   Stand# 5009288</a:t>
            </a:r>
            <a:br>
              <a:rPr lang="en-US" altLang="en-US" sz="25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anose="020B0602030504020204" pitchFamily="34" charset="0"/>
              </a:rPr>
            </a:br>
            <a:endParaRPr lang="en-US" altLang="en-US" sz="2500" b="1" u="sng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" panose="020B0602030504020204" pitchFamily="34" charset="0"/>
            </a:endParaRPr>
          </a:p>
        </p:txBody>
      </p:sp>
      <p:pic>
        <p:nvPicPr>
          <p:cNvPr id="69634" name="Picture 3">
            <a:extLst>
              <a:ext uri="{FF2B5EF4-FFF2-40B4-BE49-F238E27FC236}">
                <a16:creationId xmlns:a16="http://schemas.microsoft.com/office/drawing/2014/main" id="{338746FB-0BFC-33E8-6604-708EFB853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305800" cy="55594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F3842C-E9EB-E638-1114-6041B5268D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1752" y="4648200"/>
            <a:ext cx="2209800" cy="21524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13523A7-0286-FF16-D3E8-905B281D7E22}"/>
              </a:ext>
            </a:extLst>
          </p:cNvPr>
          <p:cNvCxnSpPr/>
          <p:nvPr/>
        </p:nvCxnSpPr>
        <p:spPr>
          <a:xfrm flipH="1" flipV="1">
            <a:off x="7620000" y="5486400"/>
            <a:ext cx="266700" cy="76200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880BB0B-3489-9244-62D4-E0D83BC3C887}"/>
              </a:ext>
            </a:extLst>
          </p:cNvPr>
          <p:cNvSpPr txBox="1"/>
          <p:nvPr/>
        </p:nvSpPr>
        <p:spPr>
          <a:xfrm rot="16200000">
            <a:off x="7443788" y="3440113"/>
            <a:ext cx="22098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Photo: Gary </a:t>
            </a:r>
            <a:r>
              <a:rPr lang="en-US" sz="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Rost</a:t>
            </a: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, USFS, 2014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7A8C73-F0EE-E731-BEAE-0C2AD59BB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7C967DA7-BD64-45B5-B1A3-930CCCED4062}" type="slidenum">
              <a:rPr lang="en-US" altLang="en-US">
                <a:solidFill>
                  <a:srgbClr val="BCBCBC"/>
                </a:solidFill>
              </a:rPr>
              <a:pPr/>
              <a:t>67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C:\Users\cfriesen\AppData\Local\Microsoft\Windows\Temporary Internet Files\Content.Outlook\9S0BUW2E\ccamplogos.jpg">
            <a:extLst>
              <a:ext uri="{FF2B5EF4-FFF2-40B4-BE49-F238E27FC236}">
                <a16:creationId xmlns:a16="http://schemas.microsoft.com/office/drawing/2014/main" id="{D3369D30-E236-1828-150F-B0BC3C6DB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838200"/>
            <a:ext cx="7339012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TextBox 2">
            <a:extLst>
              <a:ext uri="{FF2B5EF4-FFF2-40B4-BE49-F238E27FC236}">
                <a16:creationId xmlns:a16="http://schemas.microsoft.com/office/drawing/2014/main" id="{FA7F4708-CCB0-F17D-D9EB-2318FD40D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429000"/>
            <a:ext cx="609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b="1"/>
              <a:t>http://ecoshare.info/projects/central-cascade-adaptive-management-partnership/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2818F-BCEE-ED1A-E091-D2F184459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75A137CB-F506-4DC8-9727-1DC274BF16EA}" type="slidenum">
              <a:rPr lang="en-US" altLang="en-US">
                <a:solidFill>
                  <a:srgbClr val="BCBCBC"/>
                </a:solidFill>
              </a:rPr>
              <a:pPr/>
              <a:t>68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3D708-5654-9CDD-93BE-496E2DF2D7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Variable Density Thinning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DA8085-1A35-9DD2-903F-21C22156D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5F53D1E9-30AB-4718-ACA4-D12C75DC93AB}" type="slidenum">
              <a:rPr lang="en-US" altLang="en-US">
                <a:solidFill>
                  <a:srgbClr val="BCBCBC"/>
                </a:solidFill>
              </a:rPr>
              <a:pPr/>
              <a:t>7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60A5D-E6B5-3254-3B93-D5CA8C746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13687"/>
            <a:ext cx="4648200" cy="990600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  <a:ea typeface="+mj-ea"/>
              </a:rPr>
              <a:t>Variable Density Thinning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947ED-8106-1B67-A523-3BFA53AA3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65725"/>
          </a:xfrm>
        </p:spPr>
        <p:txBody>
          <a:bodyPr>
            <a:normAutofit/>
          </a:bodyPr>
          <a:lstStyle/>
          <a:p>
            <a:pPr marL="136525" indent="0">
              <a:buFont typeface="Wingdings 2" panose="05020102010507070707" pitchFamily="18" charset="2"/>
              <a:buNone/>
            </a:pP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Stand# 1002889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046B05-D5B1-4622-60A9-050E4291C451}"/>
              </a:ext>
            </a:extLst>
          </p:cNvPr>
          <p:cNvSpPr txBox="1"/>
          <p:nvPr/>
        </p:nvSpPr>
        <p:spPr>
          <a:xfrm>
            <a:off x="6096000" y="285750"/>
            <a:ext cx="2825750" cy="157003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Harvested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2013</a:t>
            </a:r>
          </a:p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Harvest Age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59  </a:t>
            </a: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Acres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39   </a:t>
            </a:r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TPA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57</a:t>
            </a:r>
          </a:p>
          <a:p>
            <a:r>
              <a:rPr lang="en-US" altLang="en-US" sz="24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C. Closure</a:t>
            </a:r>
            <a:r>
              <a:rPr lang="en-US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:  66 %</a:t>
            </a:r>
          </a:p>
        </p:txBody>
      </p:sp>
      <p:sp>
        <p:nvSpPr>
          <p:cNvPr id="9220" name="TextBox 8">
            <a:extLst>
              <a:ext uri="{FF2B5EF4-FFF2-40B4-BE49-F238E27FC236}">
                <a16:creationId xmlns:a16="http://schemas.microsoft.com/office/drawing/2014/main" id="{35F83762-47BE-6BE5-471B-41F2CDDD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5529263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id="{B2C3F25E-8D94-C487-7672-87AED6CEE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1788"/>
            <a:ext cx="5741988" cy="50323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8D1846-0A73-16A1-1CF9-4ABF3F5EFE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4770" y="2080590"/>
            <a:ext cx="3307866" cy="34019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B663B6E-D1CE-D74F-3E08-E654A658120E}"/>
              </a:ext>
            </a:extLst>
          </p:cNvPr>
          <p:cNvCxnSpPr/>
          <p:nvPr/>
        </p:nvCxnSpPr>
        <p:spPr>
          <a:xfrm flipV="1">
            <a:off x="4248150" y="2286000"/>
            <a:ext cx="2305050" cy="7620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F10C553-9C2E-EB68-F222-24B759292576}"/>
              </a:ext>
            </a:extLst>
          </p:cNvPr>
          <p:cNvSpPr txBox="1"/>
          <p:nvPr/>
        </p:nvSpPr>
        <p:spPr>
          <a:xfrm>
            <a:off x="2819400" y="5140325"/>
            <a:ext cx="533400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14F9AD4-F40E-C68C-9DDC-802379D74B96}"/>
              </a:ext>
            </a:extLst>
          </p:cNvPr>
          <p:cNvCxnSpPr/>
          <p:nvPr/>
        </p:nvCxnSpPr>
        <p:spPr>
          <a:xfrm>
            <a:off x="3143250" y="5407025"/>
            <a:ext cx="419100" cy="2444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6" name="TextBox 6">
            <a:extLst>
              <a:ext uri="{FF2B5EF4-FFF2-40B4-BE49-F238E27FC236}">
                <a16:creationId xmlns:a16="http://schemas.microsoft.com/office/drawing/2014/main" id="{93517147-8C57-9922-8FE1-3B3B44E47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910263"/>
            <a:ext cx="2825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The 4 square “gaps” total 8 acres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E62E525-AB55-AD62-9D0F-1C884B8B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DDCAEE9C-66DB-4E9A-9DED-D7688892DD8E}" type="slidenum">
              <a:rPr lang="en-US" altLang="en-US">
                <a:solidFill>
                  <a:srgbClr val="BCBCBC"/>
                </a:solidFill>
              </a:rPr>
              <a:pPr/>
              <a:t>8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8B751-31F0-D106-E67D-CFA2BF7D3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" y="86814"/>
            <a:ext cx="7586661" cy="990600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9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PHOTO POINTS </a:t>
            </a:r>
            <a:r>
              <a:rPr lang="en-US" sz="28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– </a:t>
            </a:r>
            <a:r>
              <a:rPr lang="en-US" sz="2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Variable Density Thinning 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                     Stand# 1002889</a:t>
            </a:r>
            <a:br>
              <a:rPr lang="en-US" sz="2400" dirty="0">
                <a:solidFill>
                  <a:srgbClr val="FFC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ea typeface="+mj-ea"/>
              </a:rPr>
            </a:br>
            <a:endParaRPr lang="en-US" sz="2400" u="sng" dirty="0">
              <a:solidFill>
                <a:srgbClr val="FFC0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sp>
        <p:nvSpPr>
          <p:cNvPr id="10242" name="TextBox 19">
            <a:extLst>
              <a:ext uri="{FF2B5EF4-FFF2-40B4-BE49-F238E27FC236}">
                <a16:creationId xmlns:a16="http://schemas.microsoft.com/office/drawing/2014/main" id="{189C302A-6E38-063F-5CF5-AB02BD1CE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505200"/>
            <a:ext cx="457200" cy="276225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>
                <a:solidFill>
                  <a:srgbClr val="FFC000"/>
                </a:solidFill>
              </a:rPr>
              <a:t>PP2</a:t>
            </a:r>
          </a:p>
        </p:txBody>
      </p:sp>
      <p:sp>
        <p:nvSpPr>
          <p:cNvPr id="10243" name="TextBox 25">
            <a:extLst>
              <a:ext uri="{FF2B5EF4-FFF2-40B4-BE49-F238E27FC236}">
                <a16:creationId xmlns:a16="http://schemas.microsoft.com/office/drawing/2014/main" id="{0B7DB558-D26E-0CDE-AE77-E905A49B9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878138"/>
            <a:ext cx="381000" cy="366712"/>
          </a:xfrm>
          <a:prstGeom prst="rect">
            <a:avLst/>
          </a:prstGeom>
          <a:solidFill>
            <a:schemeClr val="bg1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C000"/>
                </a:solidFill>
              </a:rPr>
              <a:t>A</a:t>
            </a:r>
          </a:p>
        </p:txBody>
      </p:sp>
      <p:sp>
        <p:nvSpPr>
          <p:cNvPr id="10244" name="TextBox 29">
            <a:extLst>
              <a:ext uri="{FF2B5EF4-FFF2-40B4-BE49-F238E27FC236}">
                <a16:creationId xmlns:a16="http://schemas.microsoft.com/office/drawing/2014/main" id="{DB526A90-DBC2-FCF3-A9D9-207970277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244850"/>
            <a:ext cx="381000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D89D4B2-4950-A50D-FA3B-5FD22D12A668}"/>
              </a:ext>
            </a:extLst>
          </p:cNvPr>
          <p:cNvCxnSpPr/>
          <p:nvPr/>
        </p:nvCxnSpPr>
        <p:spPr>
          <a:xfrm flipH="1">
            <a:off x="2481263" y="3625850"/>
            <a:ext cx="261937" cy="2254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27">
            <a:extLst>
              <a:ext uri="{FF2B5EF4-FFF2-40B4-BE49-F238E27FC236}">
                <a16:creationId xmlns:a16="http://schemas.microsoft.com/office/drawing/2014/main" id="{5E094A11-B9E5-03FA-5146-497D9275E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025" y="3400425"/>
            <a:ext cx="381000" cy="381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C000"/>
                </a:solidFill>
              </a:rPr>
              <a:t>B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175278D-3777-F0DE-3EA3-39BEC73928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90944"/>
            <a:ext cx="3886201" cy="3406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8" name="Picture 7">
            <a:extLst>
              <a:ext uri="{FF2B5EF4-FFF2-40B4-BE49-F238E27FC236}">
                <a16:creationId xmlns:a16="http://schemas.microsoft.com/office/drawing/2014/main" id="{CF1CFED1-FED1-D82A-B2E3-5432676FB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582613"/>
            <a:ext cx="4495800" cy="300831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TextBox 10">
            <a:extLst>
              <a:ext uri="{FF2B5EF4-FFF2-40B4-BE49-F238E27FC236}">
                <a16:creationId xmlns:a16="http://schemas.microsoft.com/office/drawing/2014/main" id="{64BABDD2-9518-647C-ADE3-C1AB6AEEB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2325" y="3590925"/>
            <a:ext cx="1657350" cy="1077913"/>
          </a:xfrm>
          <a:prstGeom prst="rect">
            <a:avLst/>
          </a:prstGeom>
          <a:solidFill>
            <a:schemeClr val="bg1"/>
          </a:solidFill>
          <a:ln w="1270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rgbClr val="FFC000"/>
                </a:solidFill>
              </a:rPr>
              <a:t>Large opening </a:t>
            </a:r>
          </a:p>
          <a:p>
            <a:r>
              <a:rPr lang="en-US" altLang="en-US" sz="1600">
                <a:solidFill>
                  <a:srgbClr val="FFC000"/>
                </a:solidFill>
              </a:rPr>
              <a:t>w/stand trees to sides and in background</a:t>
            </a:r>
          </a:p>
        </p:txBody>
      </p:sp>
      <p:sp>
        <p:nvSpPr>
          <p:cNvPr id="10250" name="TextBox 28">
            <a:extLst>
              <a:ext uri="{FF2B5EF4-FFF2-40B4-BE49-F238E27FC236}">
                <a16:creationId xmlns:a16="http://schemas.microsoft.com/office/drawing/2014/main" id="{70483388-3719-7927-7BC5-3AA963955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8675" y="3074988"/>
            <a:ext cx="381000" cy="368300"/>
          </a:xfrm>
          <a:prstGeom prst="rect">
            <a:avLst/>
          </a:prstGeom>
          <a:solidFill>
            <a:schemeClr val="bg1"/>
          </a:solidFill>
          <a:ln w="127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C000"/>
                </a:solidFill>
              </a:rPr>
              <a:t>B</a:t>
            </a:r>
          </a:p>
        </p:txBody>
      </p:sp>
      <p:sp>
        <p:nvSpPr>
          <p:cNvPr id="10251" name="TextBox 32">
            <a:extLst>
              <a:ext uri="{FF2B5EF4-FFF2-40B4-BE49-F238E27FC236}">
                <a16:creationId xmlns:a16="http://schemas.microsoft.com/office/drawing/2014/main" id="{A33C9C9D-AB21-64F6-B7AB-D1BA70B49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263" y="23622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u="sng">
                <a:solidFill>
                  <a:srgbClr val="FFC000"/>
                </a:solidFill>
              </a:rPr>
              <a:t>B</a:t>
            </a:r>
          </a:p>
        </p:txBody>
      </p:sp>
      <p:sp>
        <p:nvSpPr>
          <p:cNvPr id="10252" name="TextBox 33">
            <a:extLst>
              <a:ext uri="{FF2B5EF4-FFF2-40B4-BE49-F238E27FC236}">
                <a16:creationId xmlns:a16="http://schemas.microsoft.com/office/drawing/2014/main" id="{09905723-8534-2C1E-E9F4-928C2CC44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588" y="1393825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u="sng">
                <a:solidFill>
                  <a:srgbClr val="FFC000"/>
                </a:solidFill>
              </a:rPr>
              <a:t>A</a:t>
            </a:r>
          </a:p>
        </p:txBody>
      </p:sp>
      <p:pic>
        <p:nvPicPr>
          <p:cNvPr id="10253" name="Picture 6">
            <a:extLst>
              <a:ext uri="{FF2B5EF4-FFF2-40B4-BE49-F238E27FC236}">
                <a16:creationId xmlns:a16="http://schemas.microsoft.com/office/drawing/2014/main" id="{47181991-DD69-23DF-8AEF-F4E0531D9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8" y="3354388"/>
            <a:ext cx="5065712" cy="33909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4" name="TextBox 26">
            <a:extLst>
              <a:ext uri="{FF2B5EF4-FFF2-40B4-BE49-F238E27FC236}">
                <a16:creationId xmlns:a16="http://schemas.microsoft.com/office/drawing/2014/main" id="{93C16344-7419-58B0-697D-1122E9F4F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900" y="6216650"/>
            <a:ext cx="352425" cy="368300"/>
          </a:xfrm>
          <a:prstGeom prst="rect">
            <a:avLst/>
          </a:prstGeom>
          <a:solidFill>
            <a:schemeClr val="bg1"/>
          </a:solidFill>
          <a:ln w="127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C000"/>
                </a:solidFill>
              </a:rPr>
              <a:t>A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5855E-B792-92BC-8124-DEE7BC43798C}"/>
              </a:ext>
            </a:extLst>
          </p:cNvPr>
          <p:cNvCxnSpPr/>
          <p:nvPr/>
        </p:nvCxnSpPr>
        <p:spPr>
          <a:xfrm flipH="1">
            <a:off x="1535113" y="1776413"/>
            <a:ext cx="187325" cy="311150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B737785-F204-D44C-5B37-BBEDA429FCBC}"/>
              </a:ext>
            </a:extLst>
          </p:cNvPr>
          <p:cNvCxnSpPr/>
          <p:nvPr/>
        </p:nvCxnSpPr>
        <p:spPr>
          <a:xfrm flipH="1">
            <a:off x="1201738" y="2493963"/>
            <a:ext cx="274637" cy="369887"/>
          </a:xfrm>
          <a:prstGeom prst="straightConnector1">
            <a:avLst/>
          </a:prstGeom>
          <a:ln w="19050">
            <a:solidFill>
              <a:srgbClr val="FFCC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BE29454-69D8-5D0D-3AB0-D0B20EBA0FDB}"/>
              </a:ext>
            </a:extLst>
          </p:cNvPr>
          <p:cNvSpPr txBox="1"/>
          <p:nvPr/>
        </p:nvSpPr>
        <p:spPr>
          <a:xfrm rot="16200000">
            <a:off x="5365750" y="5532438"/>
            <a:ext cx="22098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Photos: Gary </a:t>
            </a:r>
            <a:r>
              <a:rPr lang="en-US" sz="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Rost</a:t>
            </a:r>
            <a:r>
              <a:rPr lang="en-US" sz="800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, USFS, 2014</a:t>
            </a:r>
          </a:p>
        </p:txBody>
      </p:sp>
      <p:sp>
        <p:nvSpPr>
          <p:cNvPr id="10258" name="TextBox 22">
            <a:extLst>
              <a:ext uri="{FF2B5EF4-FFF2-40B4-BE49-F238E27FC236}">
                <a16:creationId xmlns:a16="http://schemas.microsoft.com/office/drawing/2014/main" id="{EE3BD572-B4B4-7618-E651-C6AD9DDD4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925" y="5688013"/>
            <a:ext cx="2352675" cy="954087"/>
          </a:xfrm>
          <a:prstGeom prst="rect">
            <a:avLst/>
          </a:prstGeom>
          <a:solidFill>
            <a:schemeClr val="bg1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400" u="sng">
                <a:solidFill>
                  <a:srgbClr val="FFCC00"/>
                </a:solidFill>
              </a:rPr>
              <a:t>Note</a:t>
            </a:r>
            <a:r>
              <a:rPr lang="en-US" altLang="en-US" sz="1400">
                <a:solidFill>
                  <a:srgbClr val="FFCC00"/>
                </a:solidFill>
              </a:rPr>
              <a:t>: Light vegetation  area in background-center of photo A.  is opening shown in Photo B.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1B9FCE-3D4F-9925-3D69-8A91D1A6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ea typeface="MS PGothic" panose="020B0600070205080204" pitchFamily="34" charset="-128"/>
              </a:defRPr>
            </a:lvl9pPr>
          </a:lstStyle>
          <a:p>
            <a:fld id="{F045E1C2-65A2-49BF-BFBE-B962E34C37DB}" type="slidenum">
              <a:rPr lang="en-US" altLang="en-US">
                <a:solidFill>
                  <a:srgbClr val="BCBCBC"/>
                </a:solidFill>
              </a:rPr>
              <a:pPr/>
              <a:t>9</a:t>
            </a:fld>
            <a:endParaRPr lang="en-US" altLang="en-US">
              <a:solidFill>
                <a:srgbClr val="BCBCBC"/>
              </a:solidFill>
            </a:endParaRPr>
          </a:p>
        </p:txBody>
      </p:sp>
    </p:spTree>
  </p:cSld>
  <p:clrMapOvr>
    <a:masterClrMapping/>
  </p:clrMapOvr>
  <p:transition advTm="200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9016</TotalTime>
  <Words>3019</Words>
  <Application>Microsoft Office PowerPoint</Application>
  <PresentationFormat>On-screen Show (4:3)</PresentationFormat>
  <Paragraphs>499</Paragraphs>
  <Slides>68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7" baseType="lpstr">
      <vt:lpstr>Book Antiqua</vt:lpstr>
      <vt:lpstr>MS PGothic</vt:lpstr>
      <vt:lpstr>Arial</vt:lpstr>
      <vt:lpstr>Lucida Sans</vt:lpstr>
      <vt:lpstr>Wingdings 2</vt:lpstr>
      <vt:lpstr>Wingdings</vt:lpstr>
      <vt:lpstr>Wingdings 3</vt:lpstr>
      <vt:lpstr>Calibri</vt:lpstr>
      <vt:lpstr>Apex</vt:lpstr>
      <vt:lpstr>PowerPoint Presentation</vt:lpstr>
      <vt:lpstr>       These are existing silviculture prescriptions implemented on the Willamette National Forest, Oregon.  Planar imagery was taken from Google Earth, 2013 data.  Photo points/street views were obtained in the field using a digital camera. Each planar view is followed by 1-2 oblique views.  </vt:lpstr>
      <vt:lpstr>PowerPoint Presentation</vt:lpstr>
      <vt:lpstr>SHELTERWOOD</vt:lpstr>
      <vt:lpstr>Shelterwood</vt:lpstr>
      <vt:lpstr>PHOTO POINTS - Shelterwood     Stand# 8000094 </vt:lpstr>
      <vt:lpstr>Variable Density Thinning</vt:lpstr>
      <vt:lpstr>Variable Density Thinning</vt:lpstr>
      <vt:lpstr>PHOTO POINTS – Variable Density Thinning                      Stand# 1002889 </vt:lpstr>
      <vt:lpstr>Variable Density Thinning</vt:lpstr>
      <vt:lpstr>PHOTO POINTS – Variable Density Thinning                      Stand# 1002894 </vt:lpstr>
      <vt:lpstr>Commercial Thin</vt:lpstr>
      <vt:lpstr>Commercial Thin</vt:lpstr>
      <vt:lpstr>PHOTO POINTS – Commercial Thin    Stand# 8002582 </vt:lpstr>
      <vt:lpstr>Commercial Thin</vt:lpstr>
      <vt:lpstr>PHOTO POINTS – Commercial Thin      Stand# 4026462 </vt:lpstr>
      <vt:lpstr>Commercial Thin</vt:lpstr>
      <vt:lpstr>PHOTO POINTS – Commercial Thin  Stand# 4025610 </vt:lpstr>
      <vt:lpstr>Commercial Thin</vt:lpstr>
      <vt:lpstr>PowerPoint Presentation</vt:lpstr>
      <vt:lpstr>Commercial Thin</vt:lpstr>
      <vt:lpstr>PHOTO POINTS – Commercial Thin     Stand# 4026186 </vt:lpstr>
      <vt:lpstr>Commercial Thin</vt:lpstr>
      <vt:lpstr>PowerPoint Presentation</vt:lpstr>
      <vt:lpstr>Commercial Thin</vt:lpstr>
      <vt:lpstr>PHOTO POINTS – Commercial Thin     Stand# 3002588 </vt:lpstr>
      <vt:lpstr>Commercial Thin</vt:lpstr>
      <vt:lpstr>PHOTO POINTS – Variable Density Thinning  Stand# 3007140 </vt:lpstr>
      <vt:lpstr>Commercial Thin</vt:lpstr>
      <vt:lpstr>PowerPoint Presentation</vt:lpstr>
      <vt:lpstr>Commercial Thin</vt:lpstr>
      <vt:lpstr>PHOTO POINTS – Commercial Thin                      Stand# 1006055 </vt:lpstr>
      <vt:lpstr>Commercial Thin</vt:lpstr>
      <vt:lpstr>PHOTO POINTS – Commercial Thin                     Stand# 1007241 </vt:lpstr>
      <vt:lpstr>Commercial Thin</vt:lpstr>
      <vt:lpstr>PowerPoint Presentation</vt:lpstr>
      <vt:lpstr>Commercial Thin</vt:lpstr>
      <vt:lpstr> PHOTO POINTS-      Commercial Thin    Blue River Landscape Study BRF - 5B   Stand# 1005968     </vt:lpstr>
      <vt:lpstr>Commercial Thin</vt:lpstr>
      <vt:lpstr>PHOTO POINTS - Commercial Thin   Blue River Landscape Study   NFQ - 9  Stand# 1005989          </vt:lpstr>
      <vt:lpstr>Commercial Thin</vt:lpstr>
      <vt:lpstr> PHOTO POINTS   -   Commercial Thin     Uneven Aged Management Project (UAMP)  Stand# 1005997     </vt:lpstr>
      <vt:lpstr>Commercial Thin</vt:lpstr>
      <vt:lpstr> PHOTO POINTS   -   Commercial Thin    Uneven Aged Management Project (UAMP)  Stand# 1006000     </vt:lpstr>
      <vt:lpstr>Commercial Thin</vt:lpstr>
      <vt:lpstr> PHOTO POINTS   -  Commercial Thin    Young Stand Thinning &amp; Diversity Study  Stand# 1001100    </vt:lpstr>
      <vt:lpstr>Commercial Thin</vt:lpstr>
      <vt:lpstr> PHOTO POINTS   -  Commercial Thin    Young Stand Thinning &amp; Diversity Study  Stand# 7002137     </vt:lpstr>
      <vt:lpstr>Commercial Thin</vt:lpstr>
      <vt:lpstr> PHOTO POINTS   -  Commercial Thin    Young Stand Thinning &amp; Diversity Study  Gap   Stand# 7002306     </vt:lpstr>
      <vt:lpstr>Group selection</vt:lpstr>
      <vt:lpstr>Group Selection</vt:lpstr>
      <vt:lpstr>PowerPoint Presentation</vt:lpstr>
      <vt:lpstr>Group Selection</vt:lpstr>
      <vt:lpstr>PHOTO POINTS – Group Selection   Stand# 5006712 </vt:lpstr>
      <vt:lpstr>Group Selection</vt:lpstr>
      <vt:lpstr> PHOTO POINTS  -  Group Selection Uneven Aged Management Project (UAMP)                 Stand# 10005992    </vt:lpstr>
      <vt:lpstr>Regeneration</vt:lpstr>
      <vt:lpstr>Regeneration</vt:lpstr>
      <vt:lpstr>PHOTO POINTS – Regeneration     Stand# 8004360 </vt:lpstr>
      <vt:lpstr>Regeneration</vt:lpstr>
      <vt:lpstr>PowerPoint Presentation</vt:lpstr>
      <vt:lpstr>Regeneration</vt:lpstr>
      <vt:lpstr>Regeneration</vt:lpstr>
      <vt:lpstr>Restoration</vt:lpstr>
      <vt:lpstr>Savanna Restoration</vt:lpstr>
      <vt:lpstr>PowerPoint Presentation</vt:lpstr>
      <vt:lpstr>PowerPoint Presentation</vt:lpstr>
    </vt:vector>
  </TitlesOfParts>
  <Company>Forest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PRESCRIPTION LIBRARY</dc:title>
  <dc:creator>USDA Forest Service</dc:creator>
  <cp:lastModifiedBy>Lum-Naihe, Christof Jurh duk - FS, AZ</cp:lastModifiedBy>
  <cp:revision>737</cp:revision>
  <cp:lastPrinted>2015-08-13T18:43:26Z</cp:lastPrinted>
  <dcterms:created xsi:type="dcterms:W3CDTF">2014-05-06T17:50:45Z</dcterms:created>
  <dcterms:modified xsi:type="dcterms:W3CDTF">2025-08-05T17:33:22Z</dcterms:modified>
</cp:coreProperties>
</file>