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handoutMasterIdLst>
    <p:handoutMasterId r:id="rId61"/>
  </p:handoutMasterIdLst>
  <p:sldIdLst>
    <p:sldId id="256" r:id="rId2"/>
    <p:sldId id="325" r:id="rId3"/>
    <p:sldId id="269" r:id="rId4"/>
    <p:sldId id="296" r:id="rId5"/>
    <p:sldId id="297" r:id="rId6"/>
    <p:sldId id="298" r:id="rId7"/>
    <p:sldId id="299" r:id="rId8"/>
    <p:sldId id="292" r:id="rId9"/>
    <p:sldId id="293" r:id="rId10"/>
    <p:sldId id="294" r:id="rId11"/>
    <p:sldId id="295" r:id="rId12"/>
    <p:sldId id="274" r:id="rId13"/>
    <p:sldId id="280" r:id="rId14"/>
    <p:sldId id="257" r:id="rId15"/>
    <p:sldId id="260" r:id="rId16"/>
    <p:sldId id="312" r:id="rId17"/>
    <p:sldId id="261" r:id="rId18"/>
    <p:sldId id="262" r:id="rId19"/>
    <p:sldId id="259" r:id="rId20"/>
    <p:sldId id="270" r:id="rId21"/>
    <p:sldId id="263" r:id="rId22"/>
    <p:sldId id="268" r:id="rId23"/>
    <p:sldId id="264" r:id="rId24"/>
    <p:sldId id="276" r:id="rId25"/>
    <p:sldId id="265" r:id="rId26"/>
    <p:sldId id="267" r:id="rId27"/>
    <p:sldId id="300" r:id="rId28"/>
    <p:sldId id="321" r:id="rId29"/>
    <p:sldId id="320" r:id="rId30"/>
    <p:sldId id="314" r:id="rId31"/>
    <p:sldId id="322" r:id="rId32"/>
    <p:sldId id="266" r:id="rId33"/>
    <p:sldId id="271" r:id="rId34"/>
    <p:sldId id="303" r:id="rId35"/>
    <p:sldId id="304" r:id="rId36"/>
    <p:sldId id="315" r:id="rId37"/>
    <p:sldId id="272" r:id="rId38"/>
    <p:sldId id="311" r:id="rId39"/>
    <p:sldId id="278" r:id="rId40"/>
    <p:sldId id="279" r:id="rId41"/>
    <p:sldId id="273" r:id="rId42"/>
    <p:sldId id="323" r:id="rId43"/>
    <p:sldId id="287" r:id="rId44"/>
    <p:sldId id="281" r:id="rId45"/>
    <p:sldId id="282" r:id="rId46"/>
    <p:sldId id="289" r:id="rId47"/>
    <p:sldId id="283" r:id="rId48"/>
    <p:sldId id="286" r:id="rId49"/>
    <p:sldId id="310" r:id="rId50"/>
    <p:sldId id="291" r:id="rId51"/>
    <p:sldId id="290" r:id="rId52"/>
    <p:sldId id="316" r:id="rId53"/>
    <p:sldId id="317" r:id="rId54"/>
    <p:sldId id="318" r:id="rId55"/>
    <p:sldId id="319" r:id="rId56"/>
    <p:sldId id="324" r:id="rId57"/>
    <p:sldId id="305" r:id="rId58"/>
    <p:sldId id="306" r:id="rId59"/>
    <p:sldId id="307" r:id="rId60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AFA12"/>
    <a:srgbClr val="4382C1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59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FCED6780-FFB1-754F-42D2-FC6891998AB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3A1216AE-0919-EF1A-91CB-83973E0F47E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E5338281-4583-EB37-FEA0-7722FE97A57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24933" name="Rectangle 5">
            <a:extLst>
              <a:ext uri="{FF2B5EF4-FFF2-40B4-BE49-F238E27FC236}">
                <a16:creationId xmlns:a16="http://schemas.microsoft.com/office/drawing/2014/main" id="{05ACF2E5-F0E3-E040-9F51-60F811B490D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DA0A54-7660-445C-9B55-D017CDF8A80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642FBA6D-B017-B550-0E05-95EBFF6A62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00200" y="1524000"/>
            <a:ext cx="6096000" cy="187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18F2B3B-6EEC-A150-9066-427DABB5B4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82750" y="4076700"/>
            <a:ext cx="5861050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EA67AE1A-75BD-F1AC-7799-39A8631C0F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95F264B0-7F1A-2989-ADD5-1E47E57F4F9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378C7174-97E9-4F9F-5784-10D9991257C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839C4B-FA2D-4940-BE11-DA4C0E31B3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D527E-75C0-C85B-F651-81A3D23CD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347B6-3792-1195-B6B6-7AD8806C3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F4828-3657-261A-94E8-4888B34F7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91C08-EAD3-0A19-166E-9C949D05D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1DCE6-754A-D993-9653-2D006ACE6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E8C13-8E8C-4C02-B697-208E3B85B5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550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257B80-63A6-2831-CC8F-8AC0CEEA9E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81750" y="228600"/>
            <a:ext cx="207645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B7C049-24AC-7A2C-8F61-069FFC8BF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07695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F40E9-C241-F2C8-0EAB-A699AF0E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A7910-E6AF-844E-A6D1-67DE67667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112A7-DF99-83B5-25D6-8979AE440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AC17D-635D-4047-B315-847B95B194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7527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FE84-133B-AEC3-2754-E0364402B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8600"/>
            <a:ext cx="77724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344BD0-FBAB-8664-FEB2-68B5B2BEB3E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514600"/>
            <a:ext cx="38100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296AD-70F4-98D6-91F1-0116DEF09B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8100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EC0D3B-ED87-2B0A-5A3C-88AF766B4D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310DA5-D84D-1BA7-BF7F-606D6CF82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5F36E-B932-1B43-3E68-96AA0723D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D3C921E-73A3-4A75-BB5F-824C2F7657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7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12005-C755-B3D1-C76F-E3E12C6EB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A2F1F-4830-29F0-2138-471614F1C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1B089-F847-941F-202E-104C95844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DB4C8-5A4B-6F10-06D7-5C3D926DB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DC67A-9233-D1E9-A970-C25196E84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629EC-FFA1-42D5-9328-A1D9C78B92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41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0B484-9513-460F-31E1-E2FFF3F4A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1A70D-7F3B-F6E3-41E4-991910BD4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2E021-C7B2-745A-D902-9B23C9479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5A5FC-8984-A81F-DA7A-56D597E75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80119-81E9-4550-EEBF-630652F6F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D9233-B85D-4D19-993C-1F5DFA5372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2360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F2811-46EC-180E-FDD4-B16DA2DD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E33EB-456D-C99D-C290-F55649C93C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514600"/>
            <a:ext cx="38100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E1740-460A-C920-878D-8EFC645B5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8100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90AC4-54F6-E0BF-32D2-CB8AF81C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4E702-23E1-17E5-DD49-755A207EB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22A1F-D7A7-26B6-0C68-5EB306743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F096D-AE7C-41CD-AB1F-3A99AC0B5D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3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9C0B6-71B1-C272-6B35-EE05768AB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D24F7-744F-6E3B-E124-DA301D788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D3980-792C-1831-6BCF-075949F96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4368D6-29DC-A2BF-6C90-7B7FD9456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611203-13EE-E9E3-C6CC-D33C99C921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E118EC-7897-30DF-1ED9-E0E4E9881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F1D0E7-CEE4-504F-9FA5-AD7AC06D4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2EFFDF-EF6E-6D2D-C4FB-679EB93B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778D3-03AA-4152-ACD2-5AA42B8AFE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217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8125A-5BEF-74FD-D1FF-B8DEE4B33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2DB470-6D06-EDBE-B9D0-6FE4A52F7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9BC17F-A1BF-99F1-C0BC-EC1A678D4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5CC822-57AA-0958-DB1D-1C23D2E69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BEF3C-04F1-4BAC-A16A-1C28F270C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516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32C4E2-BD37-DF90-91F7-831AA7A8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E40B03-738C-0329-A3F9-B6C63B828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5BD22-4970-6246-AF46-043C0D5C8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4C747-E20F-4556-9F81-119B4A751B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025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89BB-4329-C6A4-5573-A7ECFDDE2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9C03E-E5B7-97CC-FD6A-25720D49E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15F17-AF04-CC56-97B1-CD56317C3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3DEE0-1143-4E9F-5D5E-35A5D66F8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DC7F3-DB39-D777-0E90-404BC1295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DB1C6-C696-D0FB-9DE9-F3124CB14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E87EC-3860-4542-AEBD-F0FDB58479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86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0ABC-791F-32D0-059F-7C5796B44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A25F2A-5D03-4165-B865-8FE1497B81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D386AC-F2F3-D54D-2CFB-7D963C67B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08FE5-CEB4-2241-5686-3669C4149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7D318-B9F0-A75A-74F7-F11B9CA01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6A125-61A6-BA34-B438-85C6C1CA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5AABB-DB03-4E01-B18C-DF9B726F6D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95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42248BDB-B46D-9548-767F-E911A1A71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8562938-A529-4367-303C-03B9E0AD0F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14600"/>
            <a:ext cx="7772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378BF762-E9D5-195C-6E3E-38C06C9CD16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C9FFC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8CEBB844-7B78-8C82-D5D4-C5CD162269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9FFC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99EF36FD-CA2F-52B6-DB6A-95588EA565D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C9FFC9"/>
                </a:solidFill>
              </a:defRPr>
            </a:lvl1pPr>
          </a:lstStyle>
          <a:p>
            <a:fld id="{CDB0A268-A3E9-4538-B29A-91BF15A8D28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7111" name="FormatShape" hidden="1">
            <a:extLst>
              <a:ext uri="{FF2B5EF4-FFF2-40B4-BE49-F238E27FC236}">
                <a16:creationId xmlns:a16="http://schemas.microsoft.com/office/drawing/2014/main" id="{CCEB4039-6F2B-AE98-FEC8-64EFFDA7D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33500" y="1701800"/>
            <a:ext cx="11811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15"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solidFill>
                <a:srgbClr val="C9FFC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7C96B58-784B-7077-79FB-F6EE223779C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3600"/>
            <a:ext cx="6934200" cy="1470025"/>
          </a:xfrm>
        </p:spPr>
        <p:txBody>
          <a:bodyPr/>
          <a:lstStyle/>
          <a:p>
            <a:r>
              <a:rPr lang="en-US" altLang="en-US" sz="4800"/>
              <a:t>WLTDB: Analysis and Future Directions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B8B6E33-0241-14D6-D000-E1277605C8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90800" y="3962400"/>
            <a:ext cx="6400800" cy="1752600"/>
          </a:xfrm>
        </p:spPr>
        <p:txBody>
          <a:bodyPr/>
          <a:lstStyle/>
          <a:p>
            <a:r>
              <a:rPr lang="en-US" altLang="en-US"/>
              <a:t>Travis J. Woolley</a:t>
            </a:r>
          </a:p>
          <a:p>
            <a:r>
              <a:rPr lang="en-US" altLang="en-US"/>
              <a:t>Dave Shaw</a:t>
            </a:r>
          </a:p>
          <a:p>
            <a:r>
              <a:rPr lang="en-US" altLang="en-US"/>
              <a:t>Joan Hagar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AE50FEA0-1A8E-B867-D585-779DA1CDD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002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5" name="Rectangle 5">
            <a:extLst>
              <a:ext uri="{FF2B5EF4-FFF2-40B4-BE49-F238E27FC236}">
                <a16:creationId xmlns:a16="http://schemas.microsoft.com/office/drawing/2014/main" id="{B153444F-9F61-6A2E-56B1-98E9BC82A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2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Decay class</a:t>
            </a:r>
            <a:r>
              <a:rPr lang="en-US" altLang="en-US" sz="1600"/>
              <a:t> – not always recorded/not consistent with % bark loss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Snag Distribution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Distance to edge</a:t>
            </a:r>
            <a:r>
              <a:rPr lang="en-US" altLang="en-US" sz="1600"/>
              <a:t> – missing values, recorded improperly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% canopy cover</a:t>
            </a:r>
            <a:r>
              <a:rPr lang="en-US" altLang="en-US" sz="1600"/>
              <a:t> – difficult to interpret as collected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Treatment Height</a:t>
            </a:r>
            <a:r>
              <a:rPr lang="en-US" altLang="en-US" sz="1600"/>
              <a:t> – missing values/recorded as greater than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# of branches</a:t>
            </a:r>
            <a:r>
              <a:rPr lang="en-US" altLang="en-US" sz="1600"/>
              <a:t> – missing values/recorded as % or #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Elevation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r>
              <a:rPr lang="en-US" altLang="en-US" sz="1400"/>
              <a:t>Replaced as stand level elevation using GIS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76069541-49FF-3FAF-55EA-C42DB75B5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/>
              <a:t>Variables removed……… and why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9" name="Rectangle 5">
            <a:extLst>
              <a:ext uri="{FF2B5EF4-FFF2-40B4-BE49-F238E27FC236}">
                <a16:creationId xmlns:a16="http://schemas.microsoft.com/office/drawing/2014/main" id="{D70DD130-1C4E-4CF2-2C4B-E6BA36FA3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2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Decay class</a:t>
            </a:r>
            <a:r>
              <a:rPr lang="en-US" altLang="en-US" sz="1600"/>
              <a:t> – not always recorded/not consistent with % bark loss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Snag Distribution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Distance to edge</a:t>
            </a:r>
            <a:r>
              <a:rPr lang="en-US" altLang="en-US" sz="1600"/>
              <a:t> – missing values, recorded improperly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% canopy cover</a:t>
            </a:r>
            <a:r>
              <a:rPr lang="en-US" altLang="en-US" sz="1600"/>
              <a:t> – difficult to interpret as collected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Treatment Height</a:t>
            </a:r>
            <a:r>
              <a:rPr lang="en-US" altLang="en-US" sz="1600"/>
              <a:t> – missing values/recorded as greater than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# of branches</a:t>
            </a:r>
            <a:r>
              <a:rPr lang="en-US" altLang="en-US" sz="1600"/>
              <a:t> – missing values/recorded as % or #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Elevation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r>
              <a:rPr lang="en-US" altLang="en-US" sz="1400"/>
              <a:t>Replaced as stand level elevation using GIS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800"/>
              <a:t>Variables Added (GIS)</a:t>
            </a:r>
          </a:p>
          <a:p>
            <a:pPr lvl="1">
              <a:lnSpc>
                <a:spcPct val="80000"/>
              </a:lnSpc>
            </a:pPr>
            <a:r>
              <a:rPr lang="en-US" altLang="en-US" sz="1400">
                <a:solidFill>
                  <a:schemeClr val="tx1"/>
                </a:solidFill>
              </a:rPr>
              <a:t>Vegetation Zone</a:t>
            </a:r>
          </a:p>
          <a:p>
            <a:pPr lvl="1">
              <a:lnSpc>
                <a:spcPct val="80000"/>
              </a:lnSpc>
            </a:pPr>
            <a:r>
              <a:rPr lang="en-US" altLang="en-US" sz="1400">
                <a:solidFill>
                  <a:schemeClr val="tx1"/>
                </a:solidFill>
              </a:rPr>
              <a:t>Plant Association Group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endParaRPr lang="en-US" altLang="en-US" sz="1600"/>
          </a:p>
        </p:txBody>
      </p:sp>
      <p:sp>
        <p:nvSpPr>
          <p:cNvPr id="108550" name="Rectangle 6">
            <a:extLst>
              <a:ext uri="{FF2B5EF4-FFF2-40B4-BE49-F238E27FC236}">
                <a16:creationId xmlns:a16="http://schemas.microsoft.com/office/drawing/2014/main" id="{A8BA27A1-A67C-F5A8-2AA9-4580C9B06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/>
              <a:t>Variables removed……… and why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>
            <a:extLst>
              <a:ext uri="{FF2B5EF4-FFF2-40B4-BE49-F238E27FC236}">
                <a16:creationId xmlns:a16="http://schemas.microsoft.com/office/drawing/2014/main" id="{3E291B08-9616-D9BD-D1CF-FA04750F523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990600"/>
            <a:ext cx="8458200" cy="5638800"/>
          </a:xfrm>
        </p:spPr>
        <p:txBody>
          <a:bodyPr/>
          <a:lstStyle/>
          <a:p>
            <a:pPr lvl="2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Decay class</a:t>
            </a:r>
            <a:r>
              <a:rPr lang="en-US" altLang="en-US" sz="1600"/>
              <a:t> – not always recorded/not consistent with % bark loss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Snag Distribution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Distance to edge</a:t>
            </a:r>
            <a:r>
              <a:rPr lang="en-US" altLang="en-US" sz="1600"/>
              <a:t> – missing values, recorded improperly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% canopy cover</a:t>
            </a:r>
            <a:r>
              <a:rPr lang="en-US" altLang="en-US" sz="1600"/>
              <a:t> – difficult to interpret as collected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Treatment Height</a:t>
            </a:r>
            <a:r>
              <a:rPr lang="en-US" altLang="en-US" sz="1600"/>
              <a:t> – missing values/recorded as greater than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# of branches</a:t>
            </a:r>
            <a:r>
              <a:rPr lang="en-US" altLang="en-US" sz="1600"/>
              <a:t> – missing values/recorded as % or #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Elevation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r>
              <a:rPr lang="en-US" altLang="en-US" sz="1400"/>
              <a:t>Replaced as stand level elevation using GIS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800"/>
              <a:t>Variables Added (GIS)</a:t>
            </a:r>
          </a:p>
          <a:p>
            <a:pPr lvl="1">
              <a:lnSpc>
                <a:spcPct val="80000"/>
              </a:lnSpc>
            </a:pPr>
            <a:r>
              <a:rPr lang="en-US" altLang="en-US" sz="1400">
                <a:solidFill>
                  <a:schemeClr val="tx1"/>
                </a:solidFill>
              </a:rPr>
              <a:t>Vegetation Zone</a:t>
            </a:r>
          </a:p>
          <a:p>
            <a:pPr lvl="1">
              <a:lnSpc>
                <a:spcPct val="80000"/>
              </a:lnSpc>
            </a:pPr>
            <a:r>
              <a:rPr lang="en-US" altLang="en-US" sz="1400">
                <a:solidFill>
                  <a:schemeClr val="tx1"/>
                </a:solidFill>
              </a:rPr>
              <a:t>Plant Association Group</a:t>
            </a:r>
          </a:p>
          <a:p>
            <a:pPr>
              <a:lnSpc>
                <a:spcPct val="80000"/>
              </a:lnSpc>
            </a:pPr>
            <a:endParaRPr lang="en-US" altLang="en-US" sz="160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1800"/>
              <a:t>Variables Remaining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Tend to be all stand level variables…..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E327A356-0F7D-1AE8-544F-9791BEECF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/>
              <a:t>Variables removed……… and why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>
            <a:extLst>
              <a:ext uri="{FF2B5EF4-FFF2-40B4-BE49-F238E27FC236}">
                <a16:creationId xmlns:a16="http://schemas.microsoft.com/office/drawing/2014/main" id="{362ACA14-812E-D082-9050-37B23B61C46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Sampling Design Implications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9A4FBBA7-FE77-F35E-1555-3D815F2A7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772400" cy="1066800"/>
          </a:xfrm>
        </p:spPr>
        <p:txBody>
          <a:bodyPr/>
          <a:lstStyle/>
          <a:p>
            <a:pPr algn="l"/>
            <a:r>
              <a:rPr lang="en-US" altLang="en-US" sz="4000"/>
              <a:t>Created Wildlife Tree Sampling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293E65F9-F379-E5FE-3516-54C94D04E9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KV funds for monitoring created wildlife trees in harvested stands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Tried to monitor 80% (sometimes only 50%) of created wildlife trees within a given stand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Trees were chosen by the ability of contractor to locate them</a:t>
            </a:r>
          </a:p>
          <a:p>
            <a:pPr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>
            <a:extLst>
              <a:ext uri="{FF2B5EF4-FFF2-40B4-BE49-F238E27FC236}">
                <a16:creationId xmlns:a16="http://schemas.microsoft.com/office/drawing/2014/main" id="{E36CC57A-4376-452B-119D-11F5453B421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 anchor="ctr"/>
          <a:lstStyle/>
          <a:p>
            <a:r>
              <a:rPr lang="en-US" altLang="en-US" sz="4800"/>
              <a:t>What does the data represent????</a:t>
            </a:r>
            <a:br>
              <a:rPr lang="en-US" altLang="en-US" sz="4800"/>
            </a:br>
            <a:br>
              <a:rPr lang="en-US" altLang="en-US" sz="4800"/>
            </a:br>
            <a:br>
              <a:rPr lang="en-US" altLang="en-US" sz="4800"/>
            </a:br>
            <a:endParaRPr lang="en-US" altLang="en-US" sz="4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ACF2F4F0-4878-0CC8-CA96-2A3639DF71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 anchor="ctr"/>
          <a:lstStyle/>
          <a:p>
            <a:r>
              <a:rPr lang="en-US" altLang="en-US" sz="4800"/>
              <a:t>What does the data represent????</a:t>
            </a:r>
            <a:br>
              <a:rPr lang="en-US" altLang="en-US" sz="4800"/>
            </a:br>
            <a:br>
              <a:rPr lang="en-US" altLang="en-US" sz="4800"/>
            </a:br>
            <a:r>
              <a:rPr lang="en-US" altLang="en-US" sz="4800"/>
              <a:t>Dependent on Sampling Design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>
            <a:extLst>
              <a:ext uri="{FF2B5EF4-FFF2-40B4-BE49-F238E27FC236}">
                <a16:creationId xmlns:a16="http://schemas.microsoft.com/office/drawing/2014/main" id="{2AB105E6-B96B-7639-7F1E-5A38D473A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7391400" cy="3429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Freeform 5">
            <a:extLst>
              <a:ext uri="{FF2B5EF4-FFF2-40B4-BE49-F238E27FC236}">
                <a16:creationId xmlns:a16="http://schemas.microsoft.com/office/drawing/2014/main" id="{B560E2B9-1279-F177-3889-DE73587576C6}"/>
              </a:ext>
            </a:extLst>
          </p:cNvPr>
          <p:cNvSpPr>
            <a:spLocks/>
          </p:cNvSpPr>
          <p:nvPr/>
        </p:nvSpPr>
        <p:spPr bwMode="auto">
          <a:xfrm>
            <a:off x="-407988" y="5562600"/>
            <a:ext cx="9720263" cy="1354138"/>
          </a:xfrm>
          <a:custGeom>
            <a:avLst/>
            <a:gdLst>
              <a:gd name="T0" fmla="*/ 305 w 6123"/>
              <a:gd name="T1" fmla="*/ 0 h 853"/>
              <a:gd name="T2" fmla="*/ 833 w 6123"/>
              <a:gd name="T3" fmla="*/ 48 h 853"/>
              <a:gd name="T4" fmla="*/ 1361 w 6123"/>
              <a:gd name="T5" fmla="*/ 240 h 853"/>
              <a:gd name="T6" fmla="*/ 2398 w 6123"/>
              <a:gd name="T7" fmla="*/ 121 h 853"/>
              <a:gd name="T8" fmla="*/ 2913 w 6123"/>
              <a:gd name="T9" fmla="*/ 33 h 853"/>
              <a:gd name="T10" fmla="*/ 3521 w 6123"/>
              <a:gd name="T11" fmla="*/ 96 h 853"/>
              <a:gd name="T12" fmla="*/ 4289 w 6123"/>
              <a:gd name="T13" fmla="*/ 288 h 853"/>
              <a:gd name="T14" fmla="*/ 5143 w 6123"/>
              <a:gd name="T15" fmla="*/ 121 h 853"/>
              <a:gd name="T16" fmla="*/ 5963 w 6123"/>
              <a:gd name="T17" fmla="*/ 311 h 853"/>
              <a:gd name="T18" fmla="*/ 6017 w 6123"/>
              <a:gd name="T19" fmla="*/ 816 h 853"/>
              <a:gd name="T20" fmla="*/ 5326 w 6123"/>
              <a:gd name="T21" fmla="*/ 535 h 853"/>
              <a:gd name="T22" fmla="*/ 4364 w 6123"/>
              <a:gd name="T23" fmla="*/ 630 h 853"/>
              <a:gd name="T24" fmla="*/ 3774 w 6123"/>
              <a:gd name="T25" fmla="*/ 548 h 853"/>
              <a:gd name="T26" fmla="*/ 3001 w 6123"/>
              <a:gd name="T27" fmla="*/ 447 h 853"/>
              <a:gd name="T28" fmla="*/ 2321 w 6123"/>
              <a:gd name="T29" fmla="*/ 576 h 853"/>
              <a:gd name="T30" fmla="*/ 1524 w 6123"/>
              <a:gd name="T31" fmla="*/ 636 h 853"/>
              <a:gd name="T32" fmla="*/ 867 w 6123"/>
              <a:gd name="T33" fmla="*/ 514 h 853"/>
              <a:gd name="T34" fmla="*/ 94 w 6123"/>
              <a:gd name="T35" fmla="*/ 230 h 853"/>
              <a:gd name="T36" fmla="*/ 305 w 6123"/>
              <a:gd name="T37" fmla="*/ 0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123" h="853">
                <a:moveTo>
                  <a:pt x="305" y="0"/>
                </a:moveTo>
                <a:cubicBezTo>
                  <a:pt x="481" y="4"/>
                  <a:pt x="657" y="8"/>
                  <a:pt x="833" y="48"/>
                </a:cubicBezTo>
                <a:cubicBezTo>
                  <a:pt x="1009" y="88"/>
                  <a:pt x="1100" y="228"/>
                  <a:pt x="1361" y="240"/>
                </a:cubicBezTo>
                <a:cubicBezTo>
                  <a:pt x="1622" y="252"/>
                  <a:pt x="2139" y="156"/>
                  <a:pt x="2398" y="121"/>
                </a:cubicBezTo>
                <a:cubicBezTo>
                  <a:pt x="2657" y="86"/>
                  <a:pt x="2726" y="37"/>
                  <a:pt x="2913" y="33"/>
                </a:cubicBezTo>
                <a:cubicBezTo>
                  <a:pt x="3100" y="29"/>
                  <a:pt x="3292" y="54"/>
                  <a:pt x="3521" y="96"/>
                </a:cubicBezTo>
                <a:cubicBezTo>
                  <a:pt x="3750" y="138"/>
                  <a:pt x="4019" y="284"/>
                  <a:pt x="4289" y="288"/>
                </a:cubicBezTo>
                <a:cubicBezTo>
                  <a:pt x="4559" y="292"/>
                  <a:pt x="4864" y="117"/>
                  <a:pt x="5143" y="121"/>
                </a:cubicBezTo>
                <a:cubicBezTo>
                  <a:pt x="5422" y="125"/>
                  <a:pt x="5817" y="195"/>
                  <a:pt x="5963" y="311"/>
                </a:cubicBezTo>
                <a:cubicBezTo>
                  <a:pt x="6109" y="427"/>
                  <a:pt x="6123" y="779"/>
                  <a:pt x="6017" y="816"/>
                </a:cubicBezTo>
                <a:cubicBezTo>
                  <a:pt x="5911" y="853"/>
                  <a:pt x="5601" y="566"/>
                  <a:pt x="5326" y="535"/>
                </a:cubicBezTo>
                <a:cubicBezTo>
                  <a:pt x="5051" y="504"/>
                  <a:pt x="4623" y="628"/>
                  <a:pt x="4364" y="630"/>
                </a:cubicBezTo>
                <a:cubicBezTo>
                  <a:pt x="4105" y="632"/>
                  <a:pt x="4001" y="578"/>
                  <a:pt x="3774" y="548"/>
                </a:cubicBezTo>
                <a:cubicBezTo>
                  <a:pt x="3547" y="518"/>
                  <a:pt x="3243" y="442"/>
                  <a:pt x="3001" y="447"/>
                </a:cubicBezTo>
                <a:cubicBezTo>
                  <a:pt x="2759" y="452"/>
                  <a:pt x="2567" y="545"/>
                  <a:pt x="2321" y="576"/>
                </a:cubicBezTo>
                <a:cubicBezTo>
                  <a:pt x="2075" y="607"/>
                  <a:pt x="1766" y="646"/>
                  <a:pt x="1524" y="636"/>
                </a:cubicBezTo>
                <a:cubicBezTo>
                  <a:pt x="1282" y="626"/>
                  <a:pt x="1105" y="582"/>
                  <a:pt x="867" y="514"/>
                </a:cubicBezTo>
                <a:cubicBezTo>
                  <a:pt x="629" y="446"/>
                  <a:pt x="188" y="316"/>
                  <a:pt x="94" y="230"/>
                </a:cubicBezTo>
                <a:cubicBezTo>
                  <a:pt x="0" y="144"/>
                  <a:pt x="261" y="48"/>
                  <a:pt x="305" y="0"/>
                </a:cubicBezTo>
                <a:close/>
              </a:path>
            </a:pathLst>
          </a:cu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6" name="Oval 6">
            <a:extLst>
              <a:ext uri="{FF2B5EF4-FFF2-40B4-BE49-F238E27FC236}">
                <a16:creationId xmlns:a16="http://schemas.microsoft.com/office/drawing/2014/main" id="{9DF39BB3-3696-21C4-66AE-A39BC95DC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Landing</a:t>
            </a:r>
          </a:p>
        </p:txBody>
      </p:sp>
      <p:grpSp>
        <p:nvGrpSpPr>
          <p:cNvPr id="56327" name="Group 7">
            <a:extLst>
              <a:ext uri="{FF2B5EF4-FFF2-40B4-BE49-F238E27FC236}">
                <a16:creationId xmlns:a16="http://schemas.microsoft.com/office/drawing/2014/main" id="{5E24BAAE-67F2-1A0F-D6A8-2F54884F3FDB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905000"/>
            <a:ext cx="6437313" cy="3009900"/>
            <a:chOff x="1008" y="1200"/>
            <a:chExt cx="4055" cy="1896"/>
          </a:xfrm>
        </p:grpSpPr>
        <p:pic>
          <p:nvPicPr>
            <p:cNvPr id="56328" name="Picture 8">
              <a:extLst>
                <a:ext uri="{FF2B5EF4-FFF2-40B4-BE49-F238E27FC236}">
                  <a16:creationId xmlns:a16="http://schemas.microsoft.com/office/drawing/2014/main" id="{1338F207-BEEA-48B7-4791-3EAE1295A1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11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29" name="Picture 9">
              <a:extLst>
                <a:ext uri="{FF2B5EF4-FFF2-40B4-BE49-F238E27FC236}">
                  <a16:creationId xmlns:a16="http://schemas.microsoft.com/office/drawing/2014/main" id="{4B193501-1608-D7FD-7F17-6A80181B65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206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0" name="Picture 10">
              <a:extLst>
                <a:ext uri="{FF2B5EF4-FFF2-40B4-BE49-F238E27FC236}">
                  <a16:creationId xmlns:a16="http://schemas.microsoft.com/office/drawing/2014/main" id="{C444B4B1-EE8D-8BF1-3070-0352106ABD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1" name="Picture 11">
              <a:extLst>
                <a:ext uri="{FF2B5EF4-FFF2-40B4-BE49-F238E27FC236}">
                  <a16:creationId xmlns:a16="http://schemas.microsoft.com/office/drawing/2014/main" id="{BD53B08D-FC6B-1630-FDE1-4AC29EFEA2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2" name="Picture 12">
              <a:extLst>
                <a:ext uri="{FF2B5EF4-FFF2-40B4-BE49-F238E27FC236}">
                  <a16:creationId xmlns:a16="http://schemas.microsoft.com/office/drawing/2014/main" id="{79B7D1C0-4A19-AF74-036A-E7D1E8F892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3" name="Picture 13">
              <a:extLst>
                <a:ext uri="{FF2B5EF4-FFF2-40B4-BE49-F238E27FC236}">
                  <a16:creationId xmlns:a16="http://schemas.microsoft.com/office/drawing/2014/main" id="{CA6554A1-BD55-9D4C-5D7C-BA9AEE09A4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256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4" name="Picture 14">
              <a:extLst>
                <a:ext uri="{FF2B5EF4-FFF2-40B4-BE49-F238E27FC236}">
                  <a16:creationId xmlns:a16="http://schemas.microsoft.com/office/drawing/2014/main" id="{6BD09086-01A2-392F-CBAD-7659B15065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34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5" name="Picture 15">
              <a:extLst>
                <a:ext uri="{FF2B5EF4-FFF2-40B4-BE49-F238E27FC236}">
                  <a16:creationId xmlns:a16="http://schemas.microsoft.com/office/drawing/2014/main" id="{53C54CFB-F446-0763-84C8-8B7611668A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6" name="Picture 16">
              <a:extLst>
                <a:ext uri="{FF2B5EF4-FFF2-40B4-BE49-F238E27FC236}">
                  <a16:creationId xmlns:a16="http://schemas.microsoft.com/office/drawing/2014/main" id="{1D03F417-5CC6-BA31-A943-52A0544ECE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82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7" name="Picture 17">
              <a:extLst>
                <a:ext uri="{FF2B5EF4-FFF2-40B4-BE49-F238E27FC236}">
                  <a16:creationId xmlns:a16="http://schemas.microsoft.com/office/drawing/2014/main" id="{7DCED226-C47D-EA69-6A92-E638A681C2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264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8" name="Picture 18">
              <a:extLst>
                <a:ext uri="{FF2B5EF4-FFF2-40B4-BE49-F238E27FC236}">
                  <a16:creationId xmlns:a16="http://schemas.microsoft.com/office/drawing/2014/main" id="{00B23DA0-8434-52C5-89E3-4F2B7CA98B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24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9" name="Picture 19">
              <a:extLst>
                <a:ext uri="{FF2B5EF4-FFF2-40B4-BE49-F238E27FC236}">
                  <a16:creationId xmlns:a16="http://schemas.microsoft.com/office/drawing/2014/main" id="{5579C6C1-F186-C3B2-1763-23FDDD2AE4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40" name="Picture 20">
              <a:extLst>
                <a:ext uri="{FF2B5EF4-FFF2-40B4-BE49-F238E27FC236}">
                  <a16:creationId xmlns:a16="http://schemas.microsoft.com/office/drawing/2014/main" id="{D752AC9F-0B59-AB26-4BC4-6DFAAEF46C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58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41" name="Picture 21">
              <a:extLst>
                <a:ext uri="{FF2B5EF4-FFF2-40B4-BE49-F238E27FC236}">
                  <a16:creationId xmlns:a16="http://schemas.microsoft.com/office/drawing/2014/main" id="{7D469131-FFC7-721F-0114-9D7F6C7281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4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42" name="Picture 22">
              <a:extLst>
                <a:ext uri="{FF2B5EF4-FFF2-40B4-BE49-F238E27FC236}">
                  <a16:creationId xmlns:a16="http://schemas.microsoft.com/office/drawing/2014/main" id="{2B27656D-6F10-1FA2-8B69-F4AC9316D0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172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43" name="Picture 23">
              <a:extLst>
                <a:ext uri="{FF2B5EF4-FFF2-40B4-BE49-F238E27FC236}">
                  <a16:creationId xmlns:a16="http://schemas.microsoft.com/office/drawing/2014/main" id="{CF6D1638-11CD-79A5-D1D1-2DFC90F3B5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87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44" name="Picture 24">
              <a:extLst>
                <a:ext uri="{FF2B5EF4-FFF2-40B4-BE49-F238E27FC236}">
                  <a16:creationId xmlns:a16="http://schemas.microsoft.com/office/drawing/2014/main" id="{8A3BAE2A-198F-C486-CE17-EE712F6A58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16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45" name="Picture 25">
              <a:extLst>
                <a:ext uri="{FF2B5EF4-FFF2-40B4-BE49-F238E27FC236}">
                  <a16:creationId xmlns:a16="http://schemas.microsoft.com/office/drawing/2014/main" id="{A905B077-35C7-D85F-6B60-D5CF7A6BFF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235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46" name="Picture 26">
              <a:extLst>
                <a:ext uri="{FF2B5EF4-FFF2-40B4-BE49-F238E27FC236}">
                  <a16:creationId xmlns:a16="http://schemas.microsoft.com/office/drawing/2014/main" id="{D144480F-B980-C3DC-7F93-93ED13AF9B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230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47" name="Picture 27">
              <a:extLst>
                <a:ext uri="{FF2B5EF4-FFF2-40B4-BE49-F238E27FC236}">
                  <a16:creationId xmlns:a16="http://schemas.microsoft.com/office/drawing/2014/main" id="{4FFE29F4-8585-C18D-D567-AFBE77BAB6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6350" name="Rectangle 30">
            <a:extLst>
              <a:ext uri="{FF2B5EF4-FFF2-40B4-BE49-F238E27FC236}">
                <a16:creationId xmlns:a16="http://schemas.microsoft.com/office/drawing/2014/main" id="{9107DBEC-330E-29B4-956A-0AC7A232F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8600"/>
            <a:ext cx="4708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tx2"/>
                </a:solidFill>
              </a:rPr>
              <a:t>Proportions of use (e.g., bird use)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72" name="Group 28">
            <a:extLst>
              <a:ext uri="{FF2B5EF4-FFF2-40B4-BE49-F238E27FC236}">
                <a16:creationId xmlns:a16="http://schemas.microsoft.com/office/drawing/2014/main" id="{2241B506-9681-27E1-D101-CA3975A1B851}"/>
              </a:ext>
            </a:extLst>
          </p:cNvPr>
          <p:cNvGrpSpPr>
            <a:grpSpLocks/>
          </p:cNvGrpSpPr>
          <p:nvPr/>
        </p:nvGrpSpPr>
        <p:grpSpPr bwMode="auto">
          <a:xfrm>
            <a:off x="-407988" y="1828800"/>
            <a:ext cx="9720263" cy="5087938"/>
            <a:chOff x="-257" y="1152"/>
            <a:chExt cx="6123" cy="3205"/>
          </a:xfrm>
        </p:grpSpPr>
        <p:sp>
          <p:nvSpPr>
            <p:cNvPr id="57348" name="Rectangle 4">
              <a:extLst>
                <a:ext uri="{FF2B5EF4-FFF2-40B4-BE49-F238E27FC236}">
                  <a16:creationId xmlns:a16="http://schemas.microsoft.com/office/drawing/2014/main" id="{D5790B6A-1DDC-7418-0578-A17477BC4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152"/>
              <a:ext cx="4656" cy="2160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49" name="Freeform 5">
              <a:extLst>
                <a:ext uri="{FF2B5EF4-FFF2-40B4-BE49-F238E27FC236}">
                  <a16:creationId xmlns:a16="http://schemas.microsoft.com/office/drawing/2014/main" id="{E42DCE40-B1DD-D29B-30EC-BE2559217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7" y="3504"/>
              <a:ext cx="6123" cy="853"/>
            </a:xfrm>
            <a:custGeom>
              <a:avLst/>
              <a:gdLst>
                <a:gd name="T0" fmla="*/ 305 w 6123"/>
                <a:gd name="T1" fmla="*/ 0 h 853"/>
                <a:gd name="T2" fmla="*/ 833 w 6123"/>
                <a:gd name="T3" fmla="*/ 48 h 853"/>
                <a:gd name="T4" fmla="*/ 1361 w 6123"/>
                <a:gd name="T5" fmla="*/ 240 h 853"/>
                <a:gd name="T6" fmla="*/ 2398 w 6123"/>
                <a:gd name="T7" fmla="*/ 121 h 853"/>
                <a:gd name="T8" fmla="*/ 2913 w 6123"/>
                <a:gd name="T9" fmla="*/ 33 h 853"/>
                <a:gd name="T10" fmla="*/ 3521 w 6123"/>
                <a:gd name="T11" fmla="*/ 96 h 853"/>
                <a:gd name="T12" fmla="*/ 4289 w 6123"/>
                <a:gd name="T13" fmla="*/ 288 h 853"/>
                <a:gd name="T14" fmla="*/ 5143 w 6123"/>
                <a:gd name="T15" fmla="*/ 121 h 853"/>
                <a:gd name="T16" fmla="*/ 5963 w 6123"/>
                <a:gd name="T17" fmla="*/ 311 h 853"/>
                <a:gd name="T18" fmla="*/ 6017 w 6123"/>
                <a:gd name="T19" fmla="*/ 816 h 853"/>
                <a:gd name="T20" fmla="*/ 5326 w 6123"/>
                <a:gd name="T21" fmla="*/ 535 h 853"/>
                <a:gd name="T22" fmla="*/ 4364 w 6123"/>
                <a:gd name="T23" fmla="*/ 630 h 853"/>
                <a:gd name="T24" fmla="*/ 3774 w 6123"/>
                <a:gd name="T25" fmla="*/ 548 h 853"/>
                <a:gd name="T26" fmla="*/ 3001 w 6123"/>
                <a:gd name="T27" fmla="*/ 447 h 853"/>
                <a:gd name="T28" fmla="*/ 2321 w 6123"/>
                <a:gd name="T29" fmla="*/ 576 h 853"/>
                <a:gd name="T30" fmla="*/ 1524 w 6123"/>
                <a:gd name="T31" fmla="*/ 636 h 853"/>
                <a:gd name="T32" fmla="*/ 867 w 6123"/>
                <a:gd name="T33" fmla="*/ 514 h 853"/>
                <a:gd name="T34" fmla="*/ 94 w 6123"/>
                <a:gd name="T35" fmla="*/ 230 h 853"/>
                <a:gd name="T36" fmla="*/ 305 w 6123"/>
                <a:gd name="T37" fmla="*/ 0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123" h="853">
                  <a:moveTo>
                    <a:pt x="305" y="0"/>
                  </a:moveTo>
                  <a:cubicBezTo>
                    <a:pt x="481" y="4"/>
                    <a:pt x="657" y="8"/>
                    <a:pt x="833" y="48"/>
                  </a:cubicBezTo>
                  <a:cubicBezTo>
                    <a:pt x="1009" y="88"/>
                    <a:pt x="1100" y="228"/>
                    <a:pt x="1361" y="240"/>
                  </a:cubicBezTo>
                  <a:cubicBezTo>
                    <a:pt x="1622" y="252"/>
                    <a:pt x="2139" y="156"/>
                    <a:pt x="2398" y="121"/>
                  </a:cubicBezTo>
                  <a:cubicBezTo>
                    <a:pt x="2657" y="86"/>
                    <a:pt x="2726" y="37"/>
                    <a:pt x="2913" y="33"/>
                  </a:cubicBezTo>
                  <a:cubicBezTo>
                    <a:pt x="3100" y="29"/>
                    <a:pt x="3292" y="54"/>
                    <a:pt x="3521" y="96"/>
                  </a:cubicBezTo>
                  <a:cubicBezTo>
                    <a:pt x="3750" y="138"/>
                    <a:pt x="4019" y="284"/>
                    <a:pt x="4289" y="288"/>
                  </a:cubicBezTo>
                  <a:cubicBezTo>
                    <a:pt x="4559" y="292"/>
                    <a:pt x="4864" y="117"/>
                    <a:pt x="5143" y="121"/>
                  </a:cubicBezTo>
                  <a:cubicBezTo>
                    <a:pt x="5422" y="125"/>
                    <a:pt x="5817" y="195"/>
                    <a:pt x="5963" y="311"/>
                  </a:cubicBezTo>
                  <a:cubicBezTo>
                    <a:pt x="6109" y="427"/>
                    <a:pt x="6123" y="779"/>
                    <a:pt x="6017" y="816"/>
                  </a:cubicBezTo>
                  <a:cubicBezTo>
                    <a:pt x="5911" y="853"/>
                    <a:pt x="5601" y="566"/>
                    <a:pt x="5326" y="535"/>
                  </a:cubicBezTo>
                  <a:cubicBezTo>
                    <a:pt x="5051" y="504"/>
                    <a:pt x="4623" y="628"/>
                    <a:pt x="4364" y="630"/>
                  </a:cubicBezTo>
                  <a:cubicBezTo>
                    <a:pt x="4105" y="632"/>
                    <a:pt x="4001" y="578"/>
                    <a:pt x="3774" y="548"/>
                  </a:cubicBezTo>
                  <a:cubicBezTo>
                    <a:pt x="3547" y="518"/>
                    <a:pt x="3243" y="442"/>
                    <a:pt x="3001" y="447"/>
                  </a:cubicBezTo>
                  <a:cubicBezTo>
                    <a:pt x="2759" y="452"/>
                    <a:pt x="2567" y="545"/>
                    <a:pt x="2321" y="576"/>
                  </a:cubicBezTo>
                  <a:cubicBezTo>
                    <a:pt x="2075" y="607"/>
                    <a:pt x="1766" y="646"/>
                    <a:pt x="1524" y="636"/>
                  </a:cubicBezTo>
                  <a:cubicBezTo>
                    <a:pt x="1282" y="626"/>
                    <a:pt x="1105" y="582"/>
                    <a:pt x="867" y="514"/>
                  </a:cubicBezTo>
                  <a:cubicBezTo>
                    <a:pt x="629" y="446"/>
                    <a:pt x="188" y="316"/>
                    <a:pt x="94" y="230"/>
                  </a:cubicBezTo>
                  <a:cubicBezTo>
                    <a:pt x="0" y="144"/>
                    <a:pt x="261" y="48"/>
                    <a:pt x="305" y="0"/>
                  </a:cubicBezTo>
                  <a:close/>
                </a:path>
              </a:pathLst>
            </a:custGeom>
            <a:solidFill>
              <a:srgbClr val="3333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0" name="Oval 6">
              <a:extLst>
                <a:ext uri="{FF2B5EF4-FFF2-40B4-BE49-F238E27FC236}">
                  <a16:creationId xmlns:a16="http://schemas.microsoft.com/office/drawing/2014/main" id="{24EA55D6-C0A8-F8E6-65BE-A119FFF92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3360"/>
              <a:ext cx="1008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Landing</a:t>
              </a:r>
            </a:p>
          </p:txBody>
        </p:sp>
        <p:grpSp>
          <p:nvGrpSpPr>
            <p:cNvPr id="57351" name="Group 7">
              <a:extLst>
                <a:ext uri="{FF2B5EF4-FFF2-40B4-BE49-F238E27FC236}">
                  <a16:creationId xmlns:a16="http://schemas.microsoft.com/office/drawing/2014/main" id="{FF824347-2ED9-8131-2692-F5D9753E02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1200"/>
              <a:ext cx="4055" cy="1896"/>
              <a:chOff x="1008" y="1200"/>
              <a:chExt cx="4055" cy="1896"/>
            </a:xfrm>
          </p:grpSpPr>
          <p:pic>
            <p:nvPicPr>
              <p:cNvPr id="57352" name="Picture 8">
                <a:extLst>
                  <a:ext uri="{FF2B5EF4-FFF2-40B4-BE49-F238E27FC236}">
                    <a16:creationId xmlns:a16="http://schemas.microsoft.com/office/drawing/2014/main" id="{B85F7E84-BBDB-BBA7-D274-E1D3801EB0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8" y="2112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53" name="Picture 9">
                <a:extLst>
                  <a:ext uri="{FF2B5EF4-FFF2-40B4-BE49-F238E27FC236}">
                    <a16:creationId xmlns:a16="http://schemas.microsoft.com/office/drawing/2014/main" id="{54E88BDE-9CD3-74BD-A28E-B3A524092F7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04" y="2064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54" name="Picture 10">
                <a:extLst>
                  <a:ext uri="{FF2B5EF4-FFF2-40B4-BE49-F238E27FC236}">
                    <a16:creationId xmlns:a16="http://schemas.microsoft.com/office/drawing/2014/main" id="{CEC62564-1878-77AA-E56A-7309D88BB78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4" y="1200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55" name="Picture 11">
                <a:extLst>
                  <a:ext uri="{FF2B5EF4-FFF2-40B4-BE49-F238E27FC236}">
                    <a16:creationId xmlns:a16="http://schemas.microsoft.com/office/drawing/2014/main" id="{32CADA29-CED4-6160-6A4C-06AFF7579BC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2" y="2880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56" name="Picture 12">
                <a:extLst>
                  <a:ext uri="{FF2B5EF4-FFF2-40B4-BE49-F238E27FC236}">
                    <a16:creationId xmlns:a16="http://schemas.microsoft.com/office/drawing/2014/main" id="{3384322E-0049-8399-A18F-48C1703CF4B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0" y="1392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57" name="Picture 13">
                <a:extLst>
                  <a:ext uri="{FF2B5EF4-FFF2-40B4-BE49-F238E27FC236}">
                    <a16:creationId xmlns:a16="http://schemas.microsoft.com/office/drawing/2014/main" id="{256F8B44-E4C1-5AE2-60A4-EF659723E3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2256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58" name="Picture 14">
                <a:extLst>
                  <a:ext uri="{FF2B5EF4-FFF2-40B4-BE49-F238E27FC236}">
                    <a16:creationId xmlns:a16="http://schemas.microsoft.com/office/drawing/2014/main" id="{36778BBB-678A-D3A2-66C5-F37FA5DA20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12" y="1344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59" name="Picture 15">
                <a:extLst>
                  <a:ext uri="{FF2B5EF4-FFF2-40B4-BE49-F238E27FC236}">
                    <a16:creationId xmlns:a16="http://schemas.microsoft.com/office/drawing/2014/main" id="{CF4B564F-34FC-047A-CC0A-52E79B8DABC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08" y="2880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0" name="Picture 16">
                <a:extLst>
                  <a:ext uri="{FF2B5EF4-FFF2-40B4-BE49-F238E27FC236}">
                    <a16:creationId xmlns:a16="http://schemas.microsoft.com/office/drawing/2014/main" id="{895A33EC-F45B-961F-7997-57673C3B38C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2" y="1824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1" name="Picture 17">
                <a:extLst>
                  <a:ext uri="{FF2B5EF4-FFF2-40B4-BE49-F238E27FC236}">
                    <a16:creationId xmlns:a16="http://schemas.microsoft.com/office/drawing/2014/main" id="{47B8E299-F21D-2686-B573-41C8C62518C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4" y="2640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2" name="Picture 18">
                <a:extLst>
                  <a:ext uri="{FF2B5EF4-FFF2-40B4-BE49-F238E27FC236}">
                    <a16:creationId xmlns:a16="http://schemas.microsoft.com/office/drawing/2014/main" id="{EFA89B99-C2D0-0BE5-D12B-BB56CE7FCAF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6" y="1248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3" name="Picture 19">
                <a:extLst>
                  <a:ext uri="{FF2B5EF4-FFF2-40B4-BE49-F238E27FC236}">
                    <a16:creationId xmlns:a16="http://schemas.microsoft.com/office/drawing/2014/main" id="{B4EB4D21-785D-7616-A999-59E8152788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1200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4" name="Picture 20">
                <a:extLst>
                  <a:ext uri="{FF2B5EF4-FFF2-40B4-BE49-F238E27FC236}">
                    <a16:creationId xmlns:a16="http://schemas.microsoft.com/office/drawing/2014/main" id="{64A61FA4-525D-A73F-73DC-4D0EB2E316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" y="1584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5" name="Picture 21">
                <a:extLst>
                  <a:ext uri="{FF2B5EF4-FFF2-40B4-BE49-F238E27FC236}">
                    <a16:creationId xmlns:a16="http://schemas.microsoft.com/office/drawing/2014/main" id="{1E2296D3-A0DF-A2A1-F4C3-E10CAB20830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" y="2400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6" name="Picture 22">
                <a:extLst>
                  <a:ext uri="{FF2B5EF4-FFF2-40B4-BE49-F238E27FC236}">
                    <a16:creationId xmlns:a16="http://schemas.microsoft.com/office/drawing/2014/main" id="{92D1774F-BC2E-D7E9-EA10-17F9AAB31DE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48" y="1728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7" name="Picture 23">
                <a:extLst>
                  <a:ext uri="{FF2B5EF4-FFF2-40B4-BE49-F238E27FC236}">
                    <a16:creationId xmlns:a16="http://schemas.microsoft.com/office/drawing/2014/main" id="{ACA0BE5E-B912-9411-EAD1-A9C31EC8B68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4" y="1872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8" name="Picture 24">
                <a:extLst>
                  <a:ext uri="{FF2B5EF4-FFF2-40B4-BE49-F238E27FC236}">
                    <a16:creationId xmlns:a16="http://schemas.microsoft.com/office/drawing/2014/main" id="{E83D28EF-092A-8E31-5E3D-EE945EA280A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48" y="2160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69" name="Picture 25">
                <a:extLst>
                  <a:ext uri="{FF2B5EF4-FFF2-40B4-BE49-F238E27FC236}">
                    <a16:creationId xmlns:a16="http://schemas.microsoft.com/office/drawing/2014/main" id="{ACF1BF38-2B98-9199-3624-EE9B287E947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6" y="2352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70" name="Picture 26">
                <a:extLst>
                  <a:ext uri="{FF2B5EF4-FFF2-40B4-BE49-F238E27FC236}">
                    <a16:creationId xmlns:a16="http://schemas.microsoft.com/office/drawing/2014/main" id="{7BB598E0-4F67-04AD-10A6-89A0553BEFF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08" y="2304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371" name="Picture 27">
                <a:extLst>
                  <a:ext uri="{FF2B5EF4-FFF2-40B4-BE49-F238E27FC236}">
                    <a16:creationId xmlns:a16="http://schemas.microsoft.com/office/drawing/2014/main" id="{0651171F-37DB-63B0-CD5A-8336985B1AF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72" y="1392"/>
                <a:ext cx="119" cy="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57378" name="Group 34">
            <a:extLst>
              <a:ext uri="{FF2B5EF4-FFF2-40B4-BE49-F238E27FC236}">
                <a16:creationId xmlns:a16="http://schemas.microsoft.com/office/drawing/2014/main" id="{47856F71-560D-E90A-E387-191FA8E4992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057400"/>
            <a:ext cx="6096000" cy="3276600"/>
            <a:chOff x="1104" y="1296"/>
            <a:chExt cx="3840" cy="2064"/>
          </a:xfrm>
        </p:grpSpPr>
        <p:sp>
          <p:nvSpPr>
            <p:cNvPr id="57379" name="Line 35">
              <a:extLst>
                <a:ext uri="{FF2B5EF4-FFF2-40B4-BE49-F238E27FC236}">
                  <a16:creationId xmlns:a16="http://schemas.microsoft.com/office/drawing/2014/main" id="{335B4591-1671-46EC-7715-9769C2D43A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2784"/>
              <a:ext cx="96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0" name="Line 36">
              <a:extLst>
                <a:ext uri="{FF2B5EF4-FFF2-40B4-BE49-F238E27FC236}">
                  <a16:creationId xmlns:a16="http://schemas.microsoft.com/office/drawing/2014/main" id="{267A6C1C-A6DC-4ECB-F837-FC54D79988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60" y="2400"/>
              <a:ext cx="38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1" name="Line 37">
              <a:extLst>
                <a:ext uri="{FF2B5EF4-FFF2-40B4-BE49-F238E27FC236}">
                  <a16:creationId xmlns:a16="http://schemas.microsoft.com/office/drawing/2014/main" id="{D3E5BF48-2614-6866-3700-E0825953B0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76" y="1584"/>
              <a:ext cx="288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2" name="Line 38">
              <a:extLst>
                <a:ext uri="{FF2B5EF4-FFF2-40B4-BE49-F238E27FC236}">
                  <a16:creationId xmlns:a16="http://schemas.microsoft.com/office/drawing/2014/main" id="{7092CA0C-BF97-7BF7-F426-722D63F175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1536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3" name="Line 39">
              <a:extLst>
                <a:ext uri="{FF2B5EF4-FFF2-40B4-BE49-F238E27FC236}">
                  <a16:creationId xmlns:a16="http://schemas.microsoft.com/office/drawing/2014/main" id="{F8A57472-432D-F722-498C-4F7D9121E0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1584"/>
              <a:ext cx="96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4" name="Line 40">
              <a:extLst>
                <a:ext uri="{FF2B5EF4-FFF2-40B4-BE49-F238E27FC236}">
                  <a16:creationId xmlns:a16="http://schemas.microsoft.com/office/drawing/2014/main" id="{73C2607C-6AE8-DD82-664D-14E2878C2A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1440"/>
              <a:ext cx="48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5" name="Line 41">
              <a:extLst>
                <a:ext uri="{FF2B5EF4-FFF2-40B4-BE49-F238E27FC236}">
                  <a16:creationId xmlns:a16="http://schemas.microsoft.com/office/drawing/2014/main" id="{9C7AAAFC-4913-7F78-4F1E-22851DE848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208"/>
              <a:ext cx="528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6" name="Line 42">
              <a:extLst>
                <a:ext uri="{FF2B5EF4-FFF2-40B4-BE49-F238E27FC236}">
                  <a16:creationId xmlns:a16="http://schemas.microsoft.com/office/drawing/2014/main" id="{2EA134E6-D376-15CF-DA9C-E7CCAEC6B5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96" y="2976"/>
              <a:ext cx="72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7" name="Line 43">
              <a:extLst>
                <a:ext uri="{FF2B5EF4-FFF2-40B4-BE49-F238E27FC236}">
                  <a16:creationId xmlns:a16="http://schemas.microsoft.com/office/drawing/2014/main" id="{A59B4E3B-AC3E-D2B3-A93B-AFEA392516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52" y="1392"/>
              <a:ext cx="48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8" name="Line 44">
              <a:extLst>
                <a:ext uri="{FF2B5EF4-FFF2-40B4-BE49-F238E27FC236}">
                  <a16:creationId xmlns:a16="http://schemas.microsoft.com/office/drawing/2014/main" id="{C8E4BA92-7348-B506-5436-93536B7390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296"/>
              <a:ext cx="384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9" name="Line 45">
              <a:extLst>
                <a:ext uri="{FF2B5EF4-FFF2-40B4-BE49-F238E27FC236}">
                  <a16:creationId xmlns:a16="http://schemas.microsoft.com/office/drawing/2014/main" id="{BE6852E1-D55D-DBF4-9724-438561D85C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04" y="2592"/>
              <a:ext cx="9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0" name="Line 46">
              <a:extLst>
                <a:ext uri="{FF2B5EF4-FFF2-40B4-BE49-F238E27FC236}">
                  <a16:creationId xmlns:a16="http://schemas.microsoft.com/office/drawing/2014/main" id="{24CE7C32-A4AE-066E-26CB-5CA24B5BD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2064"/>
              <a:ext cx="96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1" name="Line 47">
              <a:extLst>
                <a:ext uri="{FF2B5EF4-FFF2-40B4-BE49-F238E27FC236}">
                  <a16:creationId xmlns:a16="http://schemas.microsoft.com/office/drawing/2014/main" id="{7E190F56-FA99-F8EF-3ABF-B23C7642AA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0" y="1584"/>
              <a:ext cx="240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2" name="Line 48">
              <a:extLst>
                <a:ext uri="{FF2B5EF4-FFF2-40B4-BE49-F238E27FC236}">
                  <a16:creationId xmlns:a16="http://schemas.microsoft.com/office/drawing/2014/main" id="{4D16CD74-F948-6994-C9BB-333AABC65C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064"/>
              <a:ext cx="144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3" name="Line 49">
              <a:extLst>
                <a:ext uri="{FF2B5EF4-FFF2-40B4-BE49-F238E27FC236}">
                  <a16:creationId xmlns:a16="http://schemas.microsoft.com/office/drawing/2014/main" id="{EE0A89DF-749C-709F-DDEA-4C5820FB98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44" y="2352"/>
              <a:ext cx="432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4" name="Line 50">
              <a:extLst>
                <a:ext uri="{FF2B5EF4-FFF2-40B4-BE49-F238E27FC236}">
                  <a16:creationId xmlns:a16="http://schemas.microsoft.com/office/drawing/2014/main" id="{B194521B-EEEB-3ECF-271B-8A7E2BDE1B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448"/>
              <a:ext cx="24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>
            <a:extLst>
              <a:ext uri="{FF2B5EF4-FFF2-40B4-BE49-F238E27FC236}">
                <a16:creationId xmlns:a16="http://schemas.microsoft.com/office/drawing/2014/main" id="{8C861807-4C89-CC40-2FE0-FDEB46C8A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7391400" cy="3429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Freeform 8">
            <a:extLst>
              <a:ext uri="{FF2B5EF4-FFF2-40B4-BE49-F238E27FC236}">
                <a16:creationId xmlns:a16="http://schemas.microsoft.com/office/drawing/2014/main" id="{5901B7D0-32EB-97BF-2F05-2265FA608292}"/>
              </a:ext>
            </a:extLst>
          </p:cNvPr>
          <p:cNvSpPr>
            <a:spLocks/>
          </p:cNvSpPr>
          <p:nvPr/>
        </p:nvSpPr>
        <p:spPr bwMode="auto">
          <a:xfrm>
            <a:off x="-407988" y="5562600"/>
            <a:ext cx="9720263" cy="1354138"/>
          </a:xfrm>
          <a:custGeom>
            <a:avLst/>
            <a:gdLst>
              <a:gd name="T0" fmla="*/ 305 w 6123"/>
              <a:gd name="T1" fmla="*/ 0 h 853"/>
              <a:gd name="T2" fmla="*/ 833 w 6123"/>
              <a:gd name="T3" fmla="*/ 48 h 853"/>
              <a:gd name="T4" fmla="*/ 1361 w 6123"/>
              <a:gd name="T5" fmla="*/ 240 h 853"/>
              <a:gd name="T6" fmla="*/ 2398 w 6123"/>
              <a:gd name="T7" fmla="*/ 121 h 853"/>
              <a:gd name="T8" fmla="*/ 2913 w 6123"/>
              <a:gd name="T9" fmla="*/ 33 h 853"/>
              <a:gd name="T10" fmla="*/ 3521 w 6123"/>
              <a:gd name="T11" fmla="*/ 96 h 853"/>
              <a:gd name="T12" fmla="*/ 4289 w 6123"/>
              <a:gd name="T13" fmla="*/ 288 h 853"/>
              <a:gd name="T14" fmla="*/ 5143 w 6123"/>
              <a:gd name="T15" fmla="*/ 121 h 853"/>
              <a:gd name="T16" fmla="*/ 5963 w 6123"/>
              <a:gd name="T17" fmla="*/ 311 h 853"/>
              <a:gd name="T18" fmla="*/ 6017 w 6123"/>
              <a:gd name="T19" fmla="*/ 816 h 853"/>
              <a:gd name="T20" fmla="*/ 5326 w 6123"/>
              <a:gd name="T21" fmla="*/ 535 h 853"/>
              <a:gd name="T22" fmla="*/ 4364 w 6123"/>
              <a:gd name="T23" fmla="*/ 630 h 853"/>
              <a:gd name="T24" fmla="*/ 3774 w 6123"/>
              <a:gd name="T25" fmla="*/ 548 h 853"/>
              <a:gd name="T26" fmla="*/ 3001 w 6123"/>
              <a:gd name="T27" fmla="*/ 447 h 853"/>
              <a:gd name="T28" fmla="*/ 2321 w 6123"/>
              <a:gd name="T29" fmla="*/ 576 h 853"/>
              <a:gd name="T30" fmla="*/ 1524 w 6123"/>
              <a:gd name="T31" fmla="*/ 636 h 853"/>
              <a:gd name="T32" fmla="*/ 867 w 6123"/>
              <a:gd name="T33" fmla="*/ 514 h 853"/>
              <a:gd name="T34" fmla="*/ 94 w 6123"/>
              <a:gd name="T35" fmla="*/ 230 h 853"/>
              <a:gd name="T36" fmla="*/ 305 w 6123"/>
              <a:gd name="T37" fmla="*/ 0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123" h="853">
                <a:moveTo>
                  <a:pt x="305" y="0"/>
                </a:moveTo>
                <a:cubicBezTo>
                  <a:pt x="481" y="4"/>
                  <a:pt x="657" y="8"/>
                  <a:pt x="833" y="48"/>
                </a:cubicBezTo>
                <a:cubicBezTo>
                  <a:pt x="1009" y="88"/>
                  <a:pt x="1100" y="228"/>
                  <a:pt x="1361" y="240"/>
                </a:cubicBezTo>
                <a:cubicBezTo>
                  <a:pt x="1622" y="252"/>
                  <a:pt x="2139" y="156"/>
                  <a:pt x="2398" y="121"/>
                </a:cubicBezTo>
                <a:cubicBezTo>
                  <a:pt x="2657" y="86"/>
                  <a:pt x="2726" y="37"/>
                  <a:pt x="2913" y="33"/>
                </a:cubicBezTo>
                <a:cubicBezTo>
                  <a:pt x="3100" y="29"/>
                  <a:pt x="3292" y="54"/>
                  <a:pt x="3521" y="96"/>
                </a:cubicBezTo>
                <a:cubicBezTo>
                  <a:pt x="3750" y="138"/>
                  <a:pt x="4019" y="284"/>
                  <a:pt x="4289" y="288"/>
                </a:cubicBezTo>
                <a:cubicBezTo>
                  <a:pt x="4559" y="292"/>
                  <a:pt x="4864" y="117"/>
                  <a:pt x="5143" y="121"/>
                </a:cubicBezTo>
                <a:cubicBezTo>
                  <a:pt x="5422" y="125"/>
                  <a:pt x="5817" y="195"/>
                  <a:pt x="5963" y="311"/>
                </a:cubicBezTo>
                <a:cubicBezTo>
                  <a:pt x="6109" y="427"/>
                  <a:pt x="6123" y="779"/>
                  <a:pt x="6017" y="816"/>
                </a:cubicBezTo>
                <a:cubicBezTo>
                  <a:pt x="5911" y="853"/>
                  <a:pt x="5601" y="566"/>
                  <a:pt x="5326" y="535"/>
                </a:cubicBezTo>
                <a:cubicBezTo>
                  <a:pt x="5051" y="504"/>
                  <a:pt x="4623" y="628"/>
                  <a:pt x="4364" y="630"/>
                </a:cubicBezTo>
                <a:cubicBezTo>
                  <a:pt x="4105" y="632"/>
                  <a:pt x="4001" y="578"/>
                  <a:pt x="3774" y="548"/>
                </a:cubicBezTo>
                <a:cubicBezTo>
                  <a:pt x="3547" y="518"/>
                  <a:pt x="3243" y="442"/>
                  <a:pt x="3001" y="447"/>
                </a:cubicBezTo>
                <a:cubicBezTo>
                  <a:pt x="2759" y="452"/>
                  <a:pt x="2567" y="545"/>
                  <a:pt x="2321" y="576"/>
                </a:cubicBezTo>
                <a:cubicBezTo>
                  <a:pt x="2075" y="607"/>
                  <a:pt x="1766" y="646"/>
                  <a:pt x="1524" y="636"/>
                </a:cubicBezTo>
                <a:cubicBezTo>
                  <a:pt x="1282" y="626"/>
                  <a:pt x="1105" y="582"/>
                  <a:pt x="867" y="514"/>
                </a:cubicBezTo>
                <a:cubicBezTo>
                  <a:pt x="629" y="446"/>
                  <a:pt x="188" y="316"/>
                  <a:pt x="94" y="230"/>
                </a:cubicBezTo>
                <a:cubicBezTo>
                  <a:pt x="0" y="144"/>
                  <a:pt x="261" y="48"/>
                  <a:pt x="305" y="0"/>
                </a:cubicBezTo>
                <a:close/>
              </a:path>
            </a:pathLst>
          </a:cu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Oval 10">
            <a:extLst>
              <a:ext uri="{FF2B5EF4-FFF2-40B4-BE49-F238E27FC236}">
                <a16:creationId xmlns:a16="http://schemas.microsoft.com/office/drawing/2014/main" id="{0E6C2A37-F286-E8AD-4AC3-A349E06F9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Landing</a:t>
            </a:r>
          </a:p>
        </p:txBody>
      </p:sp>
      <p:grpSp>
        <p:nvGrpSpPr>
          <p:cNvPr id="53315" name="Group 67">
            <a:extLst>
              <a:ext uri="{FF2B5EF4-FFF2-40B4-BE49-F238E27FC236}">
                <a16:creationId xmlns:a16="http://schemas.microsoft.com/office/drawing/2014/main" id="{4020CBD1-AA2A-0B78-98FC-73A81F653AA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066800"/>
            <a:ext cx="1447800" cy="2276475"/>
            <a:chOff x="432" y="672"/>
            <a:chExt cx="912" cy="1434"/>
          </a:xfrm>
        </p:grpSpPr>
        <p:pic>
          <p:nvPicPr>
            <p:cNvPr id="53259" name="Picture 11">
              <a:extLst>
                <a:ext uri="{FF2B5EF4-FFF2-40B4-BE49-F238E27FC236}">
                  <a16:creationId xmlns:a16="http://schemas.microsoft.com/office/drawing/2014/main" id="{E5EE6BAC-81A5-757B-87A4-9007BCBCEF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60" name="Picture 12">
              <a:extLst>
                <a:ext uri="{FF2B5EF4-FFF2-40B4-BE49-F238E27FC236}">
                  <a16:creationId xmlns:a16="http://schemas.microsoft.com/office/drawing/2014/main" id="{70D479B1-0672-451A-35E7-556F72C861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61" name="Picture 13">
              <a:extLst>
                <a:ext uri="{FF2B5EF4-FFF2-40B4-BE49-F238E27FC236}">
                  <a16:creationId xmlns:a16="http://schemas.microsoft.com/office/drawing/2014/main" id="{B17FEB97-2882-D88D-3B51-544A9E9FDC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15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63" name="Picture 15">
              <a:extLst>
                <a:ext uri="{FF2B5EF4-FFF2-40B4-BE49-F238E27FC236}">
                  <a16:creationId xmlns:a16="http://schemas.microsoft.com/office/drawing/2014/main" id="{17468331-EBFB-F85B-A505-F8194A53F8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63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3314" name="Group 66">
            <a:extLst>
              <a:ext uri="{FF2B5EF4-FFF2-40B4-BE49-F238E27FC236}">
                <a16:creationId xmlns:a16="http://schemas.microsoft.com/office/drawing/2014/main" id="{DBD30FFB-661C-48EA-8AD3-605D19387A03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905000"/>
            <a:ext cx="6437313" cy="3009900"/>
            <a:chOff x="1008" y="1200"/>
            <a:chExt cx="4055" cy="1896"/>
          </a:xfrm>
        </p:grpSpPr>
        <p:pic>
          <p:nvPicPr>
            <p:cNvPr id="53273" name="Picture 25">
              <a:extLst>
                <a:ext uri="{FF2B5EF4-FFF2-40B4-BE49-F238E27FC236}">
                  <a16:creationId xmlns:a16="http://schemas.microsoft.com/office/drawing/2014/main" id="{12174FF6-3595-39D4-29A4-232EA102BC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11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76" name="Picture 28">
              <a:extLst>
                <a:ext uri="{FF2B5EF4-FFF2-40B4-BE49-F238E27FC236}">
                  <a16:creationId xmlns:a16="http://schemas.microsoft.com/office/drawing/2014/main" id="{B28FC24D-FBF3-654F-729E-09CB78FE95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206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77" name="Picture 29">
              <a:extLst>
                <a:ext uri="{FF2B5EF4-FFF2-40B4-BE49-F238E27FC236}">
                  <a16:creationId xmlns:a16="http://schemas.microsoft.com/office/drawing/2014/main" id="{0CBCB29C-4951-167A-1780-9DDDF5483C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78" name="Picture 30">
              <a:extLst>
                <a:ext uri="{FF2B5EF4-FFF2-40B4-BE49-F238E27FC236}">
                  <a16:creationId xmlns:a16="http://schemas.microsoft.com/office/drawing/2014/main" id="{ED2CFD7E-76DE-7CF8-B65E-50B7C3D7A0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79" name="Picture 31">
              <a:extLst>
                <a:ext uri="{FF2B5EF4-FFF2-40B4-BE49-F238E27FC236}">
                  <a16:creationId xmlns:a16="http://schemas.microsoft.com/office/drawing/2014/main" id="{6BA6D674-7E34-2FFD-21D5-1F02910CBD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0" name="Picture 32">
              <a:extLst>
                <a:ext uri="{FF2B5EF4-FFF2-40B4-BE49-F238E27FC236}">
                  <a16:creationId xmlns:a16="http://schemas.microsoft.com/office/drawing/2014/main" id="{56290EE9-8B04-93AF-4EA2-2FF1F604EC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256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1" name="Picture 33">
              <a:extLst>
                <a:ext uri="{FF2B5EF4-FFF2-40B4-BE49-F238E27FC236}">
                  <a16:creationId xmlns:a16="http://schemas.microsoft.com/office/drawing/2014/main" id="{45E95644-AEF5-A4D2-8FF8-BF4F03353C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34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2" name="Picture 34">
              <a:extLst>
                <a:ext uri="{FF2B5EF4-FFF2-40B4-BE49-F238E27FC236}">
                  <a16:creationId xmlns:a16="http://schemas.microsoft.com/office/drawing/2014/main" id="{F35EDEC7-B961-1587-1AD4-68A2E71936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3" name="Picture 35">
              <a:extLst>
                <a:ext uri="{FF2B5EF4-FFF2-40B4-BE49-F238E27FC236}">
                  <a16:creationId xmlns:a16="http://schemas.microsoft.com/office/drawing/2014/main" id="{33058494-F0C4-1895-C184-6605DD7CF2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82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4" name="Picture 36">
              <a:extLst>
                <a:ext uri="{FF2B5EF4-FFF2-40B4-BE49-F238E27FC236}">
                  <a16:creationId xmlns:a16="http://schemas.microsoft.com/office/drawing/2014/main" id="{C2EAD96E-C209-36D1-EF92-10B4E716C8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264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5" name="Picture 37">
              <a:extLst>
                <a:ext uri="{FF2B5EF4-FFF2-40B4-BE49-F238E27FC236}">
                  <a16:creationId xmlns:a16="http://schemas.microsoft.com/office/drawing/2014/main" id="{E1BE71B0-6BEC-543D-9696-A5E257F764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24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6" name="Picture 38">
              <a:extLst>
                <a:ext uri="{FF2B5EF4-FFF2-40B4-BE49-F238E27FC236}">
                  <a16:creationId xmlns:a16="http://schemas.microsoft.com/office/drawing/2014/main" id="{0B6064EF-0E6A-F0BA-5F94-CC6C3C5A54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7" name="Picture 39">
              <a:extLst>
                <a:ext uri="{FF2B5EF4-FFF2-40B4-BE49-F238E27FC236}">
                  <a16:creationId xmlns:a16="http://schemas.microsoft.com/office/drawing/2014/main" id="{1358FEC5-7923-F09B-6E73-E438B614CA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58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8" name="Picture 40">
              <a:extLst>
                <a:ext uri="{FF2B5EF4-FFF2-40B4-BE49-F238E27FC236}">
                  <a16:creationId xmlns:a16="http://schemas.microsoft.com/office/drawing/2014/main" id="{985BDB88-247C-EA77-920F-02B581C733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4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89" name="Picture 41">
              <a:extLst>
                <a:ext uri="{FF2B5EF4-FFF2-40B4-BE49-F238E27FC236}">
                  <a16:creationId xmlns:a16="http://schemas.microsoft.com/office/drawing/2014/main" id="{F5E1486B-04AC-DA58-EA4F-4AA44AA745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172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90" name="Picture 42">
              <a:extLst>
                <a:ext uri="{FF2B5EF4-FFF2-40B4-BE49-F238E27FC236}">
                  <a16:creationId xmlns:a16="http://schemas.microsoft.com/office/drawing/2014/main" id="{5F636DE0-9490-0BAB-9744-3808838BA4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87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91" name="Picture 43">
              <a:extLst>
                <a:ext uri="{FF2B5EF4-FFF2-40B4-BE49-F238E27FC236}">
                  <a16:creationId xmlns:a16="http://schemas.microsoft.com/office/drawing/2014/main" id="{331C5AAB-483D-302F-ED43-0799706A84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16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92" name="Picture 44">
              <a:extLst>
                <a:ext uri="{FF2B5EF4-FFF2-40B4-BE49-F238E27FC236}">
                  <a16:creationId xmlns:a16="http://schemas.microsoft.com/office/drawing/2014/main" id="{E092168A-A677-B555-0C33-91329D645F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235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93" name="Picture 45">
              <a:extLst>
                <a:ext uri="{FF2B5EF4-FFF2-40B4-BE49-F238E27FC236}">
                  <a16:creationId xmlns:a16="http://schemas.microsoft.com/office/drawing/2014/main" id="{F77E75AC-EF67-D0E8-A2D0-3FC83531E9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230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294" name="Picture 46">
              <a:extLst>
                <a:ext uri="{FF2B5EF4-FFF2-40B4-BE49-F238E27FC236}">
                  <a16:creationId xmlns:a16="http://schemas.microsoft.com/office/drawing/2014/main" id="{C46D8532-08BD-25F2-26F3-1A5A88E572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3316" name="Group 68">
            <a:extLst>
              <a:ext uri="{FF2B5EF4-FFF2-40B4-BE49-F238E27FC236}">
                <a16:creationId xmlns:a16="http://schemas.microsoft.com/office/drawing/2014/main" id="{C795AA33-E54F-A1B8-C124-FE3905D4D90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057400"/>
            <a:ext cx="6096000" cy="3276600"/>
            <a:chOff x="1104" y="1296"/>
            <a:chExt cx="3840" cy="2064"/>
          </a:xfrm>
        </p:grpSpPr>
        <p:sp>
          <p:nvSpPr>
            <p:cNvPr id="53295" name="Line 47">
              <a:extLst>
                <a:ext uri="{FF2B5EF4-FFF2-40B4-BE49-F238E27FC236}">
                  <a16:creationId xmlns:a16="http://schemas.microsoft.com/office/drawing/2014/main" id="{D3B9FFDD-94AA-9928-E470-6F2321184E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2784"/>
              <a:ext cx="96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6" name="Line 48">
              <a:extLst>
                <a:ext uri="{FF2B5EF4-FFF2-40B4-BE49-F238E27FC236}">
                  <a16:creationId xmlns:a16="http://schemas.microsoft.com/office/drawing/2014/main" id="{D0BDB5F1-40FF-B234-1089-CD24FA0B37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60" y="2400"/>
              <a:ext cx="38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7" name="Line 49">
              <a:extLst>
                <a:ext uri="{FF2B5EF4-FFF2-40B4-BE49-F238E27FC236}">
                  <a16:creationId xmlns:a16="http://schemas.microsoft.com/office/drawing/2014/main" id="{B6EF11BD-5E5B-31A6-BB56-21F92C927C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76" y="1584"/>
              <a:ext cx="288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8" name="Line 50">
              <a:extLst>
                <a:ext uri="{FF2B5EF4-FFF2-40B4-BE49-F238E27FC236}">
                  <a16:creationId xmlns:a16="http://schemas.microsoft.com/office/drawing/2014/main" id="{84571650-8C4C-A55E-0702-48AF9EFF5E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1536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9" name="Line 51">
              <a:extLst>
                <a:ext uri="{FF2B5EF4-FFF2-40B4-BE49-F238E27FC236}">
                  <a16:creationId xmlns:a16="http://schemas.microsoft.com/office/drawing/2014/main" id="{0FF5BEC7-5D73-B8A3-AF17-107A112A5B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1584"/>
              <a:ext cx="96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0" name="Line 52">
              <a:extLst>
                <a:ext uri="{FF2B5EF4-FFF2-40B4-BE49-F238E27FC236}">
                  <a16:creationId xmlns:a16="http://schemas.microsoft.com/office/drawing/2014/main" id="{84EE431E-8627-D43D-61E3-B930D42E84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1440"/>
              <a:ext cx="48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1" name="Line 53">
              <a:extLst>
                <a:ext uri="{FF2B5EF4-FFF2-40B4-BE49-F238E27FC236}">
                  <a16:creationId xmlns:a16="http://schemas.microsoft.com/office/drawing/2014/main" id="{D9E5A246-1620-6FCA-A2A4-3E8931DBFF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208"/>
              <a:ext cx="528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2" name="Line 54">
              <a:extLst>
                <a:ext uri="{FF2B5EF4-FFF2-40B4-BE49-F238E27FC236}">
                  <a16:creationId xmlns:a16="http://schemas.microsoft.com/office/drawing/2014/main" id="{6E7E35E2-2014-F68C-2ADB-055B7EB6E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96" y="2976"/>
              <a:ext cx="72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5" name="Line 57">
              <a:extLst>
                <a:ext uri="{FF2B5EF4-FFF2-40B4-BE49-F238E27FC236}">
                  <a16:creationId xmlns:a16="http://schemas.microsoft.com/office/drawing/2014/main" id="{0DB2B6AA-DFC2-8108-6BFA-0CA3FE5928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52" y="1392"/>
              <a:ext cx="48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6" name="Line 58">
              <a:extLst>
                <a:ext uri="{FF2B5EF4-FFF2-40B4-BE49-F238E27FC236}">
                  <a16:creationId xmlns:a16="http://schemas.microsoft.com/office/drawing/2014/main" id="{B91699B6-8412-A173-C043-1B5545654B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296"/>
              <a:ext cx="384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7" name="Line 59">
              <a:extLst>
                <a:ext uri="{FF2B5EF4-FFF2-40B4-BE49-F238E27FC236}">
                  <a16:creationId xmlns:a16="http://schemas.microsoft.com/office/drawing/2014/main" id="{E236E97C-59BC-5905-F256-42C8949163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04" y="2592"/>
              <a:ext cx="9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8" name="Line 60">
              <a:extLst>
                <a:ext uri="{FF2B5EF4-FFF2-40B4-BE49-F238E27FC236}">
                  <a16:creationId xmlns:a16="http://schemas.microsoft.com/office/drawing/2014/main" id="{EB2350F1-8D1D-0230-5D94-66DC162CCE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2064"/>
              <a:ext cx="96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9" name="Line 61">
              <a:extLst>
                <a:ext uri="{FF2B5EF4-FFF2-40B4-BE49-F238E27FC236}">
                  <a16:creationId xmlns:a16="http://schemas.microsoft.com/office/drawing/2014/main" id="{9BF2C883-AABF-BC90-9690-53B1686E65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0" y="1584"/>
              <a:ext cx="240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0" name="Line 62">
              <a:extLst>
                <a:ext uri="{FF2B5EF4-FFF2-40B4-BE49-F238E27FC236}">
                  <a16:creationId xmlns:a16="http://schemas.microsoft.com/office/drawing/2014/main" id="{16B9F940-6497-3710-634D-2533DD384C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064"/>
              <a:ext cx="144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1" name="Line 63">
              <a:extLst>
                <a:ext uri="{FF2B5EF4-FFF2-40B4-BE49-F238E27FC236}">
                  <a16:creationId xmlns:a16="http://schemas.microsoft.com/office/drawing/2014/main" id="{9B69314C-433F-A85A-9B5B-AB45629928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44" y="2352"/>
              <a:ext cx="432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2" name="Line 64">
              <a:extLst>
                <a:ext uri="{FF2B5EF4-FFF2-40B4-BE49-F238E27FC236}">
                  <a16:creationId xmlns:a16="http://schemas.microsoft.com/office/drawing/2014/main" id="{12AF3E2E-A97E-BD98-A249-B349E61DA5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448"/>
              <a:ext cx="24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>
            <a:extLst>
              <a:ext uri="{FF2B5EF4-FFF2-40B4-BE49-F238E27FC236}">
                <a16:creationId xmlns:a16="http://schemas.microsoft.com/office/drawing/2014/main" id="{F4E4DB8B-303B-B3E3-50DA-8F58963A2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r>
              <a:rPr lang="en-US" altLang="en-US" sz="2800"/>
              <a:t>Database QA/QC</a:t>
            </a:r>
          </a:p>
          <a:p>
            <a:r>
              <a:rPr lang="en-US" altLang="en-US" sz="2800"/>
              <a:t>Uncertainties in data</a:t>
            </a:r>
          </a:p>
          <a:p>
            <a:r>
              <a:rPr lang="en-US" altLang="en-US" sz="2800"/>
              <a:t>Where we might be headed…possibilities</a:t>
            </a:r>
          </a:p>
          <a:p>
            <a:r>
              <a:rPr lang="en-US" altLang="en-US" sz="2800"/>
              <a:t>Trends in the Data</a:t>
            </a:r>
          </a:p>
          <a:p>
            <a:r>
              <a:rPr lang="en-US" altLang="en-US" sz="2800"/>
              <a:t>Group Discussion</a:t>
            </a:r>
          </a:p>
          <a:p>
            <a:endParaRPr lang="en-US" altLang="en-US" sz="2800"/>
          </a:p>
        </p:txBody>
      </p:sp>
      <p:sp>
        <p:nvSpPr>
          <p:cNvPr id="148484" name="Rectangle 4">
            <a:extLst>
              <a:ext uri="{FF2B5EF4-FFF2-40B4-BE49-F238E27FC236}">
                <a16:creationId xmlns:a16="http://schemas.microsoft.com/office/drawing/2014/main" id="{C97DF362-0003-2AC5-A085-142D68AC1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3600" u="sng"/>
              <a:t>Outline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>
            <a:extLst>
              <a:ext uri="{FF2B5EF4-FFF2-40B4-BE49-F238E27FC236}">
                <a16:creationId xmlns:a16="http://schemas.microsoft.com/office/drawing/2014/main" id="{365EFB14-0E94-4D84-31F9-1F8A14F89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7391400" cy="3429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3" name="Freeform 5">
            <a:extLst>
              <a:ext uri="{FF2B5EF4-FFF2-40B4-BE49-F238E27FC236}">
                <a16:creationId xmlns:a16="http://schemas.microsoft.com/office/drawing/2014/main" id="{4E9A35E8-FCFE-A921-9C3B-B54B7B06BB74}"/>
              </a:ext>
            </a:extLst>
          </p:cNvPr>
          <p:cNvSpPr>
            <a:spLocks/>
          </p:cNvSpPr>
          <p:nvPr/>
        </p:nvSpPr>
        <p:spPr bwMode="auto">
          <a:xfrm>
            <a:off x="-407988" y="5562600"/>
            <a:ext cx="9720263" cy="1354138"/>
          </a:xfrm>
          <a:custGeom>
            <a:avLst/>
            <a:gdLst>
              <a:gd name="T0" fmla="*/ 305 w 6123"/>
              <a:gd name="T1" fmla="*/ 0 h 853"/>
              <a:gd name="T2" fmla="*/ 833 w 6123"/>
              <a:gd name="T3" fmla="*/ 48 h 853"/>
              <a:gd name="T4" fmla="*/ 1361 w 6123"/>
              <a:gd name="T5" fmla="*/ 240 h 853"/>
              <a:gd name="T6" fmla="*/ 2398 w 6123"/>
              <a:gd name="T7" fmla="*/ 121 h 853"/>
              <a:gd name="T8" fmla="*/ 2913 w 6123"/>
              <a:gd name="T9" fmla="*/ 33 h 853"/>
              <a:gd name="T10" fmla="*/ 3521 w 6123"/>
              <a:gd name="T11" fmla="*/ 96 h 853"/>
              <a:gd name="T12" fmla="*/ 4289 w 6123"/>
              <a:gd name="T13" fmla="*/ 288 h 853"/>
              <a:gd name="T14" fmla="*/ 5143 w 6123"/>
              <a:gd name="T15" fmla="*/ 121 h 853"/>
              <a:gd name="T16" fmla="*/ 5963 w 6123"/>
              <a:gd name="T17" fmla="*/ 311 h 853"/>
              <a:gd name="T18" fmla="*/ 6017 w 6123"/>
              <a:gd name="T19" fmla="*/ 816 h 853"/>
              <a:gd name="T20" fmla="*/ 5326 w 6123"/>
              <a:gd name="T21" fmla="*/ 535 h 853"/>
              <a:gd name="T22" fmla="*/ 4364 w 6123"/>
              <a:gd name="T23" fmla="*/ 630 h 853"/>
              <a:gd name="T24" fmla="*/ 3774 w 6123"/>
              <a:gd name="T25" fmla="*/ 548 h 853"/>
              <a:gd name="T26" fmla="*/ 3001 w 6123"/>
              <a:gd name="T27" fmla="*/ 447 h 853"/>
              <a:gd name="T28" fmla="*/ 2321 w 6123"/>
              <a:gd name="T29" fmla="*/ 576 h 853"/>
              <a:gd name="T30" fmla="*/ 1524 w 6123"/>
              <a:gd name="T31" fmla="*/ 636 h 853"/>
              <a:gd name="T32" fmla="*/ 867 w 6123"/>
              <a:gd name="T33" fmla="*/ 514 h 853"/>
              <a:gd name="T34" fmla="*/ 94 w 6123"/>
              <a:gd name="T35" fmla="*/ 230 h 853"/>
              <a:gd name="T36" fmla="*/ 305 w 6123"/>
              <a:gd name="T37" fmla="*/ 0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123" h="853">
                <a:moveTo>
                  <a:pt x="305" y="0"/>
                </a:moveTo>
                <a:cubicBezTo>
                  <a:pt x="481" y="4"/>
                  <a:pt x="657" y="8"/>
                  <a:pt x="833" y="48"/>
                </a:cubicBezTo>
                <a:cubicBezTo>
                  <a:pt x="1009" y="88"/>
                  <a:pt x="1100" y="228"/>
                  <a:pt x="1361" y="240"/>
                </a:cubicBezTo>
                <a:cubicBezTo>
                  <a:pt x="1622" y="252"/>
                  <a:pt x="2139" y="156"/>
                  <a:pt x="2398" y="121"/>
                </a:cubicBezTo>
                <a:cubicBezTo>
                  <a:pt x="2657" y="86"/>
                  <a:pt x="2726" y="37"/>
                  <a:pt x="2913" y="33"/>
                </a:cubicBezTo>
                <a:cubicBezTo>
                  <a:pt x="3100" y="29"/>
                  <a:pt x="3292" y="54"/>
                  <a:pt x="3521" y="96"/>
                </a:cubicBezTo>
                <a:cubicBezTo>
                  <a:pt x="3750" y="138"/>
                  <a:pt x="4019" y="284"/>
                  <a:pt x="4289" y="288"/>
                </a:cubicBezTo>
                <a:cubicBezTo>
                  <a:pt x="4559" y="292"/>
                  <a:pt x="4864" y="117"/>
                  <a:pt x="5143" y="121"/>
                </a:cubicBezTo>
                <a:cubicBezTo>
                  <a:pt x="5422" y="125"/>
                  <a:pt x="5817" y="195"/>
                  <a:pt x="5963" y="311"/>
                </a:cubicBezTo>
                <a:cubicBezTo>
                  <a:pt x="6109" y="427"/>
                  <a:pt x="6123" y="779"/>
                  <a:pt x="6017" y="816"/>
                </a:cubicBezTo>
                <a:cubicBezTo>
                  <a:pt x="5911" y="853"/>
                  <a:pt x="5601" y="566"/>
                  <a:pt x="5326" y="535"/>
                </a:cubicBezTo>
                <a:cubicBezTo>
                  <a:pt x="5051" y="504"/>
                  <a:pt x="4623" y="628"/>
                  <a:pt x="4364" y="630"/>
                </a:cubicBezTo>
                <a:cubicBezTo>
                  <a:pt x="4105" y="632"/>
                  <a:pt x="4001" y="578"/>
                  <a:pt x="3774" y="548"/>
                </a:cubicBezTo>
                <a:cubicBezTo>
                  <a:pt x="3547" y="518"/>
                  <a:pt x="3243" y="442"/>
                  <a:pt x="3001" y="447"/>
                </a:cubicBezTo>
                <a:cubicBezTo>
                  <a:pt x="2759" y="452"/>
                  <a:pt x="2567" y="545"/>
                  <a:pt x="2321" y="576"/>
                </a:cubicBezTo>
                <a:cubicBezTo>
                  <a:pt x="2075" y="607"/>
                  <a:pt x="1766" y="646"/>
                  <a:pt x="1524" y="636"/>
                </a:cubicBezTo>
                <a:cubicBezTo>
                  <a:pt x="1282" y="626"/>
                  <a:pt x="1105" y="582"/>
                  <a:pt x="867" y="514"/>
                </a:cubicBezTo>
                <a:cubicBezTo>
                  <a:pt x="629" y="446"/>
                  <a:pt x="188" y="316"/>
                  <a:pt x="94" y="230"/>
                </a:cubicBezTo>
                <a:cubicBezTo>
                  <a:pt x="0" y="144"/>
                  <a:pt x="261" y="48"/>
                  <a:pt x="305" y="0"/>
                </a:cubicBezTo>
                <a:close/>
              </a:path>
            </a:pathLst>
          </a:cu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4" name="Oval 6">
            <a:extLst>
              <a:ext uri="{FF2B5EF4-FFF2-40B4-BE49-F238E27FC236}">
                <a16:creationId xmlns:a16="http://schemas.microsoft.com/office/drawing/2014/main" id="{06DC5CB0-8E29-5AB3-A22C-40C5716A8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Landing</a:t>
            </a:r>
          </a:p>
        </p:txBody>
      </p:sp>
      <p:grpSp>
        <p:nvGrpSpPr>
          <p:cNvPr id="68615" name="Group 7">
            <a:extLst>
              <a:ext uri="{FF2B5EF4-FFF2-40B4-BE49-F238E27FC236}">
                <a16:creationId xmlns:a16="http://schemas.microsoft.com/office/drawing/2014/main" id="{9F5C8F9B-26BB-0152-D9B5-0FB1B9B9BEA4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066800"/>
            <a:ext cx="1447800" cy="2276475"/>
            <a:chOff x="432" y="672"/>
            <a:chExt cx="912" cy="1434"/>
          </a:xfrm>
        </p:grpSpPr>
        <p:pic>
          <p:nvPicPr>
            <p:cNvPr id="68616" name="Picture 8">
              <a:extLst>
                <a:ext uri="{FF2B5EF4-FFF2-40B4-BE49-F238E27FC236}">
                  <a16:creationId xmlns:a16="http://schemas.microsoft.com/office/drawing/2014/main" id="{1F2257FC-C917-9CCB-AD8B-406C1C9769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17" name="Picture 9">
              <a:extLst>
                <a:ext uri="{FF2B5EF4-FFF2-40B4-BE49-F238E27FC236}">
                  <a16:creationId xmlns:a16="http://schemas.microsoft.com/office/drawing/2014/main" id="{DEC53937-CC20-1CB1-78BA-09E286CBDE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18" name="Picture 10">
              <a:extLst>
                <a:ext uri="{FF2B5EF4-FFF2-40B4-BE49-F238E27FC236}">
                  <a16:creationId xmlns:a16="http://schemas.microsoft.com/office/drawing/2014/main" id="{1A553425-E1AD-99BA-A292-14E6195941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15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19" name="Picture 11">
              <a:extLst>
                <a:ext uri="{FF2B5EF4-FFF2-40B4-BE49-F238E27FC236}">
                  <a16:creationId xmlns:a16="http://schemas.microsoft.com/office/drawing/2014/main" id="{07736F87-516C-D64E-DDCE-E7C50BFF32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63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8620" name="Group 12">
            <a:extLst>
              <a:ext uri="{FF2B5EF4-FFF2-40B4-BE49-F238E27FC236}">
                <a16:creationId xmlns:a16="http://schemas.microsoft.com/office/drawing/2014/main" id="{59F03DAD-4DBE-2601-F9B8-7A028E57AC78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905000"/>
            <a:ext cx="6437313" cy="3009900"/>
            <a:chOff x="1008" y="1200"/>
            <a:chExt cx="4055" cy="1896"/>
          </a:xfrm>
        </p:grpSpPr>
        <p:pic>
          <p:nvPicPr>
            <p:cNvPr id="68621" name="Picture 13">
              <a:extLst>
                <a:ext uri="{FF2B5EF4-FFF2-40B4-BE49-F238E27FC236}">
                  <a16:creationId xmlns:a16="http://schemas.microsoft.com/office/drawing/2014/main" id="{A3DEB360-7EE4-191C-9B26-E52F81F1A2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11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22" name="Picture 14">
              <a:extLst>
                <a:ext uri="{FF2B5EF4-FFF2-40B4-BE49-F238E27FC236}">
                  <a16:creationId xmlns:a16="http://schemas.microsoft.com/office/drawing/2014/main" id="{C7D161E7-4052-5656-B3DF-053872D5C1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206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23" name="Picture 15">
              <a:extLst>
                <a:ext uri="{FF2B5EF4-FFF2-40B4-BE49-F238E27FC236}">
                  <a16:creationId xmlns:a16="http://schemas.microsoft.com/office/drawing/2014/main" id="{56FF8974-7DB0-0B67-698B-8F9C1C15EE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24" name="Picture 16">
              <a:extLst>
                <a:ext uri="{FF2B5EF4-FFF2-40B4-BE49-F238E27FC236}">
                  <a16:creationId xmlns:a16="http://schemas.microsoft.com/office/drawing/2014/main" id="{20FC4026-C758-573E-B919-5045C866FA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25" name="Picture 17">
              <a:extLst>
                <a:ext uri="{FF2B5EF4-FFF2-40B4-BE49-F238E27FC236}">
                  <a16:creationId xmlns:a16="http://schemas.microsoft.com/office/drawing/2014/main" id="{BFD634E2-5895-E3C3-1301-0E463A0CFD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26" name="Picture 18">
              <a:extLst>
                <a:ext uri="{FF2B5EF4-FFF2-40B4-BE49-F238E27FC236}">
                  <a16:creationId xmlns:a16="http://schemas.microsoft.com/office/drawing/2014/main" id="{69B5546E-D53F-512B-A6AD-665E385DA5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256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27" name="Picture 19">
              <a:extLst>
                <a:ext uri="{FF2B5EF4-FFF2-40B4-BE49-F238E27FC236}">
                  <a16:creationId xmlns:a16="http://schemas.microsoft.com/office/drawing/2014/main" id="{EC3B1E2A-AB90-C117-F331-008C45AA9F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34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28" name="Picture 20">
              <a:extLst>
                <a:ext uri="{FF2B5EF4-FFF2-40B4-BE49-F238E27FC236}">
                  <a16:creationId xmlns:a16="http://schemas.microsoft.com/office/drawing/2014/main" id="{D0B26705-05C8-99EE-6469-58B9301294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29" name="Picture 21">
              <a:extLst>
                <a:ext uri="{FF2B5EF4-FFF2-40B4-BE49-F238E27FC236}">
                  <a16:creationId xmlns:a16="http://schemas.microsoft.com/office/drawing/2014/main" id="{C420133F-52BA-B938-207F-0420C10146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82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0" name="Picture 22">
              <a:extLst>
                <a:ext uri="{FF2B5EF4-FFF2-40B4-BE49-F238E27FC236}">
                  <a16:creationId xmlns:a16="http://schemas.microsoft.com/office/drawing/2014/main" id="{F9D51B1D-62AE-97D4-3248-F66B33F8B6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264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1" name="Picture 23">
              <a:extLst>
                <a:ext uri="{FF2B5EF4-FFF2-40B4-BE49-F238E27FC236}">
                  <a16:creationId xmlns:a16="http://schemas.microsoft.com/office/drawing/2014/main" id="{EC18F34A-5486-0A56-1958-A8BE357328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24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2" name="Picture 24">
              <a:extLst>
                <a:ext uri="{FF2B5EF4-FFF2-40B4-BE49-F238E27FC236}">
                  <a16:creationId xmlns:a16="http://schemas.microsoft.com/office/drawing/2014/main" id="{D578BDC1-08EA-B6DA-FAE8-9D00AA024B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3" name="Picture 25">
              <a:extLst>
                <a:ext uri="{FF2B5EF4-FFF2-40B4-BE49-F238E27FC236}">
                  <a16:creationId xmlns:a16="http://schemas.microsoft.com/office/drawing/2014/main" id="{F96529C1-E297-A491-86F5-E73F3AA250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58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4" name="Picture 26">
              <a:extLst>
                <a:ext uri="{FF2B5EF4-FFF2-40B4-BE49-F238E27FC236}">
                  <a16:creationId xmlns:a16="http://schemas.microsoft.com/office/drawing/2014/main" id="{5791914C-6BD4-EB77-5DB6-87A7B78588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4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5" name="Picture 27">
              <a:extLst>
                <a:ext uri="{FF2B5EF4-FFF2-40B4-BE49-F238E27FC236}">
                  <a16:creationId xmlns:a16="http://schemas.microsoft.com/office/drawing/2014/main" id="{1E68C0AB-CEF7-C2BD-8589-6F41F89489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172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6" name="Picture 28">
              <a:extLst>
                <a:ext uri="{FF2B5EF4-FFF2-40B4-BE49-F238E27FC236}">
                  <a16:creationId xmlns:a16="http://schemas.microsoft.com/office/drawing/2014/main" id="{6A164BD1-A526-E2EC-35DF-B9BC12FC89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87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7" name="Picture 29">
              <a:extLst>
                <a:ext uri="{FF2B5EF4-FFF2-40B4-BE49-F238E27FC236}">
                  <a16:creationId xmlns:a16="http://schemas.microsoft.com/office/drawing/2014/main" id="{FCA9C044-6C7B-6B41-456B-198DC92884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16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8" name="Picture 30">
              <a:extLst>
                <a:ext uri="{FF2B5EF4-FFF2-40B4-BE49-F238E27FC236}">
                  <a16:creationId xmlns:a16="http://schemas.microsoft.com/office/drawing/2014/main" id="{EEA3F27B-5D9E-FB9F-3D2D-67A2100675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235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39" name="Picture 31">
              <a:extLst>
                <a:ext uri="{FF2B5EF4-FFF2-40B4-BE49-F238E27FC236}">
                  <a16:creationId xmlns:a16="http://schemas.microsoft.com/office/drawing/2014/main" id="{F8134360-82CF-D804-D13E-A1D9BCE04D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230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640" name="Picture 32">
              <a:extLst>
                <a:ext uri="{FF2B5EF4-FFF2-40B4-BE49-F238E27FC236}">
                  <a16:creationId xmlns:a16="http://schemas.microsoft.com/office/drawing/2014/main" id="{0375946C-9CA3-9496-CBA8-0F39F1766C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8641" name="Group 33">
            <a:extLst>
              <a:ext uri="{FF2B5EF4-FFF2-40B4-BE49-F238E27FC236}">
                <a16:creationId xmlns:a16="http://schemas.microsoft.com/office/drawing/2014/main" id="{5D703718-D363-96DA-E473-1BA88B503375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057400"/>
            <a:ext cx="6096000" cy="3276600"/>
            <a:chOff x="1104" y="1296"/>
            <a:chExt cx="3840" cy="2064"/>
          </a:xfrm>
        </p:grpSpPr>
        <p:sp>
          <p:nvSpPr>
            <p:cNvPr id="68642" name="Line 34">
              <a:extLst>
                <a:ext uri="{FF2B5EF4-FFF2-40B4-BE49-F238E27FC236}">
                  <a16:creationId xmlns:a16="http://schemas.microsoft.com/office/drawing/2014/main" id="{12FFFA72-8B50-661F-EEAB-FE90787E5B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2784"/>
              <a:ext cx="96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3" name="Line 35">
              <a:extLst>
                <a:ext uri="{FF2B5EF4-FFF2-40B4-BE49-F238E27FC236}">
                  <a16:creationId xmlns:a16="http://schemas.microsoft.com/office/drawing/2014/main" id="{CA063A4C-BB93-2F9E-57A4-0B18E859F6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60" y="2400"/>
              <a:ext cx="38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4" name="Line 36">
              <a:extLst>
                <a:ext uri="{FF2B5EF4-FFF2-40B4-BE49-F238E27FC236}">
                  <a16:creationId xmlns:a16="http://schemas.microsoft.com/office/drawing/2014/main" id="{C8EA519A-06E3-7AC6-AC7D-398F7A6057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76" y="1584"/>
              <a:ext cx="288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5" name="Line 37">
              <a:extLst>
                <a:ext uri="{FF2B5EF4-FFF2-40B4-BE49-F238E27FC236}">
                  <a16:creationId xmlns:a16="http://schemas.microsoft.com/office/drawing/2014/main" id="{2A40A9CB-61DC-6304-FDA9-553C0946D7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1536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6" name="Line 38">
              <a:extLst>
                <a:ext uri="{FF2B5EF4-FFF2-40B4-BE49-F238E27FC236}">
                  <a16:creationId xmlns:a16="http://schemas.microsoft.com/office/drawing/2014/main" id="{10B60C3A-386B-F9AD-510B-12E839CA3A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1584"/>
              <a:ext cx="96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7" name="Line 39">
              <a:extLst>
                <a:ext uri="{FF2B5EF4-FFF2-40B4-BE49-F238E27FC236}">
                  <a16:creationId xmlns:a16="http://schemas.microsoft.com/office/drawing/2014/main" id="{22AB2AF6-8520-04BC-0042-384DA4C566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1440"/>
              <a:ext cx="48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8" name="Line 40">
              <a:extLst>
                <a:ext uri="{FF2B5EF4-FFF2-40B4-BE49-F238E27FC236}">
                  <a16:creationId xmlns:a16="http://schemas.microsoft.com/office/drawing/2014/main" id="{4A1EC90C-0C43-EC36-33B0-454739CFAE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208"/>
              <a:ext cx="528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49" name="Line 41">
              <a:extLst>
                <a:ext uri="{FF2B5EF4-FFF2-40B4-BE49-F238E27FC236}">
                  <a16:creationId xmlns:a16="http://schemas.microsoft.com/office/drawing/2014/main" id="{C59B1FB8-E5DE-A5BF-C444-4195E2D0D3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96" y="2976"/>
              <a:ext cx="72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0" name="Line 42">
              <a:extLst>
                <a:ext uri="{FF2B5EF4-FFF2-40B4-BE49-F238E27FC236}">
                  <a16:creationId xmlns:a16="http://schemas.microsoft.com/office/drawing/2014/main" id="{70282811-D327-2FE8-7B72-DBFF5D6A23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52" y="1392"/>
              <a:ext cx="48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1" name="Line 43">
              <a:extLst>
                <a:ext uri="{FF2B5EF4-FFF2-40B4-BE49-F238E27FC236}">
                  <a16:creationId xmlns:a16="http://schemas.microsoft.com/office/drawing/2014/main" id="{996323A7-2E07-B8C8-161B-73096FCB45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296"/>
              <a:ext cx="384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2" name="Line 44">
              <a:extLst>
                <a:ext uri="{FF2B5EF4-FFF2-40B4-BE49-F238E27FC236}">
                  <a16:creationId xmlns:a16="http://schemas.microsoft.com/office/drawing/2014/main" id="{35A6652B-1FD5-4FEE-117E-8803D3D44B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04" y="2592"/>
              <a:ext cx="9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3" name="Line 45">
              <a:extLst>
                <a:ext uri="{FF2B5EF4-FFF2-40B4-BE49-F238E27FC236}">
                  <a16:creationId xmlns:a16="http://schemas.microsoft.com/office/drawing/2014/main" id="{9BF90955-AF5E-8471-588D-0FECEABA3D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2064"/>
              <a:ext cx="96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4" name="Line 46">
              <a:extLst>
                <a:ext uri="{FF2B5EF4-FFF2-40B4-BE49-F238E27FC236}">
                  <a16:creationId xmlns:a16="http://schemas.microsoft.com/office/drawing/2014/main" id="{C6103AE8-19CF-CE28-FC7F-5EA3F3D2DF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0" y="1584"/>
              <a:ext cx="240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5" name="Line 47">
              <a:extLst>
                <a:ext uri="{FF2B5EF4-FFF2-40B4-BE49-F238E27FC236}">
                  <a16:creationId xmlns:a16="http://schemas.microsoft.com/office/drawing/2014/main" id="{DD229DDA-CF47-867E-605B-7DD7FFB2E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064"/>
              <a:ext cx="144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6" name="Line 48">
              <a:extLst>
                <a:ext uri="{FF2B5EF4-FFF2-40B4-BE49-F238E27FC236}">
                  <a16:creationId xmlns:a16="http://schemas.microsoft.com/office/drawing/2014/main" id="{AB2E808B-8952-2414-6413-AECEB7357F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44" y="2352"/>
              <a:ext cx="432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7" name="Line 49">
              <a:extLst>
                <a:ext uri="{FF2B5EF4-FFF2-40B4-BE49-F238E27FC236}">
                  <a16:creationId xmlns:a16="http://schemas.microsoft.com/office/drawing/2014/main" id="{0490C337-026B-7649-7FC7-E0CD787B58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448"/>
              <a:ext cx="24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58" name="Freeform 50">
            <a:extLst>
              <a:ext uri="{FF2B5EF4-FFF2-40B4-BE49-F238E27FC236}">
                <a16:creationId xmlns:a16="http://schemas.microsoft.com/office/drawing/2014/main" id="{A5B4D362-402C-B0B2-1CB1-56E296822102}"/>
              </a:ext>
            </a:extLst>
          </p:cNvPr>
          <p:cNvSpPr>
            <a:spLocks/>
          </p:cNvSpPr>
          <p:nvPr/>
        </p:nvSpPr>
        <p:spPr bwMode="auto">
          <a:xfrm>
            <a:off x="1411288" y="1795463"/>
            <a:ext cx="2016125" cy="2935287"/>
          </a:xfrm>
          <a:custGeom>
            <a:avLst/>
            <a:gdLst>
              <a:gd name="T0" fmla="*/ 1085 w 1270"/>
              <a:gd name="T1" fmla="*/ 27 h 1849"/>
              <a:gd name="T2" fmla="*/ 1163 w 1270"/>
              <a:gd name="T3" fmla="*/ 94 h 1849"/>
              <a:gd name="T4" fmla="*/ 1225 w 1270"/>
              <a:gd name="T5" fmla="*/ 178 h 1849"/>
              <a:gd name="T6" fmla="*/ 1253 w 1270"/>
              <a:gd name="T7" fmla="*/ 206 h 1849"/>
              <a:gd name="T8" fmla="*/ 1270 w 1270"/>
              <a:gd name="T9" fmla="*/ 261 h 1849"/>
              <a:gd name="T10" fmla="*/ 1264 w 1270"/>
              <a:gd name="T11" fmla="*/ 418 h 1849"/>
              <a:gd name="T12" fmla="*/ 1253 w 1270"/>
              <a:gd name="T13" fmla="*/ 435 h 1849"/>
              <a:gd name="T14" fmla="*/ 1158 w 1270"/>
              <a:gd name="T15" fmla="*/ 535 h 1849"/>
              <a:gd name="T16" fmla="*/ 1113 w 1270"/>
              <a:gd name="T17" fmla="*/ 558 h 1849"/>
              <a:gd name="T18" fmla="*/ 906 w 1270"/>
              <a:gd name="T19" fmla="*/ 625 h 1849"/>
              <a:gd name="T20" fmla="*/ 873 w 1270"/>
              <a:gd name="T21" fmla="*/ 681 h 1849"/>
              <a:gd name="T22" fmla="*/ 856 w 1270"/>
              <a:gd name="T23" fmla="*/ 765 h 1849"/>
              <a:gd name="T24" fmla="*/ 850 w 1270"/>
              <a:gd name="T25" fmla="*/ 1128 h 1849"/>
              <a:gd name="T26" fmla="*/ 805 w 1270"/>
              <a:gd name="T27" fmla="*/ 1179 h 1849"/>
              <a:gd name="T28" fmla="*/ 750 w 1270"/>
              <a:gd name="T29" fmla="*/ 1229 h 1849"/>
              <a:gd name="T30" fmla="*/ 610 w 1270"/>
              <a:gd name="T31" fmla="*/ 1335 h 1849"/>
              <a:gd name="T32" fmla="*/ 442 w 1270"/>
              <a:gd name="T33" fmla="*/ 1413 h 1849"/>
              <a:gd name="T34" fmla="*/ 269 w 1270"/>
              <a:gd name="T35" fmla="*/ 1592 h 1849"/>
              <a:gd name="T36" fmla="*/ 50 w 1270"/>
              <a:gd name="T37" fmla="*/ 1833 h 1849"/>
              <a:gd name="T38" fmla="*/ 39 w 1270"/>
              <a:gd name="T39" fmla="*/ 1559 h 1849"/>
              <a:gd name="T40" fmla="*/ 6 w 1270"/>
              <a:gd name="T41" fmla="*/ 1509 h 1849"/>
              <a:gd name="T42" fmla="*/ 11 w 1270"/>
              <a:gd name="T43" fmla="*/ 1447 h 1849"/>
              <a:gd name="T44" fmla="*/ 17 w 1270"/>
              <a:gd name="T45" fmla="*/ 1235 h 1849"/>
              <a:gd name="T46" fmla="*/ 28 w 1270"/>
              <a:gd name="T47" fmla="*/ 1067 h 1849"/>
              <a:gd name="T48" fmla="*/ 28 w 1270"/>
              <a:gd name="T49" fmla="*/ 877 h 1849"/>
              <a:gd name="T50" fmla="*/ 34 w 1270"/>
              <a:gd name="T51" fmla="*/ 776 h 1849"/>
              <a:gd name="T52" fmla="*/ 28 w 1270"/>
              <a:gd name="T53" fmla="*/ 714 h 1849"/>
              <a:gd name="T54" fmla="*/ 11 w 1270"/>
              <a:gd name="T55" fmla="*/ 519 h 1849"/>
              <a:gd name="T56" fmla="*/ 17 w 1270"/>
              <a:gd name="T57" fmla="*/ 155 h 1849"/>
              <a:gd name="T58" fmla="*/ 28 w 1270"/>
              <a:gd name="T59" fmla="*/ 27 h 1849"/>
              <a:gd name="T60" fmla="*/ 917 w 1270"/>
              <a:gd name="T61" fmla="*/ 21 h 1849"/>
              <a:gd name="T62" fmla="*/ 1085 w 1270"/>
              <a:gd name="T63" fmla="*/ 27 h 1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70" h="1849">
                <a:moveTo>
                  <a:pt x="1085" y="27"/>
                </a:moveTo>
                <a:cubicBezTo>
                  <a:pt x="1108" y="56"/>
                  <a:pt x="1133" y="71"/>
                  <a:pt x="1163" y="94"/>
                </a:cubicBezTo>
                <a:cubicBezTo>
                  <a:pt x="1193" y="117"/>
                  <a:pt x="1205" y="149"/>
                  <a:pt x="1225" y="178"/>
                </a:cubicBezTo>
                <a:cubicBezTo>
                  <a:pt x="1233" y="189"/>
                  <a:pt x="1244" y="196"/>
                  <a:pt x="1253" y="206"/>
                </a:cubicBezTo>
                <a:cubicBezTo>
                  <a:pt x="1259" y="224"/>
                  <a:pt x="1265" y="242"/>
                  <a:pt x="1270" y="261"/>
                </a:cubicBezTo>
                <a:cubicBezTo>
                  <a:pt x="1268" y="313"/>
                  <a:pt x="1269" y="366"/>
                  <a:pt x="1264" y="418"/>
                </a:cubicBezTo>
                <a:cubicBezTo>
                  <a:pt x="1263" y="425"/>
                  <a:pt x="1256" y="429"/>
                  <a:pt x="1253" y="435"/>
                </a:cubicBezTo>
                <a:cubicBezTo>
                  <a:pt x="1227" y="495"/>
                  <a:pt x="1216" y="509"/>
                  <a:pt x="1158" y="535"/>
                </a:cubicBezTo>
                <a:cubicBezTo>
                  <a:pt x="1143" y="542"/>
                  <a:pt x="1130" y="555"/>
                  <a:pt x="1113" y="558"/>
                </a:cubicBezTo>
                <a:cubicBezTo>
                  <a:pt x="1045" y="570"/>
                  <a:pt x="964" y="587"/>
                  <a:pt x="906" y="625"/>
                </a:cubicBezTo>
                <a:cubicBezTo>
                  <a:pt x="880" y="666"/>
                  <a:pt x="890" y="647"/>
                  <a:pt x="873" y="681"/>
                </a:cubicBezTo>
                <a:cubicBezTo>
                  <a:pt x="859" y="746"/>
                  <a:pt x="864" y="718"/>
                  <a:pt x="856" y="765"/>
                </a:cubicBezTo>
                <a:cubicBezTo>
                  <a:pt x="863" y="886"/>
                  <a:pt x="884" y="1008"/>
                  <a:pt x="850" y="1128"/>
                </a:cubicBezTo>
                <a:cubicBezTo>
                  <a:pt x="846" y="1144"/>
                  <a:pt x="807" y="1175"/>
                  <a:pt x="805" y="1179"/>
                </a:cubicBezTo>
                <a:cubicBezTo>
                  <a:pt x="790" y="1201"/>
                  <a:pt x="775" y="1219"/>
                  <a:pt x="750" y="1229"/>
                </a:cubicBezTo>
                <a:cubicBezTo>
                  <a:pt x="713" y="1262"/>
                  <a:pt x="658" y="1320"/>
                  <a:pt x="610" y="1335"/>
                </a:cubicBezTo>
                <a:cubicBezTo>
                  <a:pt x="561" y="1333"/>
                  <a:pt x="490" y="1418"/>
                  <a:pt x="442" y="1413"/>
                </a:cubicBezTo>
                <a:cubicBezTo>
                  <a:pt x="417" y="1411"/>
                  <a:pt x="292" y="1599"/>
                  <a:pt x="269" y="1592"/>
                </a:cubicBezTo>
                <a:cubicBezTo>
                  <a:pt x="254" y="1577"/>
                  <a:pt x="64" y="1849"/>
                  <a:pt x="50" y="1833"/>
                </a:cubicBezTo>
                <a:cubicBezTo>
                  <a:pt x="12" y="1827"/>
                  <a:pt x="46" y="1613"/>
                  <a:pt x="39" y="1559"/>
                </a:cubicBezTo>
                <a:cubicBezTo>
                  <a:pt x="41" y="1532"/>
                  <a:pt x="11" y="1528"/>
                  <a:pt x="6" y="1509"/>
                </a:cubicBezTo>
                <a:cubicBezTo>
                  <a:pt x="0" y="1479"/>
                  <a:pt x="3" y="1474"/>
                  <a:pt x="11" y="1447"/>
                </a:cubicBezTo>
                <a:cubicBezTo>
                  <a:pt x="9" y="1401"/>
                  <a:pt x="14" y="1298"/>
                  <a:pt x="17" y="1235"/>
                </a:cubicBezTo>
                <a:cubicBezTo>
                  <a:pt x="20" y="1172"/>
                  <a:pt x="26" y="1127"/>
                  <a:pt x="28" y="1067"/>
                </a:cubicBezTo>
                <a:cubicBezTo>
                  <a:pt x="26" y="1025"/>
                  <a:pt x="55" y="916"/>
                  <a:pt x="28" y="877"/>
                </a:cubicBezTo>
                <a:cubicBezTo>
                  <a:pt x="30" y="843"/>
                  <a:pt x="29" y="809"/>
                  <a:pt x="34" y="776"/>
                </a:cubicBezTo>
                <a:cubicBezTo>
                  <a:pt x="37" y="757"/>
                  <a:pt x="28" y="714"/>
                  <a:pt x="28" y="714"/>
                </a:cubicBezTo>
                <a:cubicBezTo>
                  <a:pt x="31" y="622"/>
                  <a:pt x="17" y="580"/>
                  <a:pt x="11" y="519"/>
                </a:cubicBezTo>
                <a:cubicBezTo>
                  <a:pt x="52" y="386"/>
                  <a:pt x="11" y="267"/>
                  <a:pt x="17" y="155"/>
                </a:cubicBezTo>
                <a:cubicBezTo>
                  <a:pt x="22" y="67"/>
                  <a:pt x="23" y="77"/>
                  <a:pt x="28" y="27"/>
                </a:cubicBezTo>
                <a:cubicBezTo>
                  <a:pt x="348" y="58"/>
                  <a:pt x="191" y="27"/>
                  <a:pt x="917" y="21"/>
                </a:cubicBezTo>
                <a:cubicBezTo>
                  <a:pt x="1064" y="14"/>
                  <a:pt x="1010" y="0"/>
                  <a:pt x="1085" y="27"/>
                </a:cubicBezTo>
                <a:close/>
              </a:path>
            </a:pathLst>
          </a:custGeom>
          <a:solidFill>
            <a:srgbClr val="C0C0C0">
              <a:alpha val="1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8660" name="Picture 52">
            <a:extLst>
              <a:ext uri="{FF2B5EF4-FFF2-40B4-BE49-F238E27FC236}">
                <a16:creationId xmlns:a16="http://schemas.microsoft.com/office/drawing/2014/main" id="{A7285036-0D43-F0E4-47B5-2B726434D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8800"/>
            <a:ext cx="24765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661" name="Picture 53">
            <a:extLst>
              <a:ext uri="{FF2B5EF4-FFF2-40B4-BE49-F238E27FC236}">
                <a16:creationId xmlns:a16="http://schemas.microsoft.com/office/drawing/2014/main" id="{596A93E0-ACFA-DC0E-24C0-5B0AE9731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371600"/>
            <a:ext cx="24765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664" name="Picture 56">
            <a:extLst>
              <a:ext uri="{FF2B5EF4-FFF2-40B4-BE49-F238E27FC236}">
                <a16:creationId xmlns:a16="http://schemas.microsoft.com/office/drawing/2014/main" id="{7BBB4B9E-8ACA-BAC9-AEB8-224AB3153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09800"/>
            <a:ext cx="24765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665" name="Picture 57">
            <a:extLst>
              <a:ext uri="{FF2B5EF4-FFF2-40B4-BE49-F238E27FC236}">
                <a16:creationId xmlns:a16="http://schemas.microsoft.com/office/drawing/2014/main" id="{F4E52614-4EBD-0A80-2FEC-8CFEA845F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971800"/>
            <a:ext cx="24765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666" name="Picture 58">
            <a:extLst>
              <a:ext uri="{FF2B5EF4-FFF2-40B4-BE49-F238E27FC236}">
                <a16:creationId xmlns:a16="http://schemas.microsoft.com/office/drawing/2014/main" id="{55C92AE1-FA79-C667-38C8-88593C1CC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48000"/>
            <a:ext cx="24765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5">
            <a:extLst>
              <a:ext uri="{FF2B5EF4-FFF2-40B4-BE49-F238E27FC236}">
                <a16:creationId xmlns:a16="http://schemas.microsoft.com/office/drawing/2014/main" id="{AECF6AFD-F9AB-24CB-56C0-F5894E47F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7391400" cy="3429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Freeform 6">
            <a:extLst>
              <a:ext uri="{FF2B5EF4-FFF2-40B4-BE49-F238E27FC236}">
                <a16:creationId xmlns:a16="http://schemas.microsoft.com/office/drawing/2014/main" id="{69AB4617-1ACA-9180-9ABF-4C7CA0BE80C6}"/>
              </a:ext>
            </a:extLst>
          </p:cNvPr>
          <p:cNvSpPr>
            <a:spLocks/>
          </p:cNvSpPr>
          <p:nvPr/>
        </p:nvSpPr>
        <p:spPr bwMode="auto">
          <a:xfrm>
            <a:off x="-407988" y="5562600"/>
            <a:ext cx="9720263" cy="1354138"/>
          </a:xfrm>
          <a:custGeom>
            <a:avLst/>
            <a:gdLst>
              <a:gd name="T0" fmla="*/ 305 w 6123"/>
              <a:gd name="T1" fmla="*/ 0 h 853"/>
              <a:gd name="T2" fmla="*/ 833 w 6123"/>
              <a:gd name="T3" fmla="*/ 48 h 853"/>
              <a:gd name="T4" fmla="*/ 1361 w 6123"/>
              <a:gd name="T5" fmla="*/ 240 h 853"/>
              <a:gd name="T6" fmla="*/ 2398 w 6123"/>
              <a:gd name="T7" fmla="*/ 121 h 853"/>
              <a:gd name="T8" fmla="*/ 2913 w 6123"/>
              <a:gd name="T9" fmla="*/ 33 h 853"/>
              <a:gd name="T10" fmla="*/ 3521 w 6123"/>
              <a:gd name="T11" fmla="*/ 96 h 853"/>
              <a:gd name="T12" fmla="*/ 4289 w 6123"/>
              <a:gd name="T13" fmla="*/ 288 h 853"/>
              <a:gd name="T14" fmla="*/ 5143 w 6123"/>
              <a:gd name="T15" fmla="*/ 121 h 853"/>
              <a:gd name="T16" fmla="*/ 5963 w 6123"/>
              <a:gd name="T17" fmla="*/ 311 h 853"/>
              <a:gd name="T18" fmla="*/ 6017 w 6123"/>
              <a:gd name="T19" fmla="*/ 816 h 853"/>
              <a:gd name="T20" fmla="*/ 5326 w 6123"/>
              <a:gd name="T21" fmla="*/ 535 h 853"/>
              <a:gd name="T22" fmla="*/ 4364 w 6123"/>
              <a:gd name="T23" fmla="*/ 630 h 853"/>
              <a:gd name="T24" fmla="*/ 3774 w 6123"/>
              <a:gd name="T25" fmla="*/ 548 h 853"/>
              <a:gd name="T26" fmla="*/ 3001 w 6123"/>
              <a:gd name="T27" fmla="*/ 447 h 853"/>
              <a:gd name="T28" fmla="*/ 2321 w 6123"/>
              <a:gd name="T29" fmla="*/ 576 h 853"/>
              <a:gd name="T30" fmla="*/ 1524 w 6123"/>
              <a:gd name="T31" fmla="*/ 636 h 853"/>
              <a:gd name="T32" fmla="*/ 867 w 6123"/>
              <a:gd name="T33" fmla="*/ 514 h 853"/>
              <a:gd name="T34" fmla="*/ 94 w 6123"/>
              <a:gd name="T35" fmla="*/ 230 h 853"/>
              <a:gd name="T36" fmla="*/ 305 w 6123"/>
              <a:gd name="T37" fmla="*/ 0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123" h="853">
                <a:moveTo>
                  <a:pt x="305" y="0"/>
                </a:moveTo>
                <a:cubicBezTo>
                  <a:pt x="481" y="4"/>
                  <a:pt x="657" y="8"/>
                  <a:pt x="833" y="48"/>
                </a:cubicBezTo>
                <a:cubicBezTo>
                  <a:pt x="1009" y="88"/>
                  <a:pt x="1100" y="228"/>
                  <a:pt x="1361" y="240"/>
                </a:cubicBezTo>
                <a:cubicBezTo>
                  <a:pt x="1622" y="252"/>
                  <a:pt x="2139" y="156"/>
                  <a:pt x="2398" y="121"/>
                </a:cubicBezTo>
                <a:cubicBezTo>
                  <a:pt x="2657" y="86"/>
                  <a:pt x="2726" y="37"/>
                  <a:pt x="2913" y="33"/>
                </a:cubicBezTo>
                <a:cubicBezTo>
                  <a:pt x="3100" y="29"/>
                  <a:pt x="3292" y="54"/>
                  <a:pt x="3521" y="96"/>
                </a:cubicBezTo>
                <a:cubicBezTo>
                  <a:pt x="3750" y="138"/>
                  <a:pt x="4019" y="284"/>
                  <a:pt x="4289" y="288"/>
                </a:cubicBezTo>
                <a:cubicBezTo>
                  <a:pt x="4559" y="292"/>
                  <a:pt x="4864" y="117"/>
                  <a:pt x="5143" y="121"/>
                </a:cubicBezTo>
                <a:cubicBezTo>
                  <a:pt x="5422" y="125"/>
                  <a:pt x="5817" y="195"/>
                  <a:pt x="5963" y="311"/>
                </a:cubicBezTo>
                <a:cubicBezTo>
                  <a:pt x="6109" y="427"/>
                  <a:pt x="6123" y="779"/>
                  <a:pt x="6017" y="816"/>
                </a:cubicBezTo>
                <a:cubicBezTo>
                  <a:pt x="5911" y="853"/>
                  <a:pt x="5601" y="566"/>
                  <a:pt x="5326" y="535"/>
                </a:cubicBezTo>
                <a:cubicBezTo>
                  <a:pt x="5051" y="504"/>
                  <a:pt x="4623" y="628"/>
                  <a:pt x="4364" y="630"/>
                </a:cubicBezTo>
                <a:cubicBezTo>
                  <a:pt x="4105" y="632"/>
                  <a:pt x="4001" y="578"/>
                  <a:pt x="3774" y="548"/>
                </a:cubicBezTo>
                <a:cubicBezTo>
                  <a:pt x="3547" y="518"/>
                  <a:pt x="3243" y="442"/>
                  <a:pt x="3001" y="447"/>
                </a:cubicBezTo>
                <a:cubicBezTo>
                  <a:pt x="2759" y="452"/>
                  <a:pt x="2567" y="545"/>
                  <a:pt x="2321" y="576"/>
                </a:cubicBezTo>
                <a:cubicBezTo>
                  <a:pt x="2075" y="607"/>
                  <a:pt x="1766" y="646"/>
                  <a:pt x="1524" y="636"/>
                </a:cubicBezTo>
                <a:cubicBezTo>
                  <a:pt x="1282" y="626"/>
                  <a:pt x="1105" y="582"/>
                  <a:pt x="867" y="514"/>
                </a:cubicBezTo>
                <a:cubicBezTo>
                  <a:pt x="629" y="446"/>
                  <a:pt x="188" y="316"/>
                  <a:pt x="94" y="230"/>
                </a:cubicBezTo>
                <a:cubicBezTo>
                  <a:pt x="0" y="144"/>
                  <a:pt x="261" y="48"/>
                  <a:pt x="305" y="0"/>
                </a:cubicBezTo>
                <a:close/>
              </a:path>
            </a:pathLst>
          </a:cu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Oval 7">
            <a:extLst>
              <a:ext uri="{FF2B5EF4-FFF2-40B4-BE49-F238E27FC236}">
                <a16:creationId xmlns:a16="http://schemas.microsoft.com/office/drawing/2014/main" id="{9C880432-158D-4D5A-2E68-CFFCE206B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Landing</a:t>
            </a:r>
          </a:p>
        </p:txBody>
      </p:sp>
      <p:sp>
        <p:nvSpPr>
          <p:cNvPr id="58376" name="Freeform 8">
            <a:extLst>
              <a:ext uri="{FF2B5EF4-FFF2-40B4-BE49-F238E27FC236}">
                <a16:creationId xmlns:a16="http://schemas.microsoft.com/office/drawing/2014/main" id="{32B01B0C-D67A-CBC9-0E67-978BAD0043B1}"/>
              </a:ext>
            </a:extLst>
          </p:cNvPr>
          <p:cNvSpPr>
            <a:spLocks/>
          </p:cNvSpPr>
          <p:nvPr/>
        </p:nvSpPr>
        <p:spPr bwMode="auto">
          <a:xfrm>
            <a:off x="1411288" y="1795463"/>
            <a:ext cx="2016125" cy="2935287"/>
          </a:xfrm>
          <a:custGeom>
            <a:avLst/>
            <a:gdLst>
              <a:gd name="T0" fmla="*/ 1085 w 1270"/>
              <a:gd name="T1" fmla="*/ 27 h 1849"/>
              <a:gd name="T2" fmla="*/ 1163 w 1270"/>
              <a:gd name="T3" fmla="*/ 94 h 1849"/>
              <a:gd name="T4" fmla="*/ 1225 w 1270"/>
              <a:gd name="T5" fmla="*/ 178 h 1849"/>
              <a:gd name="T6" fmla="*/ 1253 w 1270"/>
              <a:gd name="T7" fmla="*/ 206 h 1849"/>
              <a:gd name="T8" fmla="*/ 1270 w 1270"/>
              <a:gd name="T9" fmla="*/ 261 h 1849"/>
              <a:gd name="T10" fmla="*/ 1264 w 1270"/>
              <a:gd name="T11" fmla="*/ 418 h 1849"/>
              <a:gd name="T12" fmla="*/ 1253 w 1270"/>
              <a:gd name="T13" fmla="*/ 435 h 1849"/>
              <a:gd name="T14" fmla="*/ 1158 w 1270"/>
              <a:gd name="T15" fmla="*/ 535 h 1849"/>
              <a:gd name="T16" fmla="*/ 1113 w 1270"/>
              <a:gd name="T17" fmla="*/ 558 h 1849"/>
              <a:gd name="T18" fmla="*/ 906 w 1270"/>
              <a:gd name="T19" fmla="*/ 625 h 1849"/>
              <a:gd name="T20" fmla="*/ 873 w 1270"/>
              <a:gd name="T21" fmla="*/ 681 h 1849"/>
              <a:gd name="T22" fmla="*/ 856 w 1270"/>
              <a:gd name="T23" fmla="*/ 765 h 1849"/>
              <a:gd name="T24" fmla="*/ 850 w 1270"/>
              <a:gd name="T25" fmla="*/ 1128 h 1849"/>
              <a:gd name="T26" fmla="*/ 805 w 1270"/>
              <a:gd name="T27" fmla="*/ 1179 h 1849"/>
              <a:gd name="T28" fmla="*/ 750 w 1270"/>
              <a:gd name="T29" fmla="*/ 1229 h 1849"/>
              <a:gd name="T30" fmla="*/ 610 w 1270"/>
              <a:gd name="T31" fmla="*/ 1335 h 1849"/>
              <a:gd name="T32" fmla="*/ 442 w 1270"/>
              <a:gd name="T33" fmla="*/ 1413 h 1849"/>
              <a:gd name="T34" fmla="*/ 269 w 1270"/>
              <a:gd name="T35" fmla="*/ 1592 h 1849"/>
              <a:gd name="T36" fmla="*/ 50 w 1270"/>
              <a:gd name="T37" fmla="*/ 1833 h 1849"/>
              <a:gd name="T38" fmla="*/ 39 w 1270"/>
              <a:gd name="T39" fmla="*/ 1559 h 1849"/>
              <a:gd name="T40" fmla="*/ 6 w 1270"/>
              <a:gd name="T41" fmla="*/ 1509 h 1849"/>
              <a:gd name="T42" fmla="*/ 11 w 1270"/>
              <a:gd name="T43" fmla="*/ 1447 h 1849"/>
              <a:gd name="T44" fmla="*/ 17 w 1270"/>
              <a:gd name="T45" fmla="*/ 1235 h 1849"/>
              <a:gd name="T46" fmla="*/ 28 w 1270"/>
              <a:gd name="T47" fmla="*/ 1067 h 1849"/>
              <a:gd name="T48" fmla="*/ 28 w 1270"/>
              <a:gd name="T49" fmla="*/ 877 h 1849"/>
              <a:gd name="T50" fmla="*/ 34 w 1270"/>
              <a:gd name="T51" fmla="*/ 776 h 1849"/>
              <a:gd name="T52" fmla="*/ 28 w 1270"/>
              <a:gd name="T53" fmla="*/ 714 h 1849"/>
              <a:gd name="T54" fmla="*/ 11 w 1270"/>
              <a:gd name="T55" fmla="*/ 519 h 1849"/>
              <a:gd name="T56" fmla="*/ 17 w 1270"/>
              <a:gd name="T57" fmla="*/ 155 h 1849"/>
              <a:gd name="T58" fmla="*/ 28 w 1270"/>
              <a:gd name="T59" fmla="*/ 27 h 1849"/>
              <a:gd name="T60" fmla="*/ 917 w 1270"/>
              <a:gd name="T61" fmla="*/ 21 h 1849"/>
              <a:gd name="T62" fmla="*/ 1085 w 1270"/>
              <a:gd name="T63" fmla="*/ 27 h 1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70" h="1849">
                <a:moveTo>
                  <a:pt x="1085" y="27"/>
                </a:moveTo>
                <a:cubicBezTo>
                  <a:pt x="1108" y="56"/>
                  <a:pt x="1133" y="71"/>
                  <a:pt x="1163" y="94"/>
                </a:cubicBezTo>
                <a:cubicBezTo>
                  <a:pt x="1193" y="117"/>
                  <a:pt x="1205" y="149"/>
                  <a:pt x="1225" y="178"/>
                </a:cubicBezTo>
                <a:cubicBezTo>
                  <a:pt x="1233" y="189"/>
                  <a:pt x="1244" y="196"/>
                  <a:pt x="1253" y="206"/>
                </a:cubicBezTo>
                <a:cubicBezTo>
                  <a:pt x="1259" y="224"/>
                  <a:pt x="1265" y="242"/>
                  <a:pt x="1270" y="261"/>
                </a:cubicBezTo>
                <a:cubicBezTo>
                  <a:pt x="1268" y="313"/>
                  <a:pt x="1269" y="366"/>
                  <a:pt x="1264" y="418"/>
                </a:cubicBezTo>
                <a:cubicBezTo>
                  <a:pt x="1263" y="425"/>
                  <a:pt x="1256" y="429"/>
                  <a:pt x="1253" y="435"/>
                </a:cubicBezTo>
                <a:cubicBezTo>
                  <a:pt x="1227" y="495"/>
                  <a:pt x="1216" y="509"/>
                  <a:pt x="1158" y="535"/>
                </a:cubicBezTo>
                <a:cubicBezTo>
                  <a:pt x="1143" y="542"/>
                  <a:pt x="1130" y="555"/>
                  <a:pt x="1113" y="558"/>
                </a:cubicBezTo>
                <a:cubicBezTo>
                  <a:pt x="1045" y="570"/>
                  <a:pt x="964" y="587"/>
                  <a:pt x="906" y="625"/>
                </a:cubicBezTo>
                <a:cubicBezTo>
                  <a:pt x="880" y="666"/>
                  <a:pt x="890" y="647"/>
                  <a:pt x="873" y="681"/>
                </a:cubicBezTo>
                <a:cubicBezTo>
                  <a:pt x="859" y="746"/>
                  <a:pt x="864" y="718"/>
                  <a:pt x="856" y="765"/>
                </a:cubicBezTo>
                <a:cubicBezTo>
                  <a:pt x="863" y="886"/>
                  <a:pt x="884" y="1008"/>
                  <a:pt x="850" y="1128"/>
                </a:cubicBezTo>
                <a:cubicBezTo>
                  <a:pt x="846" y="1144"/>
                  <a:pt x="807" y="1175"/>
                  <a:pt x="805" y="1179"/>
                </a:cubicBezTo>
                <a:cubicBezTo>
                  <a:pt x="790" y="1201"/>
                  <a:pt x="775" y="1219"/>
                  <a:pt x="750" y="1229"/>
                </a:cubicBezTo>
                <a:cubicBezTo>
                  <a:pt x="713" y="1262"/>
                  <a:pt x="658" y="1320"/>
                  <a:pt x="610" y="1335"/>
                </a:cubicBezTo>
                <a:cubicBezTo>
                  <a:pt x="561" y="1333"/>
                  <a:pt x="490" y="1418"/>
                  <a:pt x="442" y="1413"/>
                </a:cubicBezTo>
                <a:cubicBezTo>
                  <a:pt x="417" y="1411"/>
                  <a:pt x="292" y="1599"/>
                  <a:pt x="269" y="1592"/>
                </a:cubicBezTo>
                <a:cubicBezTo>
                  <a:pt x="254" y="1577"/>
                  <a:pt x="64" y="1849"/>
                  <a:pt x="50" y="1833"/>
                </a:cubicBezTo>
                <a:cubicBezTo>
                  <a:pt x="12" y="1827"/>
                  <a:pt x="46" y="1613"/>
                  <a:pt x="39" y="1559"/>
                </a:cubicBezTo>
                <a:cubicBezTo>
                  <a:pt x="41" y="1532"/>
                  <a:pt x="11" y="1528"/>
                  <a:pt x="6" y="1509"/>
                </a:cubicBezTo>
                <a:cubicBezTo>
                  <a:pt x="0" y="1479"/>
                  <a:pt x="3" y="1474"/>
                  <a:pt x="11" y="1447"/>
                </a:cubicBezTo>
                <a:cubicBezTo>
                  <a:pt x="9" y="1401"/>
                  <a:pt x="14" y="1298"/>
                  <a:pt x="17" y="1235"/>
                </a:cubicBezTo>
                <a:cubicBezTo>
                  <a:pt x="20" y="1172"/>
                  <a:pt x="26" y="1127"/>
                  <a:pt x="28" y="1067"/>
                </a:cubicBezTo>
                <a:cubicBezTo>
                  <a:pt x="26" y="1025"/>
                  <a:pt x="55" y="916"/>
                  <a:pt x="28" y="877"/>
                </a:cubicBezTo>
                <a:cubicBezTo>
                  <a:pt x="30" y="843"/>
                  <a:pt x="29" y="809"/>
                  <a:pt x="34" y="776"/>
                </a:cubicBezTo>
                <a:cubicBezTo>
                  <a:pt x="37" y="757"/>
                  <a:pt x="28" y="714"/>
                  <a:pt x="28" y="714"/>
                </a:cubicBezTo>
                <a:cubicBezTo>
                  <a:pt x="31" y="622"/>
                  <a:pt x="17" y="580"/>
                  <a:pt x="11" y="519"/>
                </a:cubicBezTo>
                <a:cubicBezTo>
                  <a:pt x="52" y="386"/>
                  <a:pt x="11" y="267"/>
                  <a:pt x="17" y="155"/>
                </a:cubicBezTo>
                <a:cubicBezTo>
                  <a:pt x="22" y="67"/>
                  <a:pt x="23" y="77"/>
                  <a:pt x="28" y="27"/>
                </a:cubicBezTo>
                <a:cubicBezTo>
                  <a:pt x="348" y="58"/>
                  <a:pt x="191" y="27"/>
                  <a:pt x="917" y="21"/>
                </a:cubicBezTo>
                <a:cubicBezTo>
                  <a:pt x="1064" y="14"/>
                  <a:pt x="1010" y="0"/>
                  <a:pt x="1085" y="27"/>
                </a:cubicBezTo>
                <a:close/>
              </a:path>
            </a:pathLst>
          </a:custGeom>
          <a:solidFill>
            <a:srgbClr val="C0C0C0">
              <a:alpha val="1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8377" name="Group 9">
            <a:extLst>
              <a:ext uri="{FF2B5EF4-FFF2-40B4-BE49-F238E27FC236}">
                <a16:creationId xmlns:a16="http://schemas.microsoft.com/office/drawing/2014/main" id="{EADFE8E4-3814-FEEB-CBC3-A43DDA3912D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066800"/>
            <a:ext cx="1447800" cy="2276475"/>
            <a:chOff x="432" y="672"/>
            <a:chExt cx="912" cy="1434"/>
          </a:xfrm>
        </p:grpSpPr>
        <p:pic>
          <p:nvPicPr>
            <p:cNvPr id="58378" name="Picture 10">
              <a:extLst>
                <a:ext uri="{FF2B5EF4-FFF2-40B4-BE49-F238E27FC236}">
                  <a16:creationId xmlns:a16="http://schemas.microsoft.com/office/drawing/2014/main" id="{6194B338-12B6-D7ED-380F-EDFB7461EE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79" name="Picture 11">
              <a:extLst>
                <a:ext uri="{FF2B5EF4-FFF2-40B4-BE49-F238E27FC236}">
                  <a16:creationId xmlns:a16="http://schemas.microsoft.com/office/drawing/2014/main" id="{E0F294F9-26C6-EF86-9ED8-ED2077F0FD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0" name="Picture 12">
              <a:extLst>
                <a:ext uri="{FF2B5EF4-FFF2-40B4-BE49-F238E27FC236}">
                  <a16:creationId xmlns:a16="http://schemas.microsoft.com/office/drawing/2014/main" id="{39D1314E-E0CC-0AB4-47C4-EDE1E013DD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15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1" name="Picture 13">
              <a:extLst>
                <a:ext uri="{FF2B5EF4-FFF2-40B4-BE49-F238E27FC236}">
                  <a16:creationId xmlns:a16="http://schemas.microsoft.com/office/drawing/2014/main" id="{163001D6-9D0B-D974-B131-5F6D7D37C5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63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8382" name="Group 14">
            <a:extLst>
              <a:ext uri="{FF2B5EF4-FFF2-40B4-BE49-F238E27FC236}">
                <a16:creationId xmlns:a16="http://schemas.microsoft.com/office/drawing/2014/main" id="{967193EE-5CC6-2DFC-D51C-06BBD753375F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905000"/>
            <a:ext cx="6437313" cy="3009900"/>
            <a:chOff x="1008" y="1200"/>
            <a:chExt cx="4055" cy="1896"/>
          </a:xfrm>
        </p:grpSpPr>
        <p:pic>
          <p:nvPicPr>
            <p:cNvPr id="58383" name="Picture 15">
              <a:extLst>
                <a:ext uri="{FF2B5EF4-FFF2-40B4-BE49-F238E27FC236}">
                  <a16:creationId xmlns:a16="http://schemas.microsoft.com/office/drawing/2014/main" id="{9513F8A3-8D0C-7F7E-18C0-629CFF4438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11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4" name="Picture 16">
              <a:extLst>
                <a:ext uri="{FF2B5EF4-FFF2-40B4-BE49-F238E27FC236}">
                  <a16:creationId xmlns:a16="http://schemas.microsoft.com/office/drawing/2014/main" id="{A478ED67-34D6-D842-9883-A2EB6C9638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206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5" name="Picture 17">
              <a:extLst>
                <a:ext uri="{FF2B5EF4-FFF2-40B4-BE49-F238E27FC236}">
                  <a16:creationId xmlns:a16="http://schemas.microsoft.com/office/drawing/2014/main" id="{0DD23BC2-6199-474E-0C9C-DB6B359F78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6" name="Picture 18">
              <a:extLst>
                <a:ext uri="{FF2B5EF4-FFF2-40B4-BE49-F238E27FC236}">
                  <a16:creationId xmlns:a16="http://schemas.microsoft.com/office/drawing/2014/main" id="{F80AABE2-4E9E-2F6A-7176-B0D3C73687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7" name="Picture 19">
              <a:extLst>
                <a:ext uri="{FF2B5EF4-FFF2-40B4-BE49-F238E27FC236}">
                  <a16:creationId xmlns:a16="http://schemas.microsoft.com/office/drawing/2014/main" id="{8892FDC7-1487-8916-6FA2-67A87706DF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8" name="Picture 20">
              <a:extLst>
                <a:ext uri="{FF2B5EF4-FFF2-40B4-BE49-F238E27FC236}">
                  <a16:creationId xmlns:a16="http://schemas.microsoft.com/office/drawing/2014/main" id="{3612AB7C-5BC2-D65F-467B-518EEAA9F8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256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9" name="Picture 21">
              <a:extLst>
                <a:ext uri="{FF2B5EF4-FFF2-40B4-BE49-F238E27FC236}">
                  <a16:creationId xmlns:a16="http://schemas.microsoft.com/office/drawing/2014/main" id="{2E26FDC6-6E91-C4CA-2F45-4EDBFC7673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34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0" name="Picture 22">
              <a:extLst>
                <a:ext uri="{FF2B5EF4-FFF2-40B4-BE49-F238E27FC236}">
                  <a16:creationId xmlns:a16="http://schemas.microsoft.com/office/drawing/2014/main" id="{3DC36EA9-1ABF-3C73-9476-C0A1EA6B73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1" name="Picture 23">
              <a:extLst>
                <a:ext uri="{FF2B5EF4-FFF2-40B4-BE49-F238E27FC236}">
                  <a16:creationId xmlns:a16="http://schemas.microsoft.com/office/drawing/2014/main" id="{C6657467-43AD-630C-7B2B-CCB1C089CF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82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2" name="Picture 24">
              <a:extLst>
                <a:ext uri="{FF2B5EF4-FFF2-40B4-BE49-F238E27FC236}">
                  <a16:creationId xmlns:a16="http://schemas.microsoft.com/office/drawing/2014/main" id="{5C5F6B9E-6B3D-BF95-F92E-6227D46D14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264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3" name="Picture 25">
              <a:extLst>
                <a:ext uri="{FF2B5EF4-FFF2-40B4-BE49-F238E27FC236}">
                  <a16:creationId xmlns:a16="http://schemas.microsoft.com/office/drawing/2014/main" id="{D8792E04-D22B-9F5E-0EA3-9C34DF0416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24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4" name="Picture 26">
              <a:extLst>
                <a:ext uri="{FF2B5EF4-FFF2-40B4-BE49-F238E27FC236}">
                  <a16:creationId xmlns:a16="http://schemas.microsoft.com/office/drawing/2014/main" id="{C4127CF2-89A8-930A-9C1B-226B1D6E5C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5" name="Picture 27">
              <a:extLst>
                <a:ext uri="{FF2B5EF4-FFF2-40B4-BE49-F238E27FC236}">
                  <a16:creationId xmlns:a16="http://schemas.microsoft.com/office/drawing/2014/main" id="{8BAEC090-E7BD-3908-BD69-8954AC9251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58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6" name="Picture 28">
              <a:extLst>
                <a:ext uri="{FF2B5EF4-FFF2-40B4-BE49-F238E27FC236}">
                  <a16:creationId xmlns:a16="http://schemas.microsoft.com/office/drawing/2014/main" id="{F4C42D3F-ABE2-42EF-7BAC-D8A5A9C1F8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4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7" name="Picture 29">
              <a:extLst>
                <a:ext uri="{FF2B5EF4-FFF2-40B4-BE49-F238E27FC236}">
                  <a16:creationId xmlns:a16="http://schemas.microsoft.com/office/drawing/2014/main" id="{C9960A6B-CB74-42FA-B97E-C088D50704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172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8" name="Picture 30">
              <a:extLst>
                <a:ext uri="{FF2B5EF4-FFF2-40B4-BE49-F238E27FC236}">
                  <a16:creationId xmlns:a16="http://schemas.microsoft.com/office/drawing/2014/main" id="{526E360B-B3C5-F73B-E908-F857756949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87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99" name="Picture 31">
              <a:extLst>
                <a:ext uri="{FF2B5EF4-FFF2-40B4-BE49-F238E27FC236}">
                  <a16:creationId xmlns:a16="http://schemas.microsoft.com/office/drawing/2014/main" id="{03E8F14B-C9EA-1EC0-28A2-9F67861864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16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400" name="Picture 32">
              <a:extLst>
                <a:ext uri="{FF2B5EF4-FFF2-40B4-BE49-F238E27FC236}">
                  <a16:creationId xmlns:a16="http://schemas.microsoft.com/office/drawing/2014/main" id="{91147C79-1F2E-81FB-9BBE-906587B2B7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235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401" name="Picture 33">
              <a:extLst>
                <a:ext uri="{FF2B5EF4-FFF2-40B4-BE49-F238E27FC236}">
                  <a16:creationId xmlns:a16="http://schemas.microsoft.com/office/drawing/2014/main" id="{8F6FE88E-5F27-6D0F-49B7-BDB1B3D1B8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230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402" name="Picture 34">
              <a:extLst>
                <a:ext uri="{FF2B5EF4-FFF2-40B4-BE49-F238E27FC236}">
                  <a16:creationId xmlns:a16="http://schemas.microsoft.com/office/drawing/2014/main" id="{2975C516-4A5B-E557-7BAE-764CE6D037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8403" name="Group 35">
            <a:extLst>
              <a:ext uri="{FF2B5EF4-FFF2-40B4-BE49-F238E27FC236}">
                <a16:creationId xmlns:a16="http://schemas.microsoft.com/office/drawing/2014/main" id="{FB1E4EFB-ED2E-F703-8526-1BB23527F395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057400"/>
            <a:ext cx="6096000" cy="3276600"/>
            <a:chOff x="1104" y="1296"/>
            <a:chExt cx="3840" cy="2064"/>
          </a:xfrm>
        </p:grpSpPr>
        <p:sp>
          <p:nvSpPr>
            <p:cNvPr id="58404" name="Line 36">
              <a:extLst>
                <a:ext uri="{FF2B5EF4-FFF2-40B4-BE49-F238E27FC236}">
                  <a16:creationId xmlns:a16="http://schemas.microsoft.com/office/drawing/2014/main" id="{C8FAAA5F-F752-60EF-23B7-377B27D843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4" y="2784"/>
              <a:ext cx="96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5" name="Line 37">
              <a:extLst>
                <a:ext uri="{FF2B5EF4-FFF2-40B4-BE49-F238E27FC236}">
                  <a16:creationId xmlns:a16="http://schemas.microsoft.com/office/drawing/2014/main" id="{9D93E509-2788-A862-CFF5-12BC873107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60" y="2400"/>
              <a:ext cx="38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6" name="Line 38">
              <a:extLst>
                <a:ext uri="{FF2B5EF4-FFF2-40B4-BE49-F238E27FC236}">
                  <a16:creationId xmlns:a16="http://schemas.microsoft.com/office/drawing/2014/main" id="{862F779A-F60E-2558-89B7-AD471AADEC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76" y="1584"/>
              <a:ext cx="288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7" name="Line 39">
              <a:extLst>
                <a:ext uri="{FF2B5EF4-FFF2-40B4-BE49-F238E27FC236}">
                  <a16:creationId xmlns:a16="http://schemas.microsoft.com/office/drawing/2014/main" id="{1B189D64-D6F2-59B6-3F34-05BCE54013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1536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8" name="Line 40">
              <a:extLst>
                <a:ext uri="{FF2B5EF4-FFF2-40B4-BE49-F238E27FC236}">
                  <a16:creationId xmlns:a16="http://schemas.microsoft.com/office/drawing/2014/main" id="{D0528093-9431-5633-7F21-E8F2649908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08" y="1584"/>
              <a:ext cx="96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9" name="Line 41">
              <a:extLst>
                <a:ext uri="{FF2B5EF4-FFF2-40B4-BE49-F238E27FC236}">
                  <a16:creationId xmlns:a16="http://schemas.microsoft.com/office/drawing/2014/main" id="{1BD94C21-16B7-E2FB-30C3-0086007473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1440"/>
              <a:ext cx="48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0" name="Line 42">
              <a:extLst>
                <a:ext uri="{FF2B5EF4-FFF2-40B4-BE49-F238E27FC236}">
                  <a16:creationId xmlns:a16="http://schemas.microsoft.com/office/drawing/2014/main" id="{4AA0E525-0351-0C3B-DF6A-CBC667C8B4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208"/>
              <a:ext cx="528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1" name="Line 43">
              <a:extLst>
                <a:ext uri="{FF2B5EF4-FFF2-40B4-BE49-F238E27FC236}">
                  <a16:creationId xmlns:a16="http://schemas.microsoft.com/office/drawing/2014/main" id="{A99BDC3E-E543-17E8-1E2E-F2216C82D3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96" y="2976"/>
              <a:ext cx="72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2" name="Line 44">
              <a:extLst>
                <a:ext uri="{FF2B5EF4-FFF2-40B4-BE49-F238E27FC236}">
                  <a16:creationId xmlns:a16="http://schemas.microsoft.com/office/drawing/2014/main" id="{977C9410-2A92-B36E-91FF-99D8373D00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52" y="1392"/>
              <a:ext cx="48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3" name="Line 45">
              <a:extLst>
                <a:ext uri="{FF2B5EF4-FFF2-40B4-BE49-F238E27FC236}">
                  <a16:creationId xmlns:a16="http://schemas.microsoft.com/office/drawing/2014/main" id="{B6DCB550-4E69-D23F-1567-77FC12EA62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1296"/>
              <a:ext cx="384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4" name="Line 46">
              <a:extLst>
                <a:ext uri="{FF2B5EF4-FFF2-40B4-BE49-F238E27FC236}">
                  <a16:creationId xmlns:a16="http://schemas.microsoft.com/office/drawing/2014/main" id="{EFA3C530-3104-3CBF-9DB0-7920319625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04" y="2592"/>
              <a:ext cx="96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5" name="Line 47">
              <a:extLst>
                <a:ext uri="{FF2B5EF4-FFF2-40B4-BE49-F238E27FC236}">
                  <a16:creationId xmlns:a16="http://schemas.microsoft.com/office/drawing/2014/main" id="{36C3838C-88DF-3986-963B-A377329BB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2064"/>
              <a:ext cx="96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6" name="Line 48">
              <a:extLst>
                <a:ext uri="{FF2B5EF4-FFF2-40B4-BE49-F238E27FC236}">
                  <a16:creationId xmlns:a16="http://schemas.microsoft.com/office/drawing/2014/main" id="{6E4F1505-787A-FD19-237D-C362AED008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0" y="1584"/>
              <a:ext cx="240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7" name="Line 49">
              <a:extLst>
                <a:ext uri="{FF2B5EF4-FFF2-40B4-BE49-F238E27FC236}">
                  <a16:creationId xmlns:a16="http://schemas.microsoft.com/office/drawing/2014/main" id="{D8FAF70D-71F2-A83C-78CA-0D6CEB32DC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064"/>
              <a:ext cx="144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8" name="Line 50">
              <a:extLst>
                <a:ext uri="{FF2B5EF4-FFF2-40B4-BE49-F238E27FC236}">
                  <a16:creationId xmlns:a16="http://schemas.microsoft.com/office/drawing/2014/main" id="{7386ED5F-5673-0572-5AC9-CF0F326E87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44" y="2352"/>
              <a:ext cx="432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9" name="Line 51">
              <a:extLst>
                <a:ext uri="{FF2B5EF4-FFF2-40B4-BE49-F238E27FC236}">
                  <a16:creationId xmlns:a16="http://schemas.microsoft.com/office/drawing/2014/main" id="{86721B10-0720-862C-FC5B-6A0335A4AB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448"/>
              <a:ext cx="24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29" name="Text Box 61">
            <a:extLst>
              <a:ext uri="{FF2B5EF4-FFF2-40B4-BE49-F238E27FC236}">
                <a16:creationId xmlns:a16="http://schemas.microsoft.com/office/drawing/2014/main" id="{BBBF21A0-0282-CA9F-44A2-E2917D36E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81000"/>
            <a:ext cx="6324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8 of 20 in the </a:t>
            </a:r>
            <a:r>
              <a:rPr lang="en-US" altLang="en-US" i="1">
                <a:solidFill>
                  <a:schemeClr val="tx2"/>
                </a:solidFill>
              </a:rPr>
              <a:t>population</a:t>
            </a:r>
            <a:r>
              <a:rPr lang="en-US" altLang="en-US">
                <a:solidFill>
                  <a:schemeClr val="bg2"/>
                </a:solidFill>
              </a:rPr>
              <a:t> had bird use= </a:t>
            </a:r>
            <a:r>
              <a:rPr lang="en-US" altLang="en-US" sz="2800">
                <a:solidFill>
                  <a:schemeClr val="bg2"/>
                </a:solidFill>
              </a:rPr>
              <a:t>40%</a:t>
            </a: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4 of 16 </a:t>
            </a:r>
            <a:r>
              <a:rPr lang="en-US" altLang="en-US" i="1">
                <a:solidFill>
                  <a:schemeClr val="tx2"/>
                </a:solidFill>
              </a:rPr>
              <a:t>sampled</a:t>
            </a:r>
            <a:r>
              <a:rPr lang="en-US" altLang="en-US">
                <a:solidFill>
                  <a:schemeClr val="bg2"/>
                </a:solidFill>
              </a:rPr>
              <a:t> had bird use = </a:t>
            </a:r>
            <a:r>
              <a:rPr lang="en-US" altLang="en-US" sz="2800">
                <a:solidFill>
                  <a:schemeClr val="bg2"/>
                </a:solidFill>
              </a:rPr>
              <a:t>25%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>
            <a:extLst>
              <a:ext uri="{FF2B5EF4-FFF2-40B4-BE49-F238E27FC236}">
                <a16:creationId xmlns:a16="http://schemas.microsoft.com/office/drawing/2014/main" id="{57D39F2B-91E8-4EA8-E174-3C0938AAD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7391400" cy="3429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Freeform 5">
            <a:extLst>
              <a:ext uri="{FF2B5EF4-FFF2-40B4-BE49-F238E27FC236}">
                <a16:creationId xmlns:a16="http://schemas.microsoft.com/office/drawing/2014/main" id="{124B015A-3A8D-9D93-EF3B-B1195CCA532A}"/>
              </a:ext>
            </a:extLst>
          </p:cNvPr>
          <p:cNvSpPr>
            <a:spLocks/>
          </p:cNvSpPr>
          <p:nvPr/>
        </p:nvSpPr>
        <p:spPr bwMode="auto">
          <a:xfrm>
            <a:off x="-407988" y="5562600"/>
            <a:ext cx="9720263" cy="1354138"/>
          </a:xfrm>
          <a:custGeom>
            <a:avLst/>
            <a:gdLst>
              <a:gd name="T0" fmla="*/ 305 w 6123"/>
              <a:gd name="T1" fmla="*/ 0 h 853"/>
              <a:gd name="T2" fmla="*/ 833 w 6123"/>
              <a:gd name="T3" fmla="*/ 48 h 853"/>
              <a:gd name="T4" fmla="*/ 1361 w 6123"/>
              <a:gd name="T5" fmla="*/ 240 h 853"/>
              <a:gd name="T6" fmla="*/ 2398 w 6123"/>
              <a:gd name="T7" fmla="*/ 121 h 853"/>
              <a:gd name="T8" fmla="*/ 2913 w 6123"/>
              <a:gd name="T9" fmla="*/ 33 h 853"/>
              <a:gd name="T10" fmla="*/ 3521 w 6123"/>
              <a:gd name="T11" fmla="*/ 96 h 853"/>
              <a:gd name="T12" fmla="*/ 4289 w 6123"/>
              <a:gd name="T13" fmla="*/ 288 h 853"/>
              <a:gd name="T14" fmla="*/ 5143 w 6123"/>
              <a:gd name="T15" fmla="*/ 121 h 853"/>
              <a:gd name="T16" fmla="*/ 5963 w 6123"/>
              <a:gd name="T17" fmla="*/ 311 h 853"/>
              <a:gd name="T18" fmla="*/ 6017 w 6123"/>
              <a:gd name="T19" fmla="*/ 816 h 853"/>
              <a:gd name="T20" fmla="*/ 5326 w 6123"/>
              <a:gd name="T21" fmla="*/ 535 h 853"/>
              <a:gd name="T22" fmla="*/ 4364 w 6123"/>
              <a:gd name="T23" fmla="*/ 630 h 853"/>
              <a:gd name="T24" fmla="*/ 3774 w 6123"/>
              <a:gd name="T25" fmla="*/ 548 h 853"/>
              <a:gd name="T26" fmla="*/ 3001 w 6123"/>
              <a:gd name="T27" fmla="*/ 447 h 853"/>
              <a:gd name="T28" fmla="*/ 2321 w 6123"/>
              <a:gd name="T29" fmla="*/ 576 h 853"/>
              <a:gd name="T30" fmla="*/ 1524 w 6123"/>
              <a:gd name="T31" fmla="*/ 636 h 853"/>
              <a:gd name="T32" fmla="*/ 867 w 6123"/>
              <a:gd name="T33" fmla="*/ 514 h 853"/>
              <a:gd name="T34" fmla="*/ 94 w 6123"/>
              <a:gd name="T35" fmla="*/ 230 h 853"/>
              <a:gd name="T36" fmla="*/ 305 w 6123"/>
              <a:gd name="T37" fmla="*/ 0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123" h="853">
                <a:moveTo>
                  <a:pt x="305" y="0"/>
                </a:moveTo>
                <a:cubicBezTo>
                  <a:pt x="481" y="4"/>
                  <a:pt x="657" y="8"/>
                  <a:pt x="833" y="48"/>
                </a:cubicBezTo>
                <a:cubicBezTo>
                  <a:pt x="1009" y="88"/>
                  <a:pt x="1100" y="228"/>
                  <a:pt x="1361" y="240"/>
                </a:cubicBezTo>
                <a:cubicBezTo>
                  <a:pt x="1622" y="252"/>
                  <a:pt x="2139" y="156"/>
                  <a:pt x="2398" y="121"/>
                </a:cubicBezTo>
                <a:cubicBezTo>
                  <a:pt x="2657" y="86"/>
                  <a:pt x="2726" y="37"/>
                  <a:pt x="2913" y="33"/>
                </a:cubicBezTo>
                <a:cubicBezTo>
                  <a:pt x="3100" y="29"/>
                  <a:pt x="3292" y="54"/>
                  <a:pt x="3521" y="96"/>
                </a:cubicBezTo>
                <a:cubicBezTo>
                  <a:pt x="3750" y="138"/>
                  <a:pt x="4019" y="284"/>
                  <a:pt x="4289" y="288"/>
                </a:cubicBezTo>
                <a:cubicBezTo>
                  <a:pt x="4559" y="292"/>
                  <a:pt x="4864" y="117"/>
                  <a:pt x="5143" y="121"/>
                </a:cubicBezTo>
                <a:cubicBezTo>
                  <a:pt x="5422" y="125"/>
                  <a:pt x="5817" y="195"/>
                  <a:pt x="5963" y="311"/>
                </a:cubicBezTo>
                <a:cubicBezTo>
                  <a:pt x="6109" y="427"/>
                  <a:pt x="6123" y="779"/>
                  <a:pt x="6017" y="816"/>
                </a:cubicBezTo>
                <a:cubicBezTo>
                  <a:pt x="5911" y="853"/>
                  <a:pt x="5601" y="566"/>
                  <a:pt x="5326" y="535"/>
                </a:cubicBezTo>
                <a:cubicBezTo>
                  <a:pt x="5051" y="504"/>
                  <a:pt x="4623" y="628"/>
                  <a:pt x="4364" y="630"/>
                </a:cubicBezTo>
                <a:cubicBezTo>
                  <a:pt x="4105" y="632"/>
                  <a:pt x="4001" y="578"/>
                  <a:pt x="3774" y="548"/>
                </a:cubicBezTo>
                <a:cubicBezTo>
                  <a:pt x="3547" y="518"/>
                  <a:pt x="3243" y="442"/>
                  <a:pt x="3001" y="447"/>
                </a:cubicBezTo>
                <a:cubicBezTo>
                  <a:pt x="2759" y="452"/>
                  <a:pt x="2567" y="545"/>
                  <a:pt x="2321" y="576"/>
                </a:cubicBezTo>
                <a:cubicBezTo>
                  <a:pt x="2075" y="607"/>
                  <a:pt x="1766" y="646"/>
                  <a:pt x="1524" y="636"/>
                </a:cubicBezTo>
                <a:cubicBezTo>
                  <a:pt x="1282" y="626"/>
                  <a:pt x="1105" y="582"/>
                  <a:pt x="867" y="514"/>
                </a:cubicBezTo>
                <a:cubicBezTo>
                  <a:pt x="629" y="446"/>
                  <a:pt x="188" y="316"/>
                  <a:pt x="94" y="230"/>
                </a:cubicBezTo>
                <a:cubicBezTo>
                  <a:pt x="0" y="144"/>
                  <a:pt x="261" y="48"/>
                  <a:pt x="305" y="0"/>
                </a:cubicBezTo>
                <a:close/>
              </a:path>
            </a:pathLst>
          </a:cu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6" name="Oval 6">
            <a:extLst>
              <a:ext uri="{FF2B5EF4-FFF2-40B4-BE49-F238E27FC236}">
                <a16:creationId xmlns:a16="http://schemas.microsoft.com/office/drawing/2014/main" id="{11DC6C6F-4C56-438E-B7E5-BC197B24DF55}"/>
              </a:ext>
            </a:extLst>
          </p:cNvPr>
          <p:cNvSpPr>
            <a:spLocks noChangeArrowheads="1"/>
          </p:cNvSpPr>
          <p:nvPr/>
        </p:nvSpPr>
        <p:spPr bwMode="auto">
          <a:xfrm rot="2535216">
            <a:off x="228600" y="4953000"/>
            <a:ext cx="16002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Landing</a:t>
            </a:r>
          </a:p>
        </p:txBody>
      </p:sp>
      <p:sp>
        <p:nvSpPr>
          <p:cNvPr id="66567" name="Freeform 7">
            <a:extLst>
              <a:ext uri="{FF2B5EF4-FFF2-40B4-BE49-F238E27FC236}">
                <a16:creationId xmlns:a16="http://schemas.microsoft.com/office/drawing/2014/main" id="{B2C2B80A-D383-2CE3-E019-BE97E74F28BF}"/>
              </a:ext>
            </a:extLst>
          </p:cNvPr>
          <p:cNvSpPr>
            <a:spLocks/>
          </p:cNvSpPr>
          <p:nvPr/>
        </p:nvSpPr>
        <p:spPr bwMode="auto">
          <a:xfrm>
            <a:off x="1411288" y="1795463"/>
            <a:ext cx="2016125" cy="2935287"/>
          </a:xfrm>
          <a:custGeom>
            <a:avLst/>
            <a:gdLst>
              <a:gd name="T0" fmla="*/ 1085 w 1270"/>
              <a:gd name="T1" fmla="*/ 27 h 1849"/>
              <a:gd name="T2" fmla="*/ 1163 w 1270"/>
              <a:gd name="T3" fmla="*/ 94 h 1849"/>
              <a:gd name="T4" fmla="*/ 1225 w 1270"/>
              <a:gd name="T5" fmla="*/ 178 h 1849"/>
              <a:gd name="T6" fmla="*/ 1253 w 1270"/>
              <a:gd name="T7" fmla="*/ 206 h 1849"/>
              <a:gd name="T8" fmla="*/ 1270 w 1270"/>
              <a:gd name="T9" fmla="*/ 261 h 1849"/>
              <a:gd name="T10" fmla="*/ 1264 w 1270"/>
              <a:gd name="T11" fmla="*/ 418 h 1849"/>
              <a:gd name="T12" fmla="*/ 1253 w 1270"/>
              <a:gd name="T13" fmla="*/ 435 h 1849"/>
              <a:gd name="T14" fmla="*/ 1158 w 1270"/>
              <a:gd name="T15" fmla="*/ 535 h 1849"/>
              <a:gd name="T16" fmla="*/ 1113 w 1270"/>
              <a:gd name="T17" fmla="*/ 558 h 1849"/>
              <a:gd name="T18" fmla="*/ 906 w 1270"/>
              <a:gd name="T19" fmla="*/ 625 h 1849"/>
              <a:gd name="T20" fmla="*/ 873 w 1270"/>
              <a:gd name="T21" fmla="*/ 681 h 1849"/>
              <a:gd name="T22" fmla="*/ 856 w 1270"/>
              <a:gd name="T23" fmla="*/ 765 h 1849"/>
              <a:gd name="T24" fmla="*/ 850 w 1270"/>
              <a:gd name="T25" fmla="*/ 1128 h 1849"/>
              <a:gd name="T26" fmla="*/ 805 w 1270"/>
              <a:gd name="T27" fmla="*/ 1179 h 1849"/>
              <a:gd name="T28" fmla="*/ 750 w 1270"/>
              <a:gd name="T29" fmla="*/ 1229 h 1849"/>
              <a:gd name="T30" fmla="*/ 610 w 1270"/>
              <a:gd name="T31" fmla="*/ 1335 h 1849"/>
              <a:gd name="T32" fmla="*/ 442 w 1270"/>
              <a:gd name="T33" fmla="*/ 1413 h 1849"/>
              <a:gd name="T34" fmla="*/ 269 w 1270"/>
              <a:gd name="T35" fmla="*/ 1592 h 1849"/>
              <a:gd name="T36" fmla="*/ 50 w 1270"/>
              <a:gd name="T37" fmla="*/ 1833 h 1849"/>
              <a:gd name="T38" fmla="*/ 39 w 1270"/>
              <a:gd name="T39" fmla="*/ 1559 h 1849"/>
              <a:gd name="T40" fmla="*/ 6 w 1270"/>
              <a:gd name="T41" fmla="*/ 1509 h 1849"/>
              <a:gd name="T42" fmla="*/ 11 w 1270"/>
              <a:gd name="T43" fmla="*/ 1447 h 1849"/>
              <a:gd name="T44" fmla="*/ 17 w 1270"/>
              <a:gd name="T45" fmla="*/ 1235 h 1849"/>
              <a:gd name="T46" fmla="*/ 28 w 1270"/>
              <a:gd name="T47" fmla="*/ 1067 h 1849"/>
              <a:gd name="T48" fmla="*/ 28 w 1270"/>
              <a:gd name="T49" fmla="*/ 877 h 1849"/>
              <a:gd name="T50" fmla="*/ 34 w 1270"/>
              <a:gd name="T51" fmla="*/ 776 h 1849"/>
              <a:gd name="T52" fmla="*/ 28 w 1270"/>
              <a:gd name="T53" fmla="*/ 714 h 1849"/>
              <a:gd name="T54" fmla="*/ 11 w 1270"/>
              <a:gd name="T55" fmla="*/ 519 h 1849"/>
              <a:gd name="T56" fmla="*/ 17 w 1270"/>
              <a:gd name="T57" fmla="*/ 155 h 1849"/>
              <a:gd name="T58" fmla="*/ 28 w 1270"/>
              <a:gd name="T59" fmla="*/ 27 h 1849"/>
              <a:gd name="T60" fmla="*/ 917 w 1270"/>
              <a:gd name="T61" fmla="*/ 21 h 1849"/>
              <a:gd name="T62" fmla="*/ 1085 w 1270"/>
              <a:gd name="T63" fmla="*/ 27 h 1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70" h="1849">
                <a:moveTo>
                  <a:pt x="1085" y="27"/>
                </a:moveTo>
                <a:cubicBezTo>
                  <a:pt x="1108" y="56"/>
                  <a:pt x="1133" y="71"/>
                  <a:pt x="1163" y="94"/>
                </a:cubicBezTo>
                <a:cubicBezTo>
                  <a:pt x="1193" y="117"/>
                  <a:pt x="1205" y="149"/>
                  <a:pt x="1225" y="178"/>
                </a:cubicBezTo>
                <a:cubicBezTo>
                  <a:pt x="1233" y="189"/>
                  <a:pt x="1244" y="196"/>
                  <a:pt x="1253" y="206"/>
                </a:cubicBezTo>
                <a:cubicBezTo>
                  <a:pt x="1259" y="224"/>
                  <a:pt x="1265" y="242"/>
                  <a:pt x="1270" y="261"/>
                </a:cubicBezTo>
                <a:cubicBezTo>
                  <a:pt x="1268" y="313"/>
                  <a:pt x="1269" y="366"/>
                  <a:pt x="1264" y="418"/>
                </a:cubicBezTo>
                <a:cubicBezTo>
                  <a:pt x="1263" y="425"/>
                  <a:pt x="1256" y="429"/>
                  <a:pt x="1253" y="435"/>
                </a:cubicBezTo>
                <a:cubicBezTo>
                  <a:pt x="1227" y="495"/>
                  <a:pt x="1216" y="509"/>
                  <a:pt x="1158" y="535"/>
                </a:cubicBezTo>
                <a:cubicBezTo>
                  <a:pt x="1143" y="542"/>
                  <a:pt x="1130" y="555"/>
                  <a:pt x="1113" y="558"/>
                </a:cubicBezTo>
                <a:cubicBezTo>
                  <a:pt x="1045" y="570"/>
                  <a:pt x="964" y="587"/>
                  <a:pt x="906" y="625"/>
                </a:cubicBezTo>
                <a:cubicBezTo>
                  <a:pt x="880" y="666"/>
                  <a:pt x="890" y="647"/>
                  <a:pt x="873" y="681"/>
                </a:cubicBezTo>
                <a:cubicBezTo>
                  <a:pt x="859" y="746"/>
                  <a:pt x="864" y="718"/>
                  <a:pt x="856" y="765"/>
                </a:cubicBezTo>
                <a:cubicBezTo>
                  <a:pt x="863" y="886"/>
                  <a:pt x="884" y="1008"/>
                  <a:pt x="850" y="1128"/>
                </a:cubicBezTo>
                <a:cubicBezTo>
                  <a:pt x="846" y="1144"/>
                  <a:pt x="807" y="1175"/>
                  <a:pt x="805" y="1179"/>
                </a:cubicBezTo>
                <a:cubicBezTo>
                  <a:pt x="790" y="1201"/>
                  <a:pt x="775" y="1219"/>
                  <a:pt x="750" y="1229"/>
                </a:cubicBezTo>
                <a:cubicBezTo>
                  <a:pt x="713" y="1262"/>
                  <a:pt x="658" y="1320"/>
                  <a:pt x="610" y="1335"/>
                </a:cubicBezTo>
                <a:cubicBezTo>
                  <a:pt x="561" y="1333"/>
                  <a:pt x="490" y="1418"/>
                  <a:pt x="442" y="1413"/>
                </a:cubicBezTo>
                <a:cubicBezTo>
                  <a:pt x="417" y="1411"/>
                  <a:pt x="292" y="1599"/>
                  <a:pt x="269" y="1592"/>
                </a:cubicBezTo>
                <a:cubicBezTo>
                  <a:pt x="254" y="1577"/>
                  <a:pt x="64" y="1849"/>
                  <a:pt x="50" y="1833"/>
                </a:cubicBezTo>
                <a:cubicBezTo>
                  <a:pt x="12" y="1827"/>
                  <a:pt x="46" y="1613"/>
                  <a:pt x="39" y="1559"/>
                </a:cubicBezTo>
                <a:cubicBezTo>
                  <a:pt x="41" y="1532"/>
                  <a:pt x="11" y="1528"/>
                  <a:pt x="6" y="1509"/>
                </a:cubicBezTo>
                <a:cubicBezTo>
                  <a:pt x="0" y="1479"/>
                  <a:pt x="3" y="1474"/>
                  <a:pt x="11" y="1447"/>
                </a:cubicBezTo>
                <a:cubicBezTo>
                  <a:pt x="9" y="1401"/>
                  <a:pt x="14" y="1298"/>
                  <a:pt x="17" y="1235"/>
                </a:cubicBezTo>
                <a:cubicBezTo>
                  <a:pt x="20" y="1172"/>
                  <a:pt x="26" y="1127"/>
                  <a:pt x="28" y="1067"/>
                </a:cubicBezTo>
                <a:cubicBezTo>
                  <a:pt x="26" y="1025"/>
                  <a:pt x="55" y="916"/>
                  <a:pt x="28" y="877"/>
                </a:cubicBezTo>
                <a:cubicBezTo>
                  <a:pt x="30" y="843"/>
                  <a:pt x="29" y="809"/>
                  <a:pt x="34" y="776"/>
                </a:cubicBezTo>
                <a:cubicBezTo>
                  <a:pt x="37" y="757"/>
                  <a:pt x="28" y="714"/>
                  <a:pt x="28" y="714"/>
                </a:cubicBezTo>
                <a:cubicBezTo>
                  <a:pt x="31" y="622"/>
                  <a:pt x="17" y="580"/>
                  <a:pt x="11" y="519"/>
                </a:cubicBezTo>
                <a:cubicBezTo>
                  <a:pt x="52" y="386"/>
                  <a:pt x="11" y="267"/>
                  <a:pt x="17" y="155"/>
                </a:cubicBezTo>
                <a:cubicBezTo>
                  <a:pt x="22" y="67"/>
                  <a:pt x="23" y="77"/>
                  <a:pt x="28" y="27"/>
                </a:cubicBezTo>
                <a:cubicBezTo>
                  <a:pt x="348" y="58"/>
                  <a:pt x="191" y="27"/>
                  <a:pt x="917" y="21"/>
                </a:cubicBezTo>
                <a:cubicBezTo>
                  <a:pt x="1064" y="14"/>
                  <a:pt x="1010" y="0"/>
                  <a:pt x="1085" y="27"/>
                </a:cubicBezTo>
                <a:close/>
              </a:path>
            </a:pathLst>
          </a:custGeom>
          <a:solidFill>
            <a:srgbClr val="C0C0C0">
              <a:alpha val="1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6568" name="Group 8">
            <a:extLst>
              <a:ext uri="{FF2B5EF4-FFF2-40B4-BE49-F238E27FC236}">
                <a16:creationId xmlns:a16="http://schemas.microsoft.com/office/drawing/2014/main" id="{C6015AF8-6D39-521F-D5CF-52715DDFCC8B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066800"/>
            <a:ext cx="1447800" cy="2276475"/>
            <a:chOff x="432" y="672"/>
            <a:chExt cx="912" cy="1434"/>
          </a:xfrm>
        </p:grpSpPr>
        <p:pic>
          <p:nvPicPr>
            <p:cNvPr id="66569" name="Picture 9">
              <a:extLst>
                <a:ext uri="{FF2B5EF4-FFF2-40B4-BE49-F238E27FC236}">
                  <a16:creationId xmlns:a16="http://schemas.microsoft.com/office/drawing/2014/main" id="{41B5AFCC-CC5C-ECC5-7228-3A9AA828C0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70" name="Picture 10">
              <a:extLst>
                <a:ext uri="{FF2B5EF4-FFF2-40B4-BE49-F238E27FC236}">
                  <a16:creationId xmlns:a16="http://schemas.microsoft.com/office/drawing/2014/main" id="{38F9EC40-56C6-8CC9-6C5B-D14FE9F3FB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71" name="Picture 11">
              <a:extLst>
                <a:ext uri="{FF2B5EF4-FFF2-40B4-BE49-F238E27FC236}">
                  <a16:creationId xmlns:a16="http://schemas.microsoft.com/office/drawing/2014/main" id="{BC52FE54-707A-883E-D27D-C611655AC1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15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72" name="Picture 12">
              <a:extLst>
                <a:ext uri="{FF2B5EF4-FFF2-40B4-BE49-F238E27FC236}">
                  <a16:creationId xmlns:a16="http://schemas.microsoft.com/office/drawing/2014/main" id="{F4E3E15E-B57F-CDCB-BCA6-2C9C3E9600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63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6573" name="Group 13">
            <a:extLst>
              <a:ext uri="{FF2B5EF4-FFF2-40B4-BE49-F238E27FC236}">
                <a16:creationId xmlns:a16="http://schemas.microsoft.com/office/drawing/2014/main" id="{08574681-C5F2-1C9A-647E-88018CF56212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905000"/>
            <a:ext cx="6437313" cy="3009900"/>
            <a:chOff x="1008" y="1200"/>
            <a:chExt cx="4055" cy="1896"/>
          </a:xfrm>
        </p:grpSpPr>
        <p:pic>
          <p:nvPicPr>
            <p:cNvPr id="66574" name="Picture 14">
              <a:extLst>
                <a:ext uri="{FF2B5EF4-FFF2-40B4-BE49-F238E27FC236}">
                  <a16:creationId xmlns:a16="http://schemas.microsoft.com/office/drawing/2014/main" id="{F1979961-6C99-0B2B-1D21-9DA1DAF659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11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75" name="Picture 15">
              <a:extLst>
                <a:ext uri="{FF2B5EF4-FFF2-40B4-BE49-F238E27FC236}">
                  <a16:creationId xmlns:a16="http://schemas.microsoft.com/office/drawing/2014/main" id="{5894118A-8944-F588-EAB7-685B06B495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206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76" name="Picture 16">
              <a:extLst>
                <a:ext uri="{FF2B5EF4-FFF2-40B4-BE49-F238E27FC236}">
                  <a16:creationId xmlns:a16="http://schemas.microsoft.com/office/drawing/2014/main" id="{8E5A0269-1686-6079-F27B-7D3860CF3C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77" name="Picture 17">
              <a:extLst>
                <a:ext uri="{FF2B5EF4-FFF2-40B4-BE49-F238E27FC236}">
                  <a16:creationId xmlns:a16="http://schemas.microsoft.com/office/drawing/2014/main" id="{653296DA-B357-3609-0D2A-01D98C9A42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78" name="Picture 18">
              <a:extLst>
                <a:ext uri="{FF2B5EF4-FFF2-40B4-BE49-F238E27FC236}">
                  <a16:creationId xmlns:a16="http://schemas.microsoft.com/office/drawing/2014/main" id="{67F2E35E-DC38-2FB5-10E0-2F0B2E412E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79" name="Picture 19">
              <a:extLst>
                <a:ext uri="{FF2B5EF4-FFF2-40B4-BE49-F238E27FC236}">
                  <a16:creationId xmlns:a16="http://schemas.microsoft.com/office/drawing/2014/main" id="{15EA394F-5DE4-60B0-DECE-E034D60F82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256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0" name="Picture 20">
              <a:extLst>
                <a:ext uri="{FF2B5EF4-FFF2-40B4-BE49-F238E27FC236}">
                  <a16:creationId xmlns:a16="http://schemas.microsoft.com/office/drawing/2014/main" id="{76BBBBEB-F81F-6B4C-83C9-AAD1DC99F9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34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1" name="Picture 21">
              <a:extLst>
                <a:ext uri="{FF2B5EF4-FFF2-40B4-BE49-F238E27FC236}">
                  <a16:creationId xmlns:a16="http://schemas.microsoft.com/office/drawing/2014/main" id="{082D7F51-73B1-2705-3414-1C3890A322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2" name="Picture 22">
              <a:extLst>
                <a:ext uri="{FF2B5EF4-FFF2-40B4-BE49-F238E27FC236}">
                  <a16:creationId xmlns:a16="http://schemas.microsoft.com/office/drawing/2014/main" id="{FC957789-03BA-077B-14BF-08A3A83360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82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3" name="Picture 23">
              <a:extLst>
                <a:ext uri="{FF2B5EF4-FFF2-40B4-BE49-F238E27FC236}">
                  <a16:creationId xmlns:a16="http://schemas.microsoft.com/office/drawing/2014/main" id="{649DB3F9-2148-2E94-4B1C-F1F7B09087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264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4" name="Picture 24">
              <a:extLst>
                <a:ext uri="{FF2B5EF4-FFF2-40B4-BE49-F238E27FC236}">
                  <a16:creationId xmlns:a16="http://schemas.microsoft.com/office/drawing/2014/main" id="{78DB567C-D7B6-BBB4-215A-C2BBD9F40E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24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5" name="Picture 25">
              <a:extLst>
                <a:ext uri="{FF2B5EF4-FFF2-40B4-BE49-F238E27FC236}">
                  <a16:creationId xmlns:a16="http://schemas.microsoft.com/office/drawing/2014/main" id="{70DBB83D-01FC-263D-0EFC-E5347CC447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6" name="Picture 26">
              <a:extLst>
                <a:ext uri="{FF2B5EF4-FFF2-40B4-BE49-F238E27FC236}">
                  <a16:creationId xmlns:a16="http://schemas.microsoft.com/office/drawing/2014/main" id="{9BF6B4AF-D4F5-75C8-2F12-733EE15A3B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58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7" name="Picture 27">
              <a:extLst>
                <a:ext uri="{FF2B5EF4-FFF2-40B4-BE49-F238E27FC236}">
                  <a16:creationId xmlns:a16="http://schemas.microsoft.com/office/drawing/2014/main" id="{EC8BB993-1342-CDFB-F287-155BA35F5D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4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8" name="Picture 28">
              <a:extLst>
                <a:ext uri="{FF2B5EF4-FFF2-40B4-BE49-F238E27FC236}">
                  <a16:creationId xmlns:a16="http://schemas.microsoft.com/office/drawing/2014/main" id="{51E6FD71-CDA6-838B-CBAA-7BDE3F72A3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172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89" name="Picture 29">
              <a:extLst>
                <a:ext uri="{FF2B5EF4-FFF2-40B4-BE49-F238E27FC236}">
                  <a16:creationId xmlns:a16="http://schemas.microsoft.com/office/drawing/2014/main" id="{1BE0A826-8E07-EBDC-99C8-50DCE658DC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87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90" name="Picture 30">
              <a:extLst>
                <a:ext uri="{FF2B5EF4-FFF2-40B4-BE49-F238E27FC236}">
                  <a16:creationId xmlns:a16="http://schemas.microsoft.com/office/drawing/2014/main" id="{6072872D-C6EF-6BF2-AE31-10D10DDEEE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16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91" name="Picture 31">
              <a:extLst>
                <a:ext uri="{FF2B5EF4-FFF2-40B4-BE49-F238E27FC236}">
                  <a16:creationId xmlns:a16="http://schemas.microsoft.com/office/drawing/2014/main" id="{6AF19470-A414-6A6E-9A75-439574010E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235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92" name="Picture 32">
              <a:extLst>
                <a:ext uri="{FF2B5EF4-FFF2-40B4-BE49-F238E27FC236}">
                  <a16:creationId xmlns:a16="http://schemas.microsoft.com/office/drawing/2014/main" id="{51170179-9461-178D-17C0-4B8D8BAD48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230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593" name="Picture 33">
              <a:extLst>
                <a:ext uri="{FF2B5EF4-FFF2-40B4-BE49-F238E27FC236}">
                  <a16:creationId xmlns:a16="http://schemas.microsoft.com/office/drawing/2014/main" id="{49D52EEE-2931-EF12-003A-14259427CA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6611" name="Group 51">
            <a:extLst>
              <a:ext uri="{FF2B5EF4-FFF2-40B4-BE49-F238E27FC236}">
                <a16:creationId xmlns:a16="http://schemas.microsoft.com/office/drawing/2014/main" id="{7A8DA9E8-632A-69E9-3690-54D8F69B0527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057400"/>
            <a:ext cx="6324600" cy="3048000"/>
            <a:chOff x="912" y="1296"/>
            <a:chExt cx="3984" cy="1920"/>
          </a:xfrm>
        </p:grpSpPr>
        <p:sp>
          <p:nvSpPr>
            <p:cNvPr id="66594" name="Line 34">
              <a:extLst>
                <a:ext uri="{FF2B5EF4-FFF2-40B4-BE49-F238E27FC236}">
                  <a16:creationId xmlns:a16="http://schemas.microsoft.com/office/drawing/2014/main" id="{FB97A413-8232-31BE-012D-1AE3D212BA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2592"/>
              <a:ext cx="144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5" name="Line 35">
              <a:extLst>
                <a:ext uri="{FF2B5EF4-FFF2-40B4-BE49-F238E27FC236}">
                  <a16:creationId xmlns:a16="http://schemas.microsoft.com/office/drawing/2014/main" id="{BC3A888D-B51D-FF79-E065-B1F4269BC6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304"/>
              <a:ext cx="144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6" name="Line 36">
              <a:extLst>
                <a:ext uri="{FF2B5EF4-FFF2-40B4-BE49-F238E27FC236}">
                  <a16:creationId xmlns:a16="http://schemas.microsoft.com/office/drawing/2014/main" id="{DE065DAB-FEFF-6DFF-626E-774BC98D7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6" y="1920"/>
              <a:ext cx="0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7" name="Line 37">
              <a:extLst>
                <a:ext uri="{FF2B5EF4-FFF2-40B4-BE49-F238E27FC236}">
                  <a16:creationId xmlns:a16="http://schemas.microsoft.com/office/drawing/2014/main" id="{7DF9641B-3F29-5176-5BC8-390A881C1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104" y="1728"/>
              <a:ext cx="144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8" name="Line 38">
              <a:extLst>
                <a:ext uri="{FF2B5EF4-FFF2-40B4-BE49-F238E27FC236}">
                  <a16:creationId xmlns:a16="http://schemas.microsoft.com/office/drawing/2014/main" id="{5F381F81-DE7F-40C6-FB14-D35185E098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56" y="1440"/>
              <a:ext cx="48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9" name="Line 39">
              <a:extLst>
                <a:ext uri="{FF2B5EF4-FFF2-40B4-BE49-F238E27FC236}">
                  <a16:creationId xmlns:a16="http://schemas.microsoft.com/office/drawing/2014/main" id="{98AB4863-FF14-4888-CB9C-4584AEBF0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296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0" name="Line 40">
              <a:extLst>
                <a:ext uri="{FF2B5EF4-FFF2-40B4-BE49-F238E27FC236}">
                  <a16:creationId xmlns:a16="http://schemas.microsoft.com/office/drawing/2014/main" id="{30881471-BFA3-4545-5A50-133E37DAF5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296"/>
              <a:ext cx="288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2" name="Line 42">
              <a:extLst>
                <a:ext uri="{FF2B5EF4-FFF2-40B4-BE49-F238E27FC236}">
                  <a16:creationId xmlns:a16="http://schemas.microsoft.com/office/drawing/2014/main" id="{656C627C-B2BE-CEDD-DAB7-34481F20C0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0" y="1536"/>
              <a:ext cx="192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3" name="Line 43">
              <a:extLst>
                <a:ext uri="{FF2B5EF4-FFF2-40B4-BE49-F238E27FC236}">
                  <a16:creationId xmlns:a16="http://schemas.microsoft.com/office/drawing/2014/main" id="{12A810B5-C6A4-258D-5F20-06A5A184AA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016"/>
              <a:ext cx="14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4" name="Line 44">
              <a:extLst>
                <a:ext uri="{FF2B5EF4-FFF2-40B4-BE49-F238E27FC236}">
                  <a16:creationId xmlns:a16="http://schemas.microsoft.com/office/drawing/2014/main" id="{5472B19E-CC37-B7F8-DCEE-1B4075A48D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352"/>
              <a:ext cx="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5" name="Line 45">
              <a:extLst>
                <a:ext uri="{FF2B5EF4-FFF2-40B4-BE49-F238E27FC236}">
                  <a16:creationId xmlns:a16="http://schemas.microsoft.com/office/drawing/2014/main" id="{C850AF4F-F3FA-9C4A-8842-05B9E94F8C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256"/>
              <a:ext cx="336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6" name="Line 46">
              <a:extLst>
                <a:ext uri="{FF2B5EF4-FFF2-40B4-BE49-F238E27FC236}">
                  <a16:creationId xmlns:a16="http://schemas.microsoft.com/office/drawing/2014/main" id="{F64A13C1-03E6-BED9-2371-BA728D935D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6" y="2208"/>
              <a:ext cx="432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7" name="Line 47">
              <a:extLst>
                <a:ext uri="{FF2B5EF4-FFF2-40B4-BE49-F238E27FC236}">
                  <a16:creationId xmlns:a16="http://schemas.microsoft.com/office/drawing/2014/main" id="{C0E6C290-DE1D-D449-764A-621C8A5151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56" y="1536"/>
              <a:ext cx="144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8" name="Line 48">
              <a:extLst>
                <a:ext uri="{FF2B5EF4-FFF2-40B4-BE49-F238E27FC236}">
                  <a16:creationId xmlns:a16="http://schemas.microsoft.com/office/drawing/2014/main" id="{1E85ACA0-15A7-2372-6231-4E15CA0C9C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488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9" name="Line 49">
              <a:extLst>
                <a:ext uri="{FF2B5EF4-FFF2-40B4-BE49-F238E27FC236}">
                  <a16:creationId xmlns:a16="http://schemas.microsoft.com/office/drawing/2014/main" id="{0D99282F-B554-E4A1-C6ED-6B6E773CD7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1632"/>
              <a:ext cx="192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10" name="Line 50">
              <a:extLst>
                <a:ext uri="{FF2B5EF4-FFF2-40B4-BE49-F238E27FC236}">
                  <a16:creationId xmlns:a16="http://schemas.microsoft.com/office/drawing/2014/main" id="{FB0AC57A-1708-49F3-9086-DCD6D8A599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496"/>
              <a:ext cx="384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5">
            <a:extLst>
              <a:ext uri="{FF2B5EF4-FFF2-40B4-BE49-F238E27FC236}">
                <a16:creationId xmlns:a16="http://schemas.microsoft.com/office/drawing/2014/main" id="{1FD57ABB-A818-5CCF-06DF-558AC7E48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7391400" cy="3429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Freeform 6">
            <a:extLst>
              <a:ext uri="{FF2B5EF4-FFF2-40B4-BE49-F238E27FC236}">
                <a16:creationId xmlns:a16="http://schemas.microsoft.com/office/drawing/2014/main" id="{F83A4915-422C-A831-476D-CDC0AC162673}"/>
              </a:ext>
            </a:extLst>
          </p:cNvPr>
          <p:cNvSpPr>
            <a:spLocks/>
          </p:cNvSpPr>
          <p:nvPr/>
        </p:nvSpPr>
        <p:spPr bwMode="auto">
          <a:xfrm>
            <a:off x="-407988" y="5562600"/>
            <a:ext cx="9720263" cy="1354138"/>
          </a:xfrm>
          <a:custGeom>
            <a:avLst/>
            <a:gdLst>
              <a:gd name="T0" fmla="*/ 305 w 6123"/>
              <a:gd name="T1" fmla="*/ 0 h 853"/>
              <a:gd name="T2" fmla="*/ 833 w 6123"/>
              <a:gd name="T3" fmla="*/ 48 h 853"/>
              <a:gd name="T4" fmla="*/ 1361 w 6123"/>
              <a:gd name="T5" fmla="*/ 240 h 853"/>
              <a:gd name="T6" fmla="*/ 2398 w 6123"/>
              <a:gd name="T7" fmla="*/ 121 h 853"/>
              <a:gd name="T8" fmla="*/ 2913 w 6123"/>
              <a:gd name="T9" fmla="*/ 33 h 853"/>
              <a:gd name="T10" fmla="*/ 3521 w 6123"/>
              <a:gd name="T11" fmla="*/ 96 h 853"/>
              <a:gd name="T12" fmla="*/ 4289 w 6123"/>
              <a:gd name="T13" fmla="*/ 288 h 853"/>
              <a:gd name="T14" fmla="*/ 5143 w 6123"/>
              <a:gd name="T15" fmla="*/ 121 h 853"/>
              <a:gd name="T16" fmla="*/ 5963 w 6123"/>
              <a:gd name="T17" fmla="*/ 311 h 853"/>
              <a:gd name="T18" fmla="*/ 6017 w 6123"/>
              <a:gd name="T19" fmla="*/ 816 h 853"/>
              <a:gd name="T20" fmla="*/ 5326 w 6123"/>
              <a:gd name="T21" fmla="*/ 535 h 853"/>
              <a:gd name="T22" fmla="*/ 4364 w 6123"/>
              <a:gd name="T23" fmla="*/ 630 h 853"/>
              <a:gd name="T24" fmla="*/ 3774 w 6123"/>
              <a:gd name="T25" fmla="*/ 548 h 853"/>
              <a:gd name="T26" fmla="*/ 3001 w 6123"/>
              <a:gd name="T27" fmla="*/ 447 h 853"/>
              <a:gd name="T28" fmla="*/ 2321 w 6123"/>
              <a:gd name="T29" fmla="*/ 576 h 853"/>
              <a:gd name="T30" fmla="*/ 1524 w 6123"/>
              <a:gd name="T31" fmla="*/ 636 h 853"/>
              <a:gd name="T32" fmla="*/ 867 w 6123"/>
              <a:gd name="T33" fmla="*/ 514 h 853"/>
              <a:gd name="T34" fmla="*/ 94 w 6123"/>
              <a:gd name="T35" fmla="*/ 230 h 853"/>
              <a:gd name="T36" fmla="*/ 305 w 6123"/>
              <a:gd name="T37" fmla="*/ 0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123" h="853">
                <a:moveTo>
                  <a:pt x="305" y="0"/>
                </a:moveTo>
                <a:cubicBezTo>
                  <a:pt x="481" y="4"/>
                  <a:pt x="657" y="8"/>
                  <a:pt x="833" y="48"/>
                </a:cubicBezTo>
                <a:cubicBezTo>
                  <a:pt x="1009" y="88"/>
                  <a:pt x="1100" y="228"/>
                  <a:pt x="1361" y="240"/>
                </a:cubicBezTo>
                <a:cubicBezTo>
                  <a:pt x="1622" y="252"/>
                  <a:pt x="2139" y="156"/>
                  <a:pt x="2398" y="121"/>
                </a:cubicBezTo>
                <a:cubicBezTo>
                  <a:pt x="2657" y="86"/>
                  <a:pt x="2726" y="37"/>
                  <a:pt x="2913" y="33"/>
                </a:cubicBezTo>
                <a:cubicBezTo>
                  <a:pt x="3100" y="29"/>
                  <a:pt x="3292" y="54"/>
                  <a:pt x="3521" y="96"/>
                </a:cubicBezTo>
                <a:cubicBezTo>
                  <a:pt x="3750" y="138"/>
                  <a:pt x="4019" y="284"/>
                  <a:pt x="4289" y="288"/>
                </a:cubicBezTo>
                <a:cubicBezTo>
                  <a:pt x="4559" y="292"/>
                  <a:pt x="4864" y="117"/>
                  <a:pt x="5143" y="121"/>
                </a:cubicBezTo>
                <a:cubicBezTo>
                  <a:pt x="5422" y="125"/>
                  <a:pt x="5817" y="195"/>
                  <a:pt x="5963" y="311"/>
                </a:cubicBezTo>
                <a:cubicBezTo>
                  <a:pt x="6109" y="427"/>
                  <a:pt x="6123" y="779"/>
                  <a:pt x="6017" y="816"/>
                </a:cubicBezTo>
                <a:cubicBezTo>
                  <a:pt x="5911" y="853"/>
                  <a:pt x="5601" y="566"/>
                  <a:pt x="5326" y="535"/>
                </a:cubicBezTo>
                <a:cubicBezTo>
                  <a:pt x="5051" y="504"/>
                  <a:pt x="4623" y="628"/>
                  <a:pt x="4364" y="630"/>
                </a:cubicBezTo>
                <a:cubicBezTo>
                  <a:pt x="4105" y="632"/>
                  <a:pt x="4001" y="578"/>
                  <a:pt x="3774" y="548"/>
                </a:cubicBezTo>
                <a:cubicBezTo>
                  <a:pt x="3547" y="518"/>
                  <a:pt x="3243" y="442"/>
                  <a:pt x="3001" y="447"/>
                </a:cubicBezTo>
                <a:cubicBezTo>
                  <a:pt x="2759" y="452"/>
                  <a:pt x="2567" y="545"/>
                  <a:pt x="2321" y="576"/>
                </a:cubicBezTo>
                <a:cubicBezTo>
                  <a:pt x="2075" y="607"/>
                  <a:pt x="1766" y="646"/>
                  <a:pt x="1524" y="636"/>
                </a:cubicBezTo>
                <a:cubicBezTo>
                  <a:pt x="1282" y="626"/>
                  <a:pt x="1105" y="582"/>
                  <a:pt x="867" y="514"/>
                </a:cubicBezTo>
                <a:cubicBezTo>
                  <a:pt x="629" y="446"/>
                  <a:pt x="188" y="316"/>
                  <a:pt x="94" y="230"/>
                </a:cubicBezTo>
                <a:cubicBezTo>
                  <a:pt x="0" y="144"/>
                  <a:pt x="261" y="48"/>
                  <a:pt x="305" y="0"/>
                </a:cubicBezTo>
                <a:close/>
              </a:path>
            </a:pathLst>
          </a:cu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9" name="Oval 7">
            <a:extLst>
              <a:ext uri="{FF2B5EF4-FFF2-40B4-BE49-F238E27FC236}">
                <a16:creationId xmlns:a16="http://schemas.microsoft.com/office/drawing/2014/main" id="{96B0566C-FB3B-732B-D3D1-A84F0567C015}"/>
              </a:ext>
            </a:extLst>
          </p:cNvPr>
          <p:cNvSpPr>
            <a:spLocks noChangeArrowheads="1"/>
          </p:cNvSpPr>
          <p:nvPr/>
        </p:nvSpPr>
        <p:spPr bwMode="auto">
          <a:xfrm rot="2535216">
            <a:off x="228600" y="4953000"/>
            <a:ext cx="16002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Landing</a:t>
            </a:r>
          </a:p>
        </p:txBody>
      </p:sp>
      <p:sp>
        <p:nvSpPr>
          <p:cNvPr id="59400" name="Freeform 8">
            <a:extLst>
              <a:ext uri="{FF2B5EF4-FFF2-40B4-BE49-F238E27FC236}">
                <a16:creationId xmlns:a16="http://schemas.microsoft.com/office/drawing/2014/main" id="{FE655804-83E0-687C-F851-ACE53BA93853}"/>
              </a:ext>
            </a:extLst>
          </p:cNvPr>
          <p:cNvSpPr>
            <a:spLocks/>
          </p:cNvSpPr>
          <p:nvPr/>
        </p:nvSpPr>
        <p:spPr bwMode="auto">
          <a:xfrm>
            <a:off x="1411288" y="1795463"/>
            <a:ext cx="2016125" cy="2935287"/>
          </a:xfrm>
          <a:custGeom>
            <a:avLst/>
            <a:gdLst>
              <a:gd name="T0" fmla="*/ 1085 w 1270"/>
              <a:gd name="T1" fmla="*/ 27 h 1849"/>
              <a:gd name="T2" fmla="*/ 1163 w 1270"/>
              <a:gd name="T3" fmla="*/ 94 h 1849"/>
              <a:gd name="T4" fmla="*/ 1225 w 1270"/>
              <a:gd name="T5" fmla="*/ 178 h 1849"/>
              <a:gd name="T6" fmla="*/ 1253 w 1270"/>
              <a:gd name="T7" fmla="*/ 206 h 1849"/>
              <a:gd name="T8" fmla="*/ 1270 w 1270"/>
              <a:gd name="T9" fmla="*/ 261 h 1849"/>
              <a:gd name="T10" fmla="*/ 1264 w 1270"/>
              <a:gd name="T11" fmla="*/ 418 h 1849"/>
              <a:gd name="T12" fmla="*/ 1253 w 1270"/>
              <a:gd name="T13" fmla="*/ 435 h 1849"/>
              <a:gd name="T14" fmla="*/ 1158 w 1270"/>
              <a:gd name="T15" fmla="*/ 535 h 1849"/>
              <a:gd name="T16" fmla="*/ 1113 w 1270"/>
              <a:gd name="T17" fmla="*/ 558 h 1849"/>
              <a:gd name="T18" fmla="*/ 906 w 1270"/>
              <a:gd name="T19" fmla="*/ 625 h 1849"/>
              <a:gd name="T20" fmla="*/ 873 w 1270"/>
              <a:gd name="T21" fmla="*/ 681 h 1849"/>
              <a:gd name="T22" fmla="*/ 856 w 1270"/>
              <a:gd name="T23" fmla="*/ 765 h 1849"/>
              <a:gd name="T24" fmla="*/ 850 w 1270"/>
              <a:gd name="T25" fmla="*/ 1128 h 1849"/>
              <a:gd name="T26" fmla="*/ 805 w 1270"/>
              <a:gd name="T27" fmla="*/ 1179 h 1849"/>
              <a:gd name="T28" fmla="*/ 750 w 1270"/>
              <a:gd name="T29" fmla="*/ 1229 h 1849"/>
              <a:gd name="T30" fmla="*/ 610 w 1270"/>
              <a:gd name="T31" fmla="*/ 1335 h 1849"/>
              <a:gd name="T32" fmla="*/ 442 w 1270"/>
              <a:gd name="T33" fmla="*/ 1413 h 1849"/>
              <a:gd name="T34" fmla="*/ 269 w 1270"/>
              <a:gd name="T35" fmla="*/ 1592 h 1849"/>
              <a:gd name="T36" fmla="*/ 50 w 1270"/>
              <a:gd name="T37" fmla="*/ 1833 h 1849"/>
              <a:gd name="T38" fmla="*/ 39 w 1270"/>
              <a:gd name="T39" fmla="*/ 1559 h 1849"/>
              <a:gd name="T40" fmla="*/ 6 w 1270"/>
              <a:gd name="T41" fmla="*/ 1509 h 1849"/>
              <a:gd name="T42" fmla="*/ 11 w 1270"/>
              <a:gd name="T43" fmla="*/ 1447 h 1849"/>
              <a:gd name="T44" fmla="*/ 17 w 1270"/>
              <a:gd name="T45" fmla="*/ 1235 h 1849"/>
              <a:gd name="T46" fmla="*/ 28 w 1270"/>
              <a:gd name="T47" fmla="*/ 1067 h 1849"/>
              <a:gd name="T48" fmla="*/ 28 w 1270"/>
              <a:gd name="T49" fmla="*/ 877 h 1849"/>
              <a:gd name="T50" fmla="*/ 34 w 1270"/>
              <a:gd name="T51" fmla="*/ 776 h 1849"/>
              <a:gd name="T52" fmla="*/ 28 w 1270"/>
              <a:gd name="T53" fmla="*/ 714 h 1849"/>
              <a:gd name="T54" fmla="*/ 11 w 1270"/>
              <a:gd name="T55" fmla="*/ 519 h 1849"/>
              <a:gd name="T56" fmla="*/ 17 w 1270"/>
              <a:gd name="T57" fmla="*/ 155 h 1849"/>
              <a:gd name="T58" fmla="*/ 28 w 1270"/>
              <a:gd name="T59" fmla="*/ 27 h 1849"/>
              <a:gd name="T60" fmla="*/ 917 w 1270"/>
              <a:gd name="T61" fmla="*/ 21 h 1849"/>
              <a:gd name="T62" fmla="*/ 1085 w 1270"/>
              <a:gd name="T63" fmla="*/ 27 h 1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70" h="1849">
                <a:moveTo>
                  <a:pt x="1085" y="27"/>
                </a:moveTo>
                <a:cubicBezTo>
                  <a:pt x="1108" y="56"/>
                  <a:pt x="1133" y="71"/>
                  <a:pt x="1163" y="94"/>
                </a:cubicBezTo>
                <a:cubicBezTo>
                  <a:pt x="1193" y="117"/>
                  <a:pt x="1205" y="149"/>
                  <a:pt x="1225" y="178"/>
                </a:cubicBezTo>
                <a:cubicBezTo>
                  <a:pt x="1233" y="189"/>
                  <a:pt x="1244" y="196"/>
                  <a:pt x="1253" y="206"/>
                </a:cubicBezTo>
                <a:cubicBezTo>
                  <a:pt x="1259" y="224"/>
                  <a:pt x="1265" y="242"/>
                  <a:pt x="1270" y="261"/>
                </a:cubicBezTo>
                <a:cubicBezTo>
                  <a:pt x="1268" y="313"/>
                  <a:pt x="1269" y="366"/>
                  <a:pt x="1264" y="418"/>
                </a:cubicBezTo>
                <a:cubicBezTo>
                  <a:pt x="1263" y="425"/>
                  <a:pt x="1256" y="429"/>
                  <a:pt x="1253" y="435"/>
                </a:cubicBezTo>
                <a:cubicBezTo>
                  <a:pt x="1227" y="495"/>
                  <a:pt x="1216" y="509"/>
                  <a:pt x="1158" y="535"/>
                </a:cubicBezTo>
                <a:cubicBezTo>
                  <a:pt x="1143" y="542"/>
                  <a:pt x="1130" y="555"/>
                  <a:pt x="1113" y="558"/>
                </a:cubicBezTo>
                <a:cubicBezTo>
                  <a:pt x="1045" y="570"/>
                  <a:pt x="964" y="587"/>
                  <a:pt x="906" y="625"/>
                </a:cubicBezTo>
                <a:cubicBezTo>
                  <a:pt x="880" y="666"/>
                  <a:pt x="890" y="647"/>
                  <a:pt x="873" y="681"/>
                </a:cubicBezTo>
                <a:cubicBezTo>
                  <a:pt x="859" y="746"/>
                  <a:pt x="864" y="718"/>
                  <a:pt x="856" y="765"/>
                </a:cubicBezTo>
                <a:cubicBezTo>
                  <a:pt x="863" y="886"/>
                  <a:pt x="884" y="1008"/>
                  <a:pt x="850" y="1128"/>
                </a:cubicBezTo>
                <a:cubicBezTo>
                  <a:pt x="846" y="1144"/>
                  <a:pt x="807" y="1175"/>
                  <a:pt x="805" y="1179"/>
                </a:cubicBezTo>
                <a:cubicBezTo>
                  <a:pt x="790" y="1201"/>
                  <a:pt x="775" y="1219"/>
                  <a:pt x="750" y="1229"/>
                </a:cubicBezTo>
                <a:cubicBezTo>
                  <a:pt x="713" y="1262"/>
                  <a:pt x="658" y="1320"/>
                  <a:pt x="610" y="1335"/>
                </a:cubicBezTo>
                <a:cubicBezTo>
                  <a:pt x="561" y="1333"/>
                  <a:pt x="490" y="1418"/>
                  <a:pt x="442" y="1413"/>
                </a:cubicBezTo>
                <a:cubicBezTo>
                  <a:pt x="417" y="1411"/>
                  <a:pt x="292" y="1599"/>
                  <a:pt x="269" y="1592"/>
                </a:cubicBezTo>
                <a:cubicBezTo>
                  <a:pt x="254" y="1577"/>
                  <a:pt x="64" y="1849"/>
                  <a:pt x="50" y="1833"/>
                </a:cubicBezTo>
                <a:cubicBezTo>
                  <a:pt x="12" y="1827"/>
                  <a:pt x="46" y="1613"/>
                  <a:pt x="39" y="1559"/>
                </a:cubicBezTo>
                <a:cubicBezTo>
                  <a:pt x="41" y="1532"/>
                  <a:pt x="11" y="1528"/>
                  <a:pt x="6" y="1509"/>
                </a:cubicBezTo>
                <a:cubicBezTo>
                  <a:pt x="0" y="1479"/>
                  <a:pt x="3" y="1474"/>
                  <a:pt x="11" y="1447"/>
                </a:cubicBezTo>
                <a:cubicBezTo>
                  <a:pt x="9" y="1401"/>
                  <a:pt x="14" y="1298"/>
                  <a:pt x="17" y="1235"/>
                </a:cubicBezTo>
                <a:cubicBezTo>
                  <a:pt x="20" y="1172"/>
                  <a:pt x="26" y="1127"/>
                  <a:pt x="28" y="1067"/>
                </a:cubicBezTo>
                <a:cubicBezTo>
                  <a:pt x="26" y="1025"/>
                  <a:pt x="55" y="916"/>
                  <a:pt x="28" y="877"/>
                </a:cubicBezTo>
                <a:cubicBezTo>
                  <a:pt x="30" y="843"/>
                  <a:pt x="29" y="809"/>
                  <a:pt x="34" y="776"/>
                </a:cubicBezTo>
                <a:cubicBezTo>
                  <a:pt x="37" y="757"/>
                  <a:pt x="28" y="714"/>
                  <a:pt x="28" y="714"/>
                </a:cubicBezTo>
                <a:cubicBezTo>
                  <a:pt x="31" y="622"/>
                  <a:pt x="17" y="580"/>
                  <a:pt x="11" y="519"/>
                </a:cubicBezTo>
                <a:cubicBezTo>
                  <a:pt x="52" y="386"/>
                  <a:pt x="11" y="267"/>
                  <a:pt x="17" y="155"/>
                </a:cubicBezTo>
                <a:cubicBezTo>
                  <a:pt x="22" y="67"/>
                  <a:pt x="23" y="77"/>
                  <a:pt x="28" y="27"/>
                </a:cubicBezTo>
                <a:cubicBezTo>
                  <a:pt x="348" y="58"/>
                  <a:pt x="191" y="27"/>
                  <a:pt x="917" y="21"/>
                </a:cubicBezTo>
                <a:cubicBezTo>
                  <a:pt x="1064" y="14"/>
                  <a:pt x="1010" y="0"/>
                  <a:pt x="1085" y="27"/>
                </a:cubicBezTo>
                <a:close/>
              </a:path>
            </a:pathLst>
          </a:custGeom>
          <a:solidFill>
            <a:srgbClr val="C0C0C0">
              <a:alpha val="1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9401" name="Group 9">
            <a:extLst>
              <a:ext uri="{FF2B5EF4-FFF2-40B4-BE49-F238E27FC236}">
                <a16:creationId xmlns:a16="http://schemas.microsoft.com/office/drawing/2014/main" id="{AD0D5D49-A8B6-7B74-A087-F3407078DD94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066800"/>
            <a:ext cx="1447800" cy="2276475"/>
            <a:chOff x="432" y="672"/>
            <a:chExt cx="912" cy="1434"/>
          </a:xfrm>
        </p:grpSpPr>
        <p:pic>
          <p:nvPicPr>
            <p:cNvPr id="59402" name="Picture 10">
              <a:extLst>
                <a:ext uri="{FF2B5EF4-FFF2-40B4-BE49-F238E27FC236}">
                  <a16:creationId xmlns:a16="http://schemas.microsoft.com/office/drawing/2014/main" id="{55C431E5-A178-FB71-5ED7-C7484EFD68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03" name="Picture 11">
              <a:extLst>
                <a:ext uri="{FF2B5EF4-FFF2-40B4-BE49-F238E27FC236}">
                  <a16:creationId xmlns:a16="http://schemas.microsoft.com/office/drawing/2014/main" id="{6FA11277-CD7B-1FFD-FD65-E4C0289BF9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04" name="Picture 12">
              <a:extLst>
                <a:ext uri="{FF2B5EF4-FFF2-40B4-BE49-F238E27FC236}">
                  <a16:creationId xmlns:a16="http://schemas.microsoft.com/office/drawing/2014/main" id="{8A1B7B93-C4C6-485D-7DD5-48E46C3A07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15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05" name="Picture 13">
              <a:extLst>
                <a:ext uri="{FF2B5EF4-FFF2-40B4-BE49-F238E27FC236}">
                  <a16:creationId xmlns:a16="http://schemas.microsoft.com/office/drawing/2014/main" id="{38C0135D-77BB-6194-309B-E2DA067847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63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9406" name="Group 14">
            <a:extLst>
              <a:ext uri="{FF2B5EF4-FFF2-40B4-BE49-F238E27FC236}">
                <a16:creationId xmlns:a16="http://schemas.microsoft.com/office/drawing/2014/main" id="{039E1738-CB90-A568-B163-3A5AC5BDBCAE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905000"/>
            <a:ext cx="6437313" cy="3009900"/>
            <a:chOff x="1008" y="1200"/>
            <a:chExt cx="4055" cy="1896"/>
          </a:xfrm>
        </p:grpSpPr>
        <p:pic>
          <p:nvPicPr>
            <p:cNvPr id="59407" name="Picture 15">
              <a:extLst>
                <a:ext uri="{FF2B5EF4-FFF2-40B4-BE49-F238E27FC236}">
                  <a16:creationId xmlns:a16="http://schemas.microsoft.com/office/drawing/2014/main" id="{503ED75F-7651-03FC-7AC2-5E1A0E2EB0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11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08" name="Picture 16">
              <a:extLst>
                <a:ext uri="{FF2B5EF4-FFF2-40B4-BE49-F238E27FC236}">
                  <a16:creationId xmlns:a16="http://schemas.microsoft.com/office/drawing/2014/main" id="{68D84A78-09BE-DFD6-79C3-FCFA04C6C2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206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09" name="Picture 17">
              <a:extLst>
                <a:ext uri="{FF2B5EF4-FFF2-40B4-BE49-F238E27FC236}">
                  <a16:creationId xmlns:a16="http://schemas.microsoft.com/office/drawing/2014/main" id="{CEE63B3F-C5B3-1615-4B31-EDE7F59156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0" name="Picture 18">
              <a:extLst>
                <a:ext uri="{FF2B5EF4-FFF2-40B4-BE49-F238E27FC236}">
                  <a16:creationId xmlns:a16="http://schemas.microsoft.com/office/drawing/2014/main" id="{45BFF32F-147A-22B8-47EA-7EC2945766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1" name="Picture 19">
              <a:extLst>
                <a:ext uri="{FF2B5EF4-FFF2-40B4-BE49-F238E27FC236}">
                  <a16:creationId xmlns:a16="http://schemas.microsoft.com/office/drawing/2014/main" id="{5DF45EB6-588B-E97F-6CD3-62E38D20F8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2" name="Picture 20">
              <a:extLst>
                <a:ext uri="{FF2B5EF4-FFF2-40B4-BE49-F238E27FC236}">
                  <a16:creationId xmlns:a16="http://schemas.microsoft.com/office/drawing/2014/main" id="{E4F2DB69-2002-01AD-4BDE-37659E898D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256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3" name="Picture 21">
              <a:extLst>
                <a:ext uri="{FF2B5EF4-FFF2-40B4-BE49-F238E27FC236}">
                  <a16:creationId xmlns:a16="http://schemas.microsoft.com/office/drawing/2014/main" id="{22B456A1-2768-39D5-FC66-0872F69340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34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4" name="Picture 22">
              <a:extLst>
                <a:ext uri="{FF2B5EF4-FFF2-40B4-BE49-F238E27FC236}">
                  <a16:creationId xmlns:a16="http://schemas.microsoft.com/office/drawing/2014/main" id="{59FA92B6-0660-9C8B-9BDA-B4568B5824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5" name="Picture 23">
              <a:extLst>
                <a:ext uri="{FF2B5EF4-FFF2-40B4-BE49-F238E27FC236}">
                  <a16:creationId xmlns:a16="http://schemas.microsoft.com/office/drawing/2014/main" id="{2F9A4270-A77C-9A04-12C8-A55313EAAD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82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6" name="Picture 24">
              <a:extLst>
                <a:ext uri="{FF2B5EF4-FFF2-40B4-BE49-F238E27FC236}">
                  <a16:creationId xmlns:a16="http://schemas.microsoft.com/office/drawing/2014/main" id="{208F058F-DDE9-B79F-C0D2-D86B5A127F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264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7" name="Picture 25">
              <a:extLst>
                <a:ext uri="{FF2B5EF4-FFF2-40B4-BE49-F238E27FC236}">
                  <a16:creationId xmlns:a16="http://schemas.microsoft.com/office/drawing/2014/main" id="{F1D5B5A9-3267-D2B2-D215-FFD9E1FB42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24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8" name="Picture 26">
              <a:extLst>
                <a:ext uri="{FF2B5EF4-FFF2-40B4-BE49-F238E27FC236}">
                  <a16:creationId xmlns:a16="http://schemas.microsoft.com/office/drawing/2014/main" id="{8A8E1D2E-8FB6-278B-6C62-BDA4BCCCF8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19" name="Picture 27">
              <a:extLst>
                <a:ext uri="{FF2B5EF4-FFF2-40B4-BE49-F238E27FC236}">
                  <a16:creationId xmlns:a16="http://schemas.microsoft.com/office/drawing/2014/main" id="{48F1DC81-7E39-FAF1-EECE-53D4248989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58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20" name="Picture 28">
              <a:extLst>
                <a:ext uri="{FF2B5EF4-FFF2-40B4-BE49-F238E27FC236}">
                  <a16:creationId xmlns:a16="http://schemas.microsoft.com/office/drawing/2014/main" id="{80B7D4DE-8210-BA44-9F52-38CCAC9DBA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4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21" name="Picture 29">
              <a:extLst>
                <a:ext uri="{FF2B5EF4-FFF2-40B4-BE49-F238E27FC236}">
                  <a16:creationId xmlns:a16="http://schemas.microsoft.com/office/drawing/2014/main" id="{92881359-3F34-0F72-CFEF-69A635ADB9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172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22" name="Picture 30">
              <a:extLst>
                <a:ext uri="{FF2B5EF4-FFF2-40B4-BE49-F238E27FC236}">
                  <a16:creationId xmlns:a16="http://schemas.microsoft.com/office/drawing/2014/main" id="{3B1C86B6-6E4F-3A24-A406-384F7321EC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87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23" name="Picture 31">
              <a:extLst>
                <a:ext uri="{FF2B5EF4-FFF2-40B4-BE49-F238E27FC236}">
                  <a16:creationId xmlns:a16="http://schemas.microsoft.com/office/drawing/2014/main" id="{AB7ED024-BB47-0E9F-3911-4A1CD5D89F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16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24" name="Picture 32">
              <a:extLst>
                <a:ext uri="{FF2B5EF4-FFF2-40B4-BE49-F238E27FC236}">
                  <a16:creationId xmlns:a16="http://schemas.microsoft.com/office/drawing/2014/main" id="{4CE22B47-8AB2-EBF4-B3E7-2DC584ECA2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235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25" name="Picture 33">
              <a:extLst>
                <a:ext uri="{FF2B5EF4-FFF2-40B4-BE49-F238E27FC236}">
                  <a16:creationId xmlns:a16="http://schemas.microsoft.com/office/drawing/2014/main" id="{E05C2D7C-6BED-30D7-F383-381CAAFBE5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230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26" name="Picture 34">
              <a:extLst>
                <a:ext uri="{FF2B5EF4-FFF2-40B4-BE49-F238E27FC236}">
                  <a16:creationId xmlns:a16="http://schemas.microsoft.com/office/drawing/2014/main" id="{70634E82-6E9B-3742-5CB0-47EDA23A54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9460" name="Text Box 68">
            <a:extLst>
              <a:ext uri="{FF2B5EF4-FFF2-40B4-BE49-F238E27FC236}">
                <a16:creationId xmlns:a16="http://schemas.microsoft.com/office/drawing/2014/main" id="{16256CF7-5DF0-9E56-A7FE-79F48304F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81000"/>
            <a:ext cx="6324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8 of 20 in the </a:t>
            </a:r>
            <a:r>
              <a:rPr lang="en-US" altLang="en-US" i="1">
                <a:solidFill>
                  <a:schemeClr val="tx2"/>
                </a:solidFill>
              </a:rPr>
              <a:t>population</a:t>
            </a:r>
            <a:r>
              <a:rPr lang="en-US" altLang="en-US">
                <a:solidFill>
                  <a:schemeClr val="bg2"/>
                </a:solidFill>
              </a:rPr>
              <a:t> had bird use= </a:t>
            </a:r>
            <a:r>
              <a:rPr lang="en-US" altLang="en-US" sz="2800">
                <a:solidFill>
                  <a:schemeClr val="bg2"/>
                </a:solidFill>
              </a:rPr>
              <a:t>40%</a:t>
            </a: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8 of 16 </a:t>
            </a:r>
            <a:r>
              <a:rPr lang="en-US" altLang="en-US" i="1">
                <a:solidFill>
                  <a:schemeClr val="tx2"/>
                </a:solidFill>
              </a:rPr>
              <a:t>sampled</a:t>
            </a:r>
            <a:r>
              <a:rPr lang="en-US" altLang="en-US">
                <a:solidFill>
                  <a:schemeClr val="bg2"/>
                </a:solidFill>
              </a:rPr>
              <a:t> had bird use = </a:t>
            </a:r>
            <a:r>
              <a:rPr lang="en-US" altLang="en-US" sz="2800">
                <a:solidFill>
                  <a:schemeClr val="bg2"/>
                </a:solidFill>
              </a:rPr>
              <a:t>50%</a:t>
            </a:r>
          </a:p>
        </p:txBody>
      </p:sp>
      <p:grpSp>
        <p:nvGrpSpPr>
          <p:cNvPr id="59471" name="Group 79">
            <a:extLst>
              <a:ext uri="{FF2B5EF4-FFF2-40B4-BE49-F238E27FC236}">
                <a16:creationId xmlns:a16="http://schemas.microsoft.com/office/drawing/2014/main" id="{28BAF669-2056-73D4-9E69-419DCDBBB749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057400"/>
            <a:ext cx="6324600" cy="3048000"/>
            <a:chOff x="912" y="1296"/>
            <a:chExt cx="3984" cy="1920"/>
          </a:xfrm>
        </p:grpSpPr>
        <p:sp>
          <p:nvSpPr>
            <p:cNvPr id="59466" name="Line 74">
              <a:extLst>
                <a:ext uri="{FF2B5EF4-FFF2-40B4-BE49-F238E27FC236}">
                  <a16:creationId xmlns:a16="http://schemas.microsoft.com/office/drawing/2014/main" id="{9E7620FB-8DD0-3903-D113-3457E8E4E3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56" y="1536"/>
              <a:ext cx="144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9470" name="Group 78">
              <a:extLst>
                <a:ext uri="{FF2B5EF4-FFF2-40B4-BE49-F238E27FC236}">
                  <a16:creationId xmlns:a16="http://schemas.microsoft.com/office/drawing/2014/main" id="{A06807F4-9AA3-7DBC-1CD6-CEAFF11439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296"/>
              <a:ext cx="3984" cy="1920"/>
              <a:chOff x="912" y="1296"/>
              <a:chExt cx="3984" cy="1920"/>
            </a:xfrm>
          </p:grpSpPr>
          <p:sp>
            <p:nvSpPr>
              <p:cNvPr id="59444" name="Line 52">
                <a:extLst>
                  <a:ext uri="{FF2B5EF4-FFF2-40B4-BE49-F238E27FC236}">
                    <a16:creationId xmlns:a16="http://schemas.microsoft.com/office/drawing/2014/main" id="{79213BE5-1DC8-F1F1-D3CE-1AD90BE88C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" y="2592"/>
                <a:ext cx="144" cy="6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45" name="Line 53">
                <a:extLst>
                  <a:ext uri="{FF2B5EF4-FFF2-40B4-BE49-F238E27FC236}">
                    <a16:creationId xmlns:a16="http://schemas.microsoft.com/office/drawing/2014/main" id="{44E2DFCC-B243-2AC6-D75D-9D1B0B1E3F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304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46" name="Line 54">
                <a:extLst>
                  <a:ext uri="{FF2B5EF4-FFF2-40B4-BE49-F238E27FC236}">
                    <a16:creationId xmlns:a16="http://schemas.microsoft.com/office/drawing/2014/main" id="{8C3467CC-E03E-8DF4-430C-72A481F01B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6" y="1920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47" name="Line 55">
                <a:extLst>
                  <a:ext uri="{FF2B5EF4-FFF2-40B4-BE49-F238E27FC236}">
                    <a16:creationId xmlns:a16="http://schemas.microsoft.com/office/drawing/2014/main" id="{0F828206-E273-C852-4674-DAAAB78972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104" y="1728"/>
                <a:ext cx="144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48" name="Line 56">
                <a:extLst>
                  <a:ext uri="{FF2B5EF4-FFF2-40B4-BE49-F238E27FC236}">
                    <a16:creationId xmlns:a16="http://schemas.microsoft.com/office/drawing/2014/main" id="{F16ED48A-53C5-0726-ADF1-47852CD03F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056" y="1440"/>
                <a:ext cx="48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49" name="Line 57">
                <a:extLst>
                  <a:ext uri="{FF2B5EF4-FFF2-40B4-BE49-F238E27FC236}">
                    <a16:creationId xmlns:a16="http://schemas.microsoft.com/office/drawing/2014/main" id="{CC040BA6-C909-54F4-DDF7-D5069AFDF1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1296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50" name="Line 58">
                <a:extLst>
                  <a:ext uri="{FF2B5EF4-FFF2-40B4-BE49-F238E27FC236}">
                    <a16:creationId xmlns:a16="http://schemas.microsoft.com/office/drawing/2014/main" id="{597F16CD-97B7-1111-E03D-E57B74C525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296"/>
                <a:ext cx="288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1" name="Line 69">
                <a:extLst>
                  <a:ext uri="{FF2B5EF4-FFF2-40B4-BE49-F238E27FC236}">
                    <a16:creationId xmlns:a16="http://schemas.microsoft.com/office/drawing/2014/main" id="{76B48032-E49B-844D-8CDC-AFEA642C24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0" y="1536"/>
                <a:ext cx="192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2" name="Line 70">
                <a:extLst>
                  <a:ext uri="{FF2B5EF4-FFF2-40B4-BE49-F238E27FC236}">
                    <a16:creationId xmlns:a16="http://schemas.microsoft.com/office/drawing/2014/main" id="{08678009-7FB5-BA8A-5337-51AA1E7717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2016"/>
                <a:ext cx="144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3" name="Line 71">
                <a:extLst>
                  <a:ext uri="{FF2B5EF4-FFF2-40B4-BE49-F238E27FC236}">
                    <a16:creationId xmlns:a16="http://schemas.microsoft.com/office/drawing/2014/main" id="{8A40EFAD-19B4-80A6-7DAF-F25D6FDACC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352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4" name="Line 72">
                <a:extLst>
                  <a:ext uri="{FF2B5EF4-FFF2-40B4-BE49-F238E27FC236}">
                    <a16:creationId xmlns:a16="http://schemas.microsoft.com/office/drawing/2014/main" id="{34D6FCD9-D6A5-DF2C-86F3-CB57288B57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336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5" name="Line 73">
                <a:extLst>
                  <a:ext uri="{FF2B5EF4-FFF2-40B4-BE49-F238E27FC236}">
                    <a16:creationId xmlns:a16="http://schemas.microsoft.com/office/drawing/2014/main" id="{D5D69E9B-3571-6E90-5E5B-33DA1EBAF7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76" y="2208"/>
                <a:ext cx="432" cy="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7" name="Line 75">
                <a:extLst>
                  <a:ext uri="{FF2B5EF4-FFF2-40B4-BE49-F238E27FC236}">
                    <a16:creationId xmlns:a16="http://schemas.microsoft.com/office/drawing/2014/main" id="{AD6AA1CE-8D33-0613-CC31-89175F5B11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6" y="1488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8" name="Line 76">
                <a:extLst>
                  <a:ext uri="{FF2B5EF4-FFF2-40B4-BE49-F238E27FC236}">
                    <a16:creationId xmlns:a16="http://schemas.microsoft.com/office/drawing/2014/main" id="{AD2B3998-FA77-4A60-39E7-A1220B5877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1632"/>
                <a:ext cx="192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69" name="Line 77">
                <a:extLst>
                  <a:ext uri="{FF2B5EF4-FFF2-40B4-BE49-F238E27FC236}">
                    <a16:creationId xmlns:a16="http://schemas.microsoft.com/office/drawing/2014/main" id="{965B9B2E-6AF4-D06D-3000-8D26B32617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2496"/>
                <a:ext cx="384" cy="2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75" name="Freeform 51">
            <a:extLst>
              <a:ext uri="{FF2B5EF4-FFF2-40B4-BE49-F238E27FC236}">
                <a16:creationId xmlns:a16="http://schemas.microsoft.com/office/drawing/2014/main" id="{F8A6419F-C073-8F82-CEED-295942464066}"/>
              </a:ext>
            </a:extLst>
          </p:cNvPr>
          <p:cNvSpPr>
            <a:spLocks/>
          </p:cNvSpPr>
          <p:nvPr/>
        </p:nvSpPr>
        <p:spPr bwMode="auto">
          <a:xfrm>
            <a:off x="3579813" y="1860550"/>
            <a:ext cx="5210175" cy="3244850"/>
          </a:xfrm>
          <a:custGeom>
            <a:avLst/>
            <a:gdLst>
              <a:gd name="T0" fmla="*/ 530 w 3282"/>
              <a:gd name="T1" fmla="*/ 0 h 2044"/>
              <a:gd name="T2" fmla="*/ 483 w 3282"/>
              <a:gd name="T3" fmla="*/ 61 h 2044"/>
              <a:gd name="T4" fmla="*/ 435 w 3282"/>
              <a:gd name="T5" fmla="*/ 183 h 2044"/>
              <a:gd name="T6" fmla="*/ 395 w 3282"/>
              <a:gd name="T7" fmla="*/ 210 h 2044"/>
              <a:gd name="T8" fmla="*/ 307 w 3282"/>
              <a:gd name="T9" fmla="*/ 298 h 2044"/>
              <a:gd name="T10" fmla="*/ 252 w 3282"/>
              <a:gd name="T11" fmla="*/ 373 h 2044"/>
              <a:gd name="T12" fmla="*/ 191 w 3282"/>
              <a:gd name="T13" fmla="*/ 481 h 2044"/>
              <a:gd name="T14" fmla="*/ 110 w 3282"/>
              <a:gd name="T15" fmla="*/ 556 h 2044"/>
              <a:gd name="T16" fmla="*/ 56 w 3282"/>
              <a:gd name="T17" fmla="*/ 617 h 2044"/>
              <a:gd name="T18" fmla="*/ 22 w 3282"/>
              <a:gd name="T19" fmla="*/ 685 h 2044"/>
              <a:gd name="T20" fmla="*/ 69 w 3282"/>
              <a:gd name="T21" fmla="*/ 753 h 2044"/>
              <a:gd name="T22" fmla="*/ 90 w 3282"/>
              <a:gd name="T23" fmla="*/ 841 h 2044"/>
              <a:gd name="T24" fmla="*/ 151 w 3282"/>
              <a:gd name="T25" fmla="*/ 949 h 2044"/>
              <a:gd name="T26" fmla="*/ 449 w 3282"/>
              <a:gd name="T27" fmla="*/ 1295 h 2044"/>
              <a:gd name="T28" fmla="*/ 422 w 3282"/>
              <a:gd name="T29" fmla="*/ 1417 h 2044"/>
              <a:gd name="T30" fmla="*/ 584 w 3282"/>
              <a:gd name="T31" fmla="*/ 1525 h 2044"/>
              <a:gd name="T32" fmla="*/ 591 w 3282"/>
              <a:gd name="T33" fmla="*/ 1606 h 2044"/>
              <a:gd name="T34" fmla="*/ 632 w 3282"/>
              <a:gd name="T35" fmla="*/ 1620 h 2044"/>
              <a:gd name="T36" fmla="*/ 645 w 3282"/>
              <a:gd name="T37" fmla="*/ 1640 h 2044"/>
              <a:gd name="T38" fmla="*/ 679 w 3282"/>
              <a:gd name="T39" fmla="*/ 1647 h 2044"/>
              <a:gd name="T40" fmla="*/ 781 w 3282"/>
              <a:gd name="T41" fmla="*/ 1681 h 2044"/>
              <a:gd name="T42" fmla="*/ 1140 w 3282"/>
              <a:gd name="T43" fmla="*/ 1701 h 2044"/>
              <a:gd name="T44" fmla="*/ 1147 w 3282"/>
              <a:gd name="T45" fmla="*/ 1803 h 2044"/>
              <a:gd name="T46" fmla="*/ 1187 w 3282"/>
              <a:gd name="T47" fmla="*/ 1864 h 2044"/>
              <a:gd name="T48" fmla="*/ 1201 w 3282"/>
              <a:gd name="T49" fmla="*/ 1884 h 2044"/>
              <a:gd name="T50" fmla="*/ 1248 w 3282"/>
              <a:gd name="T51" fmla="*/ 1972 h 2044"/>
              <a:gd name="T52" fmla="*/ 1296 w 3282"/>
              <a:gd name="T53" fmla="*/ 1986 h 2044"/>
              <a:gd name="T54" fmla="*/ 1377 w 3282"/>
              <a:gd name="T55" fmla="*/ 2040 h 2044"/>
              <a:gd name="T56" fmla="*/ 1933 w 3282"/>
              <a:gd name="T57" fmla="*/ 2013 h 2044"/>
              <a:gd name="T58" fmla="*/ 2014 w 3282"/>
              <a:gd name="T59" fmla="*/ 1966 h 2044"/>
              <a:gd name="T60" fmla="*/ 2211 w 3282"/>
              <a:gd name="T61" fmla="*/ 1911 h 2044"/>
              <a:gd name="T62" fmla="*/ 2353 w 3282"/>
              <a:gd name="T63" fmla="*/ 1891 h 2044"/>
              <a:gd name="T64" fmla="*/ 2617 w 3282"/>
              <a:gd name="T65" fmla="*/ 1911 h 2044"/>
              <a:gd name="T66" fmla="*/ 2983 w 3282"/>
              <a:gd name="T67" fmla="*/ 1891 h 2044"/>
              <a:gd name="T68" fmla="*/ 3051 w 3282"/>
              <a:gd name="T69" fmla="*/ 1810 h 2044"/>
              <a:gd name="T70" fmla="*/ 3031 w 3282"/>
              <a:gd name="T71" fmla="*/ 1444 h 2044"/>
              <a:gd name="T72" fmla="*/ 2997 w 3282"/>
              <a:gd name="T73" fmla="*/ 1044 h 2044"/>
              <a:gd name="T74" fmla="*/ 2963 w 3282"/>
              <a:gd name="T75" fmla="*/ 976 h 2044"/>
              <a:gd name="T76" fmla="*/ 2922 w 3282"/>
              <a:gd name="T77" fmla="*/ 895 h 2044"/>
              <a:gd name="T78" fmla="*/ 2882 w 3282"/>
              <a:gd name="T79" fmla="*/ 868 h 2044"/>
              <a:gd name="T80" fmla="*/ 2841 w 3282"/>
              <a:gd name="T81" fmla="*/ 793 h 2044"/>
              <a:gd name="T82" fmla="*/ 2834 w 3282"/>
              <a:gd name="T83" fmla="*/ 766 h 2044"/>
              <a:gd name="T84" fmla="*/ 2793 w 3282"/>
              <a:gd name="T85" fmla="*/ 712 h 2044"/>
              <a:gd name="T86" fmla="*/ 2766 w 3282"/>
              <a:gd name="T87" fmla="*/ 637 h 2044"/>
              <a:gd name="T88" fmla="*/ 2773 w 3282"/>
              <a:gd name="T89" fmla="*/ 515 h 2044"/>
              <a:gd name="T90" fmla="*/ 2787 w 3282"/>
              <a:gd name="T91" fmla="*/ 495 h 2044"/>
              <a:gd name="T92" fmla="*/ 2909 w 3282"/>
              <a:gd name="T93" fmla="*/ 366 h 2044"/>
              <a:gd name="T94" fmla="*/ 2976 w 3282"/>
              <a:gd name="T95" fmla="*/ 326 h 2044"/>
              <a:gd name="T96" fmla="*/ 3017 w 3282"/>
              <a:gd name="T97" fmla="*/ 298 h 2044"/>
              <a:gd name="T98" fmla="*/ 3037 w 3282"/>
              <a:gd name="T99" fmla="*/ 285 h 2044"/>
              <a:gd name="T100" fmla="*/ 3132 w 3282"/>
              <a:gd name="T101" fmla="*/ 204 h 2044"/>
              <a:gd name="T102" fmla="*/ 3207 w 3282"/>
              <a:gd name="T103" fmla="*/ 109 h 2044"/>
              <a:gd name="T104" fmla="*/ 3234 w 3282"/>
              <a:gd name="T105" fmla="*/ 75 h 2044"/>
              <a:gd name="T106" fmla="*/ 3275 w 3282"/>
              <a:gd name="T107" fmla="*/ 27 h 2044"/>
              <a:gd name="T108" fmla="*/ 3281 w 3282"/>
              <a:gd name="T109" fmla="*/ 0 h 2044"/>
              <a:gd name="T110" fmla="*/ 530 w 3282"/>
              <a:gd name="T111" fmla="*/ 0 h 2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282" h="2044">
                <a:moveTo>
                  <a:pt x="530" y="0"/>
                </a:moveTo>
                <a:cubicBezTo>
                  <a:pt x="506" y="17"/>
                  <a:pt x="501" y="36"/>
                  <a:pt x="483" y="61"/>
                </a:cubicBezTo>
                <a:cubicBezTo>
                  <a:pt x="468" y="104"/>
                  <a:pt x="450" y="141"/>
                  <a:pt x="435" y="183"/>
                </a:cubicBezTo>
                <a:cubicBezTo>
                  <a:pt x="430" y="198"/>
                  <a:pt x="395" y="210"/>
                  <a:pt x="395" y="210"/>
                </a:cubicBezTo>
                <a:cubicBezTo>
                  <a:pt x="371" y="245"/>
                  <a:pt x="350" y="285"/>
                  <a:pt x="307" y="298"/>
                </a:cubicBezTo>
                <a:cubicBezTo>
                  <a:pt x="276" y="319"/>
                  <a:pt x="272" y="344"/>
                  <a:pt x="252" y="373"/>
                </a:cubicBezTo>
                <a:cubicBezTo>
                  <a:pt x="243" y="426"/>
                  <a:pt x="237" y="453"/>
                  <a:pt x="191" y="481"/>
                </a:cubicBezTo>
                <a:cubicBezTo>
                  <a:pt x="172" y="512"/>
                  <a:pt x="138" y="532"/>
                  <a:pt x="110" y="556"/>
                </a:cubicBezTo>
                <a:cubicBezTo>
                  <a:pt x="90" y="573"/>
                  <a:pt x="73" y="597"/>
                  <a:pt x="56" y="617"/>
                </a:cubicBezTo>
                <a:cubicBezTo>
                  <a:pt x="38" y="638"/>
                  <a:pt x="36" y="664"/>
                  <a:pt x="22" y="685"/>
                </a:cubicBezTo>
                <a:cubicBezTo>
                  <a:pt x="0" y="719"/>
                  <a:pt x="93" y="719"/>
                  <a:pt x="69" y="753"/>
                </a:cubicBezTo>
                <a:cubicBezTo>
                  <a:pt x="55" y="773"/>
                  <a:pt x="104" y="821"/>
                  <a:pt x="90" y="841"/>
                </a:cubicBezTo>
                <a:cubicBezTo>
                  <a:pt x="83" y="864"/>
                  <a:pt x="159" y="927"/>
                  <a:pt x="151" y="949"/>
                </a:cubicBezTo>
                <a:cubicBezTo>
                  <a:pt x="134" y="1077"/>
                  <a:pt x="438" y="1166"/>
                  <a:pt x="449" y="1295"/>
                </a:cubicBezTo>
                <a:cubicBezTo>
                  <a:pt x="451" y="1319"/>
                  <a:pt x="406" y="1386"/>
                  <a:pt x="422" y="1417"/>
                </a:cubicBezTo>
                <a:cubicBezTo>
                  <a:pt x="445" y="1464"/>
                  <a:pt x="542" y="1496"/>
                  <a:pt x="584" y="1525"/>
                </a:cubicBezTo>
                <a:cubicBezTo>
                  <a:pt x="612" y="1556"/>
                  <a:pt x="583" y="1590"/>
                  <a:pt x="591" y="1606"/>
                </a:cubicBezTo>
                <a:cubicBezTo>
                  <a:pt x="605" y="1610"/>
                  <a:pt x="632" y="1620"/>
                  <a:pt x="632" y="1620"/>
                </a:cubicBezTo>
                <a:cubicBezTo>
                  <a:pt x="636" y="1627"/>
                  <a:pt x="638" y="1636"/>
                  <a:pt x="645" y="1640"/>
                </a:cubicBezTo>
                <a:cubicBezTo>
                  <a:pt x="655" y="1646"/>
                  <a:pt x="668" y="1644"/>
                  <a:pt x="679" y="1647"/>
                </a:cubicBezTo>
                <a:cubicBezTo>
                  <a:pt x="713" y="1656"/>
                  <a:pt x="749" y="1668"/>
                  <a:pt x="781" y="1681"/>
                </a:cubicBezTo>
                <a:cubicBezTo>
                  <a:pt x="802" y="1680"/>
                  <a:pt x="1104" y="1649"/>
                  <a:pt x="1140" y="1701"/>
                </a:cubicBezTo>
                <a:cubicBezTo>
                  <a:pt x="1142" y="1735"/>
                  <a:pt x="1139" y="1770"/>
                  <a:pt x="1147" y="1803"/>
                </a:cubicBezTo>
                <a:cubicBezTo>
                  <a:pt x="1153" y="1827"/>
                  <a:pt x="1173" y="1844"/>
                  <a:pt x="1187" y="1864"/>
                </a:cubicBezTo>
                <a:cubicBezTo>
                  <a:pt x="1192" y="1871"/>
                  <a:pt x="1201" y="1884"/>
                  <a:pt x="1201" y="1884"/>
                </a:cubicBezTo>
                <a:cubicBezTo>
                  <a:pt x="1208" y="1904"/>
                  <a:pt x="1227" y="1960"/>
                  <a:pt x="1248" y="1972"/>
                </a:cubicBezTo>
                <a:cubicBezTo>
                  <a:pt x="1263" y="1980"/>
                  <a:pt x="1280" y="1981"/>
                  <a:pt x="1296" y="1986"/>
                </a:cubicBezTo>
                <a:cubicBezTo>
                  <a:pt x="1320" y="2010"/>
                  <a:pt x="1345" y="2029"/>
                  <a:pt x="1377" y="2040"/>
                </a:cubicBezTo>
                <a:cubicBezTo>
                  <a:pt x="1483" y="2044"/>
                  <a:pt x="1827" y="2025"/>
                  <a:pt x="1933" y="2013"/>
                </a:cubicBezTo>
                <a:cubicBezTo>
                  <a:pt x="1959" y="1987"/>
                  <a:pt x="1980" y="1976"/>
                  <a:pt x="2014" y="1966"/>
                </a:cubicBezTo>
                <a:cubicBezTo>
                  <a:pt x="2053" y="1908"/>
                  <a:pt x="2152" y="1915"/>
                  <a:pt x="2211" y="1911"/>
                </a:cubicBezTo>
                <a:cubicBezTo>
                  <a:pt x="2257" y="1897"/>
                  <a:pt x="2306" y="1896"/>
                  <a:pt x="2353" y="1891"/>
                </a:cubicBezTo>
                <a:cubicBezTo>
                  <a:pt x="2447" y="1895"/>
                  <a:pt x="2526" y="1904"/>
                  <a:pt x="2617" y="1911"/>
                </a:cubicBezTo>
                <a:cubicBezTo>
                  <a:pt x="2731" y="1908"/>
                  <a:pt x="2868" y="1915"/>
                  <a:pt x="2983" y="1891"/>
                </a:cubicBezTo>
                <a:cubicBezTo>
                  <a:pt x="3003" y="1862"/>
                  <a:pt x="3031" y="1839"/>
                  <a:pt x="3051" y="1810"/>
                </a:cubicBezTo>
                <a:cubicBezTo>
                  <a:pt x="3081" y="1694"/>
                  <a:pt x="3066" y="1559"/>
                  <a:pt x="3031" y="1444"/>
                </a:cubicBezTo>
                <a:cubicBezTo>
                  <a:pt x="3016" y="1311"/>
                  <a:pt x="3020" y="1175"/>
                  <a:pt x="2997" y="1044"/>
                </a:cubicBezTo>
                <a:cubicBezTo>
                  <a:pt x="2993" y="1020"/>
                  <a:pt x="2973" y="997"/>
                  <a:pt x="2963" y="976"/>
                </a:cubicBezTo>
                <a:cubicBezTo>
                  <a:pt x="2956" y="944"/>
                  <a:pt x="2948" y="918"/>
                  <a:pt x="2922" y="895"/>
                </a:cubicBezTo>
                <a:cubicBezTo>
                  <a:pt x="2910" y="884"/>
                  <a:pt x="2882" y="868"/>
                  <a:pt x="2882" y="868"/>
                </a:cubicBezTo>
                <a:cubicBezTo>
                  <a:pt x="2874" y="837"/>
                  <a:pt x="2857" y="820"/>
                  <a:pt x="2841" y="793"/>
                </a:cubicBezTo>
                <a:cubicBezTo>
                  <a:pt x="2839" y="784"/>
                  <a:pt x="2839" y="774"/>
                  <a:pt x="2834" y="766"/>
                </a:cubicBezTo>
                <a:cubicBezTo>
                  <a:pt x="2822" y="747"/>
                  <a:pt x="2793" y="712"/>
                  <a:pt x="2793" y="712"/>
                </a:cubicBezTo>
                <a:cubicBezTo>
                  <a:pt x="2785" y="684"/>
                  <a:pt x="2772" y="667"/>
                  <a:pt x="2766" y="637"/>
                </a:cubicBezTo>
                <a:cubicBezTo>
                  <a:pt x="2768" y="596"/>
                  <a:pt x="2767" y="555"/>
                  <a:pt x="2773" y="515"/>
                </a:cubicBezTo>
                <a:cubicBezTo>
                  <a:pt x="2774" y="507"/>
                  <a:pt x="2783" y="502"/>
                  <a:pt x="2787" y="495"/>
                </a:cubicBezTo>
                <a:cubicBezTo>
                  <a:pt x="2818" y="433"/>
                  <a:pt x="2850" y="407"/>
                  <a:pt x="2909" y="366"/>
                </a:cubicBezTo>
                <a:cubicBezTo>
                  <a:pt x="2931" y="351"/>
                  <a:pt x="2953" y="340"/>
                  <a:pt x="2976" y="326"/>
                </a:cubicBezTo>
                <a:cubicBezTo>
                  <a:pt x="2990" y="317"/>
                  <a:pt x="3003" y="307"/>
                  <a:pt x="3017" y="298"/>
                </a:cubicBezTo>
                <a:cubicBezTo>
                  <a:pt x="3024" y="294"/>
                  <a:pt x="3037" y="285"/>
                  <a:pt x="3037" y="285"/>
                </a:cubicBezTo>
                <a:cubicBezTo>
                  <a:pt x="3062" y="249"/>
                  <a:pt x="3105" y="239"/>
                  <a:pt x="3132" y="204"/>
                </a:cubicBezTo>
                <a:cubicBezTo>
                  <a:pt x="3158" y="170"/>
                  <a:pt x="3171" y="132"/>
                  <a:pt x="3207" y="109"/>
                </a:cubicBezTo>
                <a:cubicBezTo>
                  <a:pt x="3224" y="57"/>
                  <a:pt x="3199" y="117"/>
                  <a:pt x="3234" y="75"/>
                </a:cubicBezTo>
                <a:cubicBezTo>
                  <a:pt x="3254" y="51"/>
                  <a:pt x="3235" y="40"/>
                  <a:pt x="3275" y="27"/>
                </a:cubicBezTo>
                <a:cubicBezTo>
                  <a:pt x="3282" y="5"/>
                  <a:pt x="3281" y="14"/>
                  <a:pt x="3281" y="0"/>
                </a:cubicBezTo>
                <a:lnTo>
                  <a:pt x="530" y="0"/>
                </a:lnTo>
                <a:close/>
              </a:path>
            </a:pathLst>
          </a:custGeom>
          <a:solidFill>
            <a:srgbClr val="C0C0C0">
              <a:alpha val="1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49EBA14E-C3BB-9C70-E5B0-5874A8653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7391400" cy="3429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27" name="Freeform 3">
            <a:extLst>
              <a:ext uri="{FF2B5EF4-FFF2-40B4-BE49-F238E27FC236}">
                <a16:creationId xmlns:a16="http://schemas.microsoft.com/office/drawing/2014/main" id="{A8891610-0C34-5EA6-9B41-A90733D58201}"/>
              </a:ext>
            </a:extLst>
          </p:cNvPr>
          <p:cNvSpPr>
            <a:spLocks/>
          </p:cNvSpPr>
          <p:nvPr/>
        </p:nvSpPr>
        <p:spPr bwMode="auto">
          <a:xfrm>
            <a:off x="-450850" y="5395913"/>
            <a:ext cx="9763125" cy="1520825"/>
          </a:xfrm>
          <a:custGeom>
            <a:avLst/>
            <a:gdLst>
              <a:gd name="T0" fmla="*/ 169 w 6150"/>
              <a:gd name="T1" fmla="*/ 30 h 958"/>
              <a:gd name="T2" fmla="*/ 860 w 6150"/>
              <a:gd name="T3" fmla="*/ 153 h 958"/>
              <a:gd name="T4" fmla="*/ 1388 w 6150"/>
              <a:gd name="T5" fmla="*/ 345 h 958"/>
              <a:gd name="T6" fmla="*/ 2425 w 6150"/>
              <a:gd name="T7" fmla="*/ 226 h 958"/>
              <a:gd name="T8" fmla="*/ 2940 w 6150"/>
              <a:gd name="T9" fmla="*/ 138 h 958"/>
              <a:gd name="T10" fmla="*/ 3548 w 6150"/>
              <a:gd name="T11" fmla="*/ 201 h 958"/>
              <a:gd name="T12" fmla="*/ 4316 w 6150"/>
              <a:gd name="T13" fmla="*/ 393 h 958"/>
              <a:gd name="T14" fmla="*/ 5170 w 6150"/>
              <a:gd name="T15" fmla="*/ 226 h 958"/>
              <a:gd name="T16" fmla="*/ 5990 w 6150"/>
              <a:gd name="T17" fmla="*/ 416 h 958"/>
              <a:gd name="T18" fmla="*/ 6044 w 6150"/>
              <a:gd name="T19" fmla="*/ 921 h 958"/>
              <a:gd name="T20" fmla="*/ 5353 w 6150"/>
              <a:gd name="T21" fmla="*/ 640 h 958"/>
              <a:gd name="T22" fmla="*/ 4391 w 6150"/>
              <a:gd name="T23" fmla="*/ 735 h 958"/>
              <a:gd name="T24" fmla="*/ 3801 w 6150"/>
              <a:gd name="T25" fmla="*/ 653 h 958"/>
              <a:gd name="T26" fmla="*/ 3028 w 6150"/>
              <a:gd name="T27" fmla="*/ 552 h 958"/>
              <a:gd name="T28" fmla="*/ 2348 w 6150"/>
              <a:gd name="T29" fmla="*/ 681 h 958"/>
              <a:gd name="T30" fmla="*/ 1551 w 6150"/>
              <a:gd name="T31" fmla="*/ 741 h 958"/>
              <a:gd name="T32" fmla="*/ 894 w 6150"/>
              <a:gd name="T33" fmla="*/ 619 h 958"/>
              <a:gd name="T34" fmla="*/ 121 w 6150"/>
              <a:gd name="T35" fmla="*/ 335 h 958"/>
              <a:gd name="T36" fmla="*/ 169 w 6150"/>
              <a:gd name="T37" fmla="*/ 30 h 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150" h="958">
                <a:moveTo>
                  <a:pt x="169" y="30"/>
                </a:moveTo>
                <a:cubicBezTo>
                  <a:pt x="292" y="0"/>
                  <a:pt x="657" y="101"/>
                  <a:pt x="860" y="153"/>
                </a:cubicBezTo>
                <a:cubicBezTo>
                  <a:pt x="1063" y="205"/>
                  <a:pt x="1127" y="333"/>
                  <a:pt x="1388" y="345"/>
                </a:cubicBezTo>
                <a:cubicBezTo>
                  <a:pt x="1649" y="357"/>
                  <a:pt x="2166" y="261"/>
                  <a:pt x="2425" y="226"/>
                </a:cubicBezTo>
                <a:cubicBezTo>
                  <a:pt x="2684" y="191"/>
                  <a:pt x="2753" y="142"/>
                  <a:pt x="2940" y="138"/>
                </a:cubicBezTo>
                <a:cubicBezTo>
                  <a:pt x="3127" y="134"/>
                  <a:pt x="3319" y="159"/>
                  <a:pt x="3548" y="201"/>
                </a:cubicBezTo>
                <a:cubicBezTo>
                  <a:pt x="3777" y="243"/>
                  <a:pt x="4046" y="389"/>
                  <a:pt x="4316" y="393"/>
                </a:cubicBezTo>
                <a:cubicBezTo>
                  <a:pt x="4586" y="397"/>
                  <a:pt x="4891" y="222"/>
                  <a:pt x="5170" y="226"/>
                </a:cubicBezTo>
                <a:cubicBezTo>
                  <a:pt x="5449" y="230"/>
                  <a:pt x="5844" y="300"/>
                  <a:pt x="5990" y="416"/>
                </a:cubicBezTo>
                <a:cubicBezTo>
                  <a:pt x="6136" y="532"/>
                  <a:pt x="6150" y="884"/>
                  <a:pt x="6044" y="921"/>
                </a:cubicBezTo>
                <a:cubicBezTo>
                  <a:pt x="5938" y="958"/>
                  <a:pt x="5628" y="671"/>
                  <a:pt x="5353" y="640"/>
                </a:cubicBezTo>
                <a:cubicBezTo>
                  <a:pt x="5078" y="609"/>
                  <a:pt x="4650" y="733"/>
                  <a:pt x="4391" y="735"/>
                </a:cubicBezTo>
                <a:cubicBezTo>
                  <a:pt x="4132" y="737"/>
                  <a:pt x="4028" y="683"/>
                  <a:pt x="3801" y="653"/>
                </a:cubicBezTo>
                <a:cubicBezTo>
                  <a:pt x="3574" y="623"/>
                  <a:pt x="3270" y="547"/>
                  <a:pt x="3028" y="552"/>
                </a:cubicBezTo>
                <a:cubicBezTo>
                  <a:pt x="2786" y="557"/>
                  <a:pt x="2594" y="650"/>
                  <a:pt x="2348" y="681"/>
                </a:cubicBezTo>
                <a:cubicBezTo>
                  <a:pt x="2102" y="712"/>
                  <a:pt x="1793" y="751"/>
                  <a:pt x="1551" y="741"/>
                </a:cubicBezTo>
                <a:cubicBezTo>
                  <a:pt x="1309" y="731"/>
                  <a:pt x="1132" y="687"/>
                  <a:pt x="894" y="619"/>
                </a:cubicBezTo>
                <a:cubicBezTo>
                  <a:pt x="656" y="551"/>
                  <a:pt x="242" y="433"/>
                  <a:pt x="121" y="335"/>
                </a:cubicBezTo>
                <a:cubicBezTo>
                  <a:pt x="0" y="237"/>
                  <a:pt x="46" y="60"/>
                  <a:pt x="169" y="30"/>
                </a:cubicBezTo>
                <a:close/>
              </a:path>
            </a:pathLst>
          </a:cu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28" name="Oval 4">
            <a:extLst>
              <a:ext uri="{FF2B5EF4-FFF2-40B4-BE49-F238E27FC236}">
                <a16:creationId xmlns:a16="http://schemas.microsoft.com/office/drawing/2014/main" id="{45E1ABED-0B23-B726-0F23-0D41FB4C7BD5}"/>
              </a:ext>
            </a:extLst>
          </p:cNvPr>
          <p:cNvSpPr>
            <a:spLocks noChangeArrowheads="1"/>
          </p:cNvSpPr>
          <p:nvPr/>
        </p:nvSpPr>
        <p:spPr bwMode="auto">
          <a:xfrm rot="2535216">
            <a:off x="228600" y="4953000"/>
            <a:ext cx="16002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Landing</a:t>
            </a:r>
          </a:p>
        </p:txBody>
      </p:sp>
      <p:pic>
        <p:nvPicPr>
          <p:cNvPr id="77831" name="Picture 7">
            <a:extLst>
              <a:ext uri="{FF2B5EF4-FFF2-40B4-BE49-F238E27FC236}">
                <a16:creationId xmlns:a16="http://schemas.microsoft.com/office/drawing/2014/main" id="{815392D5-705A-44DA-8808-97A14EA19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066800"/>
            <a:ext cx="76200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32" name="Picture 8">
            <a:extLst>
              <a:ext uri="{FF2B5EF4-FFF2-40B4-BE49-F238E27FC236}">
                <a16:creationId xmlns:a16="http://schemas.microsoft.com/office/drawing/2014/main" id="{AB7311D3-B086-724D-3578-6C984B129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066800"/>
            <a:ext cx="76200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33" name="Picture 9">
            <a:extLst>
              <a:ext uri="{FF2B5EF4-FFF2-40B4-BE49-F238E27FC236}">
                <a16:creationId xmlns:a16="http://schemas.microsoft.com/office/drawing/2014/main" id="{1DAA939B-368F-8687-B17B-AA97A4DE4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066800"/>
            <a:ext cx="76200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34" name="Picture 10">
            <a:extLst>
              <a:ext uri="{FF2B5EF4-FFF2-40B4-BE49-F238E27FC236}">
                <a16:creationId xmlns:a16="http://schemas.microsoft.com/office/drawing/2014/main" id="{48ED6BE2-0335-9A6C-CD3F-B7809E62C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066800"/>
            <a:ext cx="76200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7835" name="Group 11">
            <a:extLst>
              <a:ext uri="{FF2B5EF4-FFF2-40B4-BE49-F238E27FC236}">
                <a16:creationId xmlns:a16="http://schemas.microsoft.com/office/drawing/2014/main" id="{298E1228-BAF9-7ABD-A2C8-F4458CCE6984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905000"/>
            <a:ext cx="6437313" cy="3009900"/>
            <a:chOff x="1008" y="1200"/>
            <a:chExt cx="4055" cy="1896"/>
          </a:xfrm>
        </p:grpSpPr>
        <p:pic>
          <p:nvPicPr>
            <p:cNvPr id="77836" name="Picture 12">
              <a:extLst>
                <a:ext uri="{FF2B5EF4-FFF2-40B4-BE49-F238E27FC236}">
                  <a16:creationId xmlns:a16="http://schemas.microsoft.com/office/drawing/2014/main" id="{405266F0-FCB7-F8BA-B46E-9CA0D38E9A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11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37" name="Picture 13">
              <a:extLst>
                <a:ext uri="{FF2B5EF4-FFF2-40B4-BE49-F238E27FC236}">
                  <a16:creationId xmlns:a16="http://schemas.microsoft.com/office/drawing/2014/main" id="{27E3ACA0-98EC-4F0B-B14A-5B7953CD97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206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38" name="Picture 14">
              <a:extLst>
                <a:ext uri="{FF2B5EF4-FFF2-40B4-BE49-F238E27FC236}">
                  <a16:creationId xmlns:a16="http://schemas.microsoft.com/office/drawing/2014/main" id="{B87286A9-5992-647B-075F-79F391A626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39" name="Picture 15">
              <a:extLst>
                <a:ext uri="{FF2B5EF4-FFF2-40B4-BE49-F238E27FC236}">
                  <a16:creationId xmlns:a16="http://schemas.microsoft.com/office/drawing/2014/main" id="{871EF8F5-FBE8-7540-4A15-E1D4EF5EC1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0" name="Picture 16">
              <a:extLst>
                <a:ext uri="{FF2B5EF4-FFF2-40B4-BE49-F238E27FC236}">
                  <a16:creationId xmlns:a16="http://schemas.microsoft.com/office/drawing/2014/main" id="{47A6252A-1032-1AB1-686C-19BF392DF3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1" name="Picture 17">
              <a:extLst>
                <a:ext uri="{FF2B5EF4-FFF2-40B4-BE49-F238E27FC236}">
                  <a16:creationId xmlns:a16="http://schemas.microsoft.com/office/drawing/2014/main" id="{9AD99666-5117-A63B-57BE-0B88C9E767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256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2" name="Picture 18">
              <a:extLst>
                <a:ext uri="{FF2B5EF4-FFF2-40B4-BE49-F238E27FC236}">
                  <a16:creationId xmlns:a16="http://schemas.microsoft.com/office/drawing/2014/main" id="{8D5546B9-E856-9C31-4AD1-B0E2F9CC27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34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3" name="Picture 19">
              <a:extLst>
                <a:ext uri="{FF2B5EF4-FFF2-40B4-BE49-F238E27FC236}">
                  <a16:creationId xmlns:a16="http://schemas.microsoft.com/office/drawing/2014/main" id="{1055CBB3-B43E-ED06-9BE1-2D5F226CD9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288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4" name="Picture 20">
              <a:extLst>
                <a:ext uri="{FF2B5EF4-FFF2-40B4-BE49-F238E27FC236}">
                  <a16:creationId xmlns:a16="http://schemas.microsoft.com/office/drawing/2014/main" id="{347BAE04-E392-8171-1D0B-BDC068B1A8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82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5" name="Picture 21">
              <a:extLst>
                <a:ext uri="{FF2B5EF4-FFF2-40B4-BE49-F238E27FC236}">
                  <a16:creationId xmlns:a16="http://schemas.microsoft.com/office/drawing/2014/main" id="{35C2561B-470F-A63B-8E70-C7BE79F13C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264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6" name="Picture 22">
              <a:extLst>
                <a:ext uri="{FF2B5EF4-FFF2-40B4-BE49-F238E27FC236}">
                  <a16:creationId xmlns:a16="http://schemas.microsoft.com/office/drawing/2014/main" id="{0ED4A356-DD8A-A46F-85E2-EA2057DE2B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24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7" name="Picture 23">
              <a:extLst>
                <a:ext uri="{FF2B5EF4-FFF2-40B4-BE49-F238E27FC236}">
                  <a16:creationId xmlns:a16="http://schemas.microsoft.com/office/drawing/2014/main" id="{0602E108-CC4A-947C-002C-1917EE0C95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12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8" name="Picture 24">
              <a:extLst>
                <a:ext uri="{FF2B5EF4-FFF2-40B4-BE49-F238E27FC236}">
                  <a16:creationId xmlns:a16="http://schemas.microsoft.com/office/drawing/2014/main" id="{FCE25D58-C6DC-F560-9D70-B4E2267C1B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58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49" name="Picture 25">
              <a:extLst>
                <a:ext uri="{FF2B5EF4-FFF2-40B4-BE49-F238E27FC236}">
                  <a16:creationId xmlns:a16="http://schemas.microsoft.com/office/drawing/2014/main" id="{9EA0EDC4-DC17-112B-B11A-1B39C265BA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40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50" name="Picture 26">
              <a:extLst>
                <a:ext uri="{FF2B5EF4-FFF2-40B4-BE49-F238E27FC236}">
                  <a16:creationId xmlns:a16="http://schemas.microsoft.com/office/drawing/2014/main" id="{29990150-63B4-BC3C-00D1-206046AA33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1728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51" name="Picture 27">
              <a:extLst>
                <a:ext uri="{FF2B5EF4-FFF2-40B4-BE49-F238E27FC236}">
                  <a16:creationId xmlns:a16="http://schemas.microsoft.com/office/drawing/2014/main" id="{A6FB57B2-05AB-FF1C-9E2E-590BAEDE55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87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52" name="Picture 28">
              <a:extLst>
                <a:ext uri="{FF2B5EF4-FFF2-40B4-BE49-F238E27FC236}">
                  <a16:creationId xmlns:a16="http://schemas.microsoft.com/office/drawing/2014/main" id="{55E7DEA9-50D1-F478-AEAF-416A38B47C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160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53" name="Picture 29">
              <a:extLst>
                <a:ext uri="{FF2B5EF4-FFF2-40B4-BE49-F238E27FC236}">
                  <a16:creationId xmlns:a16="http://schemas.microsoft.com/office/drawing/2014/main" id="{A00CF1F0-0C98-DD2F-47CF-E8BCFBBE44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235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54" name="Picture 30">
              <a:extLst>
                <a:ext uri="{FF2B5EF4-FFF2-40B4-BE49-F238E27FC236}">
                  <a16:creationId xmlns:a16="http://schemas.microsoft.com/office/drawing/2014/main" id="{EF639D60-AE64-727C-2C5C-7EF28B0342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2304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855" name="Picture 31">
              <a:extLst>
                <a:ext uri="{FF2B5EF4-FFF2-40B4-BE49-F238E27FC236}">
                  <a16:creationId xmlns:a16="http://schemas.microsoft.com/office/drawing/2014/main" id="{D48F763C-36B6-AB54-EF4D-2FC28DBB8B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392"/>
              <a:ext cx="119" cy="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7856" name="Text Box 32">
            <a:extLst>
              <a:ext uri="{FF2B5EF4-FFF2-40B4-BE49-F238E27FC236}">
                <a16:creationId xmlns:a16="http://schemas.microsoft.com/office/drawing/2014/main" id="{D0421E93-F6EF-4308-FE64-84F087752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6324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8 of 20 in the </a:t>
            </a:r>
            <a:r>
              <a:rPr lang="en-US" altLang="en-US" i="1">
                <a:solidFill>
                  <a:schemeClr val="tx2"/>
                </a:solidFill>
              </a:rPr>
              <a:t>population</a:t>
            </a:r>
            <a:r>
              <a:rPr lang="en-US" altLang="en-US">
                <a:solidFill>
                  <a:schemeClr val="bg2"/>
                </a:solidFill>
              </a:rPr>
              <a:t> had bird use= </a:t>
            </a:r>
            <a:r>
              <a:rPr lang="en-US" altLang="en-US" sz="2800">
                <a:solidFill>
                  <a:schemeClr val="bg2"/>
                </a:solidFill>
              </a:rPr>
              <a:t>40%</a:t>
            </a: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6 of 16 </a:t>
            </a:r>
            <a:r>
              <a:rPr lang="en-US" altLang="en-US" i="1">
                <a:solidFill>
                  <a:schemeClr val="tx2"/>
                </a:solidFill>
              </a:rPr>
              <a:t>sampled</a:t>
            </a:r>
            <a:r>
              <a:rPr lang="en-US" altLang="en-US">
                <a:solidFill>
                  <a:schemeClr val="bg2"/>
                </a:solidFill>
              </a:rPr>
              <a:t> had bird use = </a:t>
            </a:r>
            <a:r>
              <a:rPr lang="en-US" altLang="en-US" sz="2800">
                <a:solidFill>
                  <a:schemeClr val="bg2"/>
                </a:solidFill>
              </a:rPr>
              <a:t>38%</a:t>
            </a:r>
          </a:p>
        </p:txBody>
      </p:sp>
      <p:grpSp>
        <p:nvGrpSpPr>
          <p:cNvPr id="77857" name="Group 33">
            <a:extLst>
              <a:ext uri="{FF2B5EF4-FFF2-40B4-BE49-F238E27FC236}">
                <a16:creationId xmlns:a16="http://schemas.microsoft.com/office/drawing/2014/main" id="{4B2D15D1-5FBD-B764-7569-C5EB4FF09202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057400"/>
            <a:ext cx="6324600" cy="3048000"/>
            <a:chOff x="912" y="1296"/>
            <a:chExt cx="3984" cy="1920"/>
          </a:xfrm>
        </p:grpSpPr>
        <p:sp>
          <p:nvSpPr>
            <p:cNvPr id="77858" name="Line 34">
              <a:extLst>
                <a:ext uri="{FF2B5EF4-FFF2-40B4-BE49-F238E27FC236}">
                  <a16:creationId xmlns:a16="http://schemas.microsoft.com/office/drawing/2014/main" id="{34577D8D-A0A8-DA9A-EFBA-57321F8C0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56" y="1536"/>
              <a:ext cx="144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7859" name="Group 35">
              <a:extLst>
                <a:ext uri="{FF2B5EF4-FFF2-40B4-BE49-F238E27FC236}">
                  <a16:creationId xmlns:a16="http://schemas.microsoft.com/office/drawing/2014/main" id="{C13CB295-4557-557B-2076-2489989C8A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296"/>
              <a:ext cx="3984" cy="1920"/>
              <a:chOff x="912" y="1296"/>
              <a:chExt cx="3984" cy="1920"/>
            </a:xfrm>
          </p:grpSpPr>
          <p:sp>
            <p:nvSpPr>
              <p:cNvPr id="77860" name="Line 36">
                <a:extLst>
                  <a:ext uri="{FF2B5EF4-FFF2-40B4-BE49-F238E27FC236}">
                    <a16:creationId xmlns:a16="http://schemas.microsoft.com/office/drawing/2014/main" id="{018139EC-E678-8F34-CB7E-911A22454F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" y="2592"/>
                <a:ext cx="144" cy="6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61" name="Line 37">
                <a:extLst>
                  <a:ext uri="{FF2B5EF4-FFF2-40B4-BE49-F238E27FC236}">
                    <a16:creationId xmlns:a16="http://schemas.microsoft.com/office/drawing/2014/main" id="{39F15BDB-95D1-FB19-7BDB-233529CD79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304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62" name="Line 38">
                <a:extLst>
                  <a:ext uri="{FF2B5EF4-FFF2-40B4-BE49-F238E27FC236}">
                    <a16:creationId xmlns:a16="http://schemas.microsoft.com/office/drawing/2014/main" id="{BDF9C828-9CF8-2EAE-8D98-A03274E4B2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6" y="1920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63" name="Line 39">
                <a:extLst>
                  <a:ext uri="{FF2B5EF4-FFF2-40B4-BE49-F238E27FC236}">
                    <a16:creationId xmlns:a16="http://schemas.microsoft.com/office/drawing/2014/main" id="{0D940AD4-6900-23C1-98EA-DA8F2A5E44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104" y="1728"/>
                <a:ext cx="144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64" name="Line 40">
                <a:extLst>
                  <a:ext uri="{FF2B5EF4-FFF2-40B4-BE49-F238E27FC236}">
                    <a16:creationId xmlns:a16="http://schemas.microsoft.com/office/drawing/2014/main" id="{BCCEF088-199C-3F1D-FF38-5E8836447E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056" y="1440"/>
                <a:ext cx="48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65" name="Line 41">
                <a:extLst>
                  <a:ext uri="{FF2B5EF4-FFF2-40B4-BE49-F238E27FC236}">
                    <a16:creationId xmlns:a16="http://schemas.microsoft.com/office/drawing/2014/main" id="{BDBEB655-E4F5-CE0B-8ECD-3BF73A68AF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1296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66" name="Line 42">
                <a:extLst>
                  <a:ext uri="{FF2B5EF4-FFF2-40B4-BE49-F238E27FC236}">
                    <a16:creationId xmlns:a16="http://schemas.microsoft.com/office/drawing/2014/main" id="{4461FFDF-9E0E-4B9B-E973-AF0FA4E4BB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296"/>
                <a:ext cx="288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67" name="Line 43">
                <a:extLst>
                  <a:ext uri="{FF2B5EF4-FFF2-40B4-BE49-F238E27FC236}">
                    <a16:creationId xmlns:a16="http://schemas.microsoft.com/office/drawing/2014/main" id="{0FF215C4-4198-7471-2FB6-8B876ED32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80" y="1536"/>
                <a:ext cx="192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68" name="Line 44">
                <a:extLst>
                  <a:ext uri="{FF2B5EF4-FFF2-40B4-BE49-F238E27FC236}">
                    <a16:creationId xmlns:a16="http://schemas.microsoft.com/office/drawing/2014/main" id="{3FB89437-4676-E37D-5684-B5E1F886AA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2016"/>
                <a:ext cx="144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69" name="Line 45">
                <a:extLst>
                  <a:ext uri="{FF2B5EF4-FFF2-40B4-BE49-F238E27FC236}">
                    <a16:creationId xmlns:a16="http://schemas.microsoft.com/office/drawing/2014/main" id="{821A791D-1FF6-6450-34BF-257D44FC15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352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70" name="Line 46">
                <a:extLst>
                  <a:ext uri="{FF2B5EF4-FFF2-40B4-BE49-F238E27FC236}">
                    <a16:creationId xmlns:a16="http://schemas.microsoft.com/office/drawing/2014/main" id="{2AB6172D-703F-7611-EBCA-4BEB699A8D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336" cy="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71" name="Line 47">
                <a:extLst>
                  <a:ext uri="{FF2B5EF4-FFF2-40B4-BE49-F238E27FC236}">
                    <a16:creationId xmlns:a16="http://schemas.microsoft.com/office/drawing/2014/main" id="{C48FF3AA-356F-DC47-47FA-90E5C4E4A0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76" y="2208"/>
                <a:ext cx="432" cy="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72" name="Line 48">
                <a:extLst>
                  <a:ext uri="{FF2B5EF4-FFF2-40B4-BE49-F238E27FC236}">
                    <a16:creationId xmlns:a16="http://schemas.microsoft.com/office/drawing/2014/main" id="{7DD4F954-B63D-2E39-A2F0-016CCECC98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6" y="1488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73" name="Line 49">
                <a:extLst>
                  <a:ext uri="{FF2B5EF4-FFF2-40B4-BE49-F238E27FC236}">
                    <a16:creationId xmlns:a16="http://schemas.microsoft.com/office/drawing/2014/main" id="{2F5E7928-0B7D-0721-8A27-65D95E6012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1632"/>
                <a:ext cx="192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74" name="Line 50">
                <a:extLst>
                  <a:ext uri="{FF2B5EF4-FFF2-40B4-BE49-F238E27FC236}">
                    <a16:creationId xmlns:a16="http://schemas.microsoft.com/office/drawing/2014/main" id="{B9266D51-632A-FDDC-9A67-1C8C5EBE32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2496"/>
                <a:ext cx="384" cy="2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14" name="Freeform 50">
            <a:extLst>
              <a:ext uri="{FF2B5EF4-FFF2-40B4-BE49-F238E27FC236}">
                <a16:creationId xmlns:a16="http://schemas.microsoft.com/office/drawing/2014/main" id="{C60B3707-1C7F-F6C9-C342-8627F0DD7859}"/>
              </a:ext>
            </a:extLst>
          </p:cNvPr>
          <p:cNvSpPr>
            <a:spLocks/>
          </p:cNvSpPr>
          <p:nvPr/>
        </p:nvSpPr>
        <p:spPr bwMode="auto">
          <a:xfrm>
            <a:off x="1411288" y="1795463"/>
            <a:ext cx="2016125" cy="2935287"/>
          </a:xfrm>
          <a:custGeom>
            <a:avLst/>
            <a:gdLst>
              <a:gd name="T0" fmla="*/ 1085 w 1270"/>
              <a:gd name="T1" fmla="*/ 27 h 1849"/>
              <a:gd name="T2" fmla="*/ 1163 w 1270"/>
              <a:gd name="T3" fmla="*/ 94 h 1849"/>
              <a:gd name="T4" fmla="*/ 1225 w 1270"/>
              <a:gd name="T5" fmla="*/ 178 h 1849"/>
              <a:gd name="T6" fmla="*/ 1253 w 1270"/>
              <a:gd name="T7" fmla="*/ 206 h 1849"/>
              <a:gd name="T8" fmla="*/ 1270 w 1270"/>
              <a:gd name="T9" fmla="*/ 261 h 1849"/>
              <a:gd name="T10" fmla="*/ 1264 w 1270"/>
              <a:gd name="T11" fmla="*/ 418 h 1849"/>
              <a:gd name="T12" fmla="*/ 1253 w 1270"/>
              <a:gd name="T13" fmla="*/ 435 h 1849"/>
              <a:gd name="T14" fmla="*/ 1158 w 1270"/>
              <a:gd name="T15" fmla="*/ 535 h 1849"/>
              <a:gd name="T16" fmla="*/ 1113 w 1270"/>
              <a:gd name="T17" fmla="*/ 558 h 1849"/>
              <a:gd name="T18" fmla="*/ 906 w 1270"/>
              <a:gd name="T19" fmla="*/ 625 h 1849"/>
              <a:gd name="T20" fmla="*/ 873 w 1270"/>
              <a:gd name="T21" fmla="*/ 681 h 1849"/>
              <a:gd name="T22" fmla="*/ 856 w 1270"/>
              <a:gd name="T23" fmla="*/ 765 h 1849"/>
              <a:gd name="T24" fmla="*/ 850 w 1270"/>
              <a:gd name="T25" fmla="*/ 1128 h 1849"/>
              <a:gd name="T26" fmla="*/ 805 w 1270"/>
              <a:gd name="T27" fmla="*/ 1179 h 1849"/>
              <a:gd name="T28" fmla="*/ 750 w 1270"/>
              <a:gd name="T29" fmla="*/ 1229 h 1849"/>
              <a:gd name="T30" fmla="*/ 610 w 1270"/>
              <a:gd name="T31" fmla="*/ 1335 h 1849"/>
              <a:gd name="T32" fmla="*/ 442 w 1270"/>
              <a:gd name="T33" fmla="*/ 1413 h 1849"/>
              <a:gd name="T34" fmla="*/ 269 w 1270"/>
              <a:gd name="T35" fmla="*/ 1592 h 1849"/>
              <a:gd name="T36" fmla="*/ 50 w 1270"/>
              <a:gd name="T37" fmla="*/ 1833 h 1849"/>
              <a:gd name="T38" fmla="*/ 39 w 1270"/>
              <a:gd name="T39" fmla="*/ 1559 h 1849"/>
              <a:gd name="T40" fmla="*/ 6 w 1270"/>
              <a:gd name="T41" fmla="*/ 1509 h 1849"/>
              <a:gd name="T42" fmla="*/ 11 w 1270"/>
              <a:gd name="T43" fmla="*/ 1447 h 1849"/>
              <a:gd name="T44" fmla="*/ 17 w 1270"/>
              <a:gd name="T45" fmla="*/ 1235 h 1849"/>
              <a:gd name="T46" fmla="*/ 28 w 1270"/>
              <a:gd name="T47" fmla="*/ 1067 h 1849"/>
              <a:gd name="T48" fmla="*/ 28 w 1270"/>
              <a:gd name="T49" fmla="*/ 877 h 1849"/>
              <a:gd name="T50" fmla="*/ 34 w 1270"/>
              <a:gd name="T51" fmla="*/ 776 h 1849"/>
              <a:gd name="T52" fmla="*/ 28 w 1270"/>
              <a:gd name="T53" fmla="*/ 714 h 1849"/>
              <a:gd name="T54" fmla="*/ 11 w 1270"/>
              <a:gd name="T55" fmla="*/ 519 h 1849"/>
              <a:gd name="T56" fmla="*/ 17 w 1270"/>
              <a:gd name="T57" fmla="*/ 155 h 1849"/>
              <a:gd name="T58" fmla="*/ 28 w 1270"/>
              <a:gd name="T59" fmla="*/ 27 h 1849"/>
              <a:gd name="T60" fmla="*/ 917 w 1270"/>
              <a:gd name="T61" fmla="*/ 21 h 1849"/>
              <a:gd name="T62" fmla="*/ 1085 w 1270"/>
              <a:gd name="T63" fmla="*/ 27 h 1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70" h="1849">
                <a:moveTo>
                  <a:pt x="1085" y="27"/>
                </a:moveTo>
                <a:cubicBezTo>
                  <a:pt x="1108" y="56"/>
                  <a:pt x="1133" y="71"/>
                  <a:pt x="1163" y="94"/>
                </a:cubicBezTo>
                <a:cubicBezTo>
                  <a:pt x="1193" y="117"/>
                  <a:pt x="1205" y="149"/>
                  <a:pt x="1225" y="178"/>
                </a:cubicBezTo>
                <a:cubicBezTo>
                  <a:pt x="1233" y="189"/>
                  <a:pt x="1244" y="196"/>
                  <a:pt x="1253" y="206"/>
                </a:cubicBezTo>
                <a:cubicBezTo>
                  <a:pt x="1259" y="224"/>
                  <a:pt x="1265" y="242"/>
                  <a:pt x="1270" y="261"/>
                </a:cubicBezTo>
                <a:cubicBezTo>
                  <a:pt x="1268" y="313"/>
                  <a:pt x="1269" y="366"/>
                  <a:pt x="1264" y="418"/>
                </a:cubicBezTo>
                <a:cubicBezTo>
                  <a:pt x="1263" y="425"/>
                  <a:pt x="1256" y="429"/>
                  <a:pt x="1253" y="435"/>
                </a:cubicBezTo>
                <a:cubicBezTo>
                  <a:pt x="1227" y="495"/>
                  <a:pt x="1216" y="509"/>
                  <a:pt x="1158" y="535"/>
                </a:cubicBezTo>
                <a:cubicBezTo>
                  <a:pt x="1143" y="542"/>
                  <a:pt x="1130" y="555"/>
                  <a:pt x="1113" y="558"/>
                </a:cubicBezTo>
                <a:cubicBezTo>
                  <a:pt x="1045" y="570"/>
                  <a:pt x="964" y="587"/>
                  <a:pt x="906" y="625"/>
                </a:cubicBezTo>
                <a:cubicBezTo>
                  <a:pt x="880" y="666"/>
                  <a:pt x="890" y="647"/>
                  <a:pt x="873" y="681"/>
                </a:cubicBezTo>
                <a:cubicBezTo>
                  <a:pt x="859" y="746"/>
                  <a:pt x="864" y="718"/>
                  <a:pt x="856" y="765"/>
                </a:cubicBezTo>
                <a:cubicBezTo>
                  <a:pt x="863" y="886"/>
                  <a:pt x="884" y="1008"/>
                  <a:pt x="850" y="1128"/>
                </a:cubicBezTo>
                <a:cubicBezTo>
                  <a:pt x="846" y="1144"/>
                  <a:pt x="807" y="1175"/>
                  <a:pt x="805" y="1179"/>
                </a:cubicBezTo>
                <a:cubicBezTo>
                  <a:pt x="790" y="1201"/>
                  <a:pt x="775" y="1219"/>
                  <a:pt x="750" y="1229"/>
                </a:cubicBezTo>
                <a:cubicBezTo>
                  <a:pt x="713" y="1262"/>
                  <a:pt x="658" y="1320"/>
                  <a:pt x="610" y="1335"/>
                </a:cubicBezTo>
                <a:cubicBezTo>
                  <a:pt x="561" y="1333"/>
                  <a:pt x="490" y="1418"/>
                  <a:pt x="442" y="1413"/>
                </a:cubicBezTo>
                <a:cubicBezTo>
                  <a:pt x="417" y="1411"/>
                  <a:pt x="292" y="1599"/>
                  <a:pt x="269" y="1592"/>
                </a:cubicBezTo>
                <a:cubicBezTo>
                  <a:pt x="254" y="1577"/>
                  <a:pt x="64" y="1849"/>
                  <a:pt x="50" y="1833"/>
                </a:cubicBezTo>
                <a:cubicBezTo>
                  <a:pt x="12" y="1827"/>
                  <a:pt x="46" y="1613"/>
                  <a:pt x="39" y="1559"/>
                </a:cubicBezTo>
                <a:cubicBezTo>
                  <a:pt x="41" y="1532"/>
                  <a:pt x="11" y="1528"/>
                  <a:pt x="6" y="1509"/>
                </a:cubicBezTo>
                <a:cubicBezTo>
                  <a:pt x="0" y="1479"/>
                  <a:pt x="3" y="1474"/>
                  <a:pt x="11" y="1447"/>
                </a:cubicBezTo>
                <a:cubicBezTo>
                  <a:pt x="9" y="1401"/>
                  <a:pt x="14" y="1298"/>
                  <a:pt x="17" y="1235"/>
                </a:cubicBezTo>
                <a:cubicBezTo>
                  <a:pt x="20" y="1172"/>
                  <a:pt x="26" y="1127"/>
                  <a:pt x="28" y="1067"/>
                </a:cubicBezTo>
                <a:cubicBezTo>
                  <a:pt x="26" y="1025"/>
                  <a:pt x="55" y="916"/>
                  <a:pt x="28" y="877"/>
                </a:cubicBezTo>
                <a:cubicBezTo>
                  <a:pt x="30" y="843"/>
                  <a:pt x="29" y="809"/>
                  <a:pt x="34" y="776"/>
                </a:cubicBezTo>
                <a:cubicBezTo>
                  <a:pt x="37" y="757"/>
                  <a:pt x="28" y="714"/>
                  <a:pt x="28" y="714"/>
                </a:cubicBezTo>
                <a:cubicBezTo>
                  <a:pt x="31" y="622"/>
                  <a:pt x="17" y="580"/>
                  <a:pt x="11" y="519"/>
                </a:cubicBezTo>
                <a:cubicBezTo>
                  <a:pt x="52" y="386"/>
                  <a:pt x="11" y="267"/>
                  <a:pt x="17" y="155"/>
                </a:cubicBezTo>
                <a:cubicBezTo>
                  <a:pt x="22" y="67"/>
                  <a:pt x="23" y="77"/>
                  <a:pt x="28" y="27"/>
                </a:cubicBezTo>
                <a:cubicBezTo>
                  <a:pt x="348" y="58"/>
                  <a:pt x="191" y="27"/>
                  <a:pt x="917" y="21"/>
                </a:cubicBezTo>
                <a:cubicBezTo>
                  <a:pt x="1064" y="14"/>
                  <a:pt x="1010" y="0"/>
                  <a:pt x="1085" y="27"/>
                </a:cubicBezTo>
                <a:close/>
              </a:path>
            </a:pathLst>
          </a:custGeom>
          <a:solidFill>
            <a:srgbClr val="C0C0C0">
              <a:alpha val="1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0E0BDB97-AD7A-C327-F21B-09BF61223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7391400" cy="3429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Freeform 5">
            <a:extLst>
              <a:ext uri="{FF2B5EF4-FFF2-40B4-BE49-F238E27FC236}">
                <a16:creationId xmlns:a16="http://schemas.microsoft.com/office/drawing/2014/main" id="{8DE42A40-E5A8-81C2-FEF4-444438899AB6}"/>
              </a:ext>
            </a:extLst>
          </p:cNvPr>
          <p:cNvSpPr>
            <a:spLocks/>
          </p:cNvSpPr>
          <p:nvPr/>
        </p:nvSpPr>
        <p:spPr bwMode="auto">
          <a:xfrm>
            <a:off x="-407988" y="5562600"/>
            <a:ext cx="9720263" cy="1354138"/>
          </a:xfrm>
          <a:custGeom>
            <a:avLst/>
            <a:gdLst>
              <a:gd name="T0" fmla="*/ 305 w 6123"/>
              <a:gd name="T1" fmla="*/ 0 h 853"/>
              <a:gd name="T2" fmla="*/ 833 w 6123"/>
              <a:gd name="T3" fmla="*/ 48 h 853"/>
              <a:gd name="T4" fmla="*/ 1361 w 6123"/>
              <a:gd name="T5" fmla="*/ 240 h 853"/>
              <a:gd name="T6" fmla="*/ 2398 w 6123"/>
              <a:gd name="T7" fmla="*/ 121 h 853"/>
              <a:gd name="T8" fmla="*/ 2913 w 6123"/>
              <a:gd name="T9" fmla="*/ 33 h 853"/>
              <a:gd name="T10" fmla="*/ 3521 w 6123"/>
              <a:gd name="T11" fmla="*/ 96 h 853"/>
              <a:gd name="T12" fmla="*/ 4289 w 6123"/>
              <a:gd name="T13" fmla="*/ 288 h 853"/>
              <a:gd name="T14" fmla="*/ 5143 w 6123"/>
              <a:gd name="T15" fmla="*/ 121 h 853"/>
              <a:gd name="T16" fmla="*/ 5963 w 6123"/>
              <a:gd name="T17" fmla="*/ 311 h 853"/>
              <a:gd name="T18" fmla="*/ 6017 w 6123"/>
              <a:gd name="T19" fmla="*/ 816 h 853"/>
              <a:gd name="T20" fmla="*/ 5326 w 6123"/>
              <a:gd name="T21" fmla="*/ 535 h 853"/>
              <a:gd name="T22" fmla="*/ 4364 w 6123"/>
              <a:gd name="T23" fmla="*/ 630 h 853"/>
              <a:gd name="T24" fmla="*/ 3774 w 6123"/>
              <a:gd name="T25" fmla="*/ 548 h 853"/>
              <a:gd name="T26" fmla="*/ 3001 w 6123"/>
              <a:gd name="T27" fmla="*/ 447 h 853"/>
              <a:gd name="T28" fmla="*/ 2321 w 6123"/>
              <a:gd name="T29" fmla="*/ 576 h 853"/>
              <a:gd name="T30" fmla="*/ 1524 w 6123"/>
              <a:gd name="T31" fmla="*/ 636 h 853"/>
              <a:gd name="T32" fmla="*/ 867 w 6123"/>
              <a:gd name="T33" fmla="*/ 514 h 853"/>
              <a:gd name="T34" fmla="*/ 94 w 6123"/>
              <a:gd name="T35" fmla="*/ 230 h 853"/>
              <a:gd name="T36" fmla="*/ 305 w 6123"/>
              <a:gd name="T37" fmla="*/ 0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123" h="853">
                <a:moveTo>
                  <a:pt x="305" y="0"/>
                </a:moveTo>
                <a:cubicBezTo>
                  <a:pt x="481" y="4"/>
                  <a:pt x="657" y="8"/>
                  <a:pt x="833" y="48"/>
                </a:cubicBezTo>
                <a:cubicBezTo>
                  <a:pt x="1009" y="88"/>
                  <a:pt x="1100" y="228"/>
                  <a:pt x="1361" y="240"/>
                </a:cubicBezTo>
                <a:cubicBezTo>
                  <a:pt x="1622" y="252"/>
                  <a:pt x="2139" y="156"/>
                  <a:pt x="2398" y="121"/>
                </a:cubicBezTo>
                <a:cubicBezTo>
                  <a:pt x="2657" y="86"/>
                  <a:pt x="2726" y="37"/>
                  <a:pt x="2913" y="33"/>
                </a:cubicBezTo>
                <a:cubicBezTo>
                  <a:pt x="3100" y="29"/>
                  <a:pt x="3292" y="54"/>
                  <a:pt x="3521" y="96"/>
                </a:cubicBezTo>
                <a:cubicBezTo>
                  <a:pt x="3750" y="138"/>
                  <a:pt x="4019" y="284"/>
                  <a:pt x="4289" y="288"/>
                </a:cubicBezTo>
                <a:cubicBezTo>
                  <a:pt x="4559" y="292"/>
                  <a:pt x="4864" y="117"/>
                  <a:pt x="5143" y="121"/>
                </a:cubicBezTo>
                <a:cubicBezTo>
                  <a:pt x="5422" y="125"/>
                  <a:pt x="5817" y="195"/>
                  <a:pt x="5963" y="311"/>
                </a:cubicBezTo>
                <a:cubicBezTo>
                  <a:pt x="6109" y="427"/>
                  <a:pt x="6123" y="779"/>
                  <a:pt x="6017" y="816"/>
                </a:cubicBezTo>
                <a:cubicBezTo>
                  <a:pt x="5911" y="853"/>
                  <a:pt x="5601" y="566"/>
                  <a:pt x="5326" y="535"/>
                </a:cubicBezTo>
                <a:cubicBezTo>
                  <a:pt x="5051" y="504"/>
                  <a:pt x="4623" y="628"/>
                  <a:pt x="4364" y="630"/>
                </a:cubicBezTo>
                <a:cubicBezTo>
                  <a:pt x="4105" y="632"/>
                  <a:pt x="4001" y="578"/>
                  <a:pt x="3774" y="548"/>
                </a:cubicBezTo>
                <a:cubicBezTo>
                  <a:pt x="3547" y="518"/>
                  <a:pt x="3243" y="442"/>
                  <a:pt x="3001" y="447"/>
                </a:cubicBezTo>
                <a:cubicBezTo>
                  <a:pt x="2759" y="452"/>
                  <a:pt x="2567" y="545"/>
                  <a:pt x="2321" y="576"/>
                </a:cubicBezTo>
                <a:cubicBezTo>
                  <a:pt x="2075" y="607"/>
                  <a:pt x="1766" y="646"/>
                  <a:pt x="1524" y="636"/>
                </a:cubicBezTo>
                <a:cubicBezTo>
                  <a:pt x="1282" y="626"/>
                  <a:pt x="1105" y="582"/>
                  <a:pt x="867" y="514"/>
                </a:cubicBezTo>
                <a:cubicBezTo>
                  <a:pt x="629" y="446"/>
                  <a:pt x="188" y="316"/>
                  <a:pt x="94" y="230"/>
                </a:cubicBezTo>
                <a:cubicBezTo>
                  <a:pt x="0" y="144"/>
                  <a:pt x="261" y="48"/>
                  <a:pt x="305" y="0"/>
                </a:cubicBezTo>
                <a:close/>
              </a:path>
            </a:pathLst>
          </a:cu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0" name="Oval 6">
            <a:extLst>
              <a:ext uri="{FF2B5EF4-FFF2-40B4-BE49-F238E27FC236}">
                <a16:creationId xmlns:a16="http://schemas.microsoft.com/office/drawing/2014/main" id="{CD27C809-9944-8373-2440-3C9C8B0DF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Landing</a:t>
            </a:r>
          </a:p>
        </p:txBody>
      </p:sp>
      <p:grpSp>
        <p:nvGrpSpPr>
          <p:cNvPr id="62471" name="Group 7">
            <a:extLst>
              <a:ext uri="{FF2B5EF4-FFF2-40B4-BE49-F238E27FC236}">
                <a16:creationId xmlns:a16="http://schemas.microsoft.com/office/drawing/2014/main" id="{614D7BB8-E993-C435-0F18-FC50BE3725D9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066800"/>
            <a:ext cx="1447800" cy="2276475"/>
            <a:chOff x="432" y="672"/>
            <a:chExt cx="912" cy="1434"/>
          </a:xfrm>
        </p:grpSpPr>
        <p:pic>
          <p:nvPicPr>
            <p:cNvPr id="62472" name="Picture 8">
              <a:extLst>
                <a:ext uri="{FF2B5EF4-FFF2-40B4-BE49-F238E27FC236}">
                  <a16:creationId xmlns:a16="http://schemas.microsoft.com/office/drawing/2014/main" id="{1A34D95C-6D4F-4889-147A-8AAB68F070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473" name="Picture 9">
              <a:extLst>
                <a:ext uri="{FF2B5EF4-FFF2-40B4-BE49-F238E27FC236}">
                  <a16:creationId xmlns:a16="http://schemas.microsoft.com/office/drawing/2014/main" id="{69201E17-2BE7-0181-D324-9DE073A975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474" name="Picture 10">
              <a:extLst>
                <a:ext uri="{FF2B5EF4-FFF2-40B4-BE49-F238E27FC236}">
                  <a16:creationId xmlns:a16="http://schemas.microsoft.com/office/drawing/2014/main" id="{76206B8B-4BC1-696E-1C77-187DCB798D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15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475" name="Picture 11">
              <a:extLst>
                <a:ext uri="{FF2B5EF4-FFF2-40B4-BE49-F238E27FC236}">
                  <a16:creationId xmlns:a16="http://schemas.microsoft.com/office/drawing/2014/main" id="{33E43949-AEDB-473E-72FF-274D6E9FD8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63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2477" name="Picture 13">
            <a:extLst>
              <a:ext uri="{FF2B5EF4-FFF2-40B4-BE49-F238E27FC236}">
                <a16:creationId xmlns:a16="http://schemas.microsoft.com/office/drawing/2014/main" id="{51BC0AFB-E0B3-0F54-D1D8-A8FBF38A1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352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78" name="Picture 14">
            <a:extLst>
              <a:ext uri="{FF2B5EF4-FFF2-40B4-BE49-F238E27FC236}">
                <a16:creationId xmlns:a16="http://schemas.microsoft.com/office/drawing/2014/main" id="{3513FCD5-36C5-0A2A-8415-C5E8FF56A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276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79" name="Picture 15">
            <a:extLst>
              <a:ext uri="{FF2B5EF4-FFF2-40B4-BE49-F238E27FC236}">
                <a16:creationId xmlns:a16="http://schemas.microsoft.com/office/drawing/2014/main" id="{C2F70D6B-1AB3-A952-F929-4012BCD52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05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0" name="Picture 16">
            <a:extLst>
              <a:ext uri="{FF2B5EF4-FFF2-40B4-BE49-F238E27FC236}">
                <a16:creationId xmlns:a16="http://schemas.microsoft.com/office/drawing/2014/main" id="{668A79C3-43E6-DF50-6DC1-7573FAE47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572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1" name="Picture 17">
            <a:extLst>
              <a:ext uri="{FF2B5EF4-FFF2-40B4-BE49-F238E27FC236}">
                <a16:creationId xmlns:a16="http://schemas.microsoft.com/office/drawing/2014/main" id="{2AD6B234-D938-AD9B-B3FF-0630DB382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09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2" name="Picture 18">
            <a:extLst>
              <a:ext uri="{FF2B5EF4-FFF2-40B4-BE49-F238E27FC236}">
                <a16:creationId xmlns:a16="http://schemas.microsoft.com/office/drawing/2014/main" id="{E4EAE49E-E481-8052-067E-D35487072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814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3" name="Picture 19">
            <a:extLst>
              <a:ext uri="{FF2B5EF4-FFF2-40B4-BE49-F238E27FC236}">
                <a16:creationId xmlns:a16="http://schemas.microsoft.com/office/drawing/2014/main" id="{FF8C2E28-E209-77E2-A5FB-35DCD5040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133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4" name="Picture 20">
            <a:extLst>
              <a:ext uri="{FF2B5EF4-FFF2-40B4-BE49-F238E27FC236}">
                <a16:creationId xmlns:a16="http://schemas.microsoft.com/office/drawing/2014/main" id="{97E46652-47B0-538B-BA29-D6FF0CF57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572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5" name="Picture 21">
            <a:extLst>
              <a:ext uri="{FF2B5EF4-FFF2-40B4-BE49-F238E27FC236}">
                <a16:creationId xmlns:a16="http://schemas.microsoft.com/office/drawing/2014/main" id="{6C8409CF-B410-80FB-91CB-6BE58A7E1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895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6" name="Picture 22">
            <a:extLst>
              <a:ext uri="{FF2B5EF4-FFF2-40B4-BE49-F238E27FC236}">
                <a16:creationId xmlns:a16="http://schemas.microsoft.com/office/drawing/2014/main" id="{28EAE76B-285C-2D71-B357-D2C2718C5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191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7" name="Picture 23">
            <a:extLst>
              <a:ext uri="{FF2B5EF4-FFF2-40B4-BE49-F238E27FC236}">
                <a16:creationId xmlns:a16="http://schemas.microsoft.com/office/drawing/2014/main" id="{B81CAB42-531A-18B4-6B2F-1ABE1BEBE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8" name="Picture 24">
            <a:extLst>
              <a:ext uri="{FF2B5EF4-FFF2-40B4-BE49-F238E27FC236}">
                <a16:creationId xmlns:a16="http://schemas.microsoft.com/office/drawing/2014/main" id="{9B4F83F2-B7CB-7E17-B5FF-9E752B1E74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05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9" name="Picture 25">
            <a:extLst>
              <a:ext uri="{FF2B5EF4-FFF2-40B4-BE49-F238E27FC236}">
                <a16:creationId xmlns:a16="http://schemas.microsoft.com/office/drawing/2014/main" id="{0C8434D2-6BBB-F27C-4A97-E9133583D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14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90" name="Picture 26">
            <a:extLst>
              <a:ext uri="{FF2B5EF4-FFF2-40B4-BE49-F238E27FC236}">
                <a16:creationId xmlns:a16="http://schemas.microsoft.com/office/drawing/2014/main" id="{83319670-7541-BB92-DCC3-FBCD6CF8C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810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91" name="Picture 27">
            <a:extLst>
              <a:ext uri="{FF2B5EF4-FFF2-40B4-BE49-F238E27FC236}">
                <a16:creationId xmlns:a16="http://schemas.microsoft.com/office/drawing/2014/main" id="{A64E7B7C-4D3E-7E85-7AF2-8EE368F1B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92" name="Picture 28">
            <a:extLst>
              <a:ext uri="{FF2B5EF4-FFF2-40B4-BE49-F238E27FC236}">
                <a16:creationId xmlns:a16="http://schemas.microsoft.com/office/drawing/2014/main" id="{0EA1DAA6-9143-4FC5-E3E1-20335CC1B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971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93" name="Picture 29">
            <a:extLst>
              <a:ext uri="{FF2B5EF4-FFF2-40B4-BE49-F238E27FC236}">
                <a16:creationId xmlns:a16="http://schemas.microsoft.com/office/drawing/2014/main" id="{9EEEA43F-308C-0C5E-E1C2-ECFF5B1D7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29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94" name="Picture 30">
            <a:extLst>
              <a:ext uri="{FF2B5EF4-FFF2-40B4-BE49-F238E27FC236}">
                <a16:creationId xmlns:a16="http://schemas.microsoft.com/office/drawing/2014/main" id="{27F1335F-AA30-188F-FDCB-6E7A332FAE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733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95" name="Picture 31">
            <a:extLst>
              <a:ext uri="{FF2B5EF4-FFF2-40B4-BE49-F238E27FC236}">
                <a16:creationId xmlns:a16="http://schemas.microsoft.com/office/drawing/2014/main" id="{9A4CE715-D099-C460-5EB6-0921F1452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657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96" name="Picture 32">
            <a:extLst>
              <a:ext uri="{FF2B5EF4-FFF2-40B4-BE49-F238E27FC236}">
                <a16:creationId xmlns:a16="http://schemas.microsoft.com/office/drawing/2014/main" id="{1501CCAC-F336-A1A3-D5CB-18D134138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209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2535" name="Group 71">
            <a:extLst>
              <a:ext uri="{FF2B5EF4-FFF2-40B4-BE49-F238E27FC236}">
                <a16:creationId xmlns:a16="http://schemas.microsoft.com/office/drawing/2014/main" id="{787A1C6E-6D7B-04FD-8842-0C06B52ADF1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828800"/>
            <a:ext cx="6553200" cy="3124200"/>
            <a:chOff x="1008" y="1152"/>
            <a:chExt cx="4128" cy="1968"/>
          </a:xfrm>
        </p:grpSpPr>
        <p:sp>
          <p:nvSpPr>
            <p:cNvPr id="62515" name="Oval 51">
              <a:extLst>
                <a:ext uri="{FF2B5EF4-FFF2-40B4-BE49-F238E27FC236}">
                  <a16:creationId xmlns:a16="http://schemas.microsoft.com/office/drawing/2014/main" id="{A9D1F052-A45F-5771-90AA-E8B404074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115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6" name="Oval 52">
              <a:extLst>
                <a:ext uri="{FF2B5EF4-FFF2-40B4-BE49-F238E27FC236}">
                  <a16:creationId xmlns:a16="http://schemas.microsoft.com/office/drawing/2014/main" id="{390C5DEE-C833-665B-55AE-0472E8B45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11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7" name="Oval 53">
              <a:extLst>
                <a:ext uri="{FF2B5EF4-FFF2-40B4-BE49-F238E27FC236}">
                  <a16:creationId xmlns:a16="http://schemas.microsoft.com/office/drawing/2014/main" id="{8B9ABBAC-77E1-665B-39EE-B0D563F21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680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8" name="Oval 54">
              <a:extLst>
                <a:ext uri="{FF2B5EF4-FFF2-40B4-BE49-F238E27FC236}">
                  <a16:creationId xmlns:a16="http://schemas.microsoft.com/office/drawing/2014/main" id="{8E41880B-BAA2-8A01-8856-7EF3CB3B61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34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9" name="Oval 55">
              <a:extLst>
                <a:ext uri="{FF2B5EF4-FFF2-40B4-BE49-F238E27FC236}">
                  <a16:creationId xmlns:a16="http://schemas.microsoft.com/office/drawing/2014/main" id="{CEFDD936-5ADB-4FA5-016E-2286FA65D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200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0" name="Oval 56">
              <a:extLst>
                <a:ext uri="{FF2B5EF4-FFF2-40B4-BE49-F238E27FC236}">
                  <a16:creationId xmlns:a16="http://schemas.microsoft.com/office/drawing/2014/main" id="{D124893C-7159-F01E-57F6-B8AA7B24C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283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4" name="Oval 60">
              <a:extLst>
                <a:ext uri="{FF2B5EF4-FFF2-40B4-BE49-F238E27FC236}">
                  <a16:creationId xmlns:a16="http://schemas.microsoft.com/office/drawing/2014/main" id="{BDB52A30-9BCA-BEEA-B706-1E274F89C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30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5" name="Oval 61">
              <a:extLst>
                <a:ext uri="{FF2B5EF4-FFF2-40B4-BE49-F238E27FC236}">
                  <a16:creationId xmlns:a16="http://schemas.microsoft.com/office/drawing/2014/main" id="{6CBC737C-D67E-A69B-C642-5A6998A37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78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6" name="Oval 62">
              <a:extLst>
                <a:ext uri="{FF2B5EF4-FFF2-40B4-BE49-F238E27FC236}">
                  <a16:creationId xmlns:a16="http://schemas.microsoft.com/office/drawing/2014/main" id="{65655D95-3C40-4316-1FB4-76620E7FC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34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7" name="Oval 63">
              <a:extLst>
                <a:ext uri="{FF2B5EF4-FFF2-40B4-BE49-F238E27FC236}">
                  <a16:creationId xmlns:a16="http://schemas.microsoft.com/office/drawing/2014/main" id="{28B152FF-8A75-D7EB-27D4-5E0641438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15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8" name="Oval 64">
              <a:extLst>
                <a:ext uri="{FF2B5EF4-FFF2-40B4-BE49-F238E27FC236}">
                  <a16:creationId xmlns:a16="http://schemas.microsoft.com/office/drawing/2014/main" id="{08B53934-276E-2E68-BFBE-5DF7E2E49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296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9" name="Oval 65">
              <a:extLst>
                <a:ext uri="{FF2B5EF4-FFF2-40B4-BE49-F238E27FC236}">
                  <a16:creationId xmlns:a16="http://schemas.microsoft.com/office/drawing/2014/main" id="{0B967C5C-B578-21BE-3790-FEC8ACCB0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016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0" name="Oval 66">
              <a:extLst>
                <a:ext uri="{FF2B5EF4-FFF2-40B4-BE49-F238E27FC236}">
                  <a16:creationId xmlns:a16="http://schemas.microsoft.com/office/drawing/2014/main" id="{2F758BB0-369D-F873-5067-788C28006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6" y="259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1" name="Oval 67">
              <a:extLst>
                <a:ext uri="{FF2B5EF4-FFF2-40B4-BE49-F238E27FC236}">
                  <a16:creationId xmlns:a16="http://schemas.microsoft.com/office/drawing/2014/main" id="{2C6440AA-A632-B0F2-5E5F-815CD22E7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208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2" name="Oval 68">
              <a:extLst>
                <a:ext uri="{FF2B5EF4-FFF2-40B4-BE49-F238E27FC236}">
                  <a16:creationId xmlns:a16="http://schemas.microsoft.com/office/drawing/2014/main" id="{79412526-35FC-81F5-A8E8-A26A53A32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82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3" name="Oval 69">
              <a:extLst>
                <a:ext uri="{FF2B5EF4-FFF2-40B4-BE49-F238E27FC236}">
                  <a16:creationId xmlns:a16="http://schemas.microsoft.com/office/drawing/2014/main" id="{B2DB6CCC-7EC3-80B7-0A96-423EC9EB8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206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34" name="Text Box 70">
            <a:extLst>
              <a:ext uri="{FF2B5EF4-FFF2-40B4-BE49-F238E27FC236}">
                <a16:creationId xmlns:a16="http://schemas.microsoft.com/office/drawing/2014/main" id="{FF1532CA-64F8-D013-13BA-53111D985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858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Random Sampling Approach</a:t>
            </a:r>
            <a:endParaRPr lang="en-US" altLang="en-US" sz="28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reeform 2">
            <a:extLst>
              <a:ext uri="{FF2B5EF4-FFF2-40B4-BE49-F238E27FC236}">
                <a16:creationId xmlns:a16="http://schemas.microsoft.com/office/drawing/2014/main" id="{CF0588DE-CABB-4B4A-A095-4DA64413E793}"/>
              </a:ext>
            </a:extLst>
          </p:cNvPr>
          <p:cNvSpPr>
            <a:spLocks/>
          </p:cNvSpPr>
          <p:nvPr/>
        </p:nvSpPr>
        <p:spPr bwMode="auto">
          <a:xfrm>
            <a:off x="1411288" y="1795463"/>
            <a:ext cx="2016125" cy="2935287"/>
          </a:xfrm>
          <a:custGeom>
            <a:avLst/>
            <a:gdLst>
              <a:gd name="T0" fmla="*/ 1085 w 1270"/>
              <a:gd name="T1" fmla="*/ 27 h 1849"/>
              <a:gd name="T2" fmla="*/ 1163 w 1270"/>
              <a:gd name="T3" fmla="*/ 94 h 1849"/>
              <a:gd name="T4" fmla="*/ 1225 w 1270"/>
              <a:gd name="T5" fmla="*/ 178 h 1849"/>
              <a:gd name="T6" fmla="*/ 1253 w 1270"/>
              <a:gd name="T7" fmla="*/ 206 h 1849"/>
              <a:gd name="T8" fmla="*/ 1270 w 1270"/>
              <a:gd name="T9" fmla="*/ 261 h 1849"/>
              <a:gd name="T10" fmla="*/ 1264 w 1270"/>
              <a:gd name="T11" fmla="*/ 418 h 1849"/>
              <a:gd name="T12" fmla="*/ 1253 w 1270"/>
              <a:gd name="T13" fmla="*/ 435 h 1849"/>
              <a:gd name="T14" fmla="*/ 1158 w 1270"/>
              <a:gd name="T15" fmla="*/ 535 h 1849"/>
              <a:gd name="T16" fmla="*/ 1113 w 1270"/>
              <a:gd name="T17" fmla="*/ 558 h 1849"/>
              <a:gd name="T18" fmla="*/ 906 w 1270"/>
              <a:gd name="T19" fmla="*/ 625 h 1849"/>
              <a:gd name="T20" fmla="*/ 873 w 1270"/>
              <a:gd name="T21" fmla="*/ 681 h 1849"/>
              <a:gd name="T22" fmla="*/ 856 w 1270"/>
              <a:gd name="T23" fmla="*/ 765 h 1849"/>
              <a:gd name="T24" fmla="*/ 850 w 1270"/>
              <a:gd name="T25" fmla="*/ 1128 h 1849"/>
              <a:gd name="T26" fmla="*/ 805 w 1270"/>
              <a:gd name="T27" fmla="*/ 1179 h 1849"/>
              <a:gd name="T28" fmla="*/ 750 w 1270"/>
              <a:gd name="T29" fmla="*/ 1229 h 1849"/>
              <a:gd name="T30" fmla="*/ 610 w 1270"/>
              <a:gd name="T31" fmla="*/ 1335 h 1849"/>
              <a:gd name="T32" fmla="*/ 442 w 1270"/>
              <a:gd name="T33" fmla="*/ 1413 h 1849"/>
              <a:gd name="T34" fmla="*/ 269 w 1270"/>
              <a:gd name="T35" fmla="*/ 1592 h 1849"/>
              <a:gd name="T36" fmla="*/ 50 w 1270"/>
              <a:gd name="T37" fmla="*/ 1833 h 1849"/>
              <a:gd name="T38" fmla="*/ 39 w 1270"/>
              <a:gd name="T39" fmla="*/ 1559 h 1849"/>
              <a:gd name="T40" fmla="*/ 6 w 1270"/>
              <a:gd name="T41" fmla="*/ 1509 h 1849"/>
              <a:gd name="T42" fmla="*/ 11 w 1270"/>
              <a:gd name="T43" fmla="*/ 1447 h 1849"/>
              <a:gd name="T44" fmla="*/ 17 w 1270"/>
              <a:gd name="T45" fmla="*/ 1235 h 1849"/>
              <a:gd name="T46" fmla="*/ 28 w 1270"/>
              <a:gd name="T47" fmla="*/ 1067 h 1849"/>
              <a:gd name="T48" fmla="*/ 28 w 1270"/>
              <a:gd name="T49" fmla="*/ 877 h 1849"/>
              <a:gd name="T50" fmla="*/ 34 w 1270"/>
              <a:gd name="T51" fmla="*/ 776 h 1849"/>
              <a:gd name="T52" fmla="*/ 28 w 1270"/>
              <a:gd name="T53" fmla="*/ 714 h 1849"/>
              <a:gd name="T54" fmla="*/ 11 w 1270"/>
              <a:gd name="T55" fmla="*/ 519 h 1849"/>
              <a:gd name="T56" fmla="*/ 17 w 1270"/>
              <a:gd name="T57" fmla="*/ 155 h 1849"/>
              <a:gd name="T58" fmla="*/ 28 w 1270"/>
              <a:gd name="T59" fmla="*/ 27 h 1849"/>
              <a:gd name="T60" fmla="*/ 917 w 1270"/>
              <a:gd name="T61" fmla="*/ 21 h 1849"/>
              <a:gd name="T62" fmla="*/ 1085 w 1270"/>
              <a:gd name="T63" fmla="*/ 27 h 1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70" h="1849">
                <a:moveTo>
                  <a:pt x="1085" y="27"/>
                </a:moveTo>
                <a:cubicBezTo>
                  <a:pt x="1108" y="56"/>
                  <a:pt x="1133" y="71"/>
                  <a:pt x="1163" y="94"/>
                </a:cubicBezTo>
                <a:cubicBezTo>
                  <a:pt x="1193" y="117"/>
                  <a:pt x="1205" y="149"/>
                  <a:pt x="1225" y="178"/>
                </a:cubicBezTo>
                <a:cubicBezTo>
                  <a:pt x="1233" y="189"/>
                  <a:pt x="1244" y="196"/>
                  <a:pt x="1253" y="206"/>
                </a:cubicBezTo>
                <a:cubicBezTo>
                  <a:pt x="1259" y="224"/>
                  <a:pt x="1265" y="242"/>
                  <a:pt x="1270" y="261"/>
                </a:cubicBezTo>
                <a:cubicBezTo>
                  <a:pt x="1268" y="313"/>
                  <a:pt x="1269" y="366"/>
                  <a:pt x="1264" y="418"/>
                </a:cubicBezTo>
                <a:cubicBezTo>
                  <a:pt x="1263" y="425"/>
                  <a:pt x="1256" y="429"/>
                  <a:pt x="1253" y="435"/>
                </a:cubicBezTo>
                <a:cubicBezTo>
                  <a:pt x="1227" y="495"/>
                  <a:pt x="1216" y="509"/>
                  <a:pt x="1158" y="535"/>
                </a:cubicBezTo>
                <a:cubicBezTo>
                  <a:pt x="1143" y="542"/>
                  <a:pt x="1130" y="555"/>
                  <a:pt x="1113" y="558"/>
                </a:cubicBezTo>
                <a:cubicBezTo>
                  <a:pt x="1045" y="570"/>
                  <a:pt x="964" y="587"/>
                  <a:pt x="906" y="625"/>
                </a:cubicBezTo>
                <a:cubicBezTo>
                  <a:pt x="880" y="666"/>
                  <a:pt x="890" y="647"/>
                  <a:pt x="873" y="681"/>
                </a:cubicBezTo>
                <a:cubicBezTo>
                  <a:pt x="859" y="746"/>
                  <a:pt x="864" y="718"/>
                  <a:pt x="856" y="765"/>
                </a:cubicBezTo>
                <a:cubicBezTo>
                  <a:pt x="863" y="886"/>
                  <a:pt x="884" y="1008"/>
                  <a:pt x="850" y="1128"/>
                </a:cubicBezTo>
                <a:cubicBezTo>
                  <a:pt x="846" y="1144"/>
                  <a:pt x="807" y="1175"/>
                  <a:pt x="805" y="1179"/>
                </a:cubicBezTo>
                <a:cubicBezTo>
                  <a:pt x="790" y="1201"/>
                  <a:pt x="775" y="1219"/>
                  <a:pt x="750" y="1229"/>
                </a:cubicBezTo>
                <a:cubicBezTo>
                  <a:pt x="713" y="1262"/>
                  <a:pt x="658" y="1320"/>
                  <a:pt x="610" y="1335"/>
                </a:cubicBezTo>
                <a:cubicBezTo>
                  <a:pt x="561" y="1333"/>
                  <a:pt x="490" y="1418"/>
                  <a:pt x="442" y="1413"/>
                </a:cubicBezTo>
                <a:cubicBezTo>
                  <a:pt x="417" y="1411"/>
                  <a:pt x="292" y="1599"/>
                  <a:pt x="269" y="1592"/>
                </a:cubicBezTo>
                <a:cubicBezTo>
                  <a:pt x="254" y="1577"/>
                  <a:pt x="64" y="1849"/>
                  <a:pt x="50" y="1833"/>
                </a:cubicBezTo>
                <a:cubicBezTo>
                  <a:pt x="12" y="1827"/>
                  <a:pt x="46" y="1613"/>
                  <a:pt x="39" y="1559"/>
                </a:cubicBezTo>
                <a:cubicBezTo>
                  <a:pt x="41" y="1532"/>
                  <a:pt x="11" y="1528"/>
                  <a:pt x="6" y="1509"/>
                </a:cubicBezTo>
                <a:cubicBezTo>
                  <a:pt x="0" y="1479"/>
                  <a:pt x="3" y="1474"/>
                  <a:pt x="11" y="1447"/>
                </a:cubicBezTo>
                <a:cubicBezTo>
                  <a:pt x="9" y="1401"/>
                  <a:pt x="14" y="1298"/>
                  <a:pt x="17" y="1235"/>
                </a:cubicBezTo>
                <a:cubicBezTo>
                  <a:pt x="20" y="1172"/>
                  <a:pt x="26" y="1127"/>
                  <a:pt x="28" y="1067"/>
                </a:cubicBezTo>
                <a:cubicBezTo>
                  <a:pt x="26" y="1025"/>
                  <a:pt x="55" y="916"/>
                  <a:pt x="28" y="877"/>
                </a:cubicBezTo>
                <a:cubicBezTo>
                  <a:pt x="30" y="843"/>
                  <a:pt x="29" y="809"/>
                  <a:pt x="34" y="776"/>
                </a:cubicBezTo>
                <a:cubicBezTo>
                  <a:pt x="37" y="757"/>
                  <a:pt x="28" y="714"/>
                  <a:pt x="28" y="714"/>
                </a:cubicBezTo>
                <a:cubicBezTo>
                  <a:pt x="31" y="622"/>
                  <a:pt x="17" y="580"/>
                  <a:pt x="11" y="519"/>
                </a:cubicBezTo>
                <a:cubicBezTo>
                  <a:pt x="52" y="386"/>
                  <a:pt x="11" y="267"/>
                  <a:pt x="17" y="155"/>
                </a:cubicBezTo>
                <a:cubicBezTo>
                  <a:pt x="22" y="67"/>
                  <a:pt x="23" y="77"/>
                  <a:pt x="28" y="27"/>
                </a:cubicBezTo>
                <a:cubicBezTo>
                  <a:pt x="348" y="58"/>
                  <a:pt x="191" y="27"/>
                  <a:pt x="917" y="21"/>
                </a:cubicBezTo>
                <a:cubicBezTo>
                  <a:pt x="1064" y="14"/>
                  <a:pt x="1010" y="0"/>
                  <a:pt x="1085" y="27"/>
                </a:cubicBezTo>
                <a:close/>
              </a:path>
            </a:pathLst>
          </a:custGeom>
          <a:solidFill>
            <a:srgbClr val="C0C0C0">
              <a:alpha val="1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A0FABE33-57FB-9C55-E1F6-AA7CDA33D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7391400" cy="3429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Freeform 4">
            <a:extLst>
              <a:ext uri="{FF2B5EF4-FFF2-40B4-BE49-F238E27FC236}">
                <a16:creationId xmlns:a16="http://schemas.microsoft.com/office/drawing/2014/main" id="{489C2E41-9826-22EF-9C5B-18A8C11219C8}"/>
              </a:ext>
            </a:extLst>
          </p:cNvPr>
          <p:cNvSpPr>
            <a:spLocks/>
          </p:cNvSpPr>
          <p:nvPr/>
        </p:nvSpPr>
        <p:spPr bwMode="auto">
          <a:xfrm>
            <a:off x="-407988" y="5562600"/>
            <a:ext cx="9720263" cy="1354138"/>
          </a:xfrm>
          <a:custGeom>
            <a:avLst/>
            <a:gdLst>
              <a:gd name="T0" fmla="*/ 305 w 6123"/>
              <a:gd name="T1" fmla="*/ 0 h 853"/>
              <a:gd name="T2" fmla="*/ 833 w 6123"/>
              <a:gd name="T3" fmla="*/ 48 h 853"/>
              <a:gd name="T4" fmla="*/ 1361 w 6123"/>
              <a:gd name="T5" fmla="*/ 240 h 853"/>
              <a:gd name="T6" fmla="*/ 2398 w 6123"/>
              <a:gd name="T7" fmla="*/ 121 h 853"/>
              <a:gd name="T8" fmla="*/ 2913 w 6123"/>
              <a:gd name="T9" fmla="*/ 33 h 853"/>
              <a:gd name="T10" fmla="*/ 3521 w 6123"/>
              <a:gd name="T11" fmla="*/ 96 h 853"/>
              <a:gd name="T12" fmla="*/ 4289 w 6123"/>
              <a:gd name="T13" fmla="*/ 288 h 853"/>
              <a:gd name="T14" fmla="*/ 5143 w 6123"/>
              <a:gd name="T15" fmla="*/ 121 h 853"/>
              <a:gd name="T16" fmla="*/ 5963 w 6123"/>
              <a:gd name="T17" fmla="*/ 311 h 853"/>
              <a:gd name="T18" fmla="*/ 6017 w 6123"/>
              <a:gd name="T19" fmla="*/ 816 h 853"/>
              <a:gd name="T20" fmla="*/ 5326 w 6123"/>
              <a:gd name="T21" fmla="*/ 535 h 853"/>
              <a:gd name="T22" fmla="*/ 4364 w 6123"/>
              <a:gd name="T23" fmla="*/ 630 h 853"/>
              <a:gd name="T24" fmla="*/ 3774 w 6123"/>
              <a:gd name="T25" fmla="*/ 548 h 853"/>
              <a:gd name="T26" fmla="*/ 3001 w 6123"/>
              <a:gd name="T27" fmla="*/ 447 h 853"/>
              <a:gd name="T28" fmla="*/ 2321 w 6123"/>
              <a:gd name="T29" fmla="*/ 576 h 853"/>
              <a:gd name="T30" fmla="*/ 1524 w 6123"/>
              <a:gd name="T31" fmla="*/ 636 h 853"/>
              <a:gd name="T32" fmla="*/ 867 w 6123"/>
              <a:gd name="T33" fmla="*/ 514 h 853"/>
              <a:gd name="T34" fmla="*/ 94 w 6123"/>
              <a:gd name="T35" fmla="*/ 230 h 853"/>
              <a:gd name="T36" fmla="*/ 305 w 6123"/>
              <a:gd name="T37" fmla="*/ 0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123" h="853">
                <a:moveTo>
                  <a:pt x="305" y="0"/>
                </a:moveTo>
                <a:cubicBezTo>
                  <a:pt x="481" y="4"/>
                  <a:pt x="657" y="8"/>
                  <a:pt x="833" y="48"/>
                </a:cubicBezTo>
                <a:cubicBezTo>
                  <a:pt x="1009" y="88"/>
                  <a:pt x="1100" y="228"/>
                  <a:pt x="1361" y="240"/>
                </a:cubicBezTo>
                <a:cubicBezTo>
                  <a:pt x="1622" y="252"/>
                  <a:pt x="2139" y="156"/>
                  <a:pt x="2398" y="121"/>
                </a:cubicBezTo>
                <a:cubicBezTo>
                  <a:pt x="2657" y="86"/>
                  <a:pt x="2726" y="37"/>
                  <a:pt x="2913" y="33"/>
                </a:cubicBezTo>
                <a:cubicBezTo>
                  <a:pt x="3100" y="29"/>
                  <a:pt x="3292" y="54"/>
                  <a:pt x="3521" y="96"/>
                </a:cubicBezTo>
                <a:cubicBezTo>
                  <a:pt x="3750" y="138"/>
                  <a:pt x="4019" y="284"/>
                  <a:pt x="4289" y="288"/>
                </a:cubicBezTo>
                <a:cubicBezTo>
                  <a:pt x="4559" y="292"/>
                  <a:pt x="4864" y="117"/>
                  <a:pt x="5143" y="121"/>
                </a:cubicBezTo>
                <a:cubicBezTo>
                  <a:pt x="5422" y="125"/>
                  <a:pt x="5817" y="195"/>
                  <a:pt x="5963" y="311"/>
                </a:cubicBezTo>
                <a:cubicBezTo>
                  <a:pt x="6109" y="427"/>
                  <a:pt x="6123" y="779"/>
                  <a:pt x="6017" y="816"/>
                </a:cubicBezTo>
                <a:cubicBezTo>
                  <a:pt x="5911" y="853"/>
                  <a:pt x="5601" y="566"/>
                  <a:pt x="5326" y="535"/>
                </a:cubicBezTo>
                <a:cubicBezTo>
                  <a:pt x="5051" y="504"/>
                  <a:pt x="4623" y="628"/>
                  <a:pt x="4364" y="630"/>
                </a:cubicBezTo>
                <a:cubicBezTo>
                  <a:pt x="4105" y="632"/>
                  <a:pt x="4001" y="578"/>
                  <a:pt x="3774" y="548"/>
                </a:cubicBezTo>
                <a:cubicBezTo>
                  <a:pt x="3547" y="518"/>
                  <a:pt x="3243" y="442"/>
                  <a:pt x="3001" y="447"/>
                </a:cubicBezTo>
                <a:cubicBezTo>
                  <a:pt x="2759" y="452"/>
                  <a:pt x="2567" y="545"/>
                  <a:pt x="2321" y="576"/>
                </a:cubicBezTo>
                <a:cubicBezTo>
                  <a:pt x="2075" y="607"/>
                  <a:pt x="1766" y="646"/>
                  <a:pt x="1524" y="636"/>
                </a:cubicBezTo>
                <a:cubicBezTo>
                  <a:pt x="1282" y="626"/>
                  <a:pt x="1105" y="582"/>
                  <a:pt x="867" y="514"/>
                </a:cubicBezTo>
                <a:cubicBezTo>
                  <a:pt x="629" y="446"/>
                  <a:pt x="188" y="316"/>
                  <a:pt x="94" y="230"/>
                </a:cubicBezTo>
                <a:cubicBezTo>
                  <a:pt x="0" y="144"/>
                  <a:pt x="261" y="48"/>
                  <a:pt x="305" y="0"/>
                </a:cubicBezTo>
                <a:close/>
              </a:path>
            </a:pathLst>
          </a:cu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7" name="Oval 5">
            <a:extLst>
              <a:ext uri="{FF2B5EF4-FFF2-40B4-BE49-F238E27FC236}">
                <a16:creationId xmlns:a16="http://schemas.microsoft.com/office/drawing/2014/main" id="{462A487F-EDF5-FCB6-B9CC-DF1C61AB3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Landing</a:t>
            </a:r>
          </a:p>
        </p:txBody>
      </p:sp>
      <p:grpSp>
        <p:nvGrpSpPr>
          <p:cNvPr id="64518" name="Group 6">
            <a:extLst>
              <a:ext uri="{FF2B5EF4-FFF2-40B4-BE49-F238E27FC236}">
                <a16:creationId xmlns:a16="http://schemas.microsoft.com/office/drawing/2014/main" id="{9DD91305-CABC-7098-9DC8-DCC1E5CEC0B9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066800"/>
            <a:ext cx="1447800" cy="2276475"/>
            <a:chOff x="432" y="672"/>
            <a:chExt cx="912" cy="1434"/>
          </a:xfrm>
        </p:grpSpPr>
        <p:pic>
          <p:nvPicPr>
            <p:cNvPr id="64519" name="Picture 7">
              <a:extLst>
                <a:ext uri="{FF2B5EF4-FFF2-40B4-BE49-F238E27FC236}">
                  <a16:creationId xmlns:a16="http://schemas.microsoft.com/office/drawing/2014/main" id="{CFC02D40-2223-7A42-B8BA-D9684628E2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520" name="Picture 8">
              <a:extLst>
                <a:ext uri="{FF2B5EF4-FFF2-40B4-BE49-F238E27FC236}">
                  <a16:creationId xmlns:a16="http://schemas.microsoft.com/office/drawing/2014/main" id="{820089A6-5D95-DBE5-AE6C-2ACA911FEB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67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521" name="Picture 9">
              <a:extLst>
                <a:ext uri="{FF2B5EF4-FFF2-40B4-BE49-F238E27FC236}">
                  <a16:creationId xmlns:a16="http://schemas.microsoft.com/office/drawing/2014/main" id="{DE59F58F-FC3B-661F-3F88-41D93F6652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15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522" name="Picture 10">
              <a:extLst>
                <a:ext uri="{FF2B5EF4-FFF2-40B4-BE49-F238E27FC236}">
                  <a16:creationId xmlns:a16="http://schemas.microsoft.com/office/drawing/2014/main" id="{56DEFD47-1BB8-1486-B0B5-D15D2159CC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632"/>
              <a:ext cx="480" cy="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4523" name="Picture 11">
            <a:extLst>
              <a:ext uri="{FF2B5EF4-FFF2-40B4-BE49-F238E27FC236}">
                <a16:creationId xmlns:a16="http://schemas.microsoft.com/office/drawing/2014/main" id="{E11E5367-2ED6-D9CF-3358-EBBA066DCB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352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4" name="Picture 12">
            <a:extLst>
              <a:ext uri="{FF2B5EF4-FFF2-40B4-BE49-F238E27FC236}">
                <a16:creationId xmlns:a16="http://schemas.microsoft.com/office/drawing/2014/main" id="{237E3C4E-8F47-ABEA-E103-23C51C966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276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5" name="Picture 13">
            <a:extLst>
              <a:ext uri="{FF2B5EF4-FFF2-40B4-BE49-F238E27FC236}">
                <a16:creationId xmlns:a16="http://schemas.microsoft.com/office/drawing/2014/main" id="{D10C0790-CA08-ACF5-C243-85986B6C9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05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6" name="Picture 14">
            <a:extLst>
              <a:ext uri="{FF2B5EF4-FFF2-40B4-BE49-F238E27FC236}">
                <a16:creationId xmlns:a16="http://schemas.microsoft.com/office/drawing/2014/main" id="{CFCA9EA7-39DC-D277-DC8C-882279CE25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572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7" name="Picture 15">
            <a:extLst>
              <a:ext uri="{FF2B5EF4-FFF2-40B4-BE49-F238E27FC236}">
                <a16:creationId xmlns:a16="http://schemas.microsoft.com/office/drawing/2014/main" id="{0F1E119F-40C5-750F-C105-649A0617E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09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8" name="Picture 16">
            <a:extLst>
              <a:ext uri="{FF2B5EF4-FFF2-40B4-BE49-F238E27FC236}">
                <a16:creationId xmlns:a16="http://schemas.microsoft.com/office/drawing/2014/main" id="{E8889592-C5D4-5FA0-754D-940ABC8C0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814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9" name="Picture 17">
            <a:extLst>
              <a:ext uri="{FF2B5EF4-FFF2-40B4-BE49-F238E27FC236}">
                <a16:creationId xmlns:a16="http://schemas.microsoft.com/office/drawing/2014/main" id="{107CA945-A91C-C137-8A3E-F1D5485DC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133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0" name="Picture 18">
            <a:extLst>
              <a:ext uri="{FF2B5EF4-FFF2-40B4-BE49-F238E27FC236}">
                <a16:creationId xmlns:a16="http://schemas.microsoft.com/office/drawing/2014/main" id="{369032DD-DD6E-F804-980C-BE8485729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572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1" name="Picture 19">
            <a:extLst>
              <a:ext uri="{FF2B5EF4-FFF2-40B4-BE49-F238E27FC236}">
                <a16:creationId xmlns:a16="http://schemas.microsoft.com/office/drawing/2014/main" id="{D69B5CED-AD1E-9BD4-0E2E-CABB6B844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895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2" name="Picture 20">
            <a:extLst>
              <a:ext uri="{FF2B5EF4-FFF2-40B4-BE49-F238E27FC236}">
                <a16:creationId xmlns:a16="http://schemas.microsoft.com/office/drawing/2014/main" id="{E888EBD6-38BE-6B43-27AC-F3DBE5186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191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3" name="Picture 21">
            <a:extLst>
              <a:ext uri="{FF2B5EF4-FFF2-40B4-BE49-F238E27FC236}">
                <a16:creationId xmlns:a16="http://schemas.microsoft.com/office/drawing/2014/main" id="{FD2FFF84-A4A7-AB23-2A23-7150D5EE0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4" name="Picture 22">
            <a:extLst>
              <a:ext uri="{FF2B5EF4-FFF2-40B4-BE49-F238E27FC236}">
                <a16:creationId xmlns:a16="http://schemas.microsoft.com/office/drawing/2014/main" id="{F8AA636C-4632-CB6F-26BE-F60A211BE8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05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5" name="Picture 23">
            <a:extLst>
              <a:ext uri="{FF2B5EF4-FFF2-40B4-BE49-F238E27FC236}">
                <a16:creationId xmlns:a16="http://schemas.microsoft.com/office/drawing/2014/main" id="{3989F669-92F4-AD25-4ED1-CF9B46086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14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6" name="Picture 24">
            <a:extLst>
              <a:ext uri="{FF2B5EF4-FFF2-40B4-BE49-F238E27FC236}">
                <a16:creationId xmlns:a16="http://schemas.microsoft.com/office/drawing/2014/main" id="{7EFE46BB-B7F2-D716-1450-5C603D9D7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810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7" name="Picture 25">
            <a:extLst>
              <a:ext uri="{FF2B5EF4-FFF2-40B4-BE49-F238E27FC236}">
                <a16:creationId xmlns:a16="http://schemas.microsoft.com/office/drawing/2014/main" id="{475CA729-236D-4CD7-610A-D57AE6FAE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8" name="Picture 26">
            <a:extLst>
              <a:ext uri="{FF2B5EF4-FFF2-40B4-BE49-F238E27FC236}">
                <a16:creationId xmlns:a16="http://schemas.microsoft.com/office/drawing/2014/main" id="{34A2264E-B157-E750-5D03-90C3FE549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971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39" name="Picture 27">
            <a:extLst>
              <a:ext uri="{FF2B5EF4-FFF2-40B4-BE49-F238E27FC236}">
                <a16:creationId xmlns:a16="http://schemas.microsoft.com/office/drawing/2014/main" id="{4FB2D83C-9B05-10A4-F3F1-EBE717BDA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290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40" name="Picture 28">
            <a:extLst>
              <a:ext uri="{FF2B5EF4-FFF2-40B4-BE49-F238E27FC236}">
                <a16:creationId xmlns:a16="http://schemas.microsoft.com/office/drawing/2014/main" id="{B39ADF75-68A0-5736-18A1-7C46DF89C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733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41" name="Picture 29">
            <a:extLst>
              <a:ext uri="{FF2B5EF4-FFF2-40B4-BE49-F238E27FC236}">
                <a16:creationId xmlns:a16="http://schemas.microsoft.com/office/drawing/2014/main" id="{83F8BCF2-DB41-B2CA-A5CD-5E410BBBB6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6576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42" name="Picture 30">
            <a:extLst>
              <a:ext uri="{FF2B5EF4-FFF2-40B4-BE49-F238E27FC236}">
                <a16:creationId xmlns:a16="http://schemas.microsoft.com/office/drawing/2014/main" id="{B94D0D3C-1CDE-D525-A2AE-762E0CDB9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209800"/>
            <a:ext cx="188913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4560" name="Group 48">
            <a:extLst>
              <a:ext uri="{FF2B5EF4-FFF2-40B4-BE49-F238E27FC236}">
                <a16:creationId xmlns:a16="http://schemas.microsoft.com/office/drawing/2014/main" id="{476AA79F-E5A9-BE83-2FE2-973406A344F5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828800"/>
            <a:ext cx="6553200" cy="3124200"/>
            <a:chOff x="1008" y="1152"/>
            <a:chExt cx="4128" cy="1968"/>
          </a:xfrm>
        </p:grpSpPr>
        <p:sp>
          <p:nvSpPr>
            <p:cNvPr id="64543" name="Oval 31">
              <a:extLst>
                <a:ext uri="{FF2B5EF4-FFF2-40B4-BE49-F238E27FC236}">
                  <a16:creationId xmlns:a16="http://schemas.microsoft.com/office/drawing/2014/main" id="{703C5C38-6CD6-D4A1-9B2D-373EC1A42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115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4" name="Oval 32">
              <a:extLst>
                <a:ext uri="{FF2B5EF4-FFF2-40B4-BE49-F238E27FC236}">
                  <a16:creationId xmlns:a16="http://schemas.microsoft.com/office/drawing/2014/main" id="{BB0B5006-E48C-4496-07A1-6F1CC0038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11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5" name="Oval 33">
              <a:extLst>
                <a:ext uri="{FF2B5EF4-FFF2-40B4-BE49-F238E27FC236}">
                  <a16:creationId xmlns:a16="http://schemas.microsoft.com/office/drawing/2014/main" id="{7DDC9618-882A-3C05-09B4-2AFE53A42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680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6" name="Oval 34">
              <a:extLst>
                <a:ext uri="{FF2B5EF4-FFF2-40B4-BE49-F238E27FC236}">
                  <a16:creationId xmlns:a16="http://schemas.microsoft.com/office/drawing/2014/main" id="{843A680E-FEA2-6881-0D04-D96294D46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34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7" name="Oval 35">
              <a:extLst>
                <a:ext uri="{FF2B5EF4-FFF2-40B4-BE49-F238E27FC236}">
                  <a16:creationId xmlns:a16="http://schemas.microsoft.com/office/drawing/2014/main" id="{50276D52-25DF-050D-74A7-587354A0F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200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8" name="Oval 36">
              <a:extLst>
                <a:ext uri="{FF2B5EF4-FFF2-40B4-BE49-F238E27FC236}">
                  <a16:creationId xmlns:a16="http://schemas.microsoft.com/office/drawing/2014/main" id="{C6BCFCD2-A4AE-1E4C-D40E-8FEADABB5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283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9" name="Oval 37">
              <a:extLst>
                <a:ext uri="{FF2B5EF4-FFF2-40B4-BE49-F238E27FC236}">
                  <a16:creationId xmlns:a16="http://schemas.microsoft.com/office/drawing/2014/main" id="{AD7C37B5-EAB4-2F7D-952B-13DECC10A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30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0" name="Oval 38">
              <a:extLst>
                <a:ext uri="{FF2B5EF4-FFF2-40B4-BE49-F238E27FC236}">
                  <a16:creationId xmlns:a16="http://schemas.microsoft.com/office/drawing/2014/main" id="{B8057C02-D0E1-AD63-E172-E3EF5AEDA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78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1" name="Oval 39">
              <a:extLst>
                <a:ext uri="{FF2B5EF4-FFF2-40B4-BE49-F238E27FC236}">
                  <a16:creationId xmlns:a16="http://schemas.microsoft.com/office/drawing/2014/main" id="{F1F79895-9628-AFB0-AC17-20FA88B34A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34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2" name="Oval 40">
              <a:extLst>
                <a:ext uri="{FF2B5EF4-FFF2-40B4-BE49-F238E27FC236}">
                  <a16:creationId xmlns:a16="http://schemas.microsoft.com/office/drawing/2014/main" id="{FA9C54AE-2BD7-DEE9-D37C-66B517201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15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3" name="Oval 41">
              <a:extLst>
                <a:ext uri="{FF2B5EF4-FFF2-40B4-BE49-F238E27FC236}">
                  <a16:creationId xmlns:a16="http://schemas.microsoft.com/office/drawing/2014/main" id="{0BA4E1F7-38E3-04A7-E969-17F2A8B62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296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4" name="Oval 42">
              <a:extLst>
                <a:ext uri="{FF2B5EF4-FFF2-40B4-BE49-F238E27FC236}">
                  <a16:creationId xmlns:a16="http://schemas.microsoft.com/office/drawing/2014/main" id="{E5A7BEED-ADB7-8E24-1987-96B0ED010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016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5" name="Oval 43">
              <a:extLst>
                <a:ext uri="{FF2B5EF4-FFF2-40B4-BE49-F238E27FC236}">
                  <a16:creationId xmlns:a16="http://schemas.microsoft.com/office/drawing/2014/main" id="{53E74942-DF30-E1A7-A52E-DE2148FD5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6" y="2592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6" name="Oval 44">
              <a:extLst>
                <a:ext uri="{FF2B5EF4-FFF2-40B4-BE49-F238E27FC236}">
                  <a16:creationId xmlns:a16="http://schemas.microsoft.com/office/drawing/2014/main" id="{0540D2C9-C996-8DB5-AB3B-4D74E2673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208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7" name="Oval 45">
              <a:extLst>
                <a:ext uri="{FF2B5EF4-FFF2-40B4-BE49-F238E27FC236}">
                  <a16:creationId xmlns:a16="http://schemas.microsoft.com/office/drawing/2014/main" id="{A72AD339-9149-1206-B28F-3F44E9A85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82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8" name="Oval 46">
              <a:extLst>
                <a:ext uri="{FF2B5EF4-FFF2-40B4-BE49-F238E27FC236}">
                  <a16:creationId xmlns:a16="http://schemas.microsoft.com/office/drawing/2014/main" id="{D2520BD2-D87B-68B2-097E-71C668082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2064"/>
              <a:ext cx="240" cy="28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559" name="Text Box 47">
            <a:extLst>
              <a:ext uri="{FF2B5EF4-FFF2-40B4-BE49-F238E27FC236}">
                <a16:creationId xmlns:a16="http://schemas.microsoft.com/office/drawing/2014/main" id="{1F74B0FB-661F-B43B-E629-D7285BA73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81000"/>
            <a:ext cx="6324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8 of 20 in the </a:t>
            </a:r>
            <a:r>
              <a:rPr lang="en-US" altLang="en-US" i="1">
                <a:solidFill>
                  <a:schemeClr val="tx2"/>
                </a:solidFill>
              </a:rPr>
              <a:t>population</a:t>
            </a:r>
            <a:r>
              <a:rPr lang="en-US" altLang="en-US">
                <a:solidFill>
                  <a:schemeClr val="bg2"/>
                </a:solidFill>
              </a:rPr>
              <a:t> had bird use= </a:t>
            </a:r>
            <a:r>
              <a:rPr lang="en-US" altLang="en-US" sz="2800">
                <a:solidFill>
                  <a:schemeClr val="bg2"/>
                </a:solidFill>
              </a:rPr>
              <a:t>40%</a:t>
            </a: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6 of 16 </a:t>
            </a:r>
            <a:r>
              <a:rPr lang="en-US" altLang="en-US" i="1">
                <a:solidFill>
                  <a:schemeClr val="tx2"/>
                </a:solidFill>
              </a:rPr>
              <a:t>sampled</a:t>
            </a:r>
            <a:r>
              <a:rPr lang="en-US" altLang="en-US">
                <a:solidFill>
                  <a:schemeClr val="bg2"/>
                </a:solidFill>
              </a:rPr>
              <a:t> had bird use = </a:t>
            </a:r>
            <a:r>
              <a:rPr lang="en-US" altLang="en-US" sz="2800">
                <a:solidFill>
                  <a:schemeClr val="bg2"/>
                </a:solidFill>
              </a:rPr>
              <a:t>38%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24690AEF-D2E3-3F3C-AD0A-139CBE8895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458200" cy="1066800"/>
          </a:xfrm>
        </p:spPr>
        <p:txBody>
          <a:bodyPr/>
          <a:lstStyle/>
          <a:p>
            <a:pPr algn="l"/>
            <a:r>
              <a:rPr lang="en-US" altLang="en-US" sz="4000"/>
              <a:t>Inconsistencies in #’s of fallen snags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D4866919-4032-2564-EC4B-B7086F69B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4958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Literature</a:t>
            </a:r>
          </a:p>
          <a:p>
            <a:pPr lvl="1"/>
            <a:endParaRPr lang="en-US" altLang="en-US" sz="32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altLang="en-US"/>
              <a:t>Snag age 0 – 10</a:t>
            </a:r>
          </a:p>
          <a:p>
            <a:pPr lvl="2"/>
            <a:r>
              <a:rPr lang="en-US" altLang="en-US"/>
              <a:t>~90% still standing*</a:t>
            </a:r>
          </a:p>
          <a:p>
            <a:pPr lvl="1"/>
            <a:endParaRPr lang="en-US" altLang="en-US"/>
          </a:p>
          <a:p>
            <a:pPr lvl="1">
              <a:buFontTx/>
              <a:buNone/>
            </a:pPr>
            <a:endParaRPr lang="en-US" altLang="en-US"/>
          </a:p>
        </p:txBody>
      </p:sp>
      <p:sp>
        <p:nvSpPr>
          <p:cNvPr id="113668" name="Rectangle 4">
            <a:extLst>
              <a:ext uri="{FF2B5EF4-FFF2-40B4-BE49-F238E27FC236}">
                <a16:creationId xmlns:a16="http://schemas.microsoft.com/office/drawing/2014/main" id="{30FE6F93-C2B1-F31A-6B61-CC76569E3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600200"/>
            <a:ext cx="396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1">
              <a:buFontTx/>
              <a:buNone/>
            </a:pPr>
            <a:endParaRPr lang="en-US" altLang="en-US"/>
          </a:p>
        </p:txBody>
      </p:sp>
      <p:sp>
        <p:nvSpPr>
          <p:cNvPr id="113669" name="Text Box 5">
            <a:extLst>
              <a:ext uri="{FF2B5EF4-FFF2-40B4-BE49-F238E27FC236}">
                <a16:creationId xmlns:a16="http://schemas.microsoft.com/office/drawing/2014/main" id="{1A206986-91A3-1D59-291C-0B95BA4F9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867400"/>
            <a:ext cx="2438400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altLang="en-US" sz="1400" i="1">
                <a:solidFill>
                  <a:schemeClr val="tx2"/>
                </a:solidFill>
              </a:rPr>
              <a:t>* Wilhere 2003; Raphael and Morrison 1983 and 1987</a:t>
            </a:r>
          </a:p>
          <a:p>
            <a:pPr>
              <a:spcBef>
                <a:spcPct val="50000"/>
              </a:spcBef>
            </a:pPr>
            <a:endParaRPr lang="en-US" altLang="en-US"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662BDC88-F115-CABA-A15F-F23C3B6C4C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458200" cy="1066800"/>
          </a:xfrm>
        </p:spPr>
        <p:txBody>
          <a:bodyPr/>
          <a:lstStyle/>
          <a:p>
            <a:pPr algn="l"/>
            <a:r>
              <a:rPr lang="en-US" altLang="en-US" sz="4000"/>
              <a:t>Inconsistencies in #’s of fallen snags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DF4010B8-2A66-11BC-3791-FFB1B1852E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4958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Literature</a:t>
            </a:r>
          </a:p>
          <a:p>
            <a:pPr lvl="1"/>
            <a:endParaRPr lang="en-US" altLang="en-US" sz="32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altLang="en-US"/>
              <a:t>Snag age 0 – 10</a:t>
            </a:r>
          </a:p>
          <a:p>
            <a:pPr lvl="2"/>
            <a:r>
              <a:rPr lang="en-US" altLang="en-US"/>
              <a:t>~90% still standing*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Snag age 11-20</a:t>
            </a:r>
          </a:p>
          <a:p>
            <a:pPr lvl="2"/>
            <a:r>
              <a:rPr lang="en-US" altLang="en-US"/>
              <a:t>~75-80% still standing*</a:t>
            </a:r>
          </a:p>
          <a:p>
            <a:pPr lvl="1">
              <a:buFontTx/>
              <a:buNone/>
            </a:pPr>
            <a:endParaRPr lang="en-US" altLang="en-US"/>
          </a:p>
        </p:txBody>
      </p:sp>
      <p:sp>
        <p:nvSpPr>
          <p:cNvPr id="143364" name="Rectangle 4">
            <a:extLst>
              <a:ext uri="{FF2B5EF4-FFF2-40B4-BE49-F238E27FC236}">
                <a16:creationId xmlns:a16="http://schemas.microsoft.com/office/drawing/2014/main" id="{07C7E168-832A-7674-E74C-FB61A32A3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600200"/>
            <a:ext cx="396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1">
              <a:buFontTx/>
              <a:buNone/>
            </a:pPr>
            <a:endParaRPr lang="en-US" altLang="en-US"/>
          </a:p>
        </p:txBody>
      </p:sp>
      <p:sp>
        <p:nvSpPr>
          <p:cNvPr id="143365" name="Text Box 5">
            <a:extLst>
              <a:ext uri="{FF2B5EF4-FFF2-40B4-BE49-F238E27FC236}">
                <a16:creationId xmlns:a16="http://schemas.microsoft.com/office/drawing/2014/main" id="{CD5A9351-1391-2BDC-3BEF-16578C98E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867400"/>
            <a:ext cx="2438400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altLang="en-US" sz="1400" i="1">
                <a:solidFill>
                  <a:schemeClr val="tx2"/>
                </a:solidFill>
              </a:rPr>
              <a:t>* Wilhere 2003; Raphael and Morrison 1983 and 1987</a:t>
            </a:r>
          </a:p>
          <a:p>
            <a:pPr>
              <a:spcBef>
                <a:spcPct val="50000"/>
              </a:spcBef>
            </a:pPr>
            <a:endParaRPr lang="en-US" altLang="en-US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B9062DBC-085B-438D-912A-70F2797596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458200" cy="1066800"/>
          </a:xfrm>
        </p:spPr>
        <p:txBody>
          <a:bodyPr/>
          <a:lstStyle/>
          <a:p>
            <a:pPr algn="l"/>
            <a:r>
              <a:rPr lang="en-US" altLang="en-US" sz="4000"/>
              <a:t>Inconsistencies in #’s of fallen snags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4E79EEBF-AF52-4679-D2AA-CC2862CCA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495800"/>
          </a:xfrm>
        </p:spPr>
        <p:txBody>
          <a:bodyPr/>
          <a:lstStyle/>
          <a:p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Literature</a:t>
            </a:r>
          </a:p>
          <a:p>
            <a:pPr lvl="1"/>
            <a:endParaRPr lang="en-US" altLang="en-US" sz="32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altLang="en-US"/>
              <a:t>Snag age 0 – 10</a:t>
            </a:r>
          </a:p>
          <a:p>
            <a:pPr lvl="2"/>
            <a:r>
              <a:rPr lang="en-US" altLang="en-US"/>
              <a:t>~90% still standing*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Snag age 11-20</a:t>
            </a:r>
          </a:p>
          <a:p>
            <a:pPr lvl="2"/>
            <a:r>
              <a:rPr lang="en-US" altLang="en-US"/>
              <a:t>~75-80% still standing*</a:t>
            </a:r>
          </a:p>
          <a:p>
            <a:pPr lvl="1">
              <a:buFontTx/>
              <a:buNone/>
            </a:pPr>
            <a:endParaRPr lang="en-US" altLang="en-US"/>
          </a:p>
        </p:txBody>
      </p:sp>
      <p:sp>
        <p:nvSpPr>
          <p:cNvPr id="142340" name="Rectangle 4">
            <a:extLst>
              <a:ext uri="{FF2B5EF4-FFF2-40B4-BE49-F238E27FC236}">
                <a16:creationId xmlns:a16="http://schemas.microsoft.com/office/drawing/2014/main" id="{2C283799-DAD8-ED4C-D92A-D7A90C8FB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600200"/>
            <a:ext cx="396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MRRD WLTDB</a:t>
            </a:r>
          </a:p>
          <a:p>
            <a:pPr lvl="1">
              <a:buFontTx/>
              <a:buNone/>
            </a:pPr>
            <a:endParaRPr lang="en-US" altLang="en-US" sz="320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altLang="en-US"/>
              <a:t>Snag age 0 – 10</a:t>
            </a:r>
          </a:p>
          <a:p>
            <a:pPr lvl="2"/>
            <a:r>
              <a:rPr lang="en-US" altLang="en-US">
                <a:solidFill>
                  <a:srgbClr val="FAFA12"/>
                </a:solidFill>
              </a:rPr>
              <a:t>99.5%</a:t>
            </a:r>
            <a:r>
              <a:rPr lang="en-US" altLang="en-US"/>
              <a:t> still standing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Snag age 11-15</a:t>
            </a:r>
          </a:p>
          <a:p>
            <a:pPr lvl="2"/>
            <a:r>
              <a:rPr lang="en-US" altLang="en-US">
                <a:solidFill>
                  <a:srgbClr val="FAFA12"/>
                </a:solidFill>
              </a:rPr>
              <a:t>98%</a:t>
            </a:r>
            <a:r>
              <a:rPr lang="en-US" altLang="en-US"/>
              <a:t> still standing</a:t>
            </a:r>
          </a:p>
          <a:p>
            <a:pPr lvl="1">
              <a:buFontTx/>
              <a:buNone/>
            </a:pPr>
            <a:endParaRPr lang="en-US" altLang="en-US"/>
          </a:p>
        </p:txBody>
      </p:sp>
      <p:sp>
        <p:nvSpPr>
          <p:cNvPr id="142341" name="Text Box 5">
            <a:extLst>
              <a:ext uri="{FF2B5EF4-FFF2-40B4-BE49-F238E27FC236}">
                <a16:creationId xmlns:a16="http://schemas.microsoft.com/office/drawing/2014/main" id="{9114A14D-79F9-13E8-F8C8-A72DD850A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867400"/>
            <a:ext cx="2438400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altLang="en-US" sz="1400" i="1">
                <a:solidFill>
                  <a:schemeClr val="tx2"/>
                </a:solidFill>
              </a:rPr>
              <a:t>* Wilhere 2003; Raphael and Morrison 1983 and 1987</a:t>
            </a:r>
          </a:p>
          <a:p>
            <a:pPr>
              <a:spcBef>
                <a:spcPct val="50000"/>
              </a:spcBef>
            </a:pPr>
            <a:endParaRPr lang="en-US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4CA80914-4A11-87C6-1150-1FF0F10507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66800"/>
          </a:xfrm>
        </p:spPr>
        <p:txBody>
          <a:bodyPr/>
          <a:lstStyle/>
          <a:p>
            <a:r>
              <a:rPr lang="en-US" altLang="en-US"/>
              <a:t>Database QA/QC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D0ECB5E3-3BC1-23AD-CB40-BC82DE8280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Original database - 1823 trees</a:t>
            </a:r>
          </a:p>
          <a:p>
            <a:pPr lvl="2">
              <a:lnSpc>
                <a:spcPct val="80000"/>
              </a:lnSpc>
            </a:pPr>
            <a:endParaRPr lang="en-US" altLang="en-US" sz="1800"/>
          </a:p>
          <a:p>
            <a:pPr lvl="1">
              <a:lnSpc>
                <a:spcPct val="80000"/>
              </a:lnSpc>
            </a:pPr>
            <a:r>
              <a:rPr lang="en-US" altLang="en-US" sz="2000"/>
              <a:t>Dropped Thinned Units (780 trees)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Species other than Douglas-fir (~40 trees)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Diameter, tree condition, and other critical data missing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/>
              <a:t>	(~50 trees)</a:t>
            </a:r>
          </a:p>
          <a:p>
            <a:pPr>
              <a:lnSpc>
                <a:spcPct val="80000"/>
              </a:lnSpc>
            </a:pPr>
            <a:endParaRPr lang="en-US" altLang="en-US" sz="2400"/>
          </a:p>
          <a:p>
            <a:pPr>
              <a:lnSpc>
                <a:spcPct val="80000"/>
              </a:lnSpc>
            </a:pPr>
            <a:r>
              <a:rPr lang="en-US" altLang="en-US" sz="2400"/>
              <a:t>Analysis - 951 trees (1-15 years post-treatment)</a:t>
            </a:r>
          </a:p>
          <a:p>
            <a:pPr lvl="1">
              <a:lnSpc>
                <a:spcPct val="80000"/>
              </a:lnSpc>
            </a:pPr>
            <a:endParaRPr lang="en-US" altLang="en-US" sz="2000"/>
          </a:p>
          <a:p>
            <a:pPr lvl="1">
              <a:lnSpc>
                <a:spcPct val="80000"/>
              </a:lnSpc>
            </a:pPr>
            <a:r>
              <a:rPr lang="en-US" altLang="en-US" sz="2000"/>
              <a:t>Treatments</a:t>
            </a:r>
          </a:p>
          <a:p>
            <a:pPr lvl="2">
              <a:lnSpc>
                <a:spcPct val="80000"/>
              </a:lnSpc>
            </a:pPr>
            <a:r>
              <a:rPr lang="en-US" altLang="en-US" sz="1800"/>
              <a:t>Blasted – 170 trees</a:t>
            </a:r>
          </a:p>
          <a:p>
            <a:pPr lvl="2">
              <a:lnSpc>
                <a:spcPct val="80000"/>
              </a:lnSpc>
            </a:pPr>
            <a:r>
              <a:rPr lang="en-US" altLang="en-US" sz="1800"/>
              <a:t>Girdled – 249 trees</a:t>
            </a:r>
          </a:p>
          <a:p>
            <a:pPr lvl="2">
              <a:lnSpc>
                <a:spcPct val="80000"/>
              </a:lnSpc>
            </a:pPr>
            <a:r>
              <a:rPr lang="en-US" altLang="en-US" sz="1800"/>
              <a:t>Saw-topped – 120 trees</a:t>
            </a:r>
          </a:p>
          <a:p>
            <a:pPr lvl="2">
              <a:lnSpc>
                <a:spcPct val="80000"/>
              </a:lnSpc>
            </a:pPr>
            <a:r>
              <a:rPr lang="en-US" altLang="en-US" sz="1800"/>
              <a:t>Inoculated – 270 trees</a:t>
            </a:r>
          </a:p>
          <a:p>
            <a:pPr lvl="2">
              <a:lnSpc>
                <a:spcPct val="80000"/>
              </a:lnSpc>
            </a:pPr>
            <a:r>
              <a:rPr lang="en-US" altLang="en-US" sz="1800"/>
              <a:t>Girdled + Inoculated – 53 trees</a:t>
            </a:r>
          </a:p>
          <a:p>
            <a:pPr lvl="2">
              <a:lnSpc>
                <a:spcPct val="80000"/>
              </a:lnSpc>
            </a:pPr>
            <a:r>
              <a:rPr lang="en-US" altLang="en-US" sz="1800"/>
              <a:t>Saw + Inoculated – 89 trees</a:t>
            </a:r>
          </a:p>
          <a:p>
            <a:pPr>
              <a:lnSpc>
                <a:spcPct val="8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0E6781C3-5CB1-F8EA-9618-310F599B0A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Uncertainties</a:t>
            </a:r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24CCB22C-52F6-A75E-8031-525EB3F08A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BFAC3A06-31C3-06B3-CFD7-1C15DD1EB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Uncertainties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C57703AB-90FC-7A38-29D8-4D2ABF6546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tx1"/>
                </a:solidFill>
              </a:rPr>
              <a:t>Possible bias in sampling</a:t>
            </a:r>
          </a:p>
          <a:p>
            <a:pPr lvl="1">
              <a:spcBef>
                <a:spcPct val="50000"/>
              </a:spcBef>
            </a:pPr>
            <a:endParaRPr lang="en-US" altLang="en-US">
              <a:solidFill>
                <a:schemeClr val="tx1"/>
              </a:solidFill>
            </a:endParaRPr>
          </a:p>
          <a:p>
            <a:pPr lvl="1">
              <a:spcBef>
                <a:spcPct val="50000"/>
              </a:spcBef>
            </a:pPr>
            <a:r>
              <a:rPr lang="en-US" altLang="en-US">
                <a:solidFill>
                  <a:schemeClr val="tx1"/>
                </a:solidFill>
              </a:rPr>
              <a:t>Bird use and mortality……                             (fallen trees more decayed???)</a:t>
            </a:r>
          </a:p>
          <a:p>
            <a:pPr lvl="1">
              <a:spcBef>
                <a:spcPct val="50000"/>
              </a:spcBef>
            </a:pPr>
            <a:endParaRPr lang="en-US" altLang="en-US">
              <a:solidFill>
                <a:schemeClr val="tx1"/>
              </a:solidFill>
            </a:endParaRPr>
          </a:p>
          <a:p>
            <a:pPr lvl="1">
              <a:spcBef>
                <a:spcPct val="50000"/>
              </a:spcBef>
            </a:pPr>
            <a:r>
              <a:rPr lang="en-US" altLang="en-US">
                <a:solidFill>
                  <a:schemeClr val="tx1"/>
                </a:solidFill>
              </a:rPr>
              <a:t>Unable to answer Questions of Snag Longevity…..</a:t>
            </a:r>
          </a:p>
          <a:p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>
            <a:extLst>
              <a:ext uri="{FF2B5EF4-FFF2-40B4-BE49-F238E27FC236}">
                <a16:creationId xmlns:a16="http://schemas.microsoft.com/office/drawing/2014/main" id="{5B5B0AD1-1A86-3432-0AB8-B164A71F1C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Uncertainties</a:t>
            </a:r>
          </a:p>
        </p:txBody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B1C87E7A-7B3A-F74B-97C3-09B62F40F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2514600"/>
          </a:xfrm>
        </p:spPr>
        <p:txBody>
          <a:bodyPr/>
          <a:lstStyle/>
          <a:p>
            <a:r>
              <a:rPr lang="en-US" altLang="en-US"/>
              <a:t>What do the results, and conclusions we draw from those, </a:t>
            </a:r>
            <a:r>
              <a:rPr lang="en-US" altLang="en-US" i="1"/>
              <a:t>represent</a:t>
            </a:r>
            <a:r>
              <a:rPr lang="en-US" altLang="en-US"/>
              <a:t>?</a:t>
            </a:r>
          </a:p>
          <a:p>
            <a:endParaRPr lang="en-US" altLang="en-US"/>
          </a:p>
          <a:p>
            <a:r>
              <a:rPr lang="en-US" altLang="en-US"/>
              <a:t>Are they right or wrong?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5DD1F471-3CAA-9686-7124-7DA1E43DA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Uncertainties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C8E6EB8F-E319-08E5-362E-6DE6B91376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2819400"/>
          </a:xfrm>
        </p:spPr>
        <p:txBody>
          <a:bodyPr/>
          <a:lstStyle/>
          <a:p>
            <a:r>
              <a:rPr lang="en-US" altLang="en-US"/>
              <a:t>What do the results, and conclusions we draw from those, </a:t>
            </a:r>
            <a:r>
              <a:rPr lang="en-US" altLang="en-US" i="1"/>
              <a:t>represent</a:t>
            </a:r>
            <a:r>
              <a:rPr lang="en-US" altLang="en-US"/>
              <a:t>?</a:t>
            </a:r>
          </a:p>
          <a:p>
            <a:endParaRPr lang="en-US" altLang="en-US"/>
          </a:p>
          <a:p>
            <a:r>
              <a:rPr lang="en-US" altLang="en-US"/>
              <a:t>Are they right or wrong?</a:t>
            </a:r>
          </a:p>
        </p:txBody>
      </p:sp>
      <p:sp>
        <p:nvSpPr>
          <p:cNvPr id="70660" name="Rectangle 4">
            <a:extLst>
              <a:ext uri="{FF2B5EF4-FFF2-40B4-BE49-F238E27FC236}">
                <a16:creationId xmlns:a16="http://schemas.microsoft.com/office/drawing/2014/main" id="{D1D0EC5A-6884-EBAF-8037-27F3406AE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6482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i="1"/>
              <a:t>We don’t know…….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20410A54-9859-C39F-E4D8-BCDB9F8DA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No Scope of Inference!!!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9D1A2DD8-2FD9-A7F2-7557-7E43F20A16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648200"/>
          </a:xfrm>
        </p:spPr>
        <p:txBody>
          <a:bodyPr/>
          <a:lstStyle/>
          <a:p>
            <a:endParaRPr lang="en-US" altLang="en-US"/>
          </a:p>
          <a:p>
            <a:r>
              <a:rPr lang="en-US" altLang="en-US"/>
              <a:t>Results/Conclusions only represent the trees monitored….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B0877C9B-EB59-CFCF-D381-65E08B11C6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No Scope of Inference!!!</a:t>
            </a:r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89FD9DE6-DE84-D945-FDD9-5BFAFCDC54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Results/Conclusions only represent the trees monitored….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Can we faithfully present results and conclusions without other managers extrapolating results further?????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DC7DE57E-5252-11C4-CE9A-B08EC8CD37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No Scope of Inference!!!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A912BFE9-99BD-E593-4975-8E63FDC238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Results/Conclusions only represent the trees monitored….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Can we faithfully present results and conclusions without other managers extrapolating results further?????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Take Home message is…….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>
            <a:extLst>
              <a:ext uri="{FF2B5EF4-FFF2-40B4-BE49-F238E27FC236}">
                <a16:creationId xmlns:a16="http://schemas.microsoft.com/office/drawing/2014/main" id="{5DB310D3-8450-7C3E-3E19-056A1D242D0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1524000"/>
            <a:ext cx="8686800" cy="1879600"/>
          </a:xfrm>
        </p:spPr>
        <p:txBody>
          <a:bodyPr/>
          <a:lstStyle/>
          <a:p>
            <a:r>
              <a:rPr lang="en-US" altLang="en-US" sz="4800"/>
              <a:t>Where to go from here????</a:t>
            </a:r>
            <a:br>
              <a:rPr lang="en-US" altLang="en-US" sz="4800"/>
            </a:br>
            <a:br>
              <a:rPr lang="en-US" altLang="en-US" sz="4800"/>
            </a:br>
            <a:endParaRPr lang="en-US" altLang="en-US" sz="48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1D774511-F136-1A95-6ECC-6FD578B237A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1524000"/>
            <a:ext cx="8686800" cy="1879600"/>
          </a:xfrm>
        </p:spPr>
        <p:txBody>
          <a:bodyPr/>
          <a:lstStyle/>
          <a:p>
            <a:r>
              <a:rPr lang="en-US" altLang="en-US" sz="4800"/>
              <a:t>Where to go from here????</a:t>
            </a:r>
            <a:br>
              <a:rPr lang="en-US" altLang="en-US" sz="4800"/>
            </a:br>
            <a:br>
              <a:rPr lang="en-US" altLang="en-US" sz="4800"/>
            </a:br>
            <a:r>
              <a:rPr lang="en-US" altLang="en-US" sz="4800"/>
              <a:t>ALL IS NOT LOST!!!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C73BF6E8-06EA-D1ED-A978-99DB3DB81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2895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/>
              <a:t>Report to district</a:t>
            </a:r>
          </a:p>
          <a:p>
            <a:pPr lvl="1">
              <a:lnSpc>
                <a:spcPct val="80000"/>
              </a:lnSpc>
            </a:pPr>
            <a:endParaRPr lang="en-US" altLang="en-US" sz="1800"/>
          </a:p>
          <a:p>
            <a:pPr lvl="2">
              <a:lnSpc>
                <a:spcPct val="80000"/>
              </a:lnSpc>
              <a:buFontTx/>
              <a:buNone/>
            </a:pPr>
            <a:endParaRPr lang="en-US" altLang="en-US" sz="1600"/>
          </a:p>
          <a:p>
            <a:pPr lvl="1">
              <a:lnSpc>
                <a:spcPct val="80000"/>
              </a:lnSpc>
            </a:pPr>
            <a:r>
              <a:rPr lang="en-US" altLang="en-US" sz="1800"/>
              <a:t>Descriptive results (mortality, bird use, etc.)</a:t>
            </a:r>
          </a:p>
          <a:p>
            <a:pPr lvl="2">
              <a:lnSpc>
                <a:spcPct val="80000"/>
              </a:lnSpc>
            </a:pPr>
            <a:r>
              <a:rPr lang="en-US" altLang="en-US" sz="1600" i="1">
                <a:solidFill>
                  <a:srgbClr val="FAFA12"/>
                </a:solidFill>
              </a:rPr>
              <a:t>Assumptions and scope of inference</a:t>
            </a:r>
          </a:p>
          <a:p>
            <a:pPr lvl="2">
              <a:lnSpc>
                <a:spcPct val="80000"/>
              </a:lnSpc>
            </a:pPr>
            <a:endParaRPr lang="en-US" altLang="en-US" sz="1600" i="1"/>
          </a:p>
          <a:p>
            <a:pPr lvl="1">
              <a:lnSpc>
                <a:spcPct val="80000"/>
              </a:lnSpc>
            </a:pPr>
            <a:r>
              <a:rPr lang="en-US" altLang="en-US" sz="1800"/>
              <a:t>Recommendations for future monitoring and analysis of created wildlife trees</a:t>
            </a:r>
          </a:p>
          <a:p>
            <a:pPr lvl="1">
              <a:lnSpc>
                <a:spcPct val="80000"/>
              </a:lnSpc>
            </a:pPr>
            <a:endParaRPr lang="en-US" altLang="en-US" sz="1800"/>
          </a:p>
          <a:p>
            <a:pPr lvl="1">
              <a:lnSpc>
                <a:spcPct val="80000"/>
              </a:lnSpc>
            </a:pPr>
            <a:r>
              <a:rPr lang="en-US" altLang="en-US" sz="1800"/>
              <a:t>Example Outline</a:t>
            </a:r>
          </a:p>
          <a:p>
            <a:pPr lvl="1">
              <a:lnSpc>
                <a:spcPct val="80000"/>
              </a:lnSpc>
            </a:pPr>
            <a:endParaRPr lang="en-US" altLang="en-US" sz="1800"/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>
            <a:extLst>
              <a:ext uri="{FF2B5EF4-FFF2-40B4-BE49-F238E27FC236}">
                <a16:creationId xmlns:a16="http://schemas.microsoft.com/office/drawing/2014/main" id="{1C227FD4-5F7A-3D8B-E3B6-D8803A31D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/>
              <a:t>Variables removed……… and why</a:t>
            </a:r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A759D075-AEBE-27B4-7C11-5E62275B9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2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Decay class</a:t>
            </a:r>
            <a:r>
              <a:rPr lang="en-US" altLang="en-US" sz="1600"/>
              <a:t> – not always recorded/not consistent with % bark loss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5" name="Rectangle 7">
            <a:extLst>
              <a:ext uri="{FF2B5EF4-FFF2-40B4-BE49-F238E27FC236}">
                <a16:creationId xmlns:a16="http://schemas.microsoft.com/office/drawing/2014/main" id="{8689440E-2F94-E0FF-2BE3-110B6B284F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"/>
            <a:ext cx="8305800" cy="6934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 u="sng"/>
              <a:t>WLTDB Report Outline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00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bg2"/>
                </a:solidFill>
              </a:rPr>
              <a:t>1. Trends in Monitoring Data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0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1600"/>
              <a:t>Assumptions and LIMITED Scope of Inference</a:t>
            </a:r>
          </a:p>
          <a:p>
            <a:pPr>
              <a:lnSpc>
                <a:spcPct val="80000"/>
              </a:lnSpc>
            </a:pPr>
            <a:r>
              <a:rPr lang="en-US" altLang="en-US" sz="1600"/>
              <a:t>Mortality</a:t>
            </a:r>
          </a:p>
          <a:p>
            <a:pPr>
              <a:lnSpc>
                <a:spcPct val="80000"/>
              </a:lnSpc>
            </a:pPr>
            <a:r>
              <a:rPr lang="en-US" altLang="en-US" sz="1600"/>
              <a:t>Bird Use</a:t>
            </a:r>
          </a:p>
          <a:p>
            <a:pPr lvl="1">
              <a:lnSpc>
                <a:spcPct val="80000"/>
              </a:lnSpc>
            </a:pPr>
            <a:r>
              <a:rPr lang="en-US" altLang="en-US" sz="1400"/>
              <a:t>Foraging</a:t>
            </a:r>
          </a:p>
          <a:p>
            <a:pPr lvl="1">
              <a:lnSpc>
                <a:spcPct val="80000"/>
              </a:lnSpc>
            </a:pPr>
            <a:r>
              <a:rPr lang="en-US" altLang="en-US" sz="1400"/>
              <a:t>Nesting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00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bg2"/>
                </a:solidFill>
              </a:rPr>
              <a:t>2. Recommendations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00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1600"/>
              <a:t>Data Collection</a:t>
            </a:r>
          </a:p>
          <a:p>
            <a:pPr lvl="1">
              <a:lnSpc>
                <a:spcPct val="80000"/>
              </a:lnSpc>
            </a:pPr>
            <a:endParaRPr lang="en-US" altLang="en-US" sz="1200"/>
          </a:p>
          <a:p>
            <a:pPr lvl="1">
              <a:lnSpc>
                <a:spcPct val="80000"/>
              </a:lnSpc>
            </a:pPr>
            <a:r>
              <a:rPr lang="en-US" altLang="en-US" sz="1400"/>
              <a:t>Quality Control</a:t>
            </a:r>
          </a:p>
          <a:p>
            <a:pPr lvl="1">
              <a:lnSpc>
                <a:spcPct val="80000"/>
              </a:lnSpc>
            </a:pPr>
            <a:r>
              <a:rPr lang="en-US" altLang="en-US" sz="1400"/>
              <a:t>Variable Formation (e.g., canopy closure)</a:t>
            </a:r>
          </a:p>
          <a:p>
            <a:pPr lvl="2">
              <a:lnSpc>
                <a:spcPct val="80000"/>
              </a:lnSpc>
            </a:pPr>
            <a:r>
              <a:rPr lang="en-US" altLang="en-US" sz="1200"/>
              <a:t>Continuous vs. categorical</a:t>
            </a:r>
          </a:p>
          <a:p>
            <a:pPr lvl="2">
              <a:lnSpc>
                <a:spcPct val="80000"/>
              </a:lnSpc>
            </a:pPr>
            <a:endParaRPr lang="en-US" altLang="en-US" sz="900"/>
          </a:p>
          <a:p>
            <a:pPr>
              <a:lnSpc>
                <a:spcPct val="80000"/>
              </a:lnSpc>
            </a:pPr>
            <a:r>
              <a:rPr lang="en-US" altLang="en-US" sz="1600"/>
              <a:t>Database formatting and data entry</a:t>
            </a:r>
          </a:p>
          <a:p>
            <a:pPr lvl="1">
              <a:lnSpc>
                <a:spcPct val="80000"/>
              </a:lnSpc>
            </a:pPr>
            <a:endParaRPr lang="en-US" altLang="en-US" sz="1200"/>
          </a:p>
          <a:p>
            <a:pPr lvl="1">
              <a:lnSpc>
                <a:spcPct val="80000"/>
              </a:lnSpc>
            </a:pPr>
            <a:r>
              <a:rPr lang="en-US" altLang="en-US" sz="1400"/>
              <a:t>Quality control</a:t>
            </a:r>
          </a:p>
          <a:p>
            <a:pPr lvl="1">
              <a:lnSpc>
                <a:spcPct val="80000"/>
              </a:lnSpc>
            </a:pPr>
            <a:r>
              <a:rPr lang="en-US" altLang="en-US" sz="1400"/>
              <a:t>Formatting</a:t>
            </a:r>
          </a:p>
          <a:p>
            <a:pPr>
              <a:lnSpc>
                <a:spcPct val="80000"/>
              </a:lnSpc>
            </a:pPr>
            <a:endParaRPr lang="en-US" altLang="en-US" sz="1200"/>
          </a:p>
          <a:p>
            <a:pPr>
              <a:lnSpc>
                <a:spcPct val="80000"/>
              </a:lnSpc>
            </a:pPr>
            <a:r>
              <a:rPr lang="en-US" altLang="en-US" sz="1600"/>
              <a:t>Future sampling and analysis</a:t>
            </a:r>
          </a:p>
          <a:p>
            <a:pPr lvl="1">
              <a:lnSpc>
                <a:spcPct val="80000"/>
              </a:lnSpc>
            </a:pPr>
            <a:endParaRPr lang="en-US" altLang="en-US" sz="1200"/>
          </a:p>
          <a:p>
            <a:pPr lvl="1">
              <a:lnSpc>
                <a:spcPct val="80000"/>
              </a:lnSpc>
            </a:pPr>
            <a:r>
              <a:rPr lang="en-US" altLang="en-US" sz="1400"/>
              <a:t>Sampling</a:t>
            </a:r>
          </a:p>
          <a:p>
            <a:pPr lvl="2">
              <a:lnSpc>
                <a:spcPct val="80000"/>
              </a:lnSpc>
            </a:pPr>
            <a:r>
              <a:rPr lang="en-US" altLang="en-US" sz="1200"/>
              <a:t>Stands or Individuals</a:t>
            </a:r>
          </a:p>
          <a:p>
            <a:pPr lvl="2">
              <a:lnSpc>
                <a:spcPct val="80000"/>
              </a:lnSpc>
            </a:pPr>
            <a:r>
              <a:rPr lang="en-US" altLang="en-US" sz="1200"/>
              <a:t>Random selection</a:t>
            </a:r>
          </a:p>
          <a:p>
            <a:pPr lvl="1">
              <a:lnSpc>
                <a:spcPct val="80000"/>
              </a:lnSpc>
            </a:pPr>
            <a:r>
              <a:rPr lang="en-US" altLang="en-US" sz="1400"/>
              <a:t>Statistical analysis for binary response variables</a:t>
            </a:r>
          </a:p>
          <a:p>
            <a:pPr lvl="2">
              <a:lnSpc>
                <a:spcPct val="80000"/>
              </a:lnSpc>
            </a:pPr>
            <a:r>
              <a:rPr lang="en-US" altLang="en-US" sz="1200"/>
              <a:t>Logistic Regression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bg2"/>
                </a:solidFill>
              </a:rPr>
              <a:t>3. Relevant Literature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>
            <a:extLst>
              <a:ext uri="{FF2B5EF4-FFF2-40B4-BE49-F238E27FC236}">
                <a16:creationId xmlns:a16="http://schemas.microsoft.com/office/drawing/2014/main" id="{4BEF4909-5F51-7946-47DD-38AF4D6648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folHlink"/>
                </a:solidFill>
              </a:rPr>
              <a:t>Report to district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80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1800">
                <a:solidFill>
                  <a:schemeClr val="folHlink"/>
                </a:solidFill>
              </a:rPr>
              <a:t>Descriptive results (mortality, bird use, etc.)</a:t>
            </a:r>
          </a:p>
          <a:p>
            <a:pPr lvl="2">
              <a:lnSpc>
                <a:spcPct val="80000"/>
              </a:lnSpc>
            </a:pPr>
            <a:r>
              <a:rPr lang="en-US" altLang="en-US" sz="1600">
                <a:solidFill>
                  <a:schemeClr val="folHlink"/>
                </a:solidFill>
              </a:rPr>
              <a:t>Assumptions and extrapolation</a:t>
            </a:r>
          </a:p>
          <a:p>
            <a:pPr lvl="2">
              <a:lnSpc>
                <a:spcPct val="80000"/>
              </a:lnSpc>
            </a:pPr>
            <a:endParaRPr lang="en-US" altLang="en-US" sz="160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1800">
                <a:solidFill>
                  <a:schemeClr val="folHlink"/>
                </a:solidFill>
              </a:rPr>
              <a:t>Recommendations for future monitoring and analysis of created wildlife trees</a:t>
            </a:r>
          </a:p>
          <a:p>
            <a:pPr lvl="1">
              <a:lnSpc>
                <a:spcPct val="80000"/>
              </a:lnSpc>
            </a:pPr>
            <a:endParaRPr lang="en-US" altLang="en-US" sz="180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1800">
                <a:solidFill>
                  <a:schemeClr val="folHlink"/>
                </a:solidFill>
              </a:rPr>
              <a:t>Example Outline</a:t>
            </a:r>
          </a:p>
          <a:p>
            <a:pPr lvl="1">
              <a:lnSpc>
                <a:spcPct val="80000"/>
              </a:lnSpc>
            </a:pPr>
            <a:endParaRPr lang="en-US" altLang="en-US" sz="180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000"/>
              <a:t>Publication???????????????</a:t>
            </a:r>
          </a:p>
          <a:p>
            <a:pPr lvl="1">
              <a:lnSpc>
                <a:spcPct val="80000"/>
              </a:lnSpc>
            </a:pPr>
            <a:endParaRPr lang="en-US" altLang="en-US" sz="1800"/>
          </a:p>
          <a:p>
            <a:pPr lvl="1">
              <a:lnSpc>
                <a:spcPct val="80000"/>
              </a:lnSpc>
            </a:pPr>
            <a:r>
              <a:rPr lang="en-US" altLang="en-US" sz="1800"/>
              <a:t>Descriptive Results</a:t>
            </a:r>
            <a:endParaRPr lang="en-US" altLang="en-US" sz="24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41DDF689-1673-D111-C061-FBCF85000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folHlink"/>
                </a:solidFill>
              </a:rPr>
              <a:t>Report to district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80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1800">
                <a:solidFill>
                  <a:schemeClr val="folHlink"/>
                </a:solidFill>
              </a:rPr>
              <a:t>Descriptive results (mortality, bird use, etc.)</a:t>
            </a:r>
          </a:p>
          <a:p>
            <a:pPr lvl="2">
              <a:lnSpc>
                <a:spcPct val="80000"/>
              </a:lnSpc>
            </a:pPr>
            <a:r>
              <a:rPr lang="en-US" altLang="en-US" sz="1600">
                <a:solidFill>
                  <a:schemeClr val="folHlink"/>
                </a:solidFill>
              </a:rPr>
              <a:t>Assumptions and extrapolation</a:t>
            </a:r>
          </a:p>
          <a:p>
            <a:pPr lvl="2">
              <a:lnSpc>
                <a:spcPct val="80000"/>
              </a:lnSpc>
            </a:pPr>
            <a:endParaRPr lang="en-US" altLang="en-US" sz="160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1800">
                <a:solidFill>
                  <a:schemeClr val="folHlink"/>
                </a:solidFill>
              </a:rPr>
              <a:t>Recommendations for future monitoring and analysis of created wildlife trees</a:t>
            </a:r>
          </a:p>
          <a:p>
            <a:pPr lvl="1">
              <a:lnSpc>
                <a:spcPct val="80000"/>
              </a:lnSpc>
            </a:pPr>
            <a:endParaRPr lang="en-US" altLang="en-US" sz="180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1800">
                <a:solidFill>
                  <a:schemeClr val="folHlink"/>
                </a:solidFill>
              </a:rPr>
              <a:t>Example Outline</a:t>
            </a:r>
          </a:p>
          <a:p>
            <a:pPr lvl="1">
              <a:lnSpc>
                <a:spcPct val="80000"/>
              </a:lnSpc>
            </a:pPr>
            <a:endParaRPr lang="en-US" altLang="en-US" sz="180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000"/>
              <a:t>Publication???????????????</a:t>
            </a:r>
          </a:p>
          <a:p>
            <a:pPr lvl="1">
              <a:lnSpc>
                <a:spcPct val="80000"/>
              </a:lnSpc>
            </a:pPr>
            <a:endParaRPr lang="en-US" altLang="en-US" sz="1800"/>
          </a:p>
          <a:p>
            <a:pPr lvl="1">
              <a:lnSpc>
                <a:spcPct val="80000"/>
              </a:lnSpc>
            </a:pPr>
            <a:r>
              <a:rPr lang="en-US" altLang="en-US" sz="1800"/>
              <a:t>Descriptive Results</a:t>
            </a:r>
          </a:p>
          <a:p>
            <a:pPr lvl="1">
              <a:lnSpc>
                <a:spcPct val="80000"/>
              </a:lnSpc>
            </a:pPr>
            <a:endParaRPr lang="en-US" altLang="en-US" sz="1800"/>
          </a:p>
          <a:p>
            <a:pPr lvl="1">
              <a:lnSpc>
                <a:spcPct val="80000"/>
              </a:lnSpc>
            </a:pPr>
            <a:r>
              <a:rPr lang="en-US" altLang="en-US" sz="2400"/>
              <a:t>Use this case study as an example of how we can improve monitoring of operational methods to answer valuable questions.</a:t>
            </a:r>
          </a:p>
          <a:p>
            <a:pPr lvl="1">
              <a:lnSpc>
                <a:spcPct val="8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04315DE4-505B-DFDA-8B3D-B19674E41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r>
              <a:rPr lang="en-US" altLang="en-US" sz="2400"/>
              <a:t>Re-sampling Approach</a:t>
            </a:r>
          </a:p>
          <a:p>
            <a:pPr lvl="1"/>
            <a:endParaRPr lang="en-US" altLang="en-US" sz="2400"/>
          </a:p>
          <a:p>
            <a:pPr lvl="1"/>
            <a:r>
              <a:rPr lang="en-US" altLang="en-US" sz="2000"/>
              <a:t>Redesign sampling of created wildlife trees with redefined questions….focusing on……</a:t>
            </a:r>
          </a:p>
          <a:p>
            <a:pPr lvl="2"/>
            <a:endParaRPr lang="en-US" altLang="en-US" sz="1800"/>
          </a:p>
          <a:p>
            <a:pPr lvl="2"/>
            <a:r>
              <a:rPr lang="en-US" altLang="en-US" sz="1800"/>
              <a:t>Stand-level attributes vs. Individual tree attributes</a:t>
            </a:r>
          </a:p>
          <a:p>
            <a:pPr lvl="2"/>
            <a:r>
              <a:rPr lang="en-US" altLang="en-US" sz="1800"/>
              <a:t>OR Both</a:t>
            </a:r>
          </a:p>
          <a:p>
            <a:pPr lvl="1"/>
            <a:endParaRPr lang="en-US" altLang="en-US" sz="2000"/>
          </a:p>
          <a:p>
            <a:pPr lvl="1"/>
            <a:r>
              <a:rPr lang="en-US" altLang="en-US" sz="2000">
                <a:solidFill>
                  <a:srgbClr val="FAFA12"/>
                </a:solidFill>
              </a:rPr>
              <a:t>Sample less trees…..maybe even less stands</a:t>
            </a:r>
          </a:p>
          <a:p>
            <a:pPr lvl="1"/>
            <a:endParaRPr lang="en-US" altLang="en-US" sz="2000"/>
          </a:p>
          <a:p>
            <a:pPr lvl="1"/>
            <a:r>
              <a:rPr lang="en-US" altLang="en-US" sz="2000"/>
              <a:t>FUNDS?????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4">
            <a:extLst>
              <a:ext uri="{FF2B5EF4-FFF2-40B4-BE49-F238E27FC236}">
                <a16:creationId xmlns:a16="http://schemas.microsoft.com/office/drawing/2014/main" id="{A2E8C066-1FEF-5ABF-8130-7846C5625EF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Trends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9BF82415-DD9F-9492-BC3B-8288B517BE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772400" cy="457200"/>
          </a:xfrm>
        </p:spPr>
        <p:txBody>
          <a:bodyPr/>
          <a:lstStyle/>
          <a:p>
            <a:pPr algn="l"/>
            <a:r>
              <a:rPr lang="en-US" altLang="en-US" sz="2000"/>
              <a:t>Mortality by Treatment Over Time</a:t>
            </a:r>
          </a:p>
        </p:txBody>
      </p:sp>
      <p:graphicFrame>
        <p:nvGraphicFramePr>
          <p:cNvPr id="90116" name="Object 4">
            <a:extLst>
              <a:ext uri="{FF2B5EF4-FFF2-40B4-BE49-F238E27FC236}">
                <a16:creationId xmlns:a16="http://schemas.microsoft.com/office/drawing/2014/main" id="{92026973-4BF9-2E99-F055-F843EA2D91F4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533400" y="1219200"/>
          <a:ext cx="7696200" cy="5303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7849080" imgH="5937120" progId="SigmaPlotGraphicObject.9">
                  <p:embed/>
                </p:oleObj>
              </mc:Choice>
              <mc:Fallback>
                <p:oleObj name="SPW 10.0 Graph" r:id="rId2" imgW="7849080" imgH="5937120" progId="SigmaPlotGraphicObject.9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7696200" cy="5303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8EC99E92-9CDD-2671-8127-B47DCC81BB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772400" cy="457200"/>
          </a:xfrm>
        </p:spPr>
        <p:txBody>
          <a:bodyPr/>
          <a:lstStyle/>
          <a:p>
            <a:pPr algn="l"/>
            <a:r>
              <a:rPr lang="en-US" altLang="en-US" sz="2000"/>
              <a:t>Mortality by Treatment Over Time</a:t>
            </a:r>
          </a:p>
        </p:txBody>
      </p:sp>
      <p:graphicFrame>
        <p:nvGraphicFramePr>
          <p:cNvPr id="101380" name="Object 4">
            <a:extLst>
              <a:ext uri="{FF2B5EF4-FFF2-40B4-BE49-F238E27FC236}">
                <a16:creationId xmlns:a16="http://schemas.microsoft.com/office/drawing/2014/main" id="{A854B368-B362-2E56-6EE6-35577FE90016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533400" y="1219200"/>
          <a:ext cx="7696200" cy="531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7849080" imgH="5937120" progId="SigmaPlotGraphicObject.9">
                  <p:embed/>
                </p:oleObj>
              </mc:Choice>
              <mc:Fallback>
                <p:oleObj name="SPW 10.0 Graph" r:id="rId2" imgW="7849080" imgH="5937120" progId="SigmaPlotGraphicObject.9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7696200" cy="5314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514D602B-4B4C-38A2-59DF-E8BF2B172D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772400" cy="457200"/>
          </a:xfrm>
        </p:spPr>
        <p:txBody>
          <a:bodyPr/>
          <a:lstStyle/>
          <a:p>
            <a:pPr algn="l"/>
            <a:r>
              <a:rPr lang="en-US" altLang="en-US" sz="2000"/>
              <a:t>Bird Use over Time</a:t>
            </a:r>
          </a:p>
        </p:txBody>
      </p:sp>
      <p:graphicFrame>
        <p:nvGraphicFramePr>
          <p:cNvPr id="91140" name="Object 4">
            <a:extLst>
              <a:ext uri="{FF2B5EF4-FFF2-40B4-BE49-F238E27FC236}">
                <a16:creationId xmlns:a16="http://schemas.microsoft.com/office/drawing/2014/main" id="{D5DADF26-A198-09AE-85E2-BD714A0FB5F4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457200" y="855663"/>
          <a:ext cx="7696200" cy="577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7760160" imgH="6188400" progId="SigmaPlotGraphicObject.9">
                  <p:embed/>
                </p:oleObj>
              </mc:Choice>
              <mc:Fallback>
                <p:oleObj name="SPW 10.0 Graph" r:id="rId2" imgW="7760160" imgH="6188400" progId="SigmaPlotGraphicObject.9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855663"/>
                        <a:ext cx="7696200" cy="577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711F3C43-AF16-97AA-E705-914FC17C01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772400" cy="457200"/>
          </a:xfrm>
        </p:spPr>
        <p:txBody>
          <a:bodyPr/>
          <a:lstStyle/>
          <a:p>
            <a:pPr algn="l"/>
            <a:r>
              <a:rPr lang="en-US" altLang="en-US" sz="2000"/>
              <a:t>Bird Use over Time</a:t>
            </a:r>
          </a:p>
        </p:txBody>
      </p:sp>
      <p:graphicFrame>
        <p:nvGraphicFramePr>
          <p:cNvPr id="96263" name="Object 7">
            <a:extLst>
              <a:ext uri="{FF2B5EF4-FFF2-40B4-BE49-F238E27FC236}">
                <a16:creationId xmlns:a16="http://schemas.microsoft.com/office/drawing/2014/main" id="{530365E0-2157-BC1E-D990-E8857877B286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685800" y="685800"/>
          <a:ext cx="7620000" cy="544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8043840" imgH="5741280" progId="SigmaPlotGraphicObject.9">
                  <p:embed/>
                </p:oleObj>
              </mc:Choice>
              <mc:Fallback>
                <p:oleObj name="SPW 10.0 Graph" r:id="rId2" imgW="8043840" imgH="5741280" progId="SigmaPlotGraphicObject.9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685800"/>
                        <a:ext cx="7620000" cy="5440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4" name="Text Box 8">
            <a:extLst>
              <a:ext uri="{FF2B5EF4-FFF2-40B4-BE49-F238E27FC236}">
                <a16:creationId xmlns:a16="http://schemas.microsoft.com/office/drawing/2014/main" id="{AC0C33FC-4B3A-3569-FB0F-B95376FC5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324600"/>
            <a:ext cx="739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AFA12"/>
                </a:solidFill>
              </a:rPr>
              <a:t>**Interactions of Treatment, tree size, elevation, etc.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B1D0E187-3327-92A4-2744-872D23FC0D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772400" cy="457200"/>
          </a:xfrm>
        </p:spPr>
        <p:txBody>
          <a:bodyPr/>
          <a:lstStyle/>
          <a:p>
            <a:pPr algn="l"/>
            <a:r>
              <a:rPr lang="en-US" altLang="en-US" sz="2000"/>
              <a:t>Bird Use over Time</a:t>
            </a:r>
          </a:p>
        </p:txBody>
      </p:sp>
      <p:graphicFrame>
        <p:nvGraphicFramePr>
          <p:cNvPr id="123910" name="Object 6">
            <a:extLst>
              <a:ext uri="{FF2B5EF4-FFF2-40B4-BE49-F238E27FC236}">
                <a16:creationId xmlns:a16="http://schemas.microsoft.com/office/drawing/2014/main" id="{2B7A08A3-2064-5239-C784-3F75BCA439C6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685800" y="676275"/>
          <a:ext cx="7696200" cy="557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7774200" imgH="6001920" progId="SigmaPlotGraphicObject.9">
                  <p:embed/>
                </p:oleObj>
              </mc:Choice>
              <mc:Fallback>
                <p:oleObj name="SPW 10.0 Graph" r:id="rId2" imgW="7774200" imgH="6001920" progId="SigmaPlotGraphicObject.9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676275"/>
                        <a:ext cx="7696200" cy="557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911" name="Text Box 7">
            <a:extLst>
              <a:ext uri="{FF2B5EF4-FFF2-40B4-BE49-F238E27FC236}">
                <a16:creationId xmlns:a16="http://schemas.microsoft.com/office/drawing/2014/main" id="{7F101B14-6685-ACA5-0A1E-DE58495E4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324600"/>
            <a:ext cx="739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AFA12"/>
                </a:solidFill>
              </a:rPr>
              <a:t>**Interactions of Treatment, tree size, elevation, etc.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7" name="Rectangle 5">
            <a:extLst>
              <a:ext uri="{FF2B5EF4-FFF2-40B4-BE49-F238E27FC236}">
                <a16:creationId xmlns:a16="http://schemas.microsoft.com/office/drawing/2014/main" id="{09C688FE-BC44-2FDF-7C49-AD7A2E65F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2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Decay class</a:t>
            </a:r>
            <a:r>
              <a:rPr lang="en-US" altLang="en-US" sz="1600"/>
              <a:t> – not always recorded/not consistent with % bark loss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Snag Distribution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endParaRPr lang="en-US" altLang="en-US" sz="1600"/>
          </a:p>
        </p:txBody>
      </p:sp>
      <p:sp>
        <p:nvSpPr>
          <p:cNvPr id="110599" name="Rectangle 7">
            <a:extLst>
              <a:ext uri="{FF2B5EF4-FFF2-40B4-BE49-F238E27FC236}">
                <a16:creationId xmlns:a16="http://schemas.microsoft.com/office/drawing/2014/main" id="{50BE445C-6555-9670-E7D1-12D215435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/>
              <a:t>Variables removed……… and why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>
            <a:extLst>
              <a:ext uri="{FF2B5EF4-FFF2-40B4-BE49-F238E27FC236}">
                <a16:creationId xmlns:a16="http://schemas.microsoft.com/office/drawing/2014/main" id="{AD371640-224C-481F-7F6C-5F90DB7F79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609600"/>
          </a:xfrm>
          <a:noFill/>
          <a:ln/>
        </p:spPr>
        <p:txBody>
          <a:bodyPr/>
          <a:lstStyle/>
          <a:p>
            <a:pPr algn="l"/>
            <a:r>
              <a:rPr lang="en-US" altLang="en-US" sz="2000"/>
              <a:t>Bird Use over Time</a:t>
            </a:r>
          </a:p>
        </p:txBody>
      </p:sp>
      <p:graphicFrame>
        <p:nvGraphicFramePr>
          <p:cNvPr id="104452" name="Object 4">
            <a:extLst>
              <a:ext uri="{FF2B5EF4-FFF2-40B4-BE49-F238E27FC236}">
                <a16:creationId xmlns:a16="http://schemas.microsoft.com/office/drawing/2014/main" id="{84F7C4FF-7401-007F-8BA3-3D5B4ED2B980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609600" y="735013"/>
          <a:ext cx="7543800" cy="589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8147160" imgH="6364080" progId="SigmaPlotGraphicObject.9">
                  <p:embed/>
                </p:oleObj>
              </mc:Choice>
              <mc:Fallback>
                <p:oleObj name="SPW 10.0 Graph" r:id="rId2" imgW="8147160" imgH="6364080" progId="SigmaPlotGraphicObject.9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735013"/>
                        <a:ext cx="7543800" cy="589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03" name="Object 3">
            <a:extLst>
              <a:ext uri="{FF2B5EF4-FFF2-40B4-BE49-F238E27FC236}">
                <a16:creationId xmlns:a16="http://schemas.microsoft.com/office/drawing/2014/main" id="{447F7CEA-3A03-E0A4-666F-5341D463857A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533400" y="738188"/>
          <a:ext cx="7620000" cy="594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8177400" imgH="6382440" progId="SigmaPlotGraphicObject.9">
                  <p:embed/>
                </p:oleObj>
              </mc:Choice>
              <mc:Fallback>
                <p:oleObj name="SPW 10.0 Graph" r:id="rId2" imgW="8177400" imgH="6382440" progId="SigmaPlotGraphicObject.9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738188"/>
                        <a:ext cx="7620000" cy="5945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06" name="Rectangle 6">
            <a:extLst>
              <a:ext uri="{FF2B5EF4-FFF2-40B4-BE49-F238E27FC236}">
                <a16:creationId xmlns:a16="http://schemas.microsoft.com/office/drawing/2014/main" id="{3E443F6E-2DE3-C85A-6202-AE8B89888D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772400" cy="609600"/>
          </a:xfrm>
          <a:noFill/>
          <a:ln/>
        </p:spPr>
        <p:txBody>
          <a:bodyPr/>
          <a:lstStyle/>
          <a:p>
            <a:pPr algn="l"/>
            <a:r>
              <a:rPr lang="en-US" altLang="en-US" sz="2000"/>
              <a:t>Bird Use over Time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>
            <a:extLst>
              <a:ext uri="{FF2B5EF4-FFF2-40B4-BE49-F238E27FC236}">
                <a16:creationId xmlns:a16="http://schemas.microsoft.com/office/drawing/2014/main" id="{07243A7C-D7AD-3480-3823-E2217D004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2000"/>
              <a:t>Bird Use and Tree Size</a:t>
            </a:r>
          </a:p>
        </p:txBody>
      </p:sp>
      <p:graphicFrame>
        <p:nvGraphicFramePr>
          <p:cNvPr id="134149" name="Object 5">
            <a:extLst>
              <a:ext uri="{FF2B5EF4-FFF2-40B4-BE49-F238E27FC236}">
                <a16:creationId xmlns:a16="http://schemas.microsoft.com/office/drawing/2014/main" id="{ECD44F60-1BA8-3703-B5F1-CBDD64D31F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9625" y="615950"/>
          <a:ext cx="7524750" cy="562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7524360" imgH="5627880" progId="SigmaPlotGraphicObject.9">
                  <p:embed/>
                </p:oleObj>
              </mc:Choice>
              <mc:Fallback>
                <p:oleObj name="SPW 10.0 Graph" r:id="rId2" imgW="7524360" imgH="5627880" progId="SigmaPlotGraphicObject.9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615950"/>
                        <a:ext cx="7524750" cy="562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FF283902-2072-95AF-C4F4-2F7C05B6D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2000"/>
              <a:t>Bird Use and Tree Size</a:t>
            </a:r>
          </a:p>
        </p:txBody>
      </p:sp>
      <p:graphicFrame>
        <p:nvGraphicFramePr>
          <p:cNvPr id="136197" name="Object 5">
            <a:extLst>
              <a:ext uri="{FF2B5EF4-FFF2-40B4-BE49-F238E27FC236}">
                <a16:creationId xmlns:a16="http://schemas.microsoft.com/office/drawing/2014/main" id="{EA9C805E-6B66-BAA7-A837-BD6D9C8F8C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666750"/>
          <a:ext cx="7513638" cy="561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7710120" imgH="5766840" progId="SigmaPlotGraphicObject.9">
                  <p:embed/>
                </p:oleObj>
              </mc:Choice>
              <mc:Fallback>
                <p:oleObj name="SPW 10.0 Graph" r:id="rId2" imgW="7710120" imgH="5766840" progId="SigmaPlotGraphicObject.9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666750"/>
                        <a:ext cx="7513638" cy="561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93ED12BE-8F6B-CB91-F8FE-C38801D7E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2000"/>
              <a:t>Bird Use and Tree Size</a:t>
            </a:r>
          </a:p>
        </p:txBody>
      </p:sp>
      <p:graphicFrame>
        <p:nvGraphicFramePr>
          <p:cNvPr id="137220" name="Object 4">
            <a:extLst>
              <a:ext uri="{FF2B5EF4-FFF2-40B4-BE49-F238E27FC236}">
                <a16:creationId xmlns:a16="http://schemas.microsoft.com/office/drawing/2014/main" id="{1BDD1C55-9654-3E00-3798-13C9E7107A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1225" y="688975"/>
          <a:ext cx="7323138" cy="548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7322400" imgH="5479920" progId="SigmaPlotGraphicObject.9">
                  <p:embed/>
                </p:oleObj>
              </mc:Choice>
              <mc:Fallback>
                <p:oleObj name="SPW 10.0 Graph" r:id="rId2" imgW="7322400" imgH="5479920" progId="SigmaPlotGraphicObject.9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688975"/>
                        <a:ext cx="7323138" cy="548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DD237EF9-2C15-D078-8405-831676F26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2000"/>
              <a:t>Bird Use and Tree Size</a:t>
            </a:r>
          </a:p>
        </p:txBody>
      </p:sp>
      <p:graphicFrame>
        <p:nvGraphicFramePr>
          <p:cNvPr id="138244" name="Object 4">
            <a:extLst>
              <a:ext uri="{FF2B5EF4-FFF2-40B4-BE49-F238E27FC236}">
                <a16:creationId xmlns:a16="http://schemas.microsoft.com/office/drawing/2014/main" id="{FC880345-403E-9511-61CF-5BB8B4535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0263" y="630238"/>
          <a:ext cx="7483475" cy="559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7483320" imgH="5598720" progId="SigmaPlotGraphicObject.9">
                  <p:embed/>
                </p:oleObj>
              </mc:Choice>
              <mc:Fallback>
                <p:oleObj name="SPW 10.0 Graph" r:id="rId2" imgW="7483320" imgH="5598720" progId="SigmaPlotGraphicObject.9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3" y="630238"/>
                        <a:ext cx="7483475" cy="559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>
            <a:extLst>
              <a:ext uri="{FF2B5EF4-FFF2-40B4-BE49-F238E27FC236}">
                <a16:creationId xmlns:a16="http://schemas.microsoft.com/office/drawing/2014/main" id="{370D30E1-1833-BF9F-2DFA-D82F135560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Discussion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id="{03C18928-4F9B-6B48-346B-E9B9A83ED5C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DD80F4B7-5946-6524-B62B-825ED0C13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810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/>
              <a:t>Questions and Hypotheses…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9F46AB5C-FFB1-8728-5601-5DBDC4545D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Questions and Hypotheses…</a:t>
            </a:r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6603BBE8-FD43-DC34-2400-9CE71CC57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077200" cy="3048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Do we want to know about individual tree responses, or responses of trees at the stand level????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lvl="1">
              <a:lnSpc>
                <a:spcPct val="80000"/>
              </a:lnSpc>
            </a:pPr>
            <a:r>
              <a:rPr lang="en-US" altLang="en-US" sz="2400"/>
              <a:t>Individual Tree Responses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Mortality rates by treatment (treatment at stand level??)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Bird use by tree size, age, decay class, etc…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Inoculation treatment effects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74F92E98-DF11-CFAD-6A45-DEC03B660D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Questions and Hypotheses…</a:t>
            </a:r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ABF4D81C-A95C-BA54-EB59-DBB219A3D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0772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Do we want to know about individual tree responses, or responses of trees at the stand level????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lvl="1">
              <a:lnSpc>
                <a:spcPct val="80000"/>
              </a:lnSpc>
            </a:pPr>
            <a:r>
              <a:rPr lang="en-US" altLang="en-US" sz="2400"/>
              <a:t>Individual Tree Responses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Mortality rates by treatment (treatment at stand level??)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Bird use by tree size, age, decay class, etc…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Inoculation treatment effects</a:t>
            </a:r>
          </a:p>
          <a:p>
            <a:pPr lvl="1">
              <a:lnSpc>
                <a:spcPct val="80000"/>
              </a:lnSpc>
            </a:pPr>
            <a:endParaRPr lang="en-US" altLang="en-US" sz="2400"/>
          </a:p>
          <a:p>
            <a:pPr lvl="1">
              <a:lnSpc>
                <a:spcPct val="80000"/>
              </a:lnSpc>
            </a:pPr>
            <a:r>
              <a:rPr lang="en-US" altLang="en-US" sz="2400"/>
              <a:t>Stand-level responses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Mortality/Bird use across Elevation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Harvest type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Stand Area</a:t>
            </a:r>
          </a:p>
          <a:p>
            <a:pPr lvl="2">
              <a:lnSpc>
                <a:spcPct val="80000"/>
              </a:lnSpc>
            </a:pPr>
            <a:endParaRPr lang="en-US" altLang="en-US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1" name="Rectangle 5">
            <a:extLst>
              <a:ext uri="{FF2B5EF4-FFF2-40B4-BE49-F238E27FC236}">
                <a16:creationId xmlns:a16="http://schemas.microsoft.com/office/drawing/2014/main" id="{09085614-39DB-27A3-9185-D2021C3C6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2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Decay class</a:t>
            </a:r>
            <a:r>
              <a:rPr lang="en-US" altLang="en-US" sz="1600"/>
              <a:t> – not always recorded/not consistent with % bark loss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Snag Distribution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Distance to edge</a:t>
            </a:r>
            <a:r>
              <a:rPr lang="en-US" altLang="en-US" sz="1600"/>
              <a:t> – missing values, recorded improperly</a:t>
            </a:r>
          </a:p>
        </p:txBody>
      </p:sp>
      <p:sp>
        <p:nvSpPr>
          <p:cNvPr id="111622" name="Rectangle 6">
            <a:extLst>
              <a:ext uri="{FF2B5EF4-FFF2-40B4-BE49-F238E27FC236}">
                <a16:creationId xmlns:a16="http://schemas.microsoft.com/office/drawing/2014/main" id="{CB28BDD8-3C13-1929-2E01-0CBE45E4A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/>
              <a:t>Variables removed……… and why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5" name="Rectangle 5">
            <a:extLst>
              <a:ext uri="{FF2B5EF4-FFF2-40B4-BE49-F238E27FC236}">
                <a16:creationId xmlns:a16="http://schemas.microsoft.com/office/drawing/2014/main" id="{4055EED2-DFBA-5FC5-3380-5E20A4972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2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Decay class</a:t>
            </a:r>
            <a:r>
              <a:rPr lang="en-US" altLang="en-US" sz="1600"/>
              <a:t> – not always recorded/not consistent with % bark loss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Snag Distribution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Distance to edge</a:t>
            </a:r>
            <a:r>
              <a:rPr lang="en-US" altLang="en-US" sz="1600"/>
              <a:t> – missing values, recorded improperly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% canopy cover</a:t>
            </a:r>
            <a:r>
              <a:rPr lang="en-US" altLang="en-US" sz="1600"/>
              <a:t> – difficult to interpret as collected</a:t>
            </a:r>
          </a:p>
        </p:txBody>
      </p:sp>
      <p:sp>
        <p:nvSpPr>
          <p:cNvPr id="112646" name="Rectangle 6">
            <a:extLst>
              <a:ext uri="{FF2B5EF4-FFF2-40B4-BE49-F238E27FC236}">
                <a16:creationId xmlns:a16="http://schemas.microsoft.com/office/drawing/2014/main" id="{D5638A79-E08D-845C-AC65-A7173A9CF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/>
              <a:t>Variables removed……… and why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7" name="Rectangle 5">
            <a:extLst>
              <a:ext uri="{FF2B5EF4-FFF2-40B4-BE49-F238E27FC236}">
                <a16:creationId xmlns:a16="http://schemas.microsoft.com/office/drawing/2014/main" id="{156BC6D3-576C-01E2-AAF9-5D822B8F8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2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Decay class</a:t>
            </a:r>
            <a:r>
              <a:rPr lang="en-US" altLang="en-US" sz="1600"/>
              <a:t> – not always recorded/not consistent with % bark loss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Snag Distribution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Distance to edge</a:t>
            </a:r>
            <a:r>
              <a:rPr lang="en-US" altLang="en-US" sz="1600"/>
              <a:t> – missing values, recorded improperly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% canopy cover</a:t>
            </a:r>
            <a:r>
              <a:rPr lang="en-US" altLang="en-US" sz="1600"/>
              <a:t> – difficult to interpret as collected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Treatment Height</a:t>
            </a:r>
            <a:r>
              <a:rPr lang="en-US" altLang="en-US" sz="1600"/>
              <a:t> – missing values/recorded as greater than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</p:txBody>
      </p:sp>
      <p:sp>
        <p:nvSpPr>
          <p:cNvPr id="105478" name="Rectangle 6">
            <a:extLst>
              <a:ext uri="{FF2B5EF4-FFF2-40B4-BE49-F238E27FC236}">
                <a16:creationId xmlns:a16="http://schemas.microsoft.com/office/drawing/2014/main" id="{739659CE-4A50-3CAA-5E1E-5AB47D184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/>
              <a:t>Variables removed……… and why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1" name="Rectangle 5">
            <a:extLst>
              <a:ext uri="{FF2B5EF4-FFF2-40B4-BE49-F238E27FC236}">
                <a16:creationId xmlns:a16="http://schemas.microsoft.com/office/drawing/2014/main" id="{C3958DD0-8EBE-079D-6CD0-342341F43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lvl="2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Decay class</a:t>
            </a:r>
            <a:r>
              <a:rPr lang="en-US" altLang="en-US" sz="1600"/>
              <a:t> – not always recorded/not consistent with % bark loss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Snag Distribution</a:t>
            </a:r>
            <a:r>
              <a:rPr lang="en-US" altLang="en-US" sz="1600"/>
              <a:t> – missing values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Distance to edge</a:t>
            </a:r>
            <a:r>
              <a:rPr lang="en-US" altLang="en-US" sz="1600"/>
              <a:t> – missing values, recorded improperly</a:t>
            </a:r>
          </a:p>
          <a:p>
            <a:pPr lvl="1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% canopy cover</a:t>
            </a:r>
            <a:r>
              <a:rPr lang="en-US" altLang="en-US" sz="1600"/>
              <a:t> – difficult to interpret as collected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Treatment Height</a:t>
            </a:r>
            <a:r>
              <a:rPr lang="en-US" altLang="en-US" sz="1600"/>
              <a:t> – missing values/recorded as greater than</a:t>
            </a:r>
          </a:p>
          <a:p>
            <a:pPr>
              <a:lnSpc>
                <a:spcPct val="80000"/>
              </a:lnSpc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chemeClr val="bg2"/>
                </a:solidFill>
              </a:rPr>
              <a:t># of branches</a:t>
            </a:r>
            <a:r>
              <a:rPr lang="en-US" altLang="en-US" sz="1600"/>
              <a:t> – missing values/recorded as % or #</a:t>
            </a:r>
          </a:p>
        </p:txBody>
      </p:sp>
      <p:sp>
        <p:nvSpPr>
          <p:cNvPr id="106502" name="Rectangle 6">
            <a:extLst>
              <a:ext uri="{FF2B5EF4-FFF2-40B4-BE49-F238E27FC236}">
                <a16:creationId xmlns:a16="http://schemas.microsoft.com/office/drawing/2014/main" id="{6EED01B7-8DF2-52C6-CBD4-DCD063304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/>
              <a:t>Variables removed……… and why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anch">
  <a:themeElements>
    <a:clrScheme name="Branch 8">
      <a:dk1>
        <a:srgbClr val="FFFF99"/>
      </a:dk1>
      <a:lt1>
        <a:srgbClr val="FFFFFF"/>
      </a:lt1>
      <a:dk2>
        <a:srgbClr val="FFFF99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DADA82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Bran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ranch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nch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nch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nch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nch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nch 6">
        <a:dk1>
          <a:srgbClr val="FFCC66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DAAE56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nch 7">
        <a:dk1>
          <a:srgbClr val="FFCC66"/>
        </a:dk1>
        <a:lt1>
          <a:srgbClr val="FFFFFF"/>
        </a:lt1>
        <a:dk2>
          <a:srgbClr val="FFFF99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DAAE56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nch 8">
        <a:dk1>
          <a:srgbClr val="FFFF99"/>
        </a:dk1>
        <a:lt1>
          <a:srgbClr val="FFFFFF"/>
        </a:lt1>
        <a:dk2>
          <a:srgbClr val="FFFF99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DADA82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Branch</Template>
  <TotalTime>2110</TotalTime>
  <Words>1477</Words>
  <Application>Microsoft Office PowerPoint</Application>
  <PresentationFormat>On-screen Show (4:3)</PresentationFormat>
  <Paragraphs>351</Paragraphs>
  <Slides>59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2" baseType="lpstr">
      <vt:lpstr>Arial</vt:lpstr>
      <vt:lpstr>Branch</vt:lpstr>
      <vt:lpstr>SigmaPlot 10.0 Graph</vt:lpstr>
      <vt:lpstr>WLTDB: Analysis and Future Directions</vt:lpstr>
      <vt:lpstr>Outline</vt:lpstr>
      <vt:lpstr>Database QA/QC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Sampling Design Implications</vt:lpstr>
      <vt:lpstr>Created Wildlife Tree Sampling</vt:lpstr>
      <vt:lpstr>What does the data represent????   </vt:lpstr>
      <vt:lpstr>What does the data represent????  Dependent on Sampling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Inconsistencies in #’s of fallen snags</vt:lpstr>
      <vt:lpstr>Inconsistencies in #’s of fallen snags</vt:lpstr>
      <vt:lpstr>Inconsistencies in #’s of fallen snags</vt:lpstr>
      <vt:lpstr>Uncertainties</vt:lpstr>
      <vt:lpstr>Uncertainties</vt:lpstr>
      <vt:lpstr>Uncertainties</vt:lpstr>
      <vt:lpstr>Uncertainties</vt:lpstr>
      <vt:lpstr>No Scope of Inference!!!</vt:lpstr>
      <vt:lpstr>No Scope of Inference!!!</vt:lpstr>
      <vt:lpstr>No Scope of Inference!!!</vt:lpstr>
      <vt:lpstr>Where to go from here????  </vt:lpstr>
      <vt:lpstr>Where to go from here????  ALL IS NOT LOST!!!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Trends</vt:lpstr>
      <vt:lpstr>Mortality by Treatment Over Time</vt:lpstr>
      <vt:lpstr>Mortality by Treatment Over Time</vt:lpstr>
      <vt:lpstr>Bird Use over Time</vt:lpstr>
      <vt:lpstr>Bird Use over Time</vt:lpstr>
      <vt:lpstr>Bird Use over Time</vt:lpstr>
      <vt:lpstr>Bird Use over Time</vt:lpstr>
      <vt:lpstr>Bird Use over Time</vt:lpstr>
      <vt:lpstr>PowerPoint Presentation</vt:lpstr>
      <vt:lpstr>PowerPoint Presentation</vt:lpstr>
      <vt:lpstr>PowerPoint Presentation</vt:lpstr>
      <vt:lpstr>PowerPoint Presentation</vt:lpstr>
      <vt:lpstr>Discussion</vt:lpstr>
      <vt:lpstr>PowerPoint Presentation</vt:lpstr>
      <vt:lpstr>Questions and Hypotheses…</vt:lpstr>
      <vt:lpstr>Questions and Hypotheses…</vt:lpstr>
    </vt:vector>
  </TitlesOfParts>
  <Company>OSU College of Forestry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WLTDB Analysis Concerns and Future Directions</dc:title>
  <dc:creator>woolleyt</dc:creator>
  <cp:lastModifiedBy>Lum-Naihe, Christof Jurh duk - FS, AZ</cp:lastModifiedBy>
  <cp:revision>57</cp:revision>
  <dcterms:created xsi:type="dcterms:W3CDTF">2007-05-01T20:37:10Z</dcterms:created>
  <dcterms:modified xsi:type="dcterms:W3CDTF">2025-08-05T17:55:54Z</dcterms:modified>
</cp:coreProperties>
</file>