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4"/>
  </p:notesMasterIdLst>
  <p:sldIdLst>
    <p:sldId id="295" r:id="rId2"/>
    <p:sldId id="257" r:id="rId3"/>
    <p:sldId id="259" r:id="rId4"/>
    <p:sldId id="261" r:id="rId5"/>
    <p:sldId id="276" r:id="rId6"/>
    <p:sldId id="275" r:id="rId7"/>
    <p:sldId id="262" r:id="rId8"/>
    <p:sldId id="278" r:id="rId9"/>
    <p:sldId id="280" r:id="rId10"/>
    <p:sldId id="292" r:id="rId11"/>
    <p:sldId id="263" r:id="rId12"/>
    <p:sldId id="265" r:id="rId13"/>
    <p:sldId id="266" r:id="rId14"/>
    <p:sldId id="294" r:id="rId15"/>
    <p:sldId id="284" r:id="rId16"/>
    <p:sldId id="271" r:id="rId17"/>
    <p:sldId id="293" r:id="rId18"/>
    <p:sldId id="270" r:id="rId19"/>
    <p:sldId id="283" r:id="rId20"/>
    <p:sldId id="285" r:id="rId21"/>
    <p:sldId id="286"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53" autoAdjust="0"/>
  </p:normalViewPr>
  <p:slideViewPr>
    <p:cSldViewPr>
      <p:cViewPr varScale="1">
        <p:scale>
          <a:sx n="90" d="100"/>
          <a:sy n="90" d="100"/>
        </p:scale>
        <p:origin x="160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029C8-66DF-4527-8E60-118DA8CC9219}" type="datetimeFigureOut">
              <a:rPr lang="en-US" smtClean="0"/>
              <a:pPr/>
              <a:t>5/21/2019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81D40-E498-4BE0-A05D-B8A0493F0CAA}" type="slidenum">
              <a:rPr lang="en-US" smtClean="0"/>
              <a:pPr/>
              <a:t>‹#›</a:t>
            </a:fld>
            <a:endParaRPr lang="en-US"/>
          </a:p>
        </p:txBody>
      </p:sp>
    </p:spTree>
    <p:extLst>
      <p:ext uri="{BB962C8B-B14F-4D97-AF65-F5344CB8AC3E}">
        <p14:creationId xmlns:p14="http://schemas.microsoft.com/office/powerpoint/2010/main" val="171773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This presentation will cover one</a:t>
            </a:r>
            <a:r>
              <a:rPr lang="en-US" baseline="0" dirty="0" smtClean="0"/>
              <a:t> of the five recognized agroforestry practices currently being adopted and used in the US and its territories – forest farming.</a:t>
            </a:r>
            <a:endParaRPr lang="en-US" dirty="0" smtClean="0"/>
          </a:p>
          <a:p>
            <a:endParaRPr lang="en-US" dirty="0"/>
          </a:p>
        </p:txBody>
      </p:sp>
      <p:sp>
        <p:nvSpPr>
          <p:cNvPr id="4" name="Slide Number Placeholder 3"/>
          <p:cNvSpPr>
            <a:spLocks noGrp="1"/>
          </p:cNvSpPr>
          <p:nvPr>
            <p:ph type="sldNum" sz="quarter" idx="10"/>
          </p:nvPr>
        </p:nvSpPr>
        <p:spPr/>
        <p:txBody>
          <a:bodyPr/>
          <a:lstStyle/>
          <a:p>
            <a:fld id="{4BA81D40-E498-4BE0-A05D-B8A0493F0CAA}" type="slidenum">
              <a:rPr lang="en-US" smtClean="0"/>
              <a:pPr/>
              <a:t>1</a:t>
            </a:fld>
            <a:endParaRPr lang="en-US"/>
          </a:p>
        </p:txBody>
      </p:sp>
    </p:spTree>
    <p:extLst>
      <p:ext uri="{BB962C8B-B14F-4D97-AF65-F5344CB8AC3E}">
        <p14:creationId xmlns:p14="http://schemas.microsoft.com/office/powerpoint/2010/main" val="10045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list of potential forest</a:t>
            </a:r>
            <a:r>
              <a:rPr lang="en-US" baseline="0" dirty="0" smtClean="0"/>
              <a:t> farming products is almost endless and will vary by region. Some of the more common products include: </a:t>
            </a:r>
            <a:r>
              <a:rPr lang="en-US" dirty="0" smtClean="0"/>
              <a:t>Mushrooms, Florals, Greenery,</a:t>
            </a:r>
            <a:r>
              <a:rPr lang="en-US" baseline="0" dirty="0" smtClean="0"/>
              <a:t> </a:t>
            </a:r>
            <a:r>
              <a:rPr lang="en-US" dirty="0" smtClean="0"/>
              <a:t>Fruits , Herbs/vegetables, Landscaping, Crafts , Botanicals/medicinals, Nuts, and Pollen.</a:t>
            </a:r>
          </a:p>
          <a:p>
            <a:endParaRPr lang="en-US" dirty="0"/>
          </a:p>
        </p:txBody>
      </p:sp>
      <p:sp>
        <p:nvSpPr>
          <p:cNvPr id="4" name="Slide Number Placeholder 3"/>
          <p:cNvSpPr>
            <a:spLocks noGrp="1"/>
          </p:cNvSpPr>
          <p:nvPr>
            <p:ph type="sldNum" sz="quarter" idx="10"/>
          </p:nvPr>
        </p:nvSpPr>
        <p:spPr/>
        <p:txBody>
          <a:bodyPr/>
          <a:lstStyle/>
          <a:p>
            <a:fld id="{4BA81D40-E498-4BE0-A05D-B8A0493F0CAA}" type="slidenum">
              <a:rPr lang="en-US" smtClean="0"/>
              <a:pPr/>
              <a:t>10</a:t>
            </a:fld>
            <a:endParaRPr lang="en-US"/>
          </a:p>
        </p:txBody>
      </p:sp>
    </p:spTree>
    <p:extLst>
      <p:ext uri="{BB962C8B-B14F-4D97-AF65-F5344CB8AC3E}">
        <p14:creationId xmlns:p14="http://schemas.microsoft.com/office/powerpoint/2010/main" val="18303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Forest farming products can generally be placed in four categories.  These include medicinals, food products, decoratives, and handicrafts. Many special forest products will be produced for niche markets at local or regional levels. With many of them, the true value of the plant will not be realized by producers unless they are willing to invest time, and perhaps money, into post-harvest processing and marketing of the product.  Value generally increases when the plant (root, foliage, branch, or fruit) is transformed into a finished product that meets a consumer demand. </a:t>
            </a:r>
          </a:p>
        </p:txBody>
      </p:sp>
      <p:sp>
        <p:nvSpPr>
          <p:cNvPr id="4" name="Slide Number Placeholder 3"/>
          <p:cNvSpPr>
            <a:spLocks noGrp="1"/>
          </p:cNvSpPr>
          <p:nvPr>
            <p:ph type="sldNum" sz="quarter" idx="10"/>
          </p:nvPr>
        </p:nvSpPr>
        <p:spPr/>
        <p:txBody>
          <a:bodyPr/>
          <a:lstStyle/>
          <a:p>
            <a:fld id="{F6DD1F75-7CBD-422A-944F-1467FE71D58F}" type="slidenum">
              <a:rPr lang="en-US" smtClean="0"/>
              <a:pPr/>
              <a:t>11</a:t>
            </a:fld>
            <a:endParaRPr lang="en-US"/>
          </a:p>
        </p:txBody>
      </p:sp>
    </p:spTree>
    <p:extLst>
      <p:ext uri="{BB962C8B-B14F-4D97-AF65-F5344CB8AC3E}">
        <p14:creationId xmlns:p14="http://schemas.microsoft.com/office/powerpoint/2010/main" val="863556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CEDD0B1-1999-4D53-A9B2-95397995FCF4}" type="slidenum">
              <a:rPr lang="en-US" smtClean="0"/>
              <a:pPr/>
              <a:t>12</a:t>
            </a:fld>
            <a:endParaRPr lang="en-US" smtClean="0"/>
          </a:p>
        </p:txBody>
      </p:sp>
      <p:sp>
        <p:nvSpPr>
          <p:cNvPr id="1044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8BC44B3-C8E3-4C78-A564-5311BD3A3203}" type="slidenum">
              <a:rPr lang="en-US" sz="1200"/>
              <a:pPr algn="r"/>
              <a:t>12</a:t>
            </a:fld>
            <a:endParaRPr lang="en-US" sz="1200"/>
          </a:p>
        </p:txBody>
      </p:sp>
      <p:sp>
        <p:nvSpPr>
          <p:cNvPr id="104452" name="Rectangle 2"/>
          <p:cNvSpPr>
            <a:spLocks noGrp="1" noRot="1" noChangeAspect="1" noChangeArrowheads="1" noTextEdit="1"/>
          </p:cNvSpPr>
          <p:nvPr>
            <p:ph type="sldImg"/>
          </p:nvPr>
        </p:nvSpPr>
        <p:spPr>
          <a:xfrm>
            <a:off x="1141413" y="684213"/>
            <a:ext cx="4573587" cy="3430587"/>
          </a:xfrm>
          <a:ln/>
        </p:spPr>
      </p:sp>
      <p:sp>
        <p:nvSpPr>
          <p:cNvPr id="104453" name="Rectangle 3"/>
          <p:cNvSpPr>
            <a:spLocks noGrp="1" noChangeArrowheads="1"/>
          </p:cNvSpPr>
          <p:nvPr>
            <p:ph type="body" idx="1"/>
          </p:nvPr>
        </p:nvSpPr>
        <p:spPr>
          <a:xfrm>
            <a:off x="914400" y="4343400"/>
            <a:ext cx="5029200" cy="4116388"/>
          </a:xfrm>
          <a:noFill/>
          <a:ln/>
        </p:spPr>
        <p:txBody>
          <a:bodyPr/>
          <a:lstStyle/>
          <a:p>
            <a:pPr eaLnBrk="1" hangingPunct="1"/>
            <a:r>
              <a:rPr lang="en-US" dirty="0" smtClean="0">
                <a:solidFill>
                  <a:srgbClr val="00FFFF"/>
                </a:solidFill>
              </a:rPr>
              <a:t>The use of plants for healing is not something new and fall into three main categories; Dietary supplements, Herbal medicines, and </a:t>
            </a:r>
            <a:r>
              <a:rPr lang="en-US" dirty="0" err="1" smtClean="0">
                <a:solidFill>
                  <a:srgbClr val="00FFFF"/>
                </a:solidFill>
              </a:rPr>
              <a:t>Ethnobotanicals</a:t>
            </a:r>
            <a:r>
              <a:rPr lang="en-US" dirty="0" smtClean="0">
                <a:solidFill>
                  <a:srgbClr val="00FFFF"/>
                </a:solidFill>
              </a:rPr>
              <a:t>. The foundation for much of the herbal medicinal industry in the US is based on knowledge gained from native Americans.  Herbal medicinal plants are by far the largest segment of the forest farming industry in terms of value. Total U.S. market exceeds $4 billion. What portion of that is actually collected from forests is unknown. </a:t>
            </a:r>
          </a:p>
          <a:p>
            <a:pPr eaLnBrk="1" hangingPunct="1"/>
            <a:r>
              <a:rPr lang="en-US" dirty="0" smtClean="0">
                <a:solidFill>
                  <a:srgbClr val="00FFFF"/>
                </a:solidFill>
              </a:rPr>
              <a:t> </a:t>
            </a:r>
          </a:p>
        </p:txBody>
      </p:sp>
    </p:spTree>
    <p:extLst>
      <p:ext uri="{BB962C8B-B14F-4D97-AF65-F5344CB8AC3E}">
        <p14:creationId xmlns:p14="http://schemas.microsoft.com/office/powerpoint/2010/main" val="224250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3C754C5-46B9-49ED-AE04-4C9AF8B44E42}" type="slidenum">
              <a:rPr lang="en-US" smtClean="0"/>
              <a:pPr/>
              <a:t>13</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spcBef>
                <a:spcPct val="0"/>
              </a:spcBef>
            </a:pPr>
            <a:r>
              <a:rPr lang="en-US" sz="1200" dirty="0" smtClean="0"/>
              <a:t>What are some of the opportunities with medicinals? They are popular and in vogue right now.  There is a high demand and high value associated with the products. And there are international and US markets which also helps keep</a:t>
            </a:r>
            <a:r>
              <a:rPr lang="en-US" sz="1200" baseline="0" dirty="0" smtClean="0"/>
              <a:t> demand and prices high</a:t>
            </a:r>
            <a:r>
              <a:rPr lang="en-US" sz="1200" dirty="0" smtClean="0"/>
              <a:t>. </a:t>
            </a:r>
            <a:endParaRPr lang="en-US" dirty="0" smtClean="0"/>
          </a:p>
          <a:p>
            <a:pPr marL="228600" indent="-228600">
              <a:buFontTx/>
              <a:buAutoNum type="arabicPeriod"/>
            </a:pPr>
            <a:endParaRPr lang="en-US" dirty="0" smtClean="0"/>
          </a:p>
        </p:txBody>
      </p:sp>
    </p:spTree>
    <p:extLst>
      <p:ext uri="{BB962C8B-B14F-4D97-AF65-F5344CB8AC3E}">
        <p14:creationId xmlns:p14="http://schemas.microsoft.com/office/powerpoint/2010/main" val="976731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production and use of food from the forest</a:t>
            </a:r>
            <a:r>
              <a:rPr lang="en-US" baseline="0" dirty="0" smtClean="0"/>
              <a:t> has become much more than a family outing in the woods to pick berries.  The array of potential food products is almost endless – from mushrooms to nuts, from to leeks to honey and syrup to fruits.  If it tastes good to someone – you have a potential product and a market!</a:t>
            </a:r>
            <a:endParaRPr lang="en-US" dirty="0"/>
          </a:p>
        </p:txBody>
      </p:sp>
      <p:sp>
        <p:nvSpPr>
          <p:cNvPr id="4" name="Slide Number Placeholder 3"/>
          <p:cNvSpPr>
            <a:spLocks noGrp="1"/>
          </p:cNvSpPr>
          <p:nvPr>
            <p:ph type="sldNum" sz="quarter" idx="10"/>
          </p:nvPr>
        </p:nvSpPr>
        <p:spPr/>
        <p:txBody>
          <a:bodyPr/>
          <a:lstStyle/>
          <a:p>
            <a:fld id="{4BA81D40-E498-4BE0-A05D-B8A0493F0CAA}" type="slidenum">
              <a:rPr lang="en-US" smtClean="0"/>
              <a:pPr/>
              <a:t>14</a:t>
            </a:fld>
            <a:endParaRPr lang="en-US"/>
          </a:p>
        </p:txBody>
      </p:sp>
    </p:spTree>
    <p:extLst>
      <p:ext uri="{BB962C8B-B14F-4D97-AF65-F5344CB8AC3E}">
        <p14:creationId xmlns:p14="http://schemas.microsoft.com/office/powerpoint/2010/main" val="67893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08DED11-EF03-4458-BCC5-9169D466A2EE}" type="slidenum">
              <a:rPr lang="en-US" smtClean="0"/>
              <a:pPr/>
              <a:t>15</a:t>
            </a:fld>
            <a:endParaRPr lang="en-US" smtClean="0"/>
          </a:p>
        </p:txBody>
      </p:sp>
      <p:sp>
        <p:nvSpPr>
          <p:cNvPr id="1187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92D8F2B-F6BE-4167-9E46-2DAF2B100621}" type="slidenum">
              <a:rPr lang="en-US" sz="1200"/>
              <a:pPr algn="r"/>
              <a:t>15</a:t>
            </a:fld>
            <a:endParaRPr lang="en-US" sz="1200"/>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dirty="0" smtClean="0"/>
              <a:t>What are some of the opportunities with foods?  First of all, p</a:t>
            </a:r>
            <a:r>
              <a:rPr lang="en-US" dirty="0" smtClean="0"/>
              <a:t>eople love (and need) food.  Most</a:t>
            </a:r>
            <a:r>
              <a:rPr lang="en-US" baseline="0" dirty="0" smtClean="0"/>
              <a:t> of the high value food products are from n</a:t>
            </a:r>
            <a:r>
              <a:rPr lang="en-US" dirty="0" smtClean="0"/>
              <a:t>ative plants.  In today’s environment, natural means wholesome</a:t>
            </a:r>
            <a:r>
              <a:rPr lang="en-US" baseline="0" dirty="0" smtClean="0"/>
              <a:t> and good for you. </a:t>
            </a:r>
            <a:r>
              <a:rPr lang="en-US" dirty="0" smtClean="0"/>
              <a:t> Most if not all food products</a:t>
            </a:r>
            <a:r>
              <a:rPr lang="en-US" baseline="0" dirty="0" smtClean="0"/>
              <a:t> can be marketed through l</a:t>
            </a:r>
            <a:r>
              <a:rPr lang="en-US" dirty="0" smtClean="0"/>
              <a:t>ocal food markets which simplifies travel</a:t>
            </a:r>
            <a:r>
              <a:rPr lang="en-US" baseline="0" dirty="0" smtClean="0"/>
              <a:t> and lowers costs.</a:t>
            </a:r>
            <a:r>
              <a:rPr lang="en-US" dirty="0" smtClean="0"/>
              <a:t>  Processing the food products increases value</a:t>
            </a:r>
            <a:r>
              <a:rPr lang="en-US" baseline="0" dirty="0" smtClean="0"/>
              <a:t> beyond the raw product.  In addition, o</a:t>
            </a:r>
            <a:r>
              <a:rPr lang="en-US" dirty="0" smtClean="0"/>
              <a:t>rganic opportunities are possible</a:t>
            </a:r>
            <a:r>
              <a:rPr lang="en-US" baseline="0" dirty="0" smtClean="0"/>
              <a:t> and profitable.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342731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095E8ED-2EB2-4BB1-922E-67518E2D6FA5}" type="slidenum">
              <a:rPr lang="en-US" smtClean="0"/>
              <a:pPr/>
              <a:t>16</a:t>
            </a:fld>
            <a:endParaRPr lang="en-US" smtClean="0"/>
          </a:p>
        </p:txBody>
      </p:sp>
      <p:sp>
        <p:nvSpPr>
          <p:cNvPr id="1177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11C43B-5251-43FE-A236-7EAE58229E0E}" type="slidenum">
              <a:rPr lang="en-US" sz="1200"/>
              <a:pPr algn="r"/>
              <a:t>16</a:t>
            </a:fld>
            <a:endParaRPr lang="en-US" sz="1200"/>
          </a:p>
        </p:txBody>
      </p:sp>
      <p:sp>
        <p:nvSpPr>
          <p:cNvPr id="117764" name="Rectangle 2"/>
          <p:cNvSpPr>
            <a:spLocks noGrp="1" noRot="1" noChangeAspect="1" noChangeArrowheads="1" noTextEdit="1"/>
          </p:cNvSpPr>
          <p:nvPr>
            <p:ph type="sldImg"/>
          </p:nvPr>
        </p:nvSpPr>
        <p:spPr>
          <a:xfrm>
            <a:off x="1141413" y="684213"/>
            <a:ext cx="4573587" cy="3430587"/>
          </a:xfrm>
          <a:ln/>
        </p:spPr>
      </p:sp>
      <p:sp>
        <p:nvSpPr>
          <p:cNvPr id="117765" name="Rectangle 3"/>
          <p:cNvSpPr>
            <a:spLocks noGrp="1" noChangeArrowheads="1"/>
          </p:cNvSpPr>
          <p:nvPr>
            <p:ph type="body" idx="1"/>
          </p:nvPr>
        </p:nvSpPr>
        <p:spPr>
          <a:xfrm>
            <a:off x="914400" y="4343400"/>
            <a:ext cx="5029200" cy="4116388"/>
          </a:xfrm>
          <a:noFill/>
          <a:ln/>
        </p:spPr>
        <p:txBody>
          <a:bodyPr/>
          <a:lstStyle/>
          <a:p>
            <a:pPr eaLnBrk="1" hangingPunct="1"/>
            <a:r>
              <a:rPr lang="en-US" dirty="0" smtClean="0"/>
              <a:t>The decoratives market includes plants and plant parts for landscaping</a:t>
            </a:r>
            <a:r>
              <a:rPr lang="en-US" baseline="0" dirty="0" smtClean="0"/>
              <a:t> and</a:t>
            </a:r>
            <a:r>
              <a:rPr lang="en-US" dirty="0" smtClean="0"/>
              <a:t> floral arrangements. Because</a:t>
            </a:r>
            <a:r>
              <a:rPr lang="en-US" baseline="0" dirty="0" smtClean="0"/>
              <a:t> of the growth nature of plants used for Decoratives, many are seasonal and have limited periods of utility.  Decorative markets range from local to international.  O</a:t>
            </a:r>
            <a:r>
              <a:rPr lang="en-US" dirty="0" smtClean="0"/>
              <a:t>ne company in Wisconsin ships more than 300,000 pounds of </a:t>
            </a:r>
            <a:r>
              <a:rPr lang="en-US" i="1" dirty="0" err="1" smtClean="0"/>
              <a:t>Lycopodium</a:t>
            </a:r>
            <a:r>
              <a:rPr lang="en-US" dirty="0" smtClean="0"/>
              <a:t> to Germany each year.</a:t>
            </a:r>
          </a:p>
        </p:txBody>
      </p:sp>
    </p:spTree>
    <p:extLst>
      <p:ext uri="{BB962C8B-B14F-4D97-AF65-F5344CB8AC3E}">
        <p14:creationId xmlns:p14="http://schemas.microsoft.com/office/powerpoint/2010/main" val="2424614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What are some of the opportunities with decoratives?  Decoratives are certainly</a:t>
            </a:r>
            <a:r>
              <a:rPr lang="en-US" sz="1200" baseline="0" dirty="0" smtClean="0"/>
              <a:t> p</a:t>
            </a:r>
            <a:r>
              <a:rPr lang="en-US" dirty="0" smtClean="0"/>
              <a:t>opular</a:t>
            </a:r>
            <a:r>
              <a:rPr lang="en-US" baseline="0" dirty="0" smtClean="0"/>
              <a:t> especially for l</a:t>
            </a:r>
            <a:r>
              <a:rPr lang="en-US" dirty="0" smtClean="0"/>
              <a:t>ocal and regional markets. Because of this popularity, there are ready markets for any</a:t>
            </a:r>
            <a:r>
              <a:rPr lang="en-US" baseline="0" dirty="0" smtClean="0"/>
              <a:t> of the products. While many decoratives are</a:t>
            </a:r>
            <a:r>
              <a:rPr lang="en-US" dirty="0" smtClean="0"/>
              <a:t> seasonal, this allows producers to focus their time and efforts into a defined time period and allows</a:t>
            </a:r>
            <a:r>
              <a:rPr lang="en-US" baseline="0" dirty="0" smtClean="0"/>
              <a:t> for the integration of other jobs or businesses.</a:t>
            </a:r>
            <a:endParaRPr lang="en-US" dirty="0" smtClean="0"/>
          </a:p>
          <a:p>
            <a:endParaRPr lang="en-US" dirty="0"/>
          </a:p>
        </p:txBody>
      </p:sp>
      <p:sp>
        <p:nvSpPr>
          <p:cNvPr id="4" name="Slide Number Placeholder 3"/>
          <p:cNvSpPr>
            <a:spLocks noGrp="1"/>
          </p:cNvSpPr>
          <p:nvPr>
            <p:ph type="sldNum" sz="quarter" idx="10"/>
          </p:nvPr>
        </p:nvSpPr>
        <p:spPr/>
        <p:txBody>
          <a:bodyPr/>
          <a:lstStyle/>
          <a:p>
            <a:fld id="{4BA81D40-E498-4BE0-A05D-B8A0493F0CAA}" type="slidenum">
              <a:rPr lang="en-US" smtClean="0"/>
              <a:pPr/>
              <a:t>17</a:t>
            </a:fld>
            <a:endParaRPr lang="en-US"/>
          </a:p>
        </p:txBody>
      </p:sp>
    </p:spTree>
    <p:extLst>
      <p:ext uri="{BB962C8B-B14F-4D97-AF65-F5344CB8AC3E}">
        <p14:creationId xmlns:p14="http://schemas.microsoft.com/office/powerpoint/2010/main" val="79460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7AFEC69-B377-4980-8F79-E1FB3C080D3C}" type="slidenum">
              <a:rPr lang="en-US" smtClean="0"/>
              <a:pPr/>
              <a:t>18</a:t>
            </a:fld>
            <a:endParaRPr lang="en-US" smtClean="0"/>
          </a:p>
        </p:txBody>
      </p:sp>
      <p:sp>
        <p:nvSpPr>
          <p:cNvPr id="1146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2613497-BC68-4FE6-9B86-683567139DB2}" type="slidenum">
              <a:rPr lang="en-US" sz="1200"/>
              <a:pPr algn="r"/>
              <a:t>18</a:t>
            </a:fld>
            <a:endParaRPr lang="en-US" sz="1200"/>
          </a:p>
        </p:txBody>
      </p:sp>
      <p:sp>
        <p:nvSpPr>
          <p:cNvPr id="114692" name="Rectangle 2"/>
          <p:cNvSpPr>
            <a:spLocks noGrp="1" noRot="1" noChangeAspect="1" noChangeArrowheads="1" noTextEdit="1"/>
          </p:cNvSpPr>
          <p:nvPr>
            <p:ph type="sldImg"/>
          </p:nvPr>
        </p:nvSpPr>
        <p:spPr>
          <a:xfrm>
            <a:off x="1141413" y="684213"/>
            <a:ext cx="4573587" cy="3430587"/>
          </a:xfrm>
          <a:ln/>
        </p:spPr>
      </p:sp>
      <p:sp>
        <p:nvSpPr>
          <p:cNvPr id="114693" name="Rectangle 3"/>
          <p:cNvSpPr>
            <a:spLocks noGrp="1" noChangeArrowheads="1"/>
          </p:cNvSpPr>
          <p:nvPr>
            <p:ph type="body" idx="1"/>
          </p:nvPr>
        </p:nvSpPr>
        <p:spPr>
          <a:xfrm>
            <a:off x="914400" y="4343400"/>
            <a:ext cx="5029200" cy="4116388"/>
          </a:xfrm>
          <a:noFill/>
          <a:ln/>
        </p:spPr>
        <p:txBody>
          <a:bodyPr/>
          <a:lstStyle/>
          <a:p>
            <a:r>
              <a:rPr lang="en-US" dirty="0" smtClean="0"/>
              <a:t>Interestingly, less is known about specialty wood,</a:t>
            </a:r>
            <a:r>
              <a:rPr lang="en-US" baseline="0" dirty="0" smtClean="0"/>
              <a:t> </a:t>
            </a:r>
            <a:r>
              <a:rPr lang="en-US" baseline="0" dirty="0" err="1" smtClean="0"/>
              <a:t>handi</a:t>
            </a:r>
            <a:r>
              <a:rPr lang="en-US" baseline="0" dirty="0" smtClean="0"/>
              <a:t>-craft </a:t>
            </a:r>
            <a:r>
              <a:rPr lang="en-US" dirty="0" smtClean="0"/>
              <a:t>products than any of the other forest farming products. Since any material from the forest can be used</a:t>
            </a:r>
            <a:r>
              <a:rPr lang="en-US" baseline="0" dirty="0" smtClean="0"/>
              <a:t> for handicraft products, the craft products are almost limitless. Many of the typical craft products are derived from </a:t>
            </a:r>
            <a:r>
              <a:rPr lang="en-US" dirty="0" smtClean="0"/>
              <a:t>Vines, Branches,</a:t>
            </a:r>
            <a:r>
              <a:rPr lang="en-US" baseline="0" dirty="0" smtClean="0"/>
              <a:t> </a:t>
            </a:r>
            <a:r>
              <a:rPr lang="en-US" dirty="0" smtClean="0"/>
              <a:t>Cones, Foliage, Bark, Roots, Burls, and Culls.</a:t>
            </a:r>
          </a:p>
          <a:p>
            <a:pPr eaLnBrk="1" hangingPunct="1"/>
            <a:endParaRPr lang="en-US" dirty="0" smtClean="0"/>
          </a:p>
        </p:txBody>
      </p:sp>
    </p:spTree>
    <p:extLst>
      <p:ext uri="{BB962C8B-B14F-4D97-AF65-F5344CB8AC3E}">
        <p14:creationId xmlns:p14="http://schemas.microsoft.com/office/powerpoint/2010/main" val="3026941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435A57B-7AAB-4BB8-BDC9-D578EE4EAC50}" type="slidenum">
              <a:rPr lang="en-US" smtClean="0"/>
              <a:pPr/>
              <a:t>19</a:t>
            </a:fld>
            <a:endParaRPr lang="en-US" smtClean="0"/>
          </a:p>
        </p:txBody>
      </p:sp>
      <p:sp>
        <p:nvSpPr>
          <p:cNvPr id="115715" name="Slide Image Placeholder 1"/>
          <p:cNvSpPr>
            <a:spLocks noGrp="1" noRot="1" noChangeAspect="1" noTextEdit="1"/>
          </p:cNvSpPr>
          <p:nvPr>
            <p:ph type="sldImg"/>
          </p:nvPr>
        </p:nvSpPr>
        <p:spPr>
          <a:ln/>
        </p:spPr>
      </p:sp>
      <p:sp>
        <p:nvSpPr>
          <p:cNvPr id="115716" name="Notes Placeholder 2"/>
          <p:cNvSpPr>
            <a:spLocks noGrp="1"/>
          </p:cNvSpPr>
          <p:nvPr>
            <p:ph type="body" idx="1"/>
          </p:nvPr>
        </p:nvSpPr>
        <p:spPr>
          <a:noFill/>
          <a:ln/>
        </p:spPr>
        <p:txBody>
          <a:bodyPr/>
          <a:lstStyle/>
          <a:p>
            <a:pPr eaLnBrk="1" hangingPunct="1"/>
            <a:r>
              <a:rPr lang="en-US" sz="1200" dirty="0" smtClean="0"/>
              <a:t>What are some of the opportunities with crafts?  This one is truly o</a:t>
            </a:r>
            <a:r>
              <a:rPr lang="en-US" dirty="0" smtClean="0"/>
              <a:t>pen to the imagination.</a:t>
            </a:r>
            <a:r>
              <a:rPr lang="en-US" baseline="0" dirty="0" smtClean="0"/>
              <a:t>  One of advantages of forest farming crafts is that an individual and take a totally secondary material and literally as the saying goes, m</a:t>
            </a:r>
            <a:r>
              <a:rPr lang="en-US" dirty="0" smtClean="0"/>
              <a:t>ake ‘silk out of a sow’s ear’. Craft</a:t>
            </a:r>
            <a:r>
              <a:rPr lang="en-US" baseline="0" dirty="0" smtClean="0"/>
              <a:t> products</a:t>
            </a:r>
            <a:r>
              <a:rPr lang="en-US" dirty="0" smtClean="0"/>
              <a:t> lend</a:t>
            </a:r>
            <a:r>
              <a:rPr lang="en-US" baseline="0" dirty="0" smtClean="0"/>
              <a:t> well to l</a:t>
            </a:r>
            <a:r>
              <a:rPr lang="en-US" dirty="0" smtClean="0"/>
              <a:t>ocal and regional markets</a:t>
            </a:r>
            <a:r>
              <a:rPr lang="en-US" baseline="0" dirty="0" smtClean="0"/>
              <a:t> and depending on the demand and craftsmanship can create h</a:t>
            </a:r>
            <a:r>
              <a:rPr lang="en-US" dirty="0" smtClean="0"/>
              <a:t>igh value possibilities. However, growing craft</a:t>
            </a:r>
            <a:r>
              <a:rPr lang="en-US" baseline="0" dirty="0" smtClean="0"/>
              <a:t> materials and having the knowledge, skills, and artistic abilities to make value-added crafts are very different sets of skills.</a:t>
            </a:r>
            <a:endParaRPr lang="en-US" dirty="0" smtClean="0"/>
          </a:p>
          <a:p>
            <a:pPr eaLnBrk="1" hangingPunct="1"/>
            <a:endParaRPr lang="en-US" dirty="0" smtClean="0"/>
          </a:p>
        </p:txBody>
      </p:sp>
      <p:sp>
        <p:nvSpPr>
          <p:cNvPr id="11571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6141FB-6185-41F6-AF09-8E534ABCC58F}" type="slidenum">
              <a:rPr lang="en-US" sz="1200"/>
              <a:pPr algn="r"/>
              <a:t>19</a:t>
            </a:fld>
            <a:endParaRPr lang="en-US" sz="1200"/>
          </a:p>
        </p:txBody>
      </p:sp>
    </p:spTree>
    <p:extLst>
      <p:ext uri="{BB962C8B-B14F-4D97-AF65-F5344CB8AC3E}">
        <p14:creationId xmlns:p14="http://schemas.microsoft.com/office/powerpoint/2010/main" val="200763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presentation will define agroforestry; define forest farming; describe the benefits and concerns associated with forest farming; and identify potential forest</a:t>
            </a:r>
            <a:r>
              <a:rPr lang="en-US" baseline="0" dirty="0" smtClean="0"/>
              <a:t> farming </a:t>
            </a:r>
            <a:r>
              <a:rPr lang="en-US" dirty="0" smtClean="0"/>
              <a:t>opportunities, crops and products.</a:t>
            </a:r>
          </a:p>
          <a:p>
            <a:endParaRPr lang="en-US" dirty="0"/>
          </a:p>
        </p:txBody>
      </p:sp>
      <p:sp>
        <p:nvSpPr>
          <p:cNvPr id="4" name="Slide Number Placeholder 3"/>
          <p:cNvSpPr>
            <a:spLocks noGrp="1"/>
          </p:cNvSpPr>
          <p:nvPr>
            <p:ph type="sldNum" sz="quarter" idx="10"/>
          </p:nvPr>
        </p:nvSpPr>
        <p:spPr/>
        <p:txBody>
          <a:bodyPr/>
          <a:lstStyle/>
          <a:p>
            <a:fld id="{4BA81D40-E498-4BE0-A05D-B8A0493F0CAA}" type="slidenum">
              <a:rPr lang="en-US" smtClean="0"/>
              <a:pPr/>
              <a:t>2</a:t>
            </a:fld>
            <a:endParaRPr lang="en-US"/>
          </a:p>
        </p:txBody>
      </p:sp>
    </p:spTree>
    <p:extLst>
      <p:ext uri="{BB962C8B-B14F-4D97-AF65-F5344CB8AC3E}">
        <p14:creationId xmlns:p14="http://schemas.microsoft.com/office/powerpoint/2010/main" val="1088046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 is there more information on forest farming?  A number of web sites are available to provide more detailed information on forest farming systems.  Here are a few: USDA National Agroforestry Center,</a:t>
            </a:r>
            <a:r>
              <a:rPr lang="en-US" baseline="0" dirty="0" smtClean="0"/>
              <a:t> The Center for Agroforestry, Association for Temperate Agroforestry, and Non-timber forest products. </a:t>
            </a:r>
            <a:endParaRPr lang="en-US" dirty="0"/>
          </a:p>
        </p:txBody>
      </p:sp>
      <p:sp>
        <p:nvSpPr>
          <p:cNvPr id="4" name="Slide Number Placeholder 3"/>
          <p:cNvSpPr>
            <a:spLocks noGrp="1"/>
          </p:cNvSpPr>
          <p:nvPr>
            <p:ph type="sldNum" sz="quarter" idx="10"/>
          </p:nvPr>
        </p:nvSpPr>
        <p:spPr/>
        <p:txBody>
          <a:bodyPr/>
          <a:lstStyle/>
          <a:p>
            <a:fld id="{4994AEFD-8CD3-45A9-A265-BFE93F238285}" type="slidenum">
              <a:rPr lang="en-US" smtClean="0"/>
              <a:pPr/>
              <a:t>20</a:t>
            </a:fld>
            <a:endParaRPr lang="en-US"/>
          </a:p>
        </p:txBody>
      </p:sp>
    </p:spTree>
    <p:extLst>
      <p:ext uri="{BB962C8B-B14F-4D97-AF65-F5344CB8AC3E}">
        <p14:creationId xmlns:p14="http://schemas.microsoft.com/office/powerpoint/2010/main" val="309506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woodlands and forests of the US contain a vast storehouse of products that are not timber-based. </a:t>
            </a:r>
            <a:r>
              <a:rPr lang="en-US" sz="1200" kern="1200" baseline="0" dirty="0" smtClean="0">
                <a:solidFill>
                  <a:schemeClr val="tx1"/>
                </a:solidFill>
                <a:latin typeface="+mn-lt"/>
                <a:ea typeface="+mn-ea"/>
                <a:cs typeface="+mn-cs"/>
              </a:rPr>
              <a:t>Forest farming provides opportunities to generate short-term  and long term income from existing woodlots, many times with minimum capital investment. Especially on small family farms, this can contribute significantly to rural economic development and diversification and meet local cultural and social needs. The strength of today’s forest farming practice is its ability to meet multiple objectives, improving farm and forest sustainability, increasing and diversifying income while conserving and protecting our natural resources and creating a new way to the future. </a:t>
            </a:r>
            <a:endParaRPr lang="en-US" dirty="0" smtClean="0"/>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994AEFD-8CD3-45A9-A265-BFE93F238285}" type="slidenum">
              <a:rPr lang="en-US" smtClean="0"/>
              <a:pPr/>
              <a:t>21</a:t>
            </a:fld>
            <a:endParaRPr lang="en-US"/>
          </a:p>
        </p:txBody>
      </p:sp>
    </p:spTree>
    <p:extLst>
      <p:ext uri="{BB962C8B-B14F-4D97-AF65-F5344CB8AC3E}">
        <p14:creationId xmlns:p14="http://schemas.microsoft.com/office/powerpoint/2010/main" val="2573542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was developed by the USDA National Agroforestry Center (NAC), Lincoln NE.  NAC is a USDA partnership between the U.S. Forest Service and the Natural Resources Conservation Service. </a:t>
            </a:r>
          </a:p>
          <a:p>
            <a:endParaRPr lang="en-US" dirty="0"/>
          </a:p>
        </p:txBody>
      </p:sp>
      <p:sp>
        <p:nvSpPr>
          <p:cNvPr id="4" name="Slide Number Placeholder 3"/>
          <p:cNvSpPr>
            <a:spLocks noGrp="1"/>
          </p:cNvSpPr>
          <p:nvPr>
            <p:ph type="sldNum" sz="quarter" idx="10"/>
          </p:nvPr>
        </p:nvSpPr>
        <p:spPr/>
        <p:txBody>
          <a:bodyPr/>
          <a:lstStyle/>
          <a:p>
            <a:fld id="{F6DD1F75-7CBD-422A-944F-1467FE71D58F}" type="slidenum">
              <a:rPr lang="en-US" smtClean="0"/>
              <a:pPr/>
              <a:t>22</a:t>
            </a:fld>
            <a:endParaRPr lang="en-US"/>
          </a:p>
        </p:txBody>
      </p:sp>
    </p:spTree>
    <p:extLst>
      <p:ext uri="{BB962C8B-B14F-4D97-AF65-F5344CB8AC3E}">
        <p14:creationId xmlns:p14="http://schemas.microsoft.com/office/powerpoint/2010/main" val="249286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farming</a:t>
            </a:r>
            <a:r>
              <a:rPr lang="en-US" baseline="0" dirty="0" smtClean="0"/>
              <a:t> </a:t>
            </a:r>
            <a:r>
              <a:rPr lang="en-US" dirty="0" smtClean="0"/>
              <a:t>is an</a:t>
            </a:r>
            <a:r>
              <a:rPr lang="en-US" baseline="0" dirty="0" smtClean="0"/>
              <a:t> agroforestry practice.  But w</a:t>
            </a:r>
            <a:r>
              <a:rPr lang="en-US" dirty="0" smtClean="0"/>
              <a:t>hat is agroforestry? </a:t>
            </a:r>
            <a:r>
              <a:rPr lang="en-US" baseline="0" dirty="0" smtClean="0"/>
              <a:t> Although there are many definitions on agroforestry one of the simplest definitions is the intentional combining of agriculture and working trees </a:t>
            </a:r>
            <a:r>
              <a:rPr lang="en-US" baseline="0" smtClean="0"/>
              <a:t>and shrubs to </a:t>
            </a:r>
            <a:r>
              <a:rPr lang="en-US" baseline="0" dirty="0" smtClean="0"/>
              <a:t>create sustainable farming systems. In agroforestry systems, trees or shrubs and their products are intentionally used within agricultural systems, livestock, or forests and are cultured with woody plants (e.g. trees and shrubs). Knowledge, careful selection of species, and good management of trees and crops are needed to optimize the production and positive effects within the system and to minimize negative competitive effects. </a:t>
            </a:r>
            <a:r>
              <a:rPr lang="en-US" dirty="0" smtClean="0"/>
              <a:t>Agroforestry systems can be advantageous over conventional agricultural and forest production methods through increased productivity, improved economic benefits</a:t>
            </a:r>
            <a:r>
              <a:rPr lang="en-US" baseline="0" dirty="0" smtClean="0"/>
              <a:t> and </a:t>
            </a:r>
            <a:r>
              <a:rPr lang="en-US" dirty="0" smtClean="0"/>
              <a:t>social outcomes and the enhanced</a:t>
            </a:r>
            <a:r>
              <a:rPr lang="en-US" baseline="0" dirty="0" smtClean="0"/>
              <a:t> </a:t>
            </a:r>
            <a:r>
              <a:rPr lang="en-US" dirty="0" smtClean="0"/>
              <a:t>ecological goods and services provided.  Forest farming</a:t>
            </a:r>
            <a:r>
              <a:rPr lang="en-US" baseline="0" dirty="0" smtClean="0"/>
              <a:t> </a:t>
            </a:r>
            <a:r>
              <a:rPr lang="en-US" dirty="0" smtClean="0"/>
              <a:t>is in use world-wide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94AEFD-8CD3-45A9-A265-BFE93F238285}" type="slidenum">
              <a:rPr lang="en-US" smtClean="0"/>
              <a:pPr/>
              <a:t>3</a:t>
            </a:fld>
            <a:endParaRPr lang="en-US"/>
          </a:p>
        </p:txBody>
      </p:sp>
    </p:spTree>
    <p:extLst>
      <p:ext uri="{BB962C8B-B14F-4D97-AF65-F5344CB8AC3E}">
        <p14:creationId xmlns:p14="http://schemas.microsoft.com/office/powerpoint/2010/main" val="5301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Forest farming, sometimes referred to as</a:t>
            </a:r>
            <a:r>
              <a:rPr lang="en-US" baseline="0" dirty="0" smtClean="0"/>
              <a:t> multi-story cropping, is an agroforestry </a:t>
            </a:r>
            <a:r>
              <a:rPr lang="en-US" dirty="0" smtClean="0"/>
              <a:t>practice that is suitable for many of the forested areas of the United States.  F</a:t>
            </a:r>
            <a:r>
              <a:rPr lang="en-US" baseline="0" dirty="0" smtClean="0"/>
              <a:t>orest farming is the intentional manipulation, integration, and intensive management of woodlands that capitalize on specific plant interactions to produce non-timber products.  </a:t>
            </a:r>
            <a:r>
              <a:rPr lang="en-US" dirty="0" smtClean="0"/>
              <a:t>Many high-value specialty crops are now being cultivated under the protection of a forest canopy that has been modified to provide the appropriate microclimate and light conditions. </a:t>
            </a:r>
            <a:r>
              <a:rPr lang="en-US" baseline="0" dirty="0" smtClean="0"/>
              <a:t> To support this practice</a:t>
            </a:r>
            <a:r>
              <a:rPr lang="en-US" dirty="0" smtClean="0"/>
              <a:t> timber stand improvement activities are carried out to develop the appropriate understory conditions.</a:t>
            </a:r>
            <a:r>
              <a:rPr lang="en-US" baseline="0" dirty="0" smtClean="0"/>
              <a:t>  </a:t>
            </a:r>
            <a:r>
              <a:rPr lang="en-US" dirty="0" smtClean="0"/>
              <a:t>Shade tolerant crops like ginseng, shiitake mushrooms, and decorative ferns are being grown and sold for medicinal, culinary, or ornamental uses.  Other specialty</a:t>
            </a:r>
            <a:r>
              <a:rPr lang="en-US" baseline="0" dirty="0" smtClean="0"/>
              <a:t> crops include pine straw, coffee, and sugar maple syrup. </a:t>
            </a:r>
            <a:r>
              <a:rPr lang="en-US" sz="1200" kern="1200" baseline="0" dirty="0" smtClean="0">
                <a:solidFill>
                  <a:schemeClr val="tx1"/>
                </a:solidFill>
                <a:latin typeface="+mn-lt"/>
                <a:ea typeface="+mn-ea"/>
                <a:cs typeface="+mn-cs"/>
              </a:rPr>
              <a:t>Forest farming activities modify the forest ecosystem but do not significantly interfere with its crucial contributions of water capture and filtering, soil erosion control, microclimate moderation, and wildlife habitat.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6DD1F75-7CBD-422A-944F-1467FE71D58F}" type="slidenum">
              <a:rPr lang="en-US" smtClean="0"/>
              <a:pPr/>
              <a:t>4</a:t>
            </a:fld>
            <a:endParaRPr lang="en-US"/>
          </a:p>
        </p:txBody>
      </p:sp>
    </p:spTree>
    <p:extLst>
      <p:ext uri="{BB962C8B-B14F-4D97-AF65-F5344CB8AC3E}">
        <p14:creationId xmlns:p14="http://schemas.microsoft.com/office/powerpoint/2010/main" val="315903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756FA4F-F785-4250-8A55-C4233FB8B6C7}" type="slidenum">
              <a:rPr lang="en-US" smtClean="0"/>
              <a:pPr/>
              <a:t>5</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So, is forest farming new?? People have been doing forest farming for generations</a:t>
            </a:r>
            <a:r>
              <a:rPr lang="en-US" baseline="0" dirty="0" smtClean="0"/>
              <a:t> both here and abroad. </a:t>
            </a:r>
            <a:r>
              <a:rPr lang="en-US" dirty="0" smtClean="0"/>
              <a:t> In developing countries, there is a greater tradition of farming the forest.  Forest farming is called many things – multistoried</a:t>
            </a:r>
            <a:r>
              <a:rPr lang="en-US" baseline="0" dirty="0" smtClean="0"/>
              <a:t> cropping, woodland gardening, farming the forest, home gardens.  What ever its local name, forest farming is intentional and deliberate. </a:t>
            </a:r>
            <a:r>
              <a:rPr lang="en-US" dirty="0" smtClean="0"/>
              <a:t>The </a:t>
            </a:r>
            <a:r>
              <a:rPr lang="en-US" b="1" i="1" dirty="0" smtClean="0"/>
              <a:t>science</a:t>
            </a:r>
            <a:r>
              <a:rPr lang="en-US" dirty="0" smtClean="0"/>
              <a:t> of forest farming is relatively young, undeveloped, and full of questions. </a:t>
            </a:r>
          </a:p>
          <a:p>
            <a:pPr eaLnBrk="1" hangingPunct="1"/>
            <a:endParaRPr lang="en-US" dirty="0" smtClean="0"/>
          </a:p>
        </p:txBody>
      </p:sp>
    </p:spTree>
    <p:extLst>
      <p:ext uri="{BB962C8B-B14F-4D97-AF65-F5344CB8AC3E}">
        <p14:creationId xmlns:p14="http://schemas.microsoft.com/office/powerpoint/2010/main" val="99302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64F5AA0-036F-4E1C-944F-444A3F00DD94}" type="slidenum">
              <a:rPr lang="en-US" smtClean="0"/>
              <a:pPr/>
              <a:t>6</a:t>
            </a:fld>
            <a:endParaRPr lang="en-US" smtClean="0"/>
          </a:p>
        </p:txBody>
      </p:sp>
      <p:sp>
        <p:nvSpPr>
          <p:cNvPr id="121859" name="Slide Image Placeholder 1"/>
          <p:cNvSpPr>
            <a:spLocks noGrp="1" noRot="1" noChangeAspect="1" noTextEdit="1"/>
          </p:cNvSpPr>
          <p:nvPr>
            <p:ph type="sldImg"/>
          </p:nvPr>
        </p:nvSpPr>
        <p:spPr>
          <a:ln/>
        </p:spPr>
      </p:sp>
      <p:sp>
        <p:nvSpPr>
          <p:cNvPr id="121860" name="Notes Placeholder 2"/>
          <p:cNvSpPr>
            <a:spLocks noGrp="1"/>
          </p:cNvSpPr>
          <p:nvPr>
            <p:ph type="body" idx="1"/>
          </p:nvPr>
        </p:nvSpPr>
        <p:spPr>
          <a:noFill/>
          <a:ln/>
        </p:spPr>
        <p:txBody>
          <a:bodyPr/>
          <a:lstStyle/>
          <a:p>
            <a:pPr eaLnBrk="1" hangingPunct="1"/>
            <a:r>
              <a:rPr lang="en-US" dirty="0" smtClean="0"/>
              <a:t>There are two basic levels or methods of forest farming – woods cultivated and wild simulated. Woods cultivated involves a more intensive development</a:t>
            </a:r>
            <a:r>
              <a:rPr lang="en-US" baseline="0" dirty="0" smtClean="0"/>
              <a:t> of the forest farming crops or products while wild simulated focuses on mimicking nature and generally results in lower costs and less inputs.</a:t>
            </a:r>
            <a:endParaRPr lang="en-US" dirty="0" smtClean="0"/>
          </a:p>
        </p:txBody>
      </p:sp>
      <p:sp>
        <p:nvSpPr>
          <p:cNvPr id="12186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66F486-D657-4C82-84DB-1B21E179F49A}" type="slidenum">
              <a:rPr lang="en-US" sz="1200"/>
              <a:pPr algn="r"/>
              <a:t>6</a:t>
            </a:fld>
            <a:endParaRPr lang="en-US" sz="1200"/>
          </a:p>
        </p:txBody>
      </p:sp>
    </p:spTree>
    <p:extLst>
      <p:ext uri="{BB962C8B-B14F-4D97-AF65-F5344CB8AC3E}">
        <p14:creationId xmlns:p14="http://schemas.microsoft.com/office/powerpoint/2010/main" val="155180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Why do forest farming? Let’s look at some of the reasons.  Forest farming benefits include improved value of existing forests, diversification of income, and increased cash flow.  No single special forest product has the potential to change the face of American farms, ranches and forests. However, a number do have sufficient market potential to be grown widely on a regional or national level. These will be the exception though, rather than the rule.  Most forest</a:t>
            </a:r>
            <a:r>
              <a:rPr lang="en-US" baseline="0" dirty="0" smtClean="0"/>
              <a:t> farming markets are local to regional in nature. </a:t>
            </a:r>
            <a:r>
              <a:rPr lang="en-US" dirty="0" smtClean="0"/>
              <a:t>Finally,</a:t>
            </a:r>
            <a:r>
              <a:rPr lang="en-US" baseline="0" dirty="0" smtClean="0"/>
              <a:t> forest farming can have important cultural and social values, whether it’s the type of crop or the actual activity of forest farming.</a:t>
            </a:r>
            <a:endParaRPr lang="en-US" dirty="0" smtClean="0"/>
          </a:p>
        </p:txBody>
      </p:sp>
      <p:sp>
        <p:nvSpPr>
          <p:cNvPr id="4" name="Slide Number Placeholder 3"/>
          <p:cNvSpPr>
            <a:spLocks noGrp="1"/>
          </p:cNvSpPr>
          <p:nvPr>
            <p:ph type="sldNum" sz="quarter" idx="10"/>
          </p:nvPr>
        </p:nvSpPr>
        <p:spPr/>
        <p:txBody>
          <a:bodyPr/>
          <a:lstStyle/>
          <a:p>
            <a:fld id="{F6DD1F75-7CBD-422A-944F-1467FE71D58F}" type="slidenum">
              <a:rPr lang="en-US" smtClean="0"/>
              <a:pPr/>
              <a:t>7</a:t>
            </a:fld>
            <a:endParaRPr lang="en-US"/>
          </a:p>
        </p:txBody>
      </p:sp>
    </p:spTree>
    <p:extLst>
      <p:ext uri="{BB962C8B-B14F-4D97-AF65-F5344CB8AC3E}">
        <p14:creationId xmlns:p14="http://schemas.microsoft.com/office/powerpoint/2010/main" val="320456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015F52E-999C-4F9A-B9EC-A36F2D25E3A1}" type="slidenum">
              <a:rPr lang="en-US" smtClean="0"/>
              <a:pPr/>
              <a:t>8</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lnSpc>
                <a:spcPct val="90000"/>
              </a:lnSpc>
              <a:spcAft>
                <a:spcPts val="1200"/>
              </a:spcAft>
            </a:pPr>
            <a:r>
              <a:rPr lang="en-US" dirty="0" smtClean="0"/>
              <a:t>There are a number of</a:t>
            </a:r>
            <a:r>
              <a:rPr lang="en-US" baseline="0" dirty="0" smtClean="0"/>
              <a:t> issues and concerns associated with forest farming.  Forest farming may require m</a:t>
            </a:r>
            <a:r>
              <a:rPr lang="en-US" dirty="0" smtClean="0"/>
              <a:t>ore intensive management</a:t>
            </a:r>
            <a:r>
              <a:rPr lang="en-US" baseline="0" dirty="0" smtClean="0"/>
              <a:t> and</a:t>
            </a:r>
            <a:r>
              <a:rPr lang="en-US" dirty="0" smtClean="0"/>
              <a:t> more skills; many markets remain fluid</a:t>
            </a:r>
            <a:r>
              <a:rPr lang="en-US" baseline="0" dirty="0" smtClean="0"/>
              <a:t> and </a:t>
            </a:r>
            <a:r>
              <a:rPr lang="en-US" dirty="0" smtClean="0"/>
              <a:t>enigmatic or poorly</a:t>
            </a:r>
            <a:r>
              <a:rPr lang="en-US" baseline="0" dirty="0" smtClean="0"/>
              <a:t> defined</a:t>
            </a:r>
            <a:r>
              <a:rPr lang="en-US" dirty="0" smtClean="0"/>
              <a:t>; the task of learning new concepts may be challenging; considerable capital investments may be needed; and finally, some plants may be endangered or subject to exploitation</a:t>
            </a:r>
            <a:r>
              <a:rPr lang="en-US" baseline="0" dirty="0" smtClean="0"/>
              <a:t>, limiting the availability and harvesting of certain crops.</a:t>
            </a:r>
            <a:r>
              <a:rPr lang="en-US" dirty="0" smtClean="0"/>
              <a:t> </a:t>
            </a:r>
          </a:p>
          <a:p>
            <a:pPr eaLnBrk="1" hangingPunct="1"/>
            <a:endParaRPr lang="en-US" dirty="0" smtClean="0"/>
          </a:p>
        </p:txBody>
      </p:sp>
    </p:spTree>
    <p:extLst>
      <p:ext uri="{BB962C8B-B14F-4D97-AF65-F5344CB8AC3E}">
        <p14:creationId xmlns:p14="http://schemas.microsoft.com/office/powerpoint/2010/main" val="390895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What are some basic guidelines</a:t>
            </a:r>
            <a:r>
              <a:rPr lang="en-US" baseline="0" dirty="0" smtClean="0"/>
              <a:t> for deciding on a particular forest product? Things to consider include: does it have an e</a:t>
            </a:r>
            <a:r>
              <a:rPr lang="en-US" dirty="0" smtClean="0"/>
              <a:t>conomic value with a ready market; is it naturally associated with the understory – ground cover, herbs, shrubs, trees; is it easy to grow or cultivate; is it native; does it have a traditional use;  is it an under-utilized or novelty crop</a:t>
            </a:r>
            <a:r>
              <a:rPr lang="en-US" baseline="0" dirty="0" smtClean="0"/>
              <a:t> or product</a:t>
            </a:r>
            <a:r>
              <a:rPr lang="en-US" dirty="0" smtClean="0"/>
              <a:t>; and is there a cultural or social interest that might create demand.</a:t>
            </a:r>
          </a:p>
          <a:p>
            <a:endParaRPr lang="en-US" dirty="0"/>
          </a:p>
        </p:txBody>
      </p:sp>
      <p:sp>
        <p:nvSpPr>
          <p:cNvPr id="4" name="Slide Number Placeholder 3"/>
          <p:cNvSpPr>
            <a:spLocks noGrp="1"/>
          </p:cNvSpPr>
          <p:nvPr>
            <p:ph type="sldNum" sz="quarter" idx="10"/>
          </p:nvPr>
        </p:nvSpPr>
        <p:spPr/>
        <p:txBody>
          <a:bodyPr/>
          <a:lstStyle/>
          <a:p>
            <a:fld id="{4BA81D40-E498-4BE0-A05D-B8A0493F0CAA}" type="slidenum">
              <a:rPr lang="en-US" smtClean="0"/>
              <a:pPr/>
              <a:t>9</a:t>
            </a:fld>
            <a:endParaRPr lang="en-US"/>
          </a:p>
        </p:txBody>
      </p:sp>
    </p:spTree>
    <p:extLst>
      <p:ext uri="{BB962C8B-B14F-4D97-AF65-F5344CB8AC3E}">
        <p14:creationId xmlns:p14="http://schemas.microsoft.com/office/powerpoint/2010/main" val="218642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F2CB0C2-59BC-483E-8F57-C461A726F8B8}" type="datetime1">
              <a:rPr lang="en-US" smtClean="0"/>
              <a:pPr/>
              <a:t>5/21/2019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D5D9F2C-69EB-481F-9A5E-87AD94913682}"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lang="en-US" smtClean="0"/>
              <a:t>Forest Farming</a:t>
            </a: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DF052A-FFD1-4151-B917-64E4F4B024C2}" type="datetime1">
              <a:rPr lang="en-US" smtClean="0"/>
              <a:pPr/>
              <a:t>5/21/2019</a:t>
            </a:fld>
            <a:endParaRPr lang="en-US"/>
          </a:p>
        </p:txBody>
      </p:sp>
      <p:sp>
        <p:nvSpPr>
          <p:cNvPr id="5" name="Footer Placeholder 4"/>
          <p:cNvSpPr>
            <a:spLocks noGrp="1"/>
          </p:cNvSpPr>
          <p:nvPr>
            <p:ph type="ftr" sz="quarter" idx="11"/>
          </p:nvPr>
        </p:nvSpPr>
        <p:spPr/>
        <p:txBody>
          <a:bodyPr/>
          <a:lstStyle>
            <a:extLst/>
          </a:lstStyle>
          <a:p>
            <a:r>
              <a:rPr lang="en-US" smtClean="0"/>
              <a:t>Forest Farming</a:t>
            </a:r>
            <a:endParaRPr lang="en-US"/>
          </a:p>
        </p:txBody>
      </p:sp>
      <p:sp>
        <p:nvSpPr>
          <p:cNvPr id="6" name="Slide Number Placeholder 5"/>
          <p:cNvSpPr>
            <a:spLocks noGrp="1"/>
          </p:cNvSpPr>
          <p:nvPr>
            <p:ph type="sldNum" sz="quarter" idx="12"/>
          </p:nvPr>
        </p:nvSpPr>
        <p:spPr/>
        <p:txBody>
          <a:bodyPr/>
          <a:lstStyle>
            <a:extLst/>
          </a:lstStyle>
          <a:p>
            <a:fld id="{9D5D9F2C-69EB-481F-9A5E-87AD94913682}"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AB5E07-9291-4322-B848-A65304AF06A8}" type="datetime1">
              <a:rPr lang="en-US" smtClean="0"/>
              <a:pPr/>
              <a:t>5/21/2019</a:t>
            </a:fld>
            <a:endParaRPr lang="en-US"/>
          </a:p>
        </p:txBody>
      </p:sp>
      <p:sp>
        <p:nvSpPr>
          <p:cNvPr id="5" name="Footer Placeholder 4"/>
          <p:cNvSpPr>
            <a:spLocks noGrp="1"/>
          </p:cNvSpPr>
          <p:nvPr>
            <p:ph type="ftr" sz="quarter" idx="11"/>
          </p:nvPr>
        </p:nvSpPr>
        <p:spPr/>
        <p:txBody>
          <a:bodyPr/>
          <a:lstStyle>
            <a:extLst/>
          </a:lstStyle>
          <a:p>
            <a:r>
              <a:rPr lang="en-US" smtClean="0"/>
              <a:t>Forest Farming</a:t>
            </a:r>
            <a:endParaRPr lang="en-US"/>
          </a:p>
        </p:txBody>
      </p:sp>
      <p:sp>
        <p:nvSpPr>
          <p:cNvPr id="6" name="Slide Number Placeholder 5"/>
          <p:cNvSpPr>
            <a:spLocks noGrp="1"/>
          </p:cNvSpPr>
          <p:nvPr>
            <p:ph type="sldNum" sz="quarter" idx="12"/>
          </p:nvPr>
        </p:nvSpPr>
        <p:spPr/>
        <p:txBody>
          <a:bodyPr/>
          <a:lstStyle>
            <a:extLst/>
          </a:lstStyle>
          <a:p>
            <a:fld id="{9D5D9F2C-69EB-481F-9A5E-87AD94913682}" type="slidenum">
              <a:rPr lang="en-US" smtClean="0"/>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chemeClr val="tx1"/>
                </a:solidFill>
              </a:defRPr>
            </a:lvl1pPr>
          </a:lstStyle>
          <a:p>
            <a:pPr>
              <a:defRPr/>
            </a:pPr>
            <a:fld id="{974135E9-EA5B-45E9-9473-4D9C92624AF6}" type="datetime1">
              <a:rPr lang="en-US" smtClean="0"/>
              <a:pPr>
                <a:defRPr/>
              </a:pPr>
              <a:t>5/21/2019</a:t>
            </a:fld>
            <a:endParaRPr lang="en-US"/>
          </a:p>
        </p:txBody>
      </p:sp>
      <p:sp>
        <p:nvSpPr>
          <p:cNvPr id="6" name="Rectangle 5"/>
          <p:cNvSpPr>
            <a:spLocks noGrp="1" noChangeArrowheads="1"/>
          </p:cNvSpPr>
          <p:nvPr>
            <p:ph type="ftr" sz="quarter" idx="11"/>
          </p:nvPr>
        </p:nvSpPr>
        <p:spPr/>
        <p:txBody>
          <a:bodyPr/>
          <a:lstStyle>
            <a:lvl1pPr algn="l" eaLnBrk="1" hangingPunct="1">
              <a:defRPr>
                <a:solidFill>
                  <a:schemeClr val="tx1"/>
                </a:solidFill>
              </a:defRPr>
            </a:lvl1pPr>
          </a:lstStyle>
          <a:p>
            <a:pPr>
              <a:defRPr/>
            </a:pPr>
            <a:r>
              <a:rPr lang="en-US" smtClean="0"/>
              <a:t>Forest Farming</a:t>
            </a:r>
            <a:endParaRPr lang="en-US"/>
          </a:p>
        </p:txBody>
      </p:sp>
      <p:sp>
        <p:nvSpPr>
          <p:cNvPr id="7" name="Rectangle 6"/>
          <p:cNvSpPr>
            <a:spLocks noGrp="1" noChangeArrowheads="1"/>
          </p:cNvSpPr>
          <p:nvPr>
            <p:ph type="sldNum" sz="quarter" idx="12"/>
          </p:nvPr>
        </p:nvSpPr>
        <p:spPr/>
        <p:txBody>
          <a:bodyPr/>
          <a:lstStyle>
            <a:lvl1pPr eaLnBrk="1" hangingPunct="1">
              <a:defRPr>
                <a:solidFill>
                  <a:schemeClr val="tx1"/>
                </a:solidFill>
              </a:defRPr>
            </a:lvl1pPr>
          </a:lstStyle>
          <a:p>
            <a:pPr>
              <a:defRPr/>
            </a:pPr>
            <a:fld id="{FF6C6275-999B-417F-9623-F1A8DB898127}" type="slidenum">
              <a:rPr lang="en-US"/>
              <a:pPr>
                <a:defRPr/>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chemeClr val="tx1"/>
                </a:solidFill>
              </a:defRPr>
            </a:lvl1pPr>
          </a:lstStyle>
          <a:p>
            <a:pPr>
              <a:defRPr/>
            </a:pPr>
            <a:fld id="{479699CD-5573-4475-A8A8-E209122D3EC2}" type="datetime1">
              <a:rPr lang="en-US" smtClean="0"/>
              <a:pPr>
                <a:defRPr/>
              </a:pPr>
              <a:t>5/21/2019</a:t>
            </a:fld>
            <a:endParaRPr lang="en-US"/>
          </a:p>
        </p:txBody>
      </p:sp>
      <p:sp>
        <p:nvSpPr>
          <p:cNvPr id="6" name="Rectangle 5"/>
          <p:cNvSpPr>
            <a:spLocks noGrp="1" noChangeArrowheads="1"/>
          </p:cNvSpPr>
          <p:nvPr>
            <p:ph type="ftr" sz="quarter" idx="11"/>
          </p:nvPr>
        </p:nvSpPr>
        <p:spPr/>
        <p:txBody>
          <a:bodyPr/>
          <a:lstStyle>
            <a:lvl1pPr algn="l" eaLnBrk="1" hangingPunct="1">
              <a:defRPr>
                <a:solidFill>
                  <a:schemeClr val="tx1"/>
                </a:solidFill>
              </a:defRPr>
            </a:lvl1pPr>
          </a:lstStyle>
          <a:p>
            <a:pPr>
              <a:defRPr/>
            </a:pPr>
            <a:r>
              <a:rPr lang="en-US" smtClean="0"/>
              <a:t>Forest Farming</a:t>
            </a:r>
            <a:endParaRPr lang="en-US"/>
          </a:p>
        </p:txBody>
      </p:sp>
      <p:sp>
        <p:nvSpPr>
          <p:cNvPr id="7" name="Rectangle 6"/>
          <p:cNvSpPr>
            <a:spLocks noGrp="1" noChangeArrowheads="1"/>
          </p:cNvSpPr>
          <p:nvPr>
            <p:ph type="sldNum" sz="quarter" idx="12"/>
          </p:nvPr>
        </p:nvSpPr>
        <p:spPr/>
        <p:txBody>
          <a:bodyPr/>
          <a:lstStyle>
            <a:lvl1pPr eaLnBrk="1" hangingPunct="1">
              <a:defRPr>
                <a:solidFill>
                  <a:schemeClr val="tx1"/>
                </a:solidFill>
              </a:defRPr>
            </a:lvl1pPr>
          </a:lstStyle>
          <a:p>
            <a:pPr>
              <a:defRPr/>
            </a:pPr>
            <a:fld id="{2594DF2D-30D6-49EC-9681-7F4CB607A8D1}"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DC37DB-B67D-4115-A8A0-983D54FC4DA2}" type="datetime1">
              <a:rPr lang="en-US" smtClean="0"/>
              <a:pPr/>
              <a:t>5/21/2019</a:t>
            </a:fld>
            <a:endParaRPr lang="en-US"/>
          </a:p>
        </p:txBody>
      </p:sp>
      <p:sp>
        <p:nvSpPr>
          <p:cNvPr id="5" name="Footer Placeholder 4"/>
          <p:cNvSpPr>
            <a:spLocks noGrp="1"/>
          </p:cNvSpPr>
          <p:nvPr>
            <p:ph type="ftr" sz="quarter" idx="11"/>
          </p:nvPr>
        </p:nvSpPr>
        <p:spPr/>
        <p:txBody>
          <a:bodyPr/>
          <a:lstStyle>
            <a:extLst/>
          </a:lstStyle>
          <a:p>
            <a:r>
              <a:rPr lang="en-US" smtClean="0"/>
              <a:t>Forest Farming</a:t>
            </a:r>
            <a:endParaRPr lang="en-US"/>
          </a:p>
        </p:txBody>
      </p:sp>
      <p:sp>
        <p:nvSpPr>
          <p:cNvPr id="6" name="Slide Number Placeholder 5"/>
          <p:cNvSpPr>
            <a:spLocks noGrp="1"/>
          </p:cNvSpPr>
          <p:nvPr>
            <p:ph type="sldNum" sz="quarter" idx="12"/>
          </p:nvPr>
        </p:nvSpPr>
        <p:spPr/>
        <p:txBody>
          <a:bodyPr/>
          <a:lstStyle>
            <a:extLst/>
          </a:lstStyle>
          <a:p>
            <a:fld id="{9D5D9F2C-69EB-481F-9A5E-87AD94913682}"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81D06E0-CDAF-4C31-9D49-93D21C0F360E}" type="datetime1">
              <a:rPr lang="en-US" smtClean="0"/>
              <a:pPr/>
              <a:t>5/21/2019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D5D9F2C-69EB-481F-9A5E-87AD94913682}"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US" smtClean="0"/>
              <a:t>Forest Farming</a:t>
            </a:r>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763F29-AADB-419B-A250-CF2CDABC9792}" type="datetime1">
              <a:rPr lang="en-US" smtClean="0"/>
              <a:pPr/>
              <a:t>5/21/2019</a:t>
            </a:fld>
            <a:endParaRPr lang="en-US"/>
          </a:p>
        </p:txBody>
      </p:sp>
      <p:sp>
        <p:nvSpPr>
          <p:cNvPr id="6" name="Footer Placeholder 5"/>
          <p:cNvSpPr>
            <a:spLocks noGrp="1"/>
          </p:cNvSpPr>
          <p:nvPr>
            <p:ph type="ftr" sz="quarter" idx="11"/>
          </p:nvPr>
        </p:nvSpPr>
        <p:spPr/>
        <p:txBody>
          <a:bodyPr/>
          <a:lstStyle>
            <a:extLst/>
          </a:lstStyle>
          <a:p>
            <a:r>
              <a:rPr lang="en-US" smtClean="0"/>
              <a:t>Forest Farming</a:t>
            </a: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D5D9F2C-69EB-481F-9A5E-87AD94913682}"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5D69045-8BCF-476B-8970-BEFD1D17425C}" type="datetime1">
              <a:rPr lang="en-US" smtClean="0"/>
              <a:pPr/>
              <a:t>5/21/2019</a:t>
            </a:fld>
            <a:endParaRPr lang="en-US"/>
          </a:p>
        </p:txBody>
      </p:sp>
      <p:sp>
        <p:nvSpPr>
          <p:cNvPr id="8" name="Footer Placeholder 7"/>
          <p:cNvSpPr>
            <a:spLocks noGrp="1"/>
          </p:cNvSpPr>
          <p:nvPr>
            <p:ph type="ftr" sz="quarter" idx="11"/>
          </p:nvPr>
        </p:nvSpPr>
        <p:spPr/>
        <p:txBody>
          <a:bodyPr/>
          <a:lstStyle>
            <a:extLst/>
          </a:lstStyle>
          <a:p>
            <a:r>
              <a:rPr lang="en-US" smtClean="0"/>
              <a:t>Forest Farming</a:t>
            </a: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D5D9F2C-69EB-481F-9A5E-87AD94913682}"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019F5B8-F9FE-432E-A1B2-7EF70BF92ABF}" type="datetime1">
              <a:rPr lang="en-US" smtClean="0"/>
              <a:pPr/>
              <a:t>5/21/2019</a:t>
            </a:fld>
            <a:endParaRPr lang="en-US"/>
          </a:p>
        </p:txBody>
      </p:sp>
      <p:sp>
        <p:nvSpPr>
          <p:cNvPr id="4" name="Footer Placeholder 3"/>
          <p:cNvSpPr>
            <a:spLocks noGrp="1"/>
          </p:cNvSpPr>
          <p:nvPr>
            <p:ph type="ftr" sz="quarter" idx="11"/>
          </p:nvPr>
        </p:nvSpPr>
        <p:spPr/>
        <p:txBody>
          <a:bodyPr/>
          <a:lstStyle>
            <a:extLst/>
          </a:lstStyle>
          <a:p>
            <a:r>
              <a:rPr lang="en-US" smtClean="0"/>
              <a:t>Forest Farming</a:t>
            </a:r>
            <a:endParaRPr lang="en-US"/>
          </a:p>
        </p:txBody>
      </p:sp>
      <p:sp>
        <p:nvSpPr>
          <p:cNvPr id="5" name="Slide Number Placeholder 4"/>
          <p:cNvSpPr>
            <a:spLocks noGrp="1"/>
          </p:cNvSpPr>
          <p:nvPr>
            <p:ph type="sldNum" sz="quarter" idx="12"/>
          </p:nvPr>
        </p:nvSpPr>
        <p:spPr/>
        <p:txBody>
          <a:bodyPr/>
          <a:lstStyle>
            <a:extLst/>
          </a:lstStyle>
          <a:p>
            <a:fld id="{9D5D9F2C-69EB-481F-9A5E-87AD94913682}"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3B3E1FA-EF73-4007-912D-34CB889E3A0C}" type="datetime1">
              <a:rPr lang="en-US" smtClean="0"/>
              <a:pPr/>
              <a:t>5/21/2019</a:t>
            </a:fld>
            <a:endParaRPr lang="en-US"/>
          </a:p>
        </p:txBody>
      </p:sp>
      <p:sp>
        <p:nvSpPr>
          <p:cNvPr id="3" name="Footer Placeholder 2"/>
          <p:cNvSpPr>
            <a:spLocks noGrp="1"/>
          </p:cNvSpPr>
          <p:nvPr>
            <p:ph type="ftr" sz="quarter" idx="11"/>
          </p:nvPr>
        </p:nvSpPr>
        <p:spPr/>
        <p:txBody>
          <a:bodyPr/>
          <a:lstStyle>
            <a:extLst/>
          </a:lstStyle>
          <a:p>
            <a:r>
              <a:rPr lang="en-US" smtClean="0"/>
              <a:t>Forest Farming</a:t>
            </a:r>
            <a:endParaRPr lang="en-US"/>
          </a:p>
        </p:txBody>
      </p:sp>
      <p:sp>
        <p:nvSpPr>
          <p:cNvPr id="4" name="Slide Number Placeholder 3"/>
          <p:cNvSpPr>
            <a:spLocks noGrp="1"/>
          </p:cNvSpPr>
          <p:nvPr>
            <p:ph type="sldNum" sz="quarter" idx="12"/>
          </p:nvPr>
        </p:nvSpPr>
        <p:spPr/>
        <p:txBody>
          <a:bodyPr/>
          <a:lstStyle>
            <a:extLst/>
          </a:lstStyle>
          <a:p>
            <a:fld id="{9D5D9F2C-69EB-481F-9A5E-87AD94913682}"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D183CE3-7D69-450C-873A-A68AA52D4657}" type="datetime1">
              <a:rPr lang="en-US" smtClean="0"/>
              <a:pPr/>
              <a:t>5/21/2019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D5D9F2C-69EB-481F-9A5E-87AD94913682}"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US" smtClean="0"/>
              <a:t>Forest Farming</a:t>
            </a:r>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743947A-336C-46A1-9B3E-7C5DD3604B7F}" type="datetime1">
              <a:rPr lang="en-US" smtClean="0"/>
              <a:pPr/>
              <a:t>5/21/2019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D5D9F2C-69EB-481F-9A5E-87AD94913682}"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US" smtClean="0"/>
              <a:t>Forest Farming</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smtClean="0"/>
              <a:t>Forest Farming</a:t>
            </a: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6666BD2-0816-4B2E-9FAB-5A924B9DCFF6}" type="datetime1">
              <a:rPr lang="en-US" smtClean="0"/>
              <a:pPr/>
              <a:t>5/21/2019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D5D9F2C-69EB-481F-9A5E-87AD94913682}"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med">
    <p:fade/>
  </p:transition>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s.usda.gov/nac/practices/forestfarming.ph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aftaweb.org/forest_farming.php" TargetMode="External"/><Relationship Id="rId4" Type="http://schemas.openxmlformats.org/officeDocument/2006/relationships/hyperlink" Target="http://www.centerforagroforestry.org/practices/ff.ph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Forest Farming</a:t>
            </a:r>
            <a:endParaRPr lang="en-US" dirty="0"/>
          </a:p>
        </p:txBody>
      </p:sp>
      <p:sp>
        <p:nvSpPr>
          <p:cNvPr id="3" name="Subtitle 2"/>
          <p:cNvSpPr>
            <a:spLocks noGrp="1"/>
          </p:cNvSpPr>
          <p:nvPr>
            <p:ph type="subTitle" idx="1"/>
          </p:nvPr>
        </p:nvSpPr>
        <p:spPr/>
        <p:txBody>
          <a:bodyPr/>
          <a:lstStyle/>
          <a:p>
            <a:r>
              <a:rPr lang="en-US" dirty="0" smtClean="0"/>
              <a:t>An agroforestry practice</a:t>
            </a:r>
            <a:endParaRPr lang="en-US" dirty="0"/>
          </a:p>
        </p:txBody>
      </p:sp>
      <p:sp>
        <p:nvSpPr>
          <p:cNvPr id="4" name="TextBox 3"/>
          <p:cNvSpPr txBox="1"/>
          <p:nvPr/>
        </p:nvSpPr>
        <p:spPr>
          <a:xfrm>
            <a:off x="381000" y="6019800"/>
            <a:ext cx="8382000" cy="338554"/>
          </a:xfrm>
          <a:prstGeom prst="rect">
            <a:avLst/>
          </a:prstGeom>
          <a:noFill/>
        </p:spPr>
        <p:txBody>
          <a:bodyPr wrap="square" rtlCol="0">
            <a:spAutoFit/>
          </a:bodyPr>
          <a:lstStyle/>
          <a:p>
            <a:pPr algn="ctr"/>
            <a:r>
              <a:rPr lang="en-US" sz="1600" i="1" dirty="0" smtClean="0">
                <a:latin typeface="Calibri" pitchFamily="34" charset="0"/>
                <a:cs typeface="Arial" pitchFamily="34" charset="0"/>
              </a:rPr>
              <a:t>This presentation was developed by the USDA National Agroforestry Center</a:t>
            </a:r>
            <a:endParaRPr lang="en-US" sz="1600" i="1" dirty="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Forest Farming Products</a:t>
            </a:r>
            <a:endParaRPr lang="en-US" dirty="0"/>
          </a:p>
        </p:txBody>
      </p:sp>
      <p:sp>
        <p:nvSpPr>
          <p:cNvPr id="3" name="Content Placeholder 2"/>
          <p:cNvSpPr>
            <a:spLocks noGrp="1"/>
          </p:cNvSpPr>
          <p:nvPr>
            <p:ph idx="1"/>
          </p:nvPr>
        </p:nvSpPr>
        <p:spPr/>
        <p:txBody>
          <a:bodyPr>
            <a:normAutofit lnSpcReduction="10000"/>
          </a:bodyPr>
          <a:lstStyle/>
          <a:p>
            <a:r>
              <a:rPr lang="en-US" dirty="0" smtClean="0"/>
              <a:t>Mushrooms</a:t>
            </a:r>
          </a:p>
          <a:p>
            <a:r>
              <a:rPr lang="en-US" dirty="0" smtClean="0"/>
              <a:t>Florals</a:t>
            </a:r>
          </a:p>
          <a:p>
            <a:r>
              <a:rPr lang="en-US" dirty="0" smtClean="0"/>
              <a:t>Greenery </a:t>
            </a:r>
          </a:p>
          <a:p>
            <a:r>
              <a:rPr lang="en-US" dirty="0" smtClean="0"/>
              <a:t>Fruits </a:t>
            </a:r>
          </a:p>
          <a:p>
            <a:r>
              <a:rPr lang="en-US" dirty="0" smtClean="0"/>
              <a:t>Herbs/vegetables</a:t>
            </a:r>
          </a:p>
          <a:p>
            <a:r>
              <a:rPr lang="en-US" dirty="0" smtClean="0"/>
              <a:t>Landscaping</a:t>
            </a:r>
          </a:p>
          <a:p>
            <a:r>
              <a:rPr lang="en-US" dirty="0" smtClean="0"/>
              <a:t>Crafts </a:t>
            </a:r>
          </a:p>
          <a:p>
            <a:r>
              <a:rPr lang="en-US" dirty="0" smtClean="0"/>
              <a:t>Botanicals/medicinals</a:t>
            </a:r>
          </a:p>
          <a:p>
            <a:r>
              <a:rPr lang="en-US" dirty="0" smtClean="0"/>
              <a:t>Nuts</a:t>
            </a:r>
          </a:p>
          <a:p>
            <a:r>
              <a:rPr lang="en-US" dirty="0" smtClean="0"/>
              <a:t>Pollen </a:t>
            </a:r>
          </a:p>
          <a:p>
            <a:endParaRPr lang="en-US" dirty="0"/>
          </a:p>
        </p:txBody>
      </p:sp>
      <p:sp>
        <p:nvSpPr>
          <p:cNvPr id="5" name="Slide Number Placeholder 4"/>
          <p:cNvSpPr>
            <a:spLocks noGrp="1"/>
          </p:cNvSpPr>
          <p:nvPr>
            <p:ph type="sldNum" sz="quarter" idx="12"/>
          </p:nvPr>
        </p:nvSpPr>
        <p:spPr/>
        <p:txBody>
          <a:bodyPr/>
          <a:lstStyle/>
          <a:p>
            <a:fld id="{9D5D9F2C-69EB-481F-9A5E-87AD94913682}" type="slidenum">
              <a:rPr lang="en-US" smtClean="0"/>
              <a:pPr/>
              <a:t>10</a:t>
            </a:fld>
            <a:endParaRPr lang="en-US"/>
          </a:p>
        </p:txBody>
      </p:sp>
      <p:pic>
        <p:nvPicPr>
          <p:cNvPr id="6" name="Picture 5" descr="0503-0065.jpg"/>
          <p:cNvPicPr>
            <a:picLocks noChangeAspect="1"/>
          </p:cNvPicPr>
          <p:nvPr/>
        </p:nvPicPr>
        <p:blipFill>
          <a:blip r:embed="rId3" cstate="print"/>
          <a:stretch>
            <a:fillRect/>
          </a:stretch>
        </p:blipFill>
        <p:spPr>
          <a:xfrm>
            <a:off x="5715000" y="1524000"/>
            <a:ext cx="2857500" cy="1905000"/>
          </a:xfrm>
          <a:prstGeom prst="roundRect">
            <a:avLst/>
          </a:prstGeom>
          <a:ln>
            <a:noFill/>
          </a:ln>
          <a:effectLst>
            <a:outerShdw blurRad="292100" dist="139700" dir="2700000" algn="tl" rotWithShape="0">
              <a:srgbClr val="333333">
                <a:alpha val="65000"/>
              </a:srgbClr>
            </a:outerShdw>
          </a:effectLst>
        </p:spPr>
      </p:pic>
      <p:pic>
        <p:nvPicPr>
          <p:cNvPr id="7" name="Picture 6" descr="2250-0070.JPG"/>
          <p:cNvPicPr>
            <a:picLocks noChangeAspect="1"/>
          </p:cNvPicPr>
          <p:nvPr/>
        </p:nvPicPr>
        <p:blipFill>
          <a:blip r:embed="rId4" cstate="print"/>
          <a:stretch>
            <a:fillRect/>
          </a:stretch>
        </p:blipFill>
        <p:spPr>
          <a:xfrm>
            <a:off x="5486400" y="4267200"/>
            <a:ext cx="3169928" cy="2266950"/>
          </a:xfrm>
          <a:prstGeom prst="roundRect">
            <a:avLst/>
          </a:prstGeom>
          <a:ln>
            <a:noFill/>
          </a:ln>
          <a:effectLst>
            <a:outerShdw blurRad="292100" dist="139700" dir="2700000" algn="tl" rotWithShape="0">
              <a:srgbClr val="333333">
                <a:alpha val="65000"/>
              </a:srgbClr>
            </a:outerShdw>
          </a:effectLst>
        </p:spPr>
      </p:pic>
      <p:pic>
        <p:nvPicPr>
          <p:cNvPr id="8" name="Picture 7" descr="2250-0075.JPG"/>
          <p:cNvPicPr>
            <a:picLocks noChangeAspect="1"/>
          </p:cNvPicPr>
          <p:nvPr/>
        </p:nvPicPr>
        <p:blipFill>
          <a:blip r:embed="rId5" cstate="print"/>
          <a:stretch>
            <a:fillRect/>
          </a:stretch>
        </p:blipFill>
        <p:spPr>
          <a:xfrm>
            <a:off x="5099905" y="3352800"/>
            <a:ext cx="2527780" cy="1726692"/>
          </a:xfrm>
          <a:prstGeom prst="roundRect">
            <a:avLst/>
          </a:prstGeom>
          <a:ln>
            <a:noFill/>
          </a:ln>
          <a:effectLst>
            <a:outerShdw blurRad="292100" dist="139700" dir="2700000" algn="tl" rotWithShape="0">
              <a:srgbClr val="333333">
                <a:alpha val="65000"/>
              </a:srgbClr>
            </a:outerShdw>
          </a:effectLst>
        </p:spPr>
      </p:pic>
      <p:pic>
        <p:nvPicPr>
          <p:cNvPr id="9" name="Picture 8" descr="2250-0076.JPG"/>
          <p:cNvPicPr>
            <a:picLocks noChangeAspect="1"/>
          </p:cNvPicPr>
          <p:nvPr/>
        </p:nvPicPr>
        <p:blipFill>
          <a:blip r:embed="rId6" cstate="print"/>
          <a:srcRect/>
          <a:stretch>
            <a:fillRect/>
          </a:stretch>
        </p:blipFill>
        <p:spPr>
          <a:xfrm>
            <a:off x="3657600" y="1600200"/>
            <a:ext cx="1684506" cy="1721126"/>
          </a:xfrm>
          <a:prstGeom prst="roundRect">
            <a:avLst/>
          </a:prstGeom>
          <a:ln>
            <a:noFill/>
          </a:ln>
          <a:effectLst>
            <a:outerShdw blurRad="292100" dist="139700" dir="2700000" algn="tl" rotWithShape="0">
              <a:srgbClr val="333333">
                <a:alpha val="65000"/>
              </a:srgbClr>
            </a:outerShdw>
          </a:effectLst>
        </p:spPr>
      </p:pic>
      <p:sp>
        <p:nvSpPr>
          <p:cNvPr id="10"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Product Categories</a:t>
            </a:r>
            <a:endParaRPr lang="en-US" dirty="0"/>
          </a:p>
        </p:txBody>
      </p:sp>
      <p:sp>
        <p:nvSpPr>
          <p:cNvPr id="3" name="Content Placeholder 2"/>
          <p:cNvSpPr>
            <a:spLocks noGrp="1"/>
          </p:cNvSpPr>
          <p:nvPr>
            <p:ph idx="1"/>
          </p:nvPr>
        </p:nvSpPr>
        <p:spPr/>
        <p:txBody>
          <a:bodyPr/>
          <a:lstStyle/>
          <a:p>
            <a:r>
              <a:rPr lang="en-US" dirty="0" smtClean="0"/>
              <a:t>Medicinals</a:t>
            </a:r>
          </a:p>
          <a:p>
            <a:r>
              <a:rPr lang="en-US" dirty="0" smtClean="0"/>
              <a:t>Food Products</a:t>
            </a:r>
          </a:p>
          <a:p>
            <a:r>
              <a:rPr lang="en-US" dirty="0" smtClean="0"/>
              <a:t>Decoratives</a:t>
            </a:r>
          </a:p>
          <a:p>
            <a:r>
              <a:rPr lang="en-US" dirty="0" smtClean="0"/>
              <a:t>Handicrafts</a:t>
            </a:r>
          </a:p>
          <a:p>
            <a:endParaRPr lang="en-US" dirty="0" smtClean="0"/>
          </a:p>
          <a:p>
            <a:endParaRPr lang="en-US" dirty="0"/>
          </a:p>
        </p:txBody>
      </p:sp>
      <p:pic>
        <p:nvPicPr>
          <p:cNvPr id="4" name="Picture 4" descr="ginseng plant and root"/>
          <p:cNvPicPr>
            <a:picLocks noChangeAspect="1" noChangeArrowheads="1"/>
          </p:cNvPicPr>
          <p:nvPr/>
        </p:nvPicPr>
        <p:blipFill>
          <a:blip r:embed="rId3" cstate="print"/>
          <a:srcRect/>
          <a:stretch>
            <a:fillRect/>
          </a:stretch>
        </p:blipFill>
        <p:spPr bwMode="auto">
          <a:xfrm>
            <a:off x="7106939" y="1633052"/>
            <a:ext cx="1579861" cy="2710348"/>
          </a:xfrm>
          <a:prstGeom prst="roundRect">
            <a:avLst/>
          </a:prstGeom>
          <a:ln>
            <a:noFill/>
          </a:ln>
          <a:effectLst>
            <a:outerShdw blurRad="292100" dist="139700" dir="2700000" algn="tl" rotWithShape="0">
              <a:srgbClr val="333333">
                <a:alpha val="65000"/>
              </a:srgbClr>
            </a:outerShdw>
          </a:effectLst>
        </p:spPr>
      </p:pic>
      <p:pic>
        <p:nvPicPr>
          <p:cNvPr id="5" name="Picture 5" descr="dogwood"/>
          <p:cNvPicPr>
            <a:picLocks noChangeAspect="1" noChangeArrowheads="1"/>
          </p:cNvPicPr>
          <p:nvPr/>
        </p:nvPicPr>
        <p:blipFill>
          <a:blip r:embed="rId4" cstate="print"/>
          <a:srcRect/>
          <a:stretch>
            <a:fillRect/>
          </a:stretch>
        </p:blipFill>
        <p:spPr bwMode="auto">
          <a:xfrm>
            <a:off x="3124200" y="4419600"/>
            <a:ext cx="2628900" cy="1752600"/>
          </a:xfrm>
          <a:prstGeom prst="roundRect">
            <a:avLst/>
          </a:prstGeom>
          <a:ln>
            <a:noFill/>
          </a:ln>
          <a:effectLst>
            <a:outerShdw blurRad="292100" dist="139700" dir="2700000" algn="tl" rotWithShape="0">
              <a:srgbClr val="333333">
                <a:alpha val="65000"/>
              </a:srgbClr>
            </a:outerShdw>
          </a:effectLst>
        </p:spPr>
      </p:pic>
      <p:pic>
        <p:nvPicPr>
          <p:cNvPr id="6" name="Picture 7" descr="diamond willow walking sticks"/>
          <p:cNvPicPr>
            <a:picLocks noChangeAspect="1" noChangeArrowheads="1"/>
          </p:cNvPicPr>
          <p:nvPr/>
        </p:nvPicPr>
        <p:blipFill>
          <a:blip r:embed="rId5" cstate="print"/>
          <a:srcRect/>
          <a:stretch>
            <a:fillRect/>
          </a:stretch>
        </p:blipFill>
        <p:spPr bwMode="auto">
          <a:xfrm>
            <a:off x="5163244" y="1755208"/>
            <a:ext cx="1542356" cy="2588192"/>
          </a:xfrm>
          <a:prstGeom prst="roundRect">
            <a:avLst/>
          </a:prstGeom>
          <a:ln>
            <a:noFill/>
          </a:ln>
          <a:effectLst>
            <a:outerShdw blurRad="292100" dist="139700" dir="2700000" algn="tl" rotWithShape="0">
              <a:srgbClr val="333333">
                <a:alpha val="65000"/>
              </a:srgbClr>
            </a:outerShdw>
          </a:effectLst>
        </p:spPr>
      </p:pic>
      <p:pic>
        <p:nvPicPr>
          <p:cNvPr id="7" name="Picture 6" descr="pine straw windrows.jpg"/>
          <p:cNvPicPr>
            <a:picLocks noChangeAspect="1"/>
          </p:cNvPicPr>
          <p:nvPr/>
        </p:nvPicPr>
        <p:blipFill>
          <a:blip r:embed="rId6" cstate="screen">
            <a:lum contrast="10000"/>
          </a:blip>
          <a:srcRect/>
          <a:stretch>
            <a:fillRect/>
          </a:stretch>
        </p:blipFill>
        <p:spPr>
          <a:xfrm>
            <a:off x="533400" y="4191000"/>
            <a:ext cx="2371725" cy="2057400"/>
          </a:xfrm>
          <a:prstGeom prst="roundRect">
            <a:avLst/>
          </a:prstGeom>
          <a:ln>
            <a:noFill/>
          </a:ln>
          <a:effectLst>
            <a:outerShdw blurRad="292100" dist="139700" dir="2700000" algn="tl" rotWithShape="0">
              <a:srgbClr val="333333">
                <a:alpha val="65000"/>
              </a:srgbClr>
            </a:outerShdw>
          </a:effectLst>
        </p:spPr>
      </p:pic>
      <p:pic>
        <p:nvPicPr>
          <p:cNvPr id="8" name="Picture 2" descr="http://www.iptv.org/mtom/graphics/features/Roasting.jpg"/>
          <p:cNvPicPr>
            <a:picLocks noChangeAspect="1" noChangeArrowheads="1"/>
          </p:cNvPicPr>
          <p:nvPr/>
        </p:nvPicPr>
        <p:blipFill>
          <a:blip r:embed="rId7" cstate="screen"/>
          <a:srcRect/>
          <a:stretch>
            <a:fillRect/>
          </a:stretch>
        </p:blipFill>
        <p:spPr bwMode="auto">
          <a:xfrm>
            <a:off x="6096000" y="4648200"/>
            <a:ext cx="2514600" cy="1524001"/>
          </a:xfrm>
          <a:prstGeom prst="roundRect">
            <a:avLst/>
          </a:prstGeom>
          <a:ln>
            <a:noFill/>
          </a:ln>
          <a:effectLst>
            <a:outerShdw blurRad="292100" dist="139700" dir="2700000" algn="tl" rotWithShape="0">
              <a:srgbClr val="333333">
                <a:alpha val="65000"/>
              </a:srgbClr>
            </a:outerShdw>
          </a:effectLst>
        </p:spPr>
      </p:pic>
      <p:pic>
        <p:nvPicPr>
          <p:cNvPr id="9" name="Picture 2" descr="[Mushrooms]"/>
          <p:cNvPicPr>
            <a:picLocks noChangeAspect="1" noChangeArrowheads="1"/>
          </p:cNvPicPr>
          <p:nvPr/>
        </p:nvPicPr>
        <p:blipFill>
          <a:blip r:embed="rId8" cstate="screen"/>
          <a:srcRect l="22857"/>
          <a:stretch>
            <a:fillRect/>
          </a:stretch>
        </p:blipFill>
        <p:spPr bwMode="auto">
          <a:xfrm>
            <a:off x="3778214" y="1905000"/>
            <a:ext cx="946186" cy="2102636"/>
          </a:xfrm>
          <a:prstGeom prst="round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fld id="{D8242A7D-F33A-41F9-B2BE-6552DFDDA172}" type="slidenum">
              <a:rPr lang="en-US" smtClean="0">
                <a:solidFill>
                  <a:srgbClr val="E3DED1">
                    <a:shade val="50000"/>
                  </a:srgbClr>
                </a:solidFill>
              </a:rPr>
              <a:pPr/>
              <a:t>11</a:t>
            </a:fld>
            <a:endParaRPr lang="en-US">
              <a:solidFill>
                <a:srgbClr val="E3DED1">
                  <a:shade val="50000"/>
                </a:srgbClr>
              </a:solidFill>
            </a:endParaRPr>
          </a:p>
        </p:txBody>
      </p:sp>
      <p:sp>
        <p:nvSpPr>
          <p:cNvPr id="11"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5" descr="Goldenseal"/>
          <p:cNvPicPr>
            <a:picLocks noChangeAspect="1" noChangeArrowheads="1"/>
          </p:cNvPicPr>
          <p:nvPr/>
        </p:nvPicPr>
        <p:blipFill>
          <a:blip r:embed="rId3" cstate="print"/>
          <a:srcRect/>
          <a:stretch>
            <a:fillRect/>
          </a:stretch>
        </p:blipFill>
        <p:spPr bwMode="auto">
          <a:xfrm>
            <a:off x="6553200" y="1752600"/>
            <a:ext cx="2240590" cy="1613516"/>
          </a:xfrm>
          <a:prstGeom prst="roundRect">
            <a:avLst/>
          </a:prstGeom>
          <a:ln>
            <a:noFill/>
          </a:ln>
          <a:effectLst>
            <a:outerShdw blurRad="292100" dist="139700" dir="2700000" algn="tl" rotWithShape="0">
              <a:srgbClr val="333333">
                <a:alpha val="65000"/>
              </a:srgbClr>
            </a:outerShdw>
          </a:effectLst>
        </p:spPr>
      </p:pic>
      <p:pic>
        <p:nvPicPr>
          <p:cNvPr id="38919" name="Picture 6" descr="GK4-pronger closeup"/>
          <p:cNvPicPr>
            <a:picLocks noChangeAspect="1" noChangeArrowheads="1"/>
          </p:cNvPicPr>
          <p:nvPr/>
        </p:nvPicPr>
        <p:blipFill>
          <a:blip r:embed="rId4" cstate="print">
            <a:lum bright="18000"/>
          </a:blip>
          <a:srcRect/>
          <a:stretch>
            <a:fillRect/>
          </a:stretch>
        </p:blipFill>
        <p:spPr bwMode="auto">
          <a:xfrm>
            <a:off x="4724400" y="2057400"/>
            <a:ext cx="2313266" cy="1794782"/>
          </a:xfrm>
          <a:prstGeom prst="roundRect">
            <a:avLst/>
          </a:prstGeom>
          <a:ln>
            <a:noFill/>
          </a:ln>
          <a:effectLst>
            <a:outerShdw blurRad="292100" dist="139700" dir="2700000" algn="tl" rotWithShape="0">
              <a:srgbClr val="333333">
                <a:alpha val="65000"/>
              </a:srgbClr>
            </a:outerShdw>
          </a:effectLst>
        </p:spPr>
      </p:pic>
      <p:sp>
        <p:nvSpPr>
          <p:cNvPr id="11" name="Title 10"/>
          <p:cNvSpPr>
            <a:spLocks noGrp="1"/>
          </p:cNvSpPr>
          <p:nvPr>
            <p:ph type="title"/>
          </p:nvPr>
        </p:nvSpPr>
        <p:spPr/>
        <p:txBody>
          <a:bodyPr>
            <a:normAutofit fontScale="90000"/>
          </a:bodyPr>
          <a:lstStyle/>
          <a:p>
            <a:r>
              <a:rPr lang="en-US" dirty="0" smtClean="0"/>
              <a:t/>
            </a:r>
            <a:br>
              <a:rPr lang="en-US" dirty="0" smtClean="0"/>
            </a:br>
            <a:r>
              <a:rPr lang="en-US" dirty="0" smtClean="0"/>
              <a:t> </a:t>
            </a:r>
            <a:r>
              <a:rPr lang="en-US" sz="1800" dirty="0" smtClean="0">
                <a:solidFill>
                  <a:schemeClr val="bg1"/>
                </a:solidFill>
                <a:effectLst/>
              </a:rPr>
              <a:t>*</a:t>
            </a:r>
            <a:r>
              <a:rPr lang="en-US" sz="1300" dirty="0" smtClean="0">
                <a:solidFill>
                  <a:schemeClr val="bg1"/>
                </a:solidFill>
                <a:effectLst/>
                <a:latin typeface="Calibri"/>
                <a:ea typeface="Calibri"/>
                <a:cs typeface="Times New Roman"/>
              </a:rPr>
              <a:t>Inclusion of this slide does not imply USDA endorsement of the health value of these products for humans </a:t>
            </a:r>
            <a:r>
              <a:rPr lang="en-US" dirty="0" smtClean="0"/>
              <a:t>Medicinals*</a:t>
            </a:r>
            <a:endParaRPr lang="en-US" dirty="0"/>
          </a:p>
        </p:txBody>
      </p:sp>
      <p:sp>
        <p:nvSpPr>
          <p:cNvPr id="9" name="Slide Number Placeholder 8"/>
          <p:cNvSpPr>
            <a:spLocks noGrp="1"/>
          </p:cNvSpPr>
          <p:nvPr>
            <p:ph type="sldNum" sz="quarter" idx="12"/>
          </p:nvPr>
        </p:nvSpPr>
        <p:spPr/>
        <p:txBody>
          <a:bodyPr/>
          <a:lstStyle/>
          <a:p>
            <a:fld id="{9D5D9F2C-69EB-481F-9A5E-87AD94913682}" type="slidenum">
              <a:rPr lang="en-US" smtClean="0"/>
              <a:pPr/>
              <a:t>12</a:t>
            </a:fld>
            <a:endParaRPr lang="en-US"/>
          </a:p>
        </p:txBody>
      </p:sp>
      <p:sp>
        <p:nvSpPr>
          <p:cNvPr id="15"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pic>
        <p:nvPicPr>
          <p:cNvPr id="12" name="Picture 11" descr="Pacificyewberry.jpg"/>
          <p:cNvPicPr>
            <a:picLocks noChangeAspect="1"/>
          </p:cNvPicPr>
          <p:nvPr/>
        </p:nvPicPr>
        <p:blipFill>
          <a:blip r:embed="rId5" cstate="print"/>
          <a:stretch>
            <a:fillRect/>
          </a:stretch>
        </p:blipFill>
        <p:spPr>
          <a:xfrm>
            <a:off x="3276600" y="2903220"/>
            <a:ext cx="1264920" cy="1897380"/>
          </a:xfrm>
          <a:prstGeom prst="roundRect">
            <a:avLst/>
          </a:prstGeom>
          <a:ln>
            <a:noFill/>
          </a:ln>
          <a:effectLst>
            <a:outerShdw blurRad="292100" dist="139700" dir="2700000" algn="tl" rotWithShape="0">
              <a:srgbClr val="333333">
                <a:alpha val="65000"/>
              </a:srgbClr>
            </a:outerShdw>
          </a:effectLst>
        </p:spPr>
      </p:pic>
      <p:pic>
        <p:nvPicPr>
          <p:cNvPr id="13" name="Picture 12" descr="saw palmetto and pine.jpg"/>
          <p:cNvPicPr>
            <a:picLocks noChangeAspect="1"/>
          </p:cNvPicPr>
          <p:nvPr/>
        </p:nvPicPr>
        <p:blipFill>
          <a:blip r:embed="rId6" cstate="print"/>
          <a:srcRect l="7799" t="10345" r="6415" b="10345"/>
          <a:stretch>
            <a:fillRect/>
          </a:stretch>
        </p:blipFill>
        <p:spPr>
          <a:xfrm>
            <a:off x="6248400" y="4114800"/>
            <a:ext cx="2514600" cy="1752600"/>
          </a:xfrm>
          <a:prstGeom prst="roundRect">
            <a:avLst/>
          </a:prstGeom>
          <a:ln>
            <a:noFill/>
          </a:ln>
          <a:effectLst>
            <a:outerShdw blurRad="292100" dist="139700" dir="2700000" algn="tl" rotWithShape="0">
              <a:srgbClr val="333333">
                <a:alpha val="65000"/>
              </a:srgbClr>
            </a:outerShdw>
          </a:effectLst>
        </p:spPr>
      </p:pic>
      <p:pic>
        <p:nvPicPr>
          <p:cNvPr id="14" name="Picture 13" descr="NaturesAid_Saw_Palmetto_Complex_men.jpg"/>
          <p:cNvPicPr>
            <a:picLocks noChangeAspect="1"/>
          </p:cNvPicPr>
          <p:nvPr/>
        </p:nvPicPr>
        <p:blipFill>
          <a:blip r:embed="rId7" cstate="print"/>
          <a:stretch>
            <a:fillRect/>
          </a:stretch>
        </p:blipFill>
        <p:spPr>
          <a:xfrm>
            <a:off x="5867400" y="4800600"/>
            <a:ext cx="1371600" cy="1714500"/>
          </a:xfrm>
          <a:prstGeom prst="roundRect">
            <a:avLst/>
          </a:prstGeom>
          <a:ln>
            <a:noFill/>
          </a:ln>
          <a:effectLst>
            <a:outerShdw blurRad="292100" dist="139700" dir="2700000" algn="tl" rotWithShape="0">
              <a:srgbClr val="333333">
                <a:alpha val="65000"/>
              </a:srgbClr>
            </a:outerShdw>
          </a:effectLst>
        </p:spPr>
      </p:pic>
      <p:pic>
        <p:nvPicPr>
          <p:cNvPr id="38915" name="Picture 2" descr="702867"/>
          <p:cNvPicPr>
            <a:picLocks noChangeAspect="1" noChangeArrowheads="1"/>
          </p:cNvPicPr>
          <p:nvPr/>
        </p:nvPicPr>
        <p:blipFill>
          <a:blip r:embed="rId8" cstate="print">
            <a:lum bright="-6000" contrast="16000"/>
          </a:blip>
          <a:srcRect l="6469" t="15556" r="7820" b="22222"/>
          <a:stretch>
            <a:fillRect/>
          </a:stretch>
        </p:blipFill>
        <p:spPr bwMode="auto">
          <a:xfrm>
            <a:off x="3200400" y="5029199"/>
            <a:ext cx="2397921" cy="1447801"/>
          </a:xfrm>
          <a:prstGeom prst="roundRect">
            <a:avLst/>
          </a:prstGeom>
          <a:ln>
            <a:noFill/>
          </a:ln>
          <a:effectLst>
            <a:outerShdw blurRad="292100" dist="139700" dir="2700000" algn="tl" rotWithShape="0">
              <a:srgbClr val="333333">
                <a:alpha val="65000"/>
              </a:srgbClr>
            </a:outerShdw>
          </a:effectLst>
        </p:spPr>
      </p:pic>
      <p:sp>
        <p:nvSpPr>
          <p:cNvPr id="16" name="Content Placeholder 2"/>
          <p:cNvSpPr txBox="1">
            <a:spLocks/>
          </p:cNvSpPr>
          <p:nvPr/>
        </p:nvSpPr>
        <p:spPr>
          <a:xfrm>
            <a:off x="762000" y="2981736"/>
            <a:ext cx="2830002" cy="3342864"/>
          </a:xfrm>
          <a:prstGeom prst="rect">
            <a:avLst/>
          </a:prstGeom>
        </p:spPr>
        <p:txBody>
          <a:bodyPr>
            <a:normAutofit lnSpcReduction="10000"/>
          </a:bodyPr>
          <a:lstStyle/>
          <a:p>
            <a:pPr marL="292100" lvl="0" indent="-292100">
              <a:buClr>
                <a:schemeClr val="accent1"/>
              </a:buClr>
              <a:buSzPct val="70000"/>
            </a:pPr>
            <a:r>
              <a:rPr lang="en-US" sz="2800" dirty="0" smtClean="0"/>
              <a:t>Examples:</a:t>
            </a:r>
          </a:p>
          <a:p>
            <a:pPr marL="292100" lvl="0" indent="-292100">
              <a:buClr>
                <a:schemeClr val="accent1"/>
              </a:buClr>
              <a:buSzPct val="70000"/>
              <a:buFont typeface="Wingdings 2"/>
              <a:buChar char=""/>
            </a:pPr>
            <a:r>
              <a:rPr lang="en-US" sz="2400" dirty="0" smtClean="0"/>
              <a:t>Black </a:t>
            </a:r>
            <a:r>
              <a:rPr lang="en-US" sz="2400" dirty="0" err="1"/>
              <a:t>c</a:t>
            </a:r>
            <a:r>
              <a:rPr lang="en-US" sz="2400" dirty="0" err="1" smtClean="0"/>
              <a:t>ohosh</a:t>
            </a:r>
            <a:endParaRPr lang="en-US" sz="2400" dirty="0"/>
          </a:p>
          <a:p>
            <a:pPr marL="292100" lvl="0" indent="-292100">
              <a:buClr>
                <a:schemeClr val="accent1"/>
              </a:buClr>
              <a:buSzPct val="70000"/>
              <a:buFont typeface="Wingdings 2"/>
              <a:buChar char=""/>
            </a:pPr>
            <a:r>
              <a:rPr lang="en-US" sz="2400" dirty="0"/>
              <a:t>Ginseng </a:t>
            </a:r>
          </a:p>
          <a:p>
            <a:pPr marL="292100" lvl="0" indent="-292100">
              <a:buClr>
                <a:schemeClr val="accent1"/>
              </a:buClr>
              <a:buSzPct val="70000"/>
              <a:buFont typeface="Wingdings 2"/>
              <a:buChar char=""/>
            </a:pPr>
            <a:r>
              <a:rPr lang="en-US" sz="2400" dirty="0"/>
              <a:t>Goldenseal </a:t>
            </a:r>
          </a:p>
          <a:p>
            <a:pPr marL="292100" lvl="0" indent="-292100">
              <a:buClr>
                <a:schemeClr val="accent1"/>
              </a:buClr>
              <a:buSzPct val="70000"/>
              <a:buFont typeface="Wingdings 2"/>
              <a:buChar char=""/>
            </a:pPr>
            <a:r>
              <a:rPr lang="en-US" sz="2400" dirty="0"/>
              <a:t>May apple</a:t>
            </a:r>
          </a:p>
          <a:p>
            <a:pPr marL="292100" lvl="0" indent="-292100">
              <a:buClr>
                <a:schemeClr val="accent1"/>
              </a:buClr>
              <a:buSzPct val="70000"/>
              <a:buFont typeface="Wingdings 2"/>
              <a:buChar char=""/>
            </a:pPr>
            <a:r>
              <a:rPr lang="en-US" sz="2400" dirty="0" smtClean="0"/>
              <a:t>Witch-hazel</a:t>
            </a:r>
          </a:p>
          <a:p>
            <a:pPr marL="292100" lvl="0" indent="-292100">
              <a:buClr>
                <a:schemeClr val="accent1"/>
              </a:buClr>
              <a:buSzPct val="70000"/>
              <a:buFont typeface="Wingdings 2"/>
              <a:buChar char=""/>
            </a:pPr>
            <a:r>
              <a:rPr lang="en-US" sz="2400" dirty="0" smtClean="0"/>
              <a:t>Bloodroot </a:t>
            </a:r>
          </a:p>
          <a:p>
            <a:pPr marL="292100" lvl="0" indent="-292100">
              <a:buClr>
                <a:schemeClr val="accent1"/>
              </a:buClr>
              <a:buSzPct val="70000"/>
              <a:buFont typeface="Wingdings 2"/>
              <a:buChar char=""/>
            </a:pPr>
            <a:r>
              <a:rPr lang="en-US" sz="2400" dirty="0" smtClean="0"/>
              <a:t>Pacific yew</a:t>
            </a:r>
          </a:p>
          <a:p>
            <a:pPr marL="292100" lvl="0" indent="-292100">
              <a:buClr>
                <a:schemeClr val="accent1"/>
              </a:buClr>
              <a:buSzPct val="70000"/>
              <a:buFont typeface="Wingdings 2"/>
              <a:buChar char=""/>
            </a:pPr>
            <a:r>
              <a:rPr lang="en-US" sz="2400" dirty="0" smtClean="0"/>
              <a:t>Saw palmetto </a:t>
            </a:r>
            <a:endParaRPr lang="en-US" sz="2400" dirty="0"/>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457200" y="1447800"/>
            <a:ext cx="5105400" cy="1447800"/>
          </a:xfrm>
          <a:prstGeom prst="rect">
            <a:avLst/>
          </a:prstGeom>
        </p:spPr>
        <p:txBody>
          <a:bodyPr>
            <a:normAutofit lnSpcReduction="10000"/>
          </a:bodyPr>
          <a:lstStyle/>
          <a:p>
            <a:pPr marL="292100" lvl="0" indent="-292100">
              <a:buClr>
                <a:schemeClr val="accent1"/>
              </a:buClr>
              <a:buSzPct val="70000"/>
              <a:buFont typeface="Wingdings 2"/>
              <a:buChar char=""/>
            </a:pPr>
            <a:r>
              <a:rPr lang="en-US" sz="3200" dirty="0" smtClean="0"/>
              <a:t>Dietary supplements</a:t>
            </a:r>
          </a:p>
          <a:p>
            <a:pPr marL="292100" lvl="0" indent="-292100">
              <a:buClr>
                <a:schemeClr val="accent1"/>
              </a:buClr>
              <a:buSzPct val="70000"/>
              <a:buFont typeface="Wingdings 2"/>
              <a:buChar char=""/>
            </a:pPr>
            <a:r>
              <a:rPr lang="en-US" sz="3200" dirty="0" smtClean="0"/>
              <a:t>Herbal medicines</a:t>
            </a:r>
          </a:p>
          <a:p>
            <a:pPr marL="292100" lvl="0" indent="-292100">
              <a:buClr>
                <a:schemeClr val="accent1"/>
              </a:buClr>
              <a:buSzPct val="70000"/>
              <a:buFont typeface="Wingdings 2"/>
              <a:buChar char=""/>
            </a:pPr>
            <a:r>
              <a:rPr lang="en-US" sz="3200" dirty="0" err="1" smtClean="0"/>
              <a:t>Ethnobotanicals</a:t>
            </a:r>
            <a:r>
              <a:rPr lang="en-US" sz="3200" dirty="0" smtClean="0"/>
              <a:t> </a:t>
            </a:r>
          </a:p>
          <a:p>
            <a:pPr marL="292100" lvl="0" indent="-292100">
              <a:buClr>
                <a:schemeClr val="accent1"/>
              </a:buClr>
              <a:buSzPct val="70000"/>
              <a:buFont typeface="Wingdings 2"/>
              <a:buChar char=""/>
            </a:pPr>
            <a:endParaRPr lang="en-US" sz="2800" dirty="0" smtClean="0"/>
          </a:p>
          <a:p>
            <a:pPr marL="292100" lvl="0" indent="-292100">
              <a:buClr>
                <a:schemeClr val="accent1"/>
              </a:buClr>
              <a:buSzPct val="70000"/>
              <a:buFont typeface="Wingdings 2"/>
              <a:buChar char=""/>
            </a:pPr>
            <a:endParaRPr lang="en-US" sz="2800" dirty="0"/>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descr="DSCN0005"/>
          <p:cNvPicPr>
            <a:picLocks noGrp="1" noChangeAspect="1" noChangeArrowheads="1"/>
          </p:cNvPicPr>
          <p:nvPr>
            <p:ph idx="1"/>
          </p:nvPr>
        </p:nvPicPr>
        <p:blipFill>
          <a:blip r:embed="rId3" cstate="print"/>
          <a:srcRect/>
          <a:stretch>
            <a:fillRect/>
          </a:stretch>
        </p:blipFill>
        <p:spPr>
          <a:xfrm>
            <a:off x="5943600" y="2438400"/>
            <a:ext cx="2552615" cy="1963214"/>
          </a:xfrm>
          <a:prstGeom prst="round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pPr>
              <a:defRPr/>
            </a:pPr>
            <a:fld id="{FF6C6275-999B-417F-9623-F1A8DB898127}" type="slidenum">
              <a:rPr lang="en-US" smtClean="0"/>
              <a:pPr>
                <a:defRPr/>
              </a:pPr>
              <a:t>13</a:t>
            </a:fld>
            <a:endParaRPr lang="en-US" dirty="0"/>
          </a:p>
        </p:txBody>
      </p:sp>
      <p:sp>
        <p:nvSpPr>
          <p:cNvPr id="39944" name="Rectangle 11"/>
          <p:cNvSpPr>
            <a:spLocks noGrp="1" noChangeArrowheads="1"/>
          </p:cNvSpPr>
          <p:nvPr>
            <p:ph type="body" sz="half" idx="4294967295"/>
          </p:nvPr>
        </p:nvSpPr>
        <p:spPr>
          <a:xfrm>
            <a:off x="304800" y="1524000"/>
            <a:ext cx="5867400" cy="2438400"/>
          </a:xfrm>
        </p:spPr>
        <p:txBody>
          <a:bodyPr>
            <a:normAutofit/>
          </a:bodyPr>
          <a:lstStyle/>
          <a:p>
            <a:pPr>
              <a:spcBef>
                <a:spcPct val="0"/>
              </a:spcBef>
            </a:pPr>
            <a:r>
              <a:rPr lang="en-US" sz="2800" dirty="0" smtClean="0"/>
              <a:t>Popular/ in vogue</a:t>
            </a:r>
          </a:p>
          <a:p>
            <a:r>
              <a:rPr lang="en-US" sz="2800" dirty="0" smtClean="0"/>
              <a:t>High demand</a:t>
            </a:r>
          </a:p>
          <a:p>
            <a:r>
              <a:rPr lang="en-US" sz="2800" dirty="0" smtClean="0"/>
              <a:t>High value</a:t>
            </a:r>
          </a:p>
          <a:p>
            <a:r>
              <a:rPr lang="en-US" sz="2800" dirty="0" smtClean="0"/>
              <a:t>International and US markets</a:t>
            </a:r>
          </a:p>
        </p:txBody>
      </p:sp>
      <p:pic>
        <p:nvPicPr>
          <p:cNvPr id="39940" name="Picture 6" descr="73_11"/>
          <p:cNvPicPr>
            <a:picLocks noChangeAspect="1" noChangeArrowheads="1"/>
          </p:cNvPicPr>
          <p:nvPr/>
        </p:nvPicPr>
        <p:blipFill>
          <a:blip r:embed="rId4" cstate="print"/>
          <a:srcRect/>
          <a:stretch>
            <a:fillRect/>
          </a:stretch>
        </p:blipFill>
        <p:spPr bwMode="auto">
          <a:xfrm>
            <a:off x="1905000" y="4419600"/>
            <a:ext cx="3193912" cy="1981200"/>
          </a:xfrm>
          <a:prstGeom prst="roundRect">
            <a:avLst/>
          </a:prstGeom>
          <a:ln>
            <a:noFill/>
          </a:ln>
          <a:effectLst>
            <a:outerShdw blurRad="292100" dist="139700" dir="2700000" algn="tl" rotWithShape="0">
              <a:srgbClr val="333333">
                <a:alpha val="65000"/>
              </a:srgbClr>
            </a:outerShdw>
          </a:effectLst>
        </p:spPr>
      </p:pic>
      <p:sp>
        <p:nvSpPr>
          <p:cNvPr id="12"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
        <p:nvSpPr>
          <p:cNvPr id="13" name="Title 12"/>
          <p:cNvSpPr>
            <a:spLocks noGrp="1"/>
          </p:cNvSpPr>
          <p:nvPr>
            <p:ph type="title"/>
          </p:nvPr>
        </p:nvSpPr>
        <p:spPr/>
        <p:txBody>
          <a:bodyPr/>
          <a:lstStyle/>
          <a:p>
            <a:r>
              <a:rPr lang="en-US" dirty="0" smtClean="0"/>
              <a:t>Opportunities</a:t>
            </a:r>
            <a:endParaRPr lang="en-US" dirty="0"/>
          </a:p>
        </p:txBody>
      </p:sp>
      <p:pic>
        <p:nvPicPr>
          <p:cNvPr id="14" name="Picture 13" descr="0304-0038.jpg"/>
          <p:cNvPicPr>
            <a:picLocks noChangeAspect="1"/>
          </p:cNvPicPr>
          <p:nvPr/>
        </p:nvPicPr>
        <p:blipFill>
          <a:blip r:embed="rId5" cstate="print"/>
          <a:stretch>
            <a:fillRect/>
          </a:stretch>
        </p:blipFill>
        <p:spPr>
          <a:xfrm>
            <a:off x="4800600" y="4038600"/>
            <a:ext cx="2926568" cy="198120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003025"/>
          <p:cNvPicPr>
            <a:picLocks noChangeAspect="1" noChangeArrowheads="1"/>
          </p:cNvPicPr>
          <p:nvPr/>
        </p:nvPicPr>
        <p:blipFill>
          <a:blip r:embed="rId3" cstate="print"/>
          <a:srcRect/>
          <a:stretch>
            <a:fillRect/>
          </a:stretch>
        </p:blipFill>
        <p:spPr bwMode="auto">
          <a:xfrm>
            <a:off x="3810000" y="1600200"/>
            <a:ext cx="2329222" cy="2272487"/>
          </a:xfrm>
          <a:prstGeom prst="round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Foods</a:t>
            </a:r>
            <a:endParaRPr lang="en-US" dirty="0"/>
          </a:p>
        </p:txBody>
      </p:sp>
      <p:sp>
        <p:nvSpPr>
          <p:cNvPr id="3" name="Content Placeholder 2"/>
          <p:cNvSpPr>
            <a:spLocks noGrp="1"/>
          </p:cNvSpPr>
          <p:nvPr>
            <p:ph idx="1"/>
          </p:nvPr>
        </p:nvSpPr>
        <p:spPr>
          <a:xfrm>
            <a:off x="457200" y="1447800"/>
            <a:ext cx="2971800" cy="4526280"/>
          </a:xfrm>
        </p:spPr>
        <p:txBody>
          <a:bodyPr>
            <a:normAutofit/>
          </a:bodyPr>
          <a:lstStyle/>
          <a:p>
            <a:pPr lvl="0">
              <a:defRPr/>
            </a:pPr>
            <a:r>
              <a:rPr lang="en-US" dirty="0" smtClean="0"/>
              <a:t>Fruits</a:t>
            </a:r>
          </a:p>
          <a:p>
            <a:pPr lvl="0">
              <a:defRPr/>
            </a:pPr>
            <a:r>
              <a:rPr lang="en-US" dirty="0" smtClean="0"/>
              <a:t>Syrups</a:t>
            </a:r>
          </a:p>
          <a:p>
            <a:pPr lvl="0">
              <a:defRPr/>
            </a:pPr>
            <a:r>
              <a:rPr lang="en-US" dirty="0" smtClean="0"/>
              <a:t>Mushrooms</a:t>
            </a:r>
          </a:p>
          <a:p>
            <a:pPr lvl="0">
              <a:defRPr/>
            </a:pPr>
            <a:r>
              <a:rPr lang="en-US" dirty="0" smtClean="0"/>
              <a:t>Nuts</a:t>
            </a:r>
          </a:p>
          <a:p>
            <a:pPr lvl="0">
              <a:defRPr/>
            </a:pPr>
            <a:r>
              <a:rPr lang="en-US" dirty="0" smtClean="0"/>
              <a:t>Vegetables</a:t>
            </a:r>
          </a:p>
          <a:p>
            <a:pPr lvl="0">
              <a:defRPr/>
            </a:pPr>
            <a:r>
              <a:rPr lang="en-US" dirty="0" smtClean="0"/>
              <a:t>Honeys </a:t>
            </a:r>
          </a:p>
          <a:p>
            <a:pPr lvl="0">
              <a:buNone/>
              <a:defRPr/>
            </a:pPr>
            <a:endParaRPr lang="en-US" dirty="0" smtClean="0"/>
          </a:p>
        </p:txBody>
      </p:sp>
      <p:sp>
        <p:nvSpPr>
          <p:cNvPr id="5" name="Slide Number Placeholder 4"/>
          <p:cNvSpPr>
            <a:spLocks noGrp="1"/>
          </p:cNvSpPr>
          <p:nvPr>
            <p:ph type="sldNum" sz="quarter" idx="12"/>
          </p:nvPr>
        </p:nvSpPr>
        <p:spPr/>
        <p:txBody>
          <a:bodyPr/>
          <a:lstStyle/>
          <a:p>
            <a:fld id="{9D5D9F2C-69EB-481F-9A5E-87AD94913682}" type="slidenum">
              <a:rPr lang="en-US" smtClean="0"/>
              <a:pPr/>
              <a:t>14</a:t>
            </a:fld>
            <a:endParaRPr lang="en-US"/>
          </a:p>
        </p:txBody>
      </p:sp>
      <p:pic>
        <p:nvPicPr>
          <p:cNvPr id="6" name="Picture 2" descr="P003030"/>
          <p:cNvPicPr>
            <a:picLocks noChangeAspect="1" noChangeArrowheads="1"/>
          </p:cNvPicPr>
          <p:nvPr/>
        </p:nvPicPr>
        <p:blipFill>
          <a:blip r:embed="rId4" cstate="print"/>
          <a:srcRect/>
          <a:stretch>
            <a:fillRect/>
          </a:stretch>
        </p:blipFill>
        <p:spPr bwMode="auto">
          <a:xfrm>
            <a:off x="762000" y="4572000"/>
            <a:ext cx="2514600" cy="1749324"/>
          </a:xfrm>
          <a:prstGeom prst="roundRect">
            <a:avLst/>
          </a:prstGeom>
          <a:ln>
            <a:noFill/>
          </a:ln>
          <a:effectLst>
            <a:outerShdw blurRad="292100" dist="139700" dir="2700000" algn="tl" rotWithShape="0">
              <a:srgbClr val="333333">
                <a:alpha val="65000"/>
              </a:srgbClr>
            </a:outerShdw>
          </a:effectLst>
        </p:spPr>
      </p:pic>
      <p:pic>
        <p:nvPicPr>
          <p:cNvPr id="7" name="Picture 6" descr="702860"/>
          <p:cNvPicPr>
            <a:picLocks noChangeAspect="1" noChangeArrowheads="1"/>
          </p:cNvPicPr>
          <p:nvPr/>
        </p:nvPicPr>
        <p:blipFill>
          <a:blip r:embed="rId5" cstate="print"/>
          <a:srcRect/>
          <a:stretch>
            <a:fillRect/>
          </a:stretch>
        </p:blipFill>
        <p:spPr bwMode="auto">
          <a:xfrm>
            <a:off x="3505200" y="3429000"/>
            <a:ext cx="1881040" cy="2590800"/>
          </a:xfrm>
          <a:prstGeom prst="roundRect">
            <a:avLst/>
          </a:prstGeom>
          <a:ln>
            <a:noFill/>
          </a:ln>
          <a:effectLst>
            <a:outerShdw blurRad="292100" dist="139700" dir="2700000" algn="tl" rotWithShape="0">
              <a:srgbClr val="333333">
                <a:alpha val="65000"/>
              </a:srgbClr>
            </a:outerShdw>
          </a:effectLst>
        </p:spPr>
      </p:pic>
      <p:pic>
        <p:nvPicPr>
          <p:cNvPr id="11" name="Picture 10" descr="maple-syrup-225x300.jpg"/>
          <p:cNvPicPr>
            <a:picLocks noChangeAspect="1"/>
          </p:cNvPicPr>
          <p:nvPr/>
        </p:nvPicPr>
        <p:blipFill>
          <a:blip r:embed="rId6" cstate="print"/>
          <a:stretch>
            <a:fillRect/>
          </a:stretch>
        </p:blipFill>
        <p:spPr>
          <a:xfrm>
            <a:off x="7634288" y="4876800"/>
            <a:ext cx="1052512" cy="1403349"/>
          </a:xfrm>
          <a:prstGeom prst="roundRect">
            <a:avLst/>
          </a:prstGeom>
          <a:ln>
            <a:noFill/>
          </a:ln>
          <a:effectLst>
            <a:outerShdw blurRad="292100" dist="139700" dir="2700000" algn="tl" rotWithShape="0">
              <a:srgbClr val="333333">
                <a:alpha val="65000"/>
              </a:srgbClr>
            </a:outerShdw>
          </a:effectLst>
        </p:spPr>
      </p:pic>
      <p:sp>
        <p:nvSpPr>
          <p:cNvPr id="12" name="Footer Placeholder 10"/>
          <p:cNvSpPr txBox="1">
            <a:spLocks/>
          </p:cNvSpPr>
          <p:nvPr/>
        </p:nvSpPr>
        <p:spPr>
          <a:xfrm>
            <a:off x="304800" y="6400800"/>
            <a:ext cx="1371600" cy="2743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smtClean="0">
                <a:ln>
                  <a:noFill/>
                </a:ln>
                <a:solidFill>
                  <a:schemeClr val="bg2">
                    <a:tint val="60000"/>
                    <a:satMod val="155000"/>
                  </a:schemeClr>
                </a:solidFill>
                <a:effectLst/>
                <a:uLnTx/>
                <a:uFillTx/>
                <a:latin typeface="+mn-lt"/>
                <a:ea typeface="+mn-ea"/>
                <a:cs typeface="+mn-cs"/>
              </a:rPr>
              <a:t>Forest Farming</a:t>
            </a:r>
            <a:endParaRPr kumimoji="0" lang="en-US" sz="13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pic>
        <p:nvPicPr>
          <p:cNvPr id="10" name="Picture 9" descr="0304-0026.jpg"/>
          <p:cNvPicPr>
            <a:picLocks noChangeAspect="1"/>
          </p:cNvPicPr>
          <p:nvPr/>
        </p:nvPicPr>
        <p:blipFill>
          <a:blip r:embed="rId7" cstate="print"/>
          <a:srcRect/>
          <a:stretch>
            <a:fillRect/>
          </a:stretch>
        </p:blipFill>
        <p:spPr>
          <a:xfrm>
            <a:off x="6553200" y="1828800"/>
            <a:ext cx="2208097" cy="2899911"/>
          </a:xfrm>
          <a:prstGeom prst="roundRect">
            <a:avLst/>
          </a:prstGeom>
          <a:ln>
            <a:noFill/>
          </a:ln>
          <a:effectLst>
            <a:outerShdw blurRad="292100" dist="139700" dir="2700000" algn="tl" rotWithShape="0">
              <a:srgbClr val="333333">
                <a:alpha val="65000"/>
              </a:srgbClr>
            </a:outerShdw>
          </a:effectLst>
        </p:spPr>
      </p:pic>
      <p:pic>
        <p:nvPicPr>
          <p:cNvPr id="14" name="Picture 4" descr="[Fresh Mushrooms]"/>
          <p:cNvPicPr>
            <a:picLocks noChangeAspect="1" noChangeArrowheads="1"/>
          </p:cNvPicPr>
          <p:nvPr/>
        </p:nvPicPr>
        <p:blipFill>
          <a:blip r:embed="rId8" cstate="screen"/>
          <a:srcRect/>
          <a:stretch>
            <a:fillRect/>
          </a:stretch>
        </p:blipFill>
        <p:spPr bwMode="auto">
          <a:xfrm>
            <a:off x="4876800" y="4343400"/>
            <a:ext cx="2819400" cy="1851406"/>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pPr eaLnBrk="1" hangingPunct="1"/>
            <a:r>
              <a:rPr lang="en-US" dirty="0" smtClean="0"/>
              <a:t>Opportunities</a:t>
            </a:r>
          </a:p>
        </p:txBody>
      </p:sp>
      <p:sp>
        <p:nvSpPr>
          <p:cNvPr id="41988" name="Rectangle 4"/>
          <p:cNvSpPr>
            <a:spLocks noGrp="1" noChangeArrowheads="1"/>
          </p:cNvSpPr>
          <p:nvPr>
            <p:ph idx="1"/>
          </p:nvPr>
        </p:nvSpPr>
        <p:spPr>
          <a:xfrm>
            <a:off x="457200" y="1524000"/>
            <a:ext cx="8229600" cy="4526280"/>
          </a:xfrm>
        </p:spPr>
        <p:txBody>
          <a:bodyPr/>
          <a:lstStyle/>
          <a:p>
            <a:pPr>
              <a:defRPr/>
            </a:pPr>
            <a:r>
              <a:rPr lang="en-US" dirty="0" smtClean="0"/>
              <a:t>People love (and need) food </a:t>
            </a:r>
          </a:p>
          <a:p>
            <a:pPr>
              <a:defRPr/>
            </a:pPr>
            <a:r>
              <a:rPr lang="en-US" dirty="0" smtClean="0"/>
              <a:t>Native plants = natural (and wholesome) </a:t>
            </a:r>
          </a:p>
          <a:p>
            <a:pPr eaLnBrk="1" hangingPunct="1">
              <a:defRPr/>
            </a:pPr>
            <a:r>
              <a:rPr lang="en-US" dirty="0" smtClean="0"/>
              <a:t>Local food markets</a:t>
            </a:r>
          </a:p>
          <a:p>
            <a:pPr lvl="0">
              <a:defRPr/>
            </a:pPr>
            <a:r>
              <a:rPr lang="en-US" dirty="0" smtClean="0"/>
              <a:t>Processing increases value</a:t>
            </a:r>
          </a:p>
          <a:p>
            <a:pPr>
              <a:defRPr/>
            </a:pPr>
            <a:r>
              <a:rPr lang="en-US" dirty="0" smtClean="0"/>
              <a:t>Organic possibilities </a:t>
            </a:r>
          </a:p>
          <a:p>
            <a:pPr eaLnBrk="1" hangingPunct="1">
              <a:defRPr/>
            </a:pPr>
            <a:endParaRPr lang="en-US" sz="2800" dirty="0" smtClean="0"/>
          </a:p>
        </p:txBody>
      </p:sp>
      <p:sp>
        <p:nvSpPr>
          <p:cNvPr id="13" name="Slide Number Placeholder 12"/>
          <p:cNvSpPr>
            <a:spLocks noGrp="1"/>
          </p:cNvSpPr>
          <p:nvPr>
            <p:ph type="sldNum" sz="quarter" idx="12"/>
          </p:nvPr>
        </p:nvSpPr>
        <p:spPr/>
        <p:txBody>
          <a:bodyPr/>
          <a:lstStyle/>
          <a:p>
            <a:fld id="{9D5D9F2C-69EB-481F-9A5E-87AD94913682}" type="slidenum">
              <a:rPr lang="en-US" smtClean="0"/>
              <a:pPr/>
              <a:t>15</a:t>
            </a:fld>
            <a:endParaRPr lang="en-US"/>
          </a:p>
        </p:txBody>
      </p:sp>
      <p:sp>
        <p:nvSpPr>
          <p:cNvPr id="15"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pic>
        <p:nvPicPr>
          <p:cNvPr id="8" name="Picture 7" descr="pepeiao ear mushroom.jpg"/>
          <p:cNvPicPr>
            <a:picLocks noChangeAspect="1"/>
          </p:cNvPicPr>
          <p:nvPr/>
        </p:nvPicPr>
        <p:blipFill>
          <a:blip r:embed="rId3" cstate="print"/>
          <a:srcRect/>
          <a:stretch>
            <a:fillRect/>
          </a:stretch>
        </p:blipFill>
        <p:spPr>
          <a:xfrm>
            <a:off x="3429000" y="4343400"/>
            <a:ext cx="2087412" cy="2097989"/>
          </a:xfrm>
          <a:prstGeom prst="roundRect">
            <a:avLst/>
          </a:prstGeom>
          <a:ln>
            <a:noFill/>
          </a:ln>
          <a:effectLst>
            <a:outerShdw blurRad="292100" dist="139700" dir="2700000" algn="tl" rotWithShape="0">
              <a:srgbClr val="333333">
                <a:alpha val="65000"/>
              </a:srgbClr>
            </a:outerShdw>
          </a:effectLst>
        </p:spPr>
      </p:pic>
      <p:pic>
        <p:nvPicPr>
          <p:cNvPr id="9" name="Picture 8" descr="2379747203_564b134589.jpg"/>
          <p:cNvPicPr>
            <a:picLocks noChangeAspect="1"/>
          </p:cNvPicPr>
          <p:nvPr/>
        </p:nvPicPr>
        <p:blipFill>
          <a:blip r:embed="rId4" cstate="print"/>
          <a:stretch>
            <a:fillRect/>
          </a:stretch>
        </p:blipFill>
        <p:spPr>
          <a:xfrm>
            <a:off x="6324600" y="2895600"/>
            <a:ext cx="2299310" cy="3098800"/>
          </a:xfrm>
          <a:prstGeom prst="roundRect">
            <a:avLst/>
          </a:prstGeom>
          <a:ln>
            <a:noFill/>
          </a:ln>
          <a:effectLst>
            <a:outerShdw blurRad="292100" dist="139700" dir="2700000" algn="tl" rotWithShape="0">
              <a:srgbClr val="333333">
                <a:alpha val="65000"/>
              </a:srgbClr>
            </a:outerShdw>
          </a:effectLst>
        </p:spPr>
      </p:pic>
      <p:pic>
        <p:nvPicPr>
          <p:cNvPr id="10" name="Picture 9" descr="american-hazelnut-1-web.jpg"/>
          <p:cNvPicPr>
            <a:picLocks noChangeAspect="1"/>
          </p:cNvPicPr>
          <p:nvPr/>
        </p:nvPicPr>
        <p:blipFill>
          <a:blip r:embed="rId5" cstate="print"/>
          <a:stretch>
            <a:fillRect/>
          </a:stretch>
        </p:blipFill>
        <p:spPr>
          <a:xfrm>
            <a:off x="685800" y="4343400"/>
            <a:ext cx="2283883" cy="198120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ycopodium_clavatum-saxifraga.jpg"/>
          <p:cNvPicPr>
            <a:picLocks noChangeAspect="1"/>
          </p:cNvPicPr>
          <p:nvPr/>
        </p:nvPicPr>
        <p:blipFill>
          <a:blip r:embed="rId3" cstate="print"/>
          <a:stretch>
            <a:fillRect/>
          </a:stretch>
        </p:blipFill>
        <p:spPr>
          <a:xfrm>
            <a:off x="3124200" y="3962400"/>
            <a:ext cx="1981200" cy="2461972"/>
          </a:xfrm>
          <a:prstGeom prst="roundRect">
            <a:avLst/>
          </a:prstGeom>
          <a:ln>
            <a:noFill/>
          </a:ln>
          <a:effectLst>
            <a:outerShdw blurRad="292100" dist="139700" dir="2700000" algn="tl" rotWithShape="0">
              <a:srgbClr val="333333">
                <a:alpha val="65000"/>
              </a:srgbClr>
            </a:outerShdw>
          </a:effectLst>
        </p:spPr>
      </p:pic>
      <p:pic>
        <p:nvPicPr>
          <p:cNvPr id="50179" name="Picture 2" descr="702866"/>
          <p:cNvPicPr>
            <a:picLocks noChangeAspect="1" noChangeArrowheads="1"/>
          </p:cNvPicPr>
          <p:nvPr/>
        </p:nvPicPr>
        <p:blipFill>
          <a:blip r:embed="rId4" cstate="print"/>
          <a:srcRect/>
          <a:stretch>
            <a:fillRect/>
          </a:stretch>
        </p:blipFill>
        <p:spPr bwMode="auto">
          <a:xfrm>
            <a:off x="7179977" y="3886200"/>
            <a:ext cx="1659223" cy="2170771"/>
          </a:xfrm>
          <a:prstGeom prst="roundRect">
            <a:avLst/>
          </a:prstGeom>
          <a:ln>
            <a:noFill/>
          </a:ln>
          <a:effectLst>
            <a:outerShdw blurRad="292100" dist="139700" dir="2700000" algn="tl" rotWithShape="0">
              <a:srgbClr val="333333">
                <a:alpha val="65000"/>
              </a:srgbClr>
            </a:outerShdw>
          </a:effectLst>
        </p:spPr>
      </p:pic>
      <p:pic>
        <p:nvPicPr>
          <p:cNvPr id="50183" name="Picture 6" descr="P003036"/>
          <p:cNvPicPr>
            <a:picLocks noChangeAspect="1" noChangeArrowheads="1"/>
          </p:cNvPicPr>
          <p:nvPr/>
        </p:nvPicPr>
        <p:blipFill>
          <a:blip r:embed="rId5" cstate="print"/>
          <a:srcRect/>
          <a:stretch>
            <a:fillRect/>
          </a:stretch>
        </p:blipFill>
        <p:spPr bwMode="auto">
          <a:xfrm>
            <a:off x="6096000" y="1904150"/>
            <a:ext cx="2425932" cy="1753450"/>
          </a:xfrm>
          <a:prstGeom prst="roundRect">
            <a:avLst/>
          </a:prstGeom>
          <a:ln>
            <a:noFill/>
          </a:ln>
          <a:effectLst>
            <a:outerShdw blurRad="292100" dist="139700" dir="2700000" algn="tl" rotWithShape="0">
              <a:srgbClr val="333333">
                <a:alpha val="65000"/>
              </a:srgbClr>
            </a:outerShdw>
          </a:effectLst>
        </p:spPr>
      </p:pic>
      <p:sp>
        <p:nvSpPr>
          <p:cNvPr id="11" name="Title 10"/>
          <p:cNvSpPr>
            <a:spLocks noGrp="1"/>
          </p:cNvSpPr>
          <p:nvPr>
            <p:ph type="title"/>
          </p:nvPr>
        </p:nvSpPr>
        <p:spPr/>
        <p:txBody>
          <a:bodyPr>
            <a:normAutofit/>
          </a:bodyPr>
          <a:lstStyle/>
          <a:p>
            <a:r>
              <a:rPr lang="en-US" dirty="0" smtClean="0"/>
              <a:t> Decoratives</a:t>
            </a:r>
            <a:endParaRPr lang="en-US" dirty="0"/>
          </a:p>
        </p:txBody>
      </p:sp>
      <p:sp>
        <p:nvSpPr>
          <p:cNvPr id="9" name="Slide Number Placeholder 8"/>
          <p:cNvSpPr>
            <a:spLocks noGrp="1"/>
          </p:cNvSpPr>
          <p:nvPr>
            <p:ph type="sldNum" sz="quarter" idx="12"/>
          </p:nvPr>
        </p:nvSpPr>
        <p:spPr/>
        <p:txBody>
          <a:bodyPr/>
          <a:lstStyle/>
          <a:p>
            <a:fld id="{9D5D9F2C-69EB-481F-9A5E-87AD94913682}" type="slidenum">
              <a:rPr lang="en-US" smtClean="0"/>
              <a:pPr/>
              <a:t>16</a:t>
            </a:fld>
            <a:endParaRPr lang="en-US"/>
          </a:p>
        </p:txBody>
      </p:sp>
      <p:sp>
        <p:nvSpPr>
          <p:cNvPr id="13"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
        <p:nvSpPr>
          <p:cNvPr id="14" name="Content Placeholder 2"/>
          <p:cNvSpPr txBox="1">
            <a:spLocks/>
          </p:cNvSpPr>
          <p:nvPr/>
        </p:nvSpPr>
        <p:spPr>
          <a:xfrm>
            <a:off x="801756" y="2802834"/>
            <a:ext cx="3657600" cy="3352800"/>
          </a:xfrm>
          <a:prstGeom prst="rect">
            <a:avLst/>
          </a:prstGeom>
        </p:spPr>
        <p:txBody>
          <a:bodyPr>
            <a:normAutofit fontScale="92500" lnSpcReduction="20000"/>
          </a:bodyPr>
          <a:lstStyle/>
          <a:p>
            <a:pPr marL="292100" lvl="0" indent="-292100">
              <a:buClr>
                <a:schemeClr val="accent1"/>
              </a:buClr>
              <a:buSzPct val="70000"/>
            </a:pPr>
            <a:r>
              <a:rPr lang="en-US" sz="2800" dirty="0" smtClean="0"/>
              <a:t>Examples:</a:t>
            </a:r>
          </a:p>
          <a:p>
            <a:pPr marL="292100" lvl="0" indent="-292100">
              <a:buClr>
                <a:schemeClr val="accent1"/>
              </a:buClr>
              <a:buSzPct val="70000"/>
              <a:buFont typeface="Wingdings 2"/>
              <a:buChar char=""/>
            </a:pPr>
            <a:r>
              <a:rPr lang="en-US" sz="2600" dirty="0" smtClean="0"/>
              <a:t>Bittersweet</a:t>
            </a:r>
          </a:p>
          <a:p>
            <a:pPr marL="292100" lvl="0" indent="-292100">
              <a:buClr>
                <a:schemeClr val="accent1"/>
              </a:buClr>
              <a:buSzPct val="70000"/>
              <a:buFont typeface="Wingdings 2"/>
              <a:buChar char=""/>
            </a:pPr>
            <a:r>
              <a:rPr lang="en-US" sz="2600" dirty="0" smtClean="0"/>
              <a:t>Red-twig dogwood</a:t>
            </a:r>
          </a:p>
          <a:p>
            <a:pPr marL="292100" lvl="0" indent="-292100">
              <a:buClr>
                <a:schemeClr val="accent1"/>
              </a:buClr>
              <a:buSzPct val="70000"/>
              <a:buFont typeface="Wingdings 2"/>
              <a:buChar char=""/>
            </a:pPr>
            <a:r>
              <a:rPr lang="en-US" sz="2600" dirty="0" smtClean="0"/>
              <a:t>Forsythia</a:t>
            </a:r>
          </a:p>
          <a:p>
            <a:pPr marL="292100" lvl="0" indent="-292100">
              <a:buClr>
                <a:schemeClr val="accent1"/>
              </a:buClr>
              <a:buSzPct val="70000"/>
              <a:buFont typeface="Wingdings 2"/>
              <a:buChar char=""/>
            </a:pPr>
            <a:r>
              <a:rPr lang="en-US" sz="2600" dirty="0" smtClean="0"/>
              <a:t>Sword fern</a:t>
            </a:r>
          </a:p>
          <a:p>
            <a:pPr marL="292100" lvl="0" indent="-292100">
              <a:buClr>
                <a:schemeClr val="accent1"/>
              </a:buClr>
              <a:buSzPct val="70000"/>
              <a:buFont typeface="Wingdings 2"/>
              <a:buChar char=""/>
            </a:pPr>
            <a:r>
              <a:rPr lang="en-US" sz="2600" dirty="0" smtClean="0"/>
              <a:t>Pine straw</a:t>
            </a:r>
          </a:p>
          <a:p>
            <a:pPr marL="292100" lvl="0" indent="-292100">
              <a:buClr>
                <a:schemeClr val="accent1"/>
              </a:buClr>
              <a:buSzPct val="70000"/>
              <a:buFont typeface="Wingdings 2"/>
              <a:buChar char=""/>
            </a:pPr>
            <a:r>
              <a:rPr lang="en-US" sz="2600" dirty="0" smtClean="0"/>
              <a:t>Pine cones</a:t>
            </a:r>
          </a:p>
          <a:p>
            <a:pPr marL="292100" lvl="0" indent="-292100">
              <a:buClr>
                <a:schemeClr val="accent1"/>
              </a:buClr>
              <a:buSzPct val="70000"/>
              <a:buFont typeface="Wingdings 2"/>
              <a:buChar char=""/>
            </a:pPr>
            <a:r>
              <a:rPr lang="en-US" sz="2600" dirty="0" smtClean="0"/>
              <a:t>Galax</a:t>
            </a:r>
          </a:p>
          <a:p>
            <a:pPr marL="292100" lvl="0" indent="-292100">
              <a:buClr>
                <a:schemeClr val="accent1"/>
              </a:buClr>
              <a:buSzPct val="70000"/>
              <a:buFont typeface="Wingdings 2"/>
              <a:buChar char=""/>
            </a:pPr>
            <a:r>
              <a:rPr lang="en-US" sz="2600" dirty="0" smtClean="0"/>
              <a:t>Moss </a:t>
            </a:r>
          </a:p>
          <a:p>
            <a:pPr marL="292100" lvl="0" indent="-292100">
              <a:buClr>
                <a:schemeClr val="accent1"/>
              </a:buClr>
              <a:buSzPct val="70000"/>
              <a:buFont typeface="Wingdings 2"/>
              <a:buChar char=""/>
            </a:pPr>
            <a:r>
              <a:rPr lang="en-US" sz="2600" dirty="0" smtClean="0"/>
              <a:t>Boughs</a:t>
            </a:r>
          </a:p>
          <a:p>
            <a:pPr marL="292100" lvl="0" indent="-292100">
              <a:buClr>
                <a:schemeClr val="accent1"/>
              </a:buClr>
              <a:buSzPct val="70000"/>
              <a:buFont typeface="Wingdings 2"/>
              <a:buChar char=""/>
            </a:pPr>
            <a:r>
              <a:rPr lang="en-US" sz="2600" dirty="0" err="1" smtClean="0"/>
              <a:t>Salal</a:t>
            </a:r>
            <a:r>
              <a:rPr lang="en-US" sz="2600" dirty="0" smtClean="0"/>
              <a:t>  </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533400" y="1524000"/>
            <a:ext cx="3657600" cy="3352800"/>
          </a:xfrm>
          <a:prstGeom prst="rect">
            <a:avLst/>
          </a:prstGeom>
        </p:spPr>
        <p:txBody>
          <a:bodyPr>
            <a:normAutofit/>
          </a:bodyPr>
          <a:lstStyle/>
          <a:p>
            <a:pPr marL="292100" lvl="0" indent="-292100">
              <a:buClr>
                <a:schemeClr val="accent1"/>
              </a:buClr>
              <a:buSzPct val="70000"/>
              <a:buFont typeface="Wingdings 2"/>
              <a:buChar char=""/>
            </a:pPr>
            <a:r>
              <a:rPr lang="en-US" sz="3200" dirty="0" smtClean="0"/>
              <a:t>Landscaping</a:t>
            </a:r>
          </a:p>
          <a:p>
            <a:pPr marL="292100" lvl="0" indent="-292100">
              <a:buClr>
                <a:schemeClr val="accent1"/>
              </a:buClr>
              <a:buSzPct val="70000"/>
              <a:buFont typeface="Wingdings 2"/>
              <a:buChar char=""/>
            </a:pPr>
            <a:r>
              <a:rPr lang="en-US" sz="3200" dirty="0" smtClean="0"/>
              <a:t>Florals  </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Picture 18" descr="salal.jpg"/>
          <p:cNvPicPr>
            <a:picLocks noChangeAspect="1"/>
          </p:cNvPicPr>
          <p:nvPr/>
        </p:nvPicPr>
        <p:blipFill>
          <a:blip r:embed="rId6" cstate="print"/>
          <a:stretch>
            <a:fillRect/>
          </a:stretch>
        </p:blipFill>
        <p:spPr>
          <a:xfrm>
            <a:off x="3733800" y="1752600"/>
            <a:ext cx="2286000" cy="1714500"/>
          </a:xfrm>
          <a:prstGeom prst="roundRect">
            <a:avLst/>
          </a:prstGeom>
          <a:ln>
            <a:noFill/>
          </a:ln>
          <a:effectLst>
            <a:outerShdw blurRad="292100" dist="139700" dir="2700000" algn="tl" rotWithShape="0">
              <a:srgbClr val="333333">
                <a:alpha val="65000"/>
              </a:srgbClr>
            </a:outerShdw>
          </a:effectLst>
        </p:spPr>
      </p:pic>
      <p:pic>
        <p:nvPicPr>
          <p:cNvPr id="16" name="Picture 15" descr="beargrass2_lg.jpg"/>
          <p:cNvPicPr>
            <a:picLocks noChangeAspect="1"/>
          </p:cNvPicPr>
          <p:nvPr/>
        </p:nvPicPr>
        <p:blipFill>
          <a:blip r:embed="rId7" cstate="print"/>
          <a:stretch>
            <a:fillRect/>
          </a:stretch>
        </p:blipFill>
        <p:spPr>
          <a:xfrm>
            <a:off x="5257800" y="3733800"/>
            <a:ext cx="1800225" cy="2667000"/>
          </a:xfrm>
          <a:prstGeom prst="roundRect">
            <a:avLst/>
          </a:prstGeom>
          <a:ln>
            <a:noFill/>
          </a:ln>
          <a:effectLst>
            <a:outerShdw blurRad="292100" dist="139700" dir="2700000" algn="tl" rotWithShape="0">
              <a:srgbClr val="333333">
                <a:alpha val="65000"/>
              </a:srgbClr>
            </a:outerShdw>
          </a:effectLst>
        </p:spPr>
      </p:pic>
      <p:pic>
        <p:nvPicPr>
          <p:cNvPr id="17" name="Picture 11" descr="forsythia flower.gif"/>
          <p:cNvPicPr>
            <a:picLocks noChangeAspect="1"/>
          </p:cNvPicPr>
          <p:nvPr/>
        </p:nvPicPr>
        <p:blipFill>
          <a:blip r:embed="rId8" cstate="print"/>
          <a:srcRect/>
          <a:stretch>
            <a:fillRect/>
          </a:stretch>
        </p:blipFill>
        <p:spPr bwMode="auto">
          <a:xfrm>
            <a:off x="4495800" y="2971800"/>
            <a:ext cx="1822450" cy="1366838"/>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5" name="Slide Number Placeholder 4"/>
          <p:cNvSpPr>
            <a:spLocks noGrp="1"/>
          </p:cNvSpPr>
          <p:nvPr>
            <p:ph type="sldNum" sz="quarter" idx="12"/>
          </p:nvPr>
        </p:nvSpPr>
        <p:spPr/>
        <p:txBody>
          <a:bodyPr/>
          <a:lstStyle/>
          <a:p>
            <a:fld id="{9D5D9F2C-69EB-481F-9A5E-87AD94913682}" type="slidenum">
              <a:rPr lang="en-US" smtClean="0"/>
              <a:pPr/>
              <a:t>17</a:t>
            </a:fld>
            <a:endParaRPr lang="en-US"/>
          </a:p>
        </p:txBody>
      </p:sp>
      <p:sp>
        <p:nvSpPr>
          <p:cNvPr id="6" name="Content Placeholder 11"/>
          <p:cNvSpPr>
            <a:spLocks noGrp="1"/>
          </p:cNvSpPr>
          <p:nvPr>
            <p:ph idx="1"/>
          </p:nvPr>
        </p:nvSpPr>
        <p:spPr>
          <a:xfrm>
            <a:off x="457200" y="1600200"/>
            <a:ext cx="6172200" cy="2286317"/>
          </a:xfrm>
        </p:spPr>
        <p:txBody>
          <a:bodyPr/>
          <a:lstStyle/>
          <a:p>
            <a:r>
              <a:rPr lang="en-US" dirty="0" smtClean="0"/>
              <a:t>Popular</a:t>
            </a:r>
          </a:p>
          <a:p>
            <a:r>
              <a:rPr lang="en-US" dirty="0" smtClean="0"/>
              <a:t>Local and regional markets</a:t>
            </a:r>
          </a:p>
          <a:p>
            <a:r>
              <a:rPr lang="en-US" dirty="0" smtClean="0"/>
              <a:t>Ready markets</a:t>
            </a:r>
          </a:p>
          <a:p>
            <a:r>
              <a:rPr lang="en-US" dirty="0" smtClean="0"/>
              <a:t>Seasonal</a:t>
            </a:r>
            <a:endParaRPr lang="en-US" dirty="0"/>
          </a:p>
        </p:txBody>
      </p:sp>
      <p:pic>
        <p:nvPicPr>
          <p:cNvPr id="8" name="Picture 5" descr="curly willow hyacinth wreath"/>
          <p:cNvPicPr>
            <a:picLocks noChangeAspect="1" noChangeArrowheads="1"/>
          </p:cNvPicPr>
          <p:nvPr/>
        </p:nvPicPr>
        <p:blipFill>
          <a:blip r:embed="rId3" cstate="print"/>
          <a:srcRect/>
          <a:stretch>
            <a:fillRect/>
          </a:stretch>
        </p:blipFill>
        <p:spPr bwMode="auto">
          <a:xfrm>
            <a:off x="2819400" y="3886200"/>
            <a:ext cx="2538336" cy="2138363"/>
          </a:xfrm>
          <a:prstGeom prst="roundRect">
            <a:avLst/>
          </a:prstGeom>
          <a:ln>
            <a:noFill/>
          </a:ln>
          <a:effectLst>
            <a:outerShdw blurRad="292100" dist="139700" dir="2700000" algn="tl" rotWithShape="0">
              <a:srgbClr val="333333">
                <a:alpha val="65000"/>
              </a:srgbClr>
            </a:outerShdw>
          </a:effectLst>
        </p:spPr>
      </p:pic>
      <p:pic>
        <p:nvPicPr>
          <p:cNvPr id="9" name="Picture 6" descr="Holly berry in vase"/>
          <p:cNvPicPr>
            <a:picLocks noChangeAspect="1" noChangeArrowheads="1"/>
          </p:cNvPicPr>
          <p:nvPr/>
        </p:nvPicPr>
        <p:blipFill>
          <a:blip r:embed="rId4" cstate="print"/>
          <a:srcRect/>
          <a:stretch>
            <a:fillRect/>
          </a:stretch>
        </p:blipFill>
        <p:spPr bwMode="auto">
          <a:xfrm>
            <a:off x="6934200" y="1752600"/>
            <a:ext cx="1553196" cy="3956050"/>
          </a:xfrm>
          <a:prstGeom prst="roundRect">
            <a:avLst/>
          </a:prstGeom>
          <a:ln>
            <a:noFill/>
          </a:ln>
          <a:effectLst>
            <a:outerShdw blurRad="292100" dist="139700" dir="2700000" algn="tl" rotWithShape="0">
              <a:srgbClr val="333333">
                <a:alpha val="65000"/>
              </a:srgbClr>
            </a:outerShdw>
          </a:effectLst>
        </p:spPr>
      </p:pic>
      <p:pic>
        <p:nvPicPr>
          <p:cNvPr id="10" name="Picture 7"/>
          <p:cNvPicPr>
            <a:picLocks noChangeAspect="1" noChangeArrowheads="1"/>
          </p:cNvPicPr>
          <p:nvPr/>
        </p:nvPicPr>
        <p:blipFill>
          <a:blip r:embed="rId5" cstate="print"/>
          <a:srcRect/>
          <a:stretch>
            <a:fillRect/>
          </a:stretch>
        </p:blipFill>
        <p:spPr bwMode="auto">
          <a:xfrm>
            <a:off x="990600" y="3733800"/>
            <a:ext cx="1622685" cy="2675238"/>
          </a:xfrm>
          <a:prstGeom prst="roundRect">
            <a:avLst/>
          </a:prstGeom>
          <a:ln>
            <a:noFill/>
          </a:ln>
          <a:effectLst>
            <a:outerShdw blurRad="292100" dist="139700" dir="2700000" algn="tl" rotWithShape="0">
              <a:srgbClr val="333333">
                <a:alpha val="65000"/>
              </a:srgbClr>
            </a:outerShdw>
          </a:effectLst>
        </p:spPr>
      </p:pic>
      <p:pic>
        <p:nvPicPr>
          <p:cNvPr id="11" name="Picture 4" descr="Gift Basket with scarlet curls willow"/>
          <p:cNvPicPr>
            <a:picLocks noChangeAspect="1" noChangeArrowheads="1"/>
          </p:cNvPicPr>
          <p:nvPr/>
        </p:nvPicPr>
        <p:blipFill>
          <a:blip r:embed="rId6" cstate="print"/>
          <a:srcRect r="10000"/>
          <a:stretch>
            <a:fillRect/>
          </a:stretch>
        </p:blipFill>
        <p:spPr bwMode="auto">
          <a:xfrm>
            <a:off x="5029200" y="4876800"/>
            <a:ext cx="2163312" cy="1600200"/>
          </a:xfrm>
          <a:prstGeom prst="roundRect">
            <a:avLst/>
          </a:prstGeom>
          <a:ln>
            <a:noFill/>
          </a:ln>
          <a:effectLst>
            <a:outerShdw blurRad="292100" dist="139700" dir="2700000" algn="tl" rotWithShape="0">
              <a:srgbClr val="333333">
                <a:alpha val="65000"/>
              </a:srgbClr>
            </a:outerShdw>
          </a:effectLst>
        </p:spPr>
      </p:pic>
      <p:sp>
        <p:nvSpPr>
          <p:cNvPr id="12" name="Footer Placeholder 10"/>
          <p:cNvSpPr txBox="1">
            <a:spLocks/>
          </p:cNvSpPr>
          <p:nvPr/>
        </p:nvSpPr>
        <p:spPr>
          <a:xfrm>
            <a:off x="304800" y="6400800"/>
            <a:ext cx="1371600" cy="2743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smtClean="0">
                <a:ln>
                  <a:noFill/>
                </a:ln>
                <a:solidFill>
                  <a:schemeClr val="bg2">
                    <a:tint val="60000"/>
                    <a:satMod val="155000"/>
                  </a:schemeClr>
                </a:solidFill>
                <a:effectLst/>
                <a:uLnTx/>
                <a:uFillTx/>
                <a:latin typeface="+mn-lt"/>
                <a:ea typeface="+mn-ea"/>
                <a:cs typeface="+mn-cs"/>
              </a:rPr>
              <a:t>Forest Farming</a:t>
            </a:r>
            <a:endParaRPr kumimoji="0" lang="en-US" sz="13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pic>
        <p:nvPicPr>
          <p:cNvPr id="14" name="Picture 13" descr="pine straw mulch2.jpg"/>
          <p:cNvPicPr>
            <a:picLocks noChangeAspect="1"/>
          </p:cNvPicPr>
          <p:nvPr/>
        </p:nvPicPr>
        <p:blipFill>
          <a:blip r:embed="rId7" cstate="print"/>
          <a:stretch>
            <a:fillRect/>
          </a:stretch>
        </p:blipFill>
        <p:spPr>
          <a:xfrm>
            <a:off x="4267200" y="2743200"/>
            <a:ext cx="2719391" cy="169164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702869"/>
          <p:cNvPicPr>
            <a:picLocks noChangeAspect="1" noChangeArrowheads="1"/>
          </p:cNvPicPr>
          <p:nvPr/>
        </p:nvPicPr>
        <p:blipFill>
          <a:blip r:embed="rId3" cstate="print"/>
          <a:srcRect/>
          <a:stretch>
            <a:fillRect/>
          </a:stretch>
        </p:blipFill>
        <p:spPr bwMode="auto">
          <a:xfrm>
            <a:off x="3200400" y="3352800"/>
            <a:ext cx="2554996" cy="3200400"/>
          </a:xfrm>
          <a:prstGeom prst="round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p:txBody>
          <a:bodyPr>
            <a:normAutofit/>
          </a:bodyPr>
          <a:lstStyle/>
          <a:p>
            <a:r>
              <a:rPr lang="en-US" dirty="0" smtClean="0"/>
              <a:t>Crafts </a:t>
            </a:r>
            <a:endParaRPr lang="en-US" dirty="0"/>
          </a:p>
        </p:txBody>
      </p:sp>
      <p:sp>
        <p:nvSpPr>
          <p:cNvPr id="8" name="Slide Number Placeholder 7"/>
          <p:cNvSpPr>
            <a:spLocks noGrp="1"/>
          </p:cNvSpPr>
          <p:nvPr>
            <p:ph type="sldNum" sz="quarter" idx="12"/>
          </p:nvPr>
        </p:nvSpPr>
        <p:spPr/>
        <p:txBody>
          <a:bodyPr/>
          <a:lstStyle/>
          <a:p>
            <a:fld id="{9D5D9F2C-69EB-481F-9A5E-87AD94913682}" type="slidenum">
              <a:rPr lang="en-US" smtClean="0"/>
              <a:pPr/>
              <a:t>18</a:t>
            </a:fld>
            <a:endParaRPr lang="en-US"/>
          </a:p>
        </p:txBody>
      </p:sp>
      <p:sp>
        <p:nvSpPr>
          <p:cNvPr id="12"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pic>
        <p:nvPicPr>
          <p:cNvPr id="16" name="Picture 15" descr="walking sticks.jpg"/>
          <p:cNvPicPr>
            <a:picLocks noChangeAspect="1"/>
          </p:cNvPicPr>
          <p:nvPr/>
        </p:nvPicPr>
        <p:blipFill>
          <a:blip r:embed="rId4" cstate="print"/>
          <a:srcRect/>
          <a:stretch>
            <a:fillRect/>
          </a:stretch>
        </p:blipFill>
        <p:spPr>
          <a:xfrm>
            <a:off x="6248400" y="3073400"/>
            <a:ext cx="2438400" cy="3251200"/>
          </a:xfrm>
          <a:prstGeom prst="roundRect">
            <a:avLst/>
          </a:prstGeom>
          <a:ln>
            <a:noFill/>
          </a:ln>
          <a:effectLst>
            <a:outerShdw blurRad="292100" dist="139700" dir="2700000" algn="tl" rotWithShape="0">
              <a:srgbClr val="333333">
                <a:alpha val="65000"/>
              </a:srgbClr>
            </a:outerShdw>
          </a:effectLst>
        </p:spPr>
      </p:pic>
      <p:pic>
        <p:nvPicPr>
          <p:cNvPr id="17" name="Picture 16" descr="pinecone_wreath.jpg"/>
          <p:cNvPicPr>
            <a:picLocks noChangeAspect="1"/>
          </p:cNvPicPr>
          <p:nvPr/>
        </p:nvPicPr>
        <p:blipFill>
          <a:blip r:embed="rId5" cstate="print"/>
          <a:stretch>
            <a:fillRect/>
          </a:stretch>
        </p:blipFill>
        <p:spPr>
          <a:xfrm>
            <a:off x="4953000" y="1524000"/>
            <a:ext cx="2565812" cy="2366962"/>
          </a:xfrm>
          <a:prstGeom prst="roundRect">
            <a:avLst/>
          </a:prstGeom>
          <a:ln>
            <a:noFill/>
          </a:ln>
          <a:effectLst>
            <a:outerShdw blurRad="292100" dist="139700" dir="2700000" algn="tl" rotWithShape="0">
              <a:srgbClr val="333333">
                <a:alpha val="65000"/>
              </a:srgbClr>
            </a:outerShdw>
          </a:effectLst>
        </p:spPr>
      </p:pic>
      <p:sp>
        <p:nvSpPr>
          <p:cNvPr id="9" name="Content Placeholder 2"/>
          <p:cNvSpPr>
            <a:spLocks noGrp="1"/>
          </p:cNvSpPr>
          <p:nvPr>
            <p:ph idx="1"/>
          </p:nvPr>
        </p:nvSpPr>
        <p:spPr>
          <a:xfrm>
            <a:off x="457200" y="1646237"/>
            <a:ext cx="3048000" cy="4526280"/>
          </a:xfrm>
        </p:spPr>
        <p:txBody>
          <a:bodyPr/>
          <a:lstStyle/>
          <a:p>
            <a:pPr>
              <a:buNone/>
            </a:pPr>
            <a:r>
              <a:rPr lang="en-US" dirty="0" smtClean="0"/>
              <a:t>Derived from:</a:t>
            </a:r>
          </a:p>
          <a:p>
            <a:r>
              <a:rPr lang="en-US" dirty="0" smtClean="0"/>
              <a:t>Vines</a:t>
            </a:r>
          </a:p>
          <a:p>
            <a:r>
              <a:rPr lang="en-US" dirty="0" smtClean="0"/>
              <a:t>Branches </a:t>
            </a:r>
          </a:p>
          <a:p>
            <a:r>
              <a:rPr lang="en-US" dirty="0" smtClean="0"/>
              <a:t>Cones</a:t>
            </a:r>
          </a:p>
          <a:p>
            <a:r>
              <a:rPr lang="en-US" dirty="0" smtClean="0"/>
              <a:t>Foliage</a:t>
            </a:r>
          </a:p>
          <a:p>
            <a:r>
              <a:rPr lang="en-US" dirty="0" smtClean="0"/>
              <a:t>Bark</a:t>
            </a:r>
          </a:p>
          <a:p>
            <a:r>
              <a:rPr lang="en-US" dirty="0" smtClean="0"/>
              <a:t>Roots</a:t>
            </a:r>
          </a:p>
          <a:p>
            <a:r>
              <a:rPr lang="en-US" dirty="0" smtClean="0"/>
              <a:t>Burls</a:t>
            </a:r>
          </a:p>
          <a:p>
            <a:r>
              <a:rPr lang="en-US" dirty="0" smtClean="0"/>
              <a:t>Culls </a:t>
            </a:r>
          </a:p>
          <a:p>
            <a:endParaRPr lang="en-US" dirty="0" smtClean="0"/>
          </a:p>
          <a:p>
            <a:endParaRPr lang="en-US" dirty="0"/>
          </a:p>
        </p:txBody>
      </p:sp>
      <p:pic>
        <p:nvPicPr>
          <p:cNvPr id="11" name="Picture 5" descr="aristolochia-macrophylla-1"/>
          <p:cNvPicPr>
            <a:picLocks noChangeAspect="1" noChangeArrowheads="1"/>
          </p:cNvPicPr>
          <p:nvPr/>
        </p:nvPicPr>
        <p:blipFill>
          <a:blip r:embed="rId6" cstate="print"/>
          <a:stretch>
            <a:fillRect/>
          </a:stretch>
        </p:blipFill>
        <p:spPr>
          <a:xfrm>
            <a:off x="3657600" y="1752600"/>
            <a:ext cx="1688517" cy="216408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Opportunities</a:t>
            </a:r>
            <a:endParaRPr lang="en-US" dirty="0"/>
          </a:p>
        </p:txBody>
      </p:sp>
      <p:pic>
        <p:nvPicPr>
          <p:cNvPr id="46084" name="Picture 4" descr="702884"/>
          <p:cNvPicPr>
            <a:picLocks noGrp="1" noChangeAspect="1" noChangeArrowheads="1"/>
          </p:cNvPicPr>
          <p:nvPr>
            <p:ph sz="quarter" idx="4294967295"/>
          </p:nvPr>
        </p:nvPicPr>
        <p:blipFill>
          <a:blip r:embed="rId3" cstate="print"/>
          <a:srcRect/>
          <a:stretch>
            <a:fillRect/>
          </a:stretch>
        </p:blipFill>
        <p:spPr>
          <a:xfrm>
            <a:off x="3886200" y="3581400"/>
            <a:ext cx="2039014" cy="2581275"/>
          </a:xfrm>
          <a:prstGeom prst="roundRect">
            <a:avLst/>
          </a:prstGeom>
          <a:ln>
            <a:noFill/>
          </a:ln>
          <a:effectLst>
            <a:outerShdw blurRad="292100" dist="139700" dir="2700000" algn="tl" rotWithShape="0">
              <a:srgbClr val="333333">
                <a:alpha val="65000"/>
              </a:srgbClr>
            </a:outerShdw>
          </a:effectLst>
        </p:spPr>
      </p:pic>
      <p:pic>
        <p:nvPicPr>
          <p:cNvPr id="46086" name="Picture 8" descr="P003444"/>
          <p:cNvPicPr>
            <a:picLocks noChangeAspect="1" noChangeArrowheads="1"/>
          </p:cNvPicPr>
          <p:nvPr/>
        </p:nvPicPr>
        <p:blipFill>
          <a:blip r:embed="rId4" cstate="print"/>
          <a:srcRect/>
          <a:stretch>
            <a:fillRect/>
          </a:stretch>
        </p:blipFill>
        <p:spPr bwMode="auto">
          <a:xfrm>
            <a:off x="6096000" y="4800600"/>
            <a:ext cx="2286000" cy="1714500"/>
          </a:xfrm>
          <a:prstGeom prst="roundRect">
            <a:avLst/>
          </a:prstGeom>
          <a:ln>
            <a:noFill/>
          </a:ln>
          <a:effectLst>
            <a:outerShdw blurRad="292100" dist="139700" dir="2700000" algn="tl" rotWithShape="0">
              <a:srgbClr val="333333">
                <a:alpha val="65000"/>
              </a:srgbClr>
            </a:outerShdw>
          </a:effectLst>
        </p:spPr>
      </p:pic>
      <p:sp>
        <p:nvSpPr>
          <p:cNvPr id="8" name="Content Placeholder 10"/>
          <p:cNvSpPr txBox="1">
            <a:spLocks/>
          </p:cNvSpPr>
          <p:nvPr/>
        </p:nvSpPr>
        <p:spPr>
          <a:xfrm>
            <a:off x="533400" y="1600200"/>
            <a:ext cx="7391400" cy="1828800"/>
          </a:xfrm>
          <a:prstGeom prst="rect">
            <a:avLst/>
          </a:prstGeom>
        </p:spPr>
        <p:txBody>
          <a:bodyPr>
            <a:normAutofit fontScale="92500" lnSpcReduction="1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Open to the imagination</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Making ‘silk out</a:t>
            </a:r>
            <a:r>
              <a:rPr kumimoji="0" lang="en-US" sz="3200" b="0" i="0" u="none" strike="noStrike" kern="1200" cap="none" spc="0" normalizeH="0" noProof="0" dirty="0" smtClean="0">
                <a:ln>
                  <a:noFill/>
                </a:ln>
                <a:solidFill>
                  <a:schemeClr val="tx1"/>
                </a:solidFill>
                <a:effectLst/>
                <a:uLnTx/>
                <a:uFillTx/>
                <a:latin typeface="+mn-lt"/>
                <a:ea typeface="+mn-ea"/>
                <a:cs typeface="+mn-cs"/>
              </a:rPr>
              <a:t> of a sow’s ear’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Local</a:t>
            </a:r>
            <a:r>
              <a:rPr kumimoji="0" lang="en-US" sz="3200" b="0" i="0" u="none" strike="noStrike" kern="1200" cap="none" spc="0" normalizeH="0" noProof="0" dirty="0" smtClean="0">
                <a:ln>
                  <a:noFill/>
                </a:ln>
                <a:solidFill>
                  <a:schemeClr val="tx1"/>
                </a:solidFill>
                <a:effectLst/>
                <a:uLnTx/>
                <a:uFillTx/>
                <a:latin typeface="+mn-lt"/>
                <a:ea typeface="+mn-ea"/>
                <a:cs typeface="+mn-cs"/>
              </a:rPr>
              <a:t> and 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egional markets</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High value possibilities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pic>
        <p:nvPicPr>
          <p:cNvPr id="10" name="Picture 9" descr="2250-0083.JPG"/>
          <p:cNvPicPr>
            <a:picLocks noChangeAspect="1"/>
          </p:cNvPicPr>
          <p:nvPr/>
        </p:nvPicPr>
        <p:blipFill>
          <a:blip r:embed="rId5" cstate="print"/>
          <a:stretch>
            <a:fillRect/>
          </a:stretch>
        </p:blipFill>
        <p:spPr>
          <a:xfrm>
            <a:off x="6400800" y="1524000"/>
            <a:ext cx="2164657" cy="3124200"/>
          </a:xfrm>
          <a:prstGeom prst="roundRect">
            <a:avLst/>
          </a:prstGeom>
          <a:ln>
            <a:noFill/>
          </a:ln>
          <a:effectLst>
            <a:outerShdw blurRad="292100" dist="139700" dir="2700000" algn="tl" rotWithShape="0">
              <a:srgbClr val="333333">
                <a:alpha val="65000"/>
              </a:srgbClr>
            </a:outerShdw>
          </a:effectLst>
        </p:spPr>
      </p:pic>
      <p:pic>
        <p:nvPicPr>
          <p:cNvPr id="11" name="Picture 10" descr="TX basketDSC_0421.JPG"/>
          <p:cNvPicPr>
            <a:picLocks noChangeAspect="1"/>
          </p:cNvPicPr>
          <p:nvPr/>
        </p:nvPicPr>
        <p:blipFill>
          <a:blip r:embed="rId6" cstate="print"/>
          <a:srcRect/>
          <a:stretch>
            <a:fillRect/>
          </a:stretch>
        </p:blipFill>
        <p:spPr>
          <a:xfrm>
            <a:off x="762000" y="3657600"/>
            <a:ext cx="2659032" cy="2537184"/>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Objectives</a:t>
            </a:r>
            <a:endParaRPr lang="en-US" dirty="0"/>
          </a:p>
        </p:txBody>
      </p:sp>
      <p:sp>
        <p:nvSpPr>
          <p:cNvPr id="3" name="Content Placeholder 2"/>
          <p:cNvSpPr>
            <a:spLocks noGrp="1"/>
          </p:cNvSpPr>
          <p:nvPr>
            <p:ph idx="1"/>
          </p:nvPr>
        </p:nvSpPr>
        <p:spPr/>
        <p:txBody>
          <a:bodyPr/>
          <a:lstStyle/>
          <a:p>
            <a:r>
              <a:rPr lang="en-US" dirty="0" smtClean="0"/>
              <a:t>Define agroforestry</a:t>
            </a:r>
          </a:p>
          <a:p>
            <a:r>
              <a:rPr lang="en-US" dirty="0" smtClean="0"/>
              <a:t>Define forest farming</a:t>
            </a:r>
          </a:p>
          <a:p>
            <a:r>
              <a:rPr lang="en-US" dirty="0" smtClean="0"/>
              <a:t>Describe the benefits and concerns associated with forest farming</a:t>
            </a:r>
          </a:p>
          <a:p>
            <a:r>
              <a:rPr lang="en-US" dirty="0" smtClean="0"/>
              <a:t>Identify potential opportunities, </a:t>
            </a:r>
            <a:br>
              <a:rPr lang="en-US" dirty="0" smtClean="0"/>
            </a:br>
            <a:r>
              <a:rPr lang="en-US" dirty="0" smtClean="0"/>
              <a:t>crops and products</a:t>
            </a:r>
          </a:p>
        </p:txBody>
      </p:sp>
      <p:sp>
        <p:nvSpPr>
          <p:cNvPr id="4"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
        <p:nvSpPr>
          <p:cNvPr id="5" name="Slide Number Placeholder 4"/>
          <p:cNvSpPr>
            <a:spLocks noGrp="1"/>
          </p:cNvSpPr>
          <p:nvPr>
            <p:ph type="sldNum" sz="quarter" idx="12"/>
          </p:nvPr>
        </p:nvSpPr>
        <p:spPr/>
        <p:txBody>
          <a:bodyPr/>
          <a:lstStyle/>
          <a:p>
            <a:fld id="{9D5D9F2C-69EB-481F-9A5E-87AD94913682}" type="slidenum">
              <a:rPr lang="en-US" smtClean="0"/>
              <a:pPr/>
              <a:t>2</a:t>
            </a:fld>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Additional Information</a:t>
            </a:r>
            <a:endParaRPr lang="en-US" dirty="0"/>
          </a:p>
        </p:txBody>
      </p:sp>
      <p:sp>
        <p:nvSpPr>
          <p:cNvPr id="4" name="Content Placeholder 3"/>
          <p:cNvSpPr>
            <a:spLocks noGrp="1"/>
          </p:cNvSpPr>
          <p:nvPr>
            <p:ph sz="quarter" idx="1"/>
          </p:nvPr>
        </p:nvSpPr>
        <p:spPr>
          <a:xfrm>
            <a:off x="381000" y="1646236"/>
            <a:ext cx="8458200" cy="4906963"/>
          </a:xfrm>
        </p:spPr>
        <p:txBody>
          <a:bodyPr>
            <a:normAutofit fontScale="77500" lnSpcReduction="20000"/>
          </a:bodyPr>
          <a:lstStyle/>
          <a:p>
            <a:pPr>
              <a:buNone/>
            </a:pPr>
            <a:endParaRPr lang="en-US" sz="1200" dirty="0" smtClean="0"/>
          </a:p>
          <a:p>
            <a:pPr>
              <a:buNone/>
            </a:pPr>
            <a:r>
              <a:rPr lang="en-US" dirty="0" smtClean="0"/>
              <a:t>A number of web sites are available to provide more detailed information on forest farming.  Here are a few:</a:t>
            </a:r>
            <a:br>
              <a:rPr lang="en-US" dirty="0" smtClean="0"/>
            </a:br>
            <a:endParaRPr lang="en-US" dirty="0" smtClean="0"/>
          </a:p>
          <a:p>
            <a:pPr lvl="0">
              <a:spcAft>
                <a:spcPts val="600"/>
              </a:spcAft>
            </a:pPr>
            <a:r>
              <a:rPr lang="en-US" i="1" dirty="0" smtClean="0"/>
              <a:t>USDA National Agroforestry Center</a:t>
            </a:r>
            <a:r>
              <a:rPr lang="en-US" dirty="0" smtClean="0"/>
              <a:t> </a:t>
            </a:r>
            <a:r>
              <a:rPr lang="en-US" u="sng" dirty="0">
                <a:hlinkClick r:id="rId3"/>
              </a:rPr>
              <a:t>https://</a:t>
            </a:r>
            <a:r>
              <a:rPr lang="en-US" u="sng" dirty="0" smtClean="0">
                <a:hlinkClick r:id="rId3"/>
              </a:rPr>
              <a:t>www.fs.usda.gov/nac/practices/forestfarming.php</a:t>
            </a:r>
            <a:r>
              <a:rPr lang="en-US" u="sng" dirty="0" smtClean="0"/>
              <a:t> </a:t>
            </a:r>
          </a:p>
          <a:p>
            <a:pPr lvl="0">
              <a:spcAft>
                <a:spcPts val="600"/>
              </a:spcAft>
            </a:pPr>
            <a:r>
              <a:rPr lang="en-US" i="1" dirty="0" smtClean="0"/>
              <a:t>The </a:t>
            </a:r>
            <a:r>
              <a:rPr lang="en-US" i="1" dirty="0" smtClean="0"/>
              <a:t>Center for Agroforestry</a:t>
            </a:r>
            <a:r>
              <a:rPr lang="en-US" dirty="0" smtClean="0"/>
              <a:t> </a:t>
            </a:r>
            <a:r>
              <a:rPr lang="en-US" u="sng" dirty="0" smtClean="0">
                <a:hlinkClick r:id="rId4"/>
              </a:rPr>
              <a:t>http://www.centerforagroforestry.org/practices/ff.php</a:t>
            </a:r>
            <a:r>
              <a:rPr lang="en-US" u="sng" dirty="0" smtClean="0"/>
              <a:t> </a:t>
            </a:r>
            <a:endParaRPr lang="en-US" dirty="0" smtClean="0"/>
          </a:p>
          <a:p>
            <a:pPr lvl="0">
              <a:spcAft>
                <a:spcPts val="600"/>
              </a:spcAft>
            </a:pPr>
            <a:r>
              <a:rPr lang="en-US" i="1" dirty="0" smtClean="0"/>
              <a:t>Association for Temperate Agroforestry</a:t>
            </a:r>
            <a:r>
              <a:rPr lang="en-US" dirty="0" smtClean="0"/>
              <a:t> </a:t>
            </a:r>
            <a:r>
              <a:rPr lang="en-US" u="sng" dirty="0" smtClean="0">
                <a:hlinkClick r:id="rId5"/>
              </a:rPr>
              <a:t>http://</a:t>
            </a:r>
            <a:r>
              <a:rPr lang="en-US" u="sng" dirty="0" smtClean="0">
                <a:hlinkClick r:id="rId5"/>
              </a:rPr>
              <a:t>www.aftaweb.org/</a:t>
            </a:r>
            <a:endParaRPr lang="en-US" u="sng" dirty="0" smtClean="0"/>
          </a:p>
          <a:p>
            <a:pPr marL="0" lvl="0" indent="0">
              <a:spcAft>
                <a:spcPts val="600"/>
              </a:spcAft>
              <a:buNone/>
            </a:pPr>
            <a:endParaRPr lang="en-US" u="sng" dirty="0" smtClean="0"/>
          </a:p>
          <a:p>
            <a:pPr marL="0" lvl="0" indent="0">
              <a:spcAft>
                <a:spcPts val="600"/>
              </a:spcAft>
              <a:buNone/>
            </a:pPr>
            <a:r>
              <a:rPr lang="en-US" u="sng" dirty="0" smtClean="0"/>
              <a:t/>
            </a:r>
            <a:br>
              <a:rPr lang="en-US" u="sng" dirty="0" smtClean="0"/>
            </a:br>
            <a:endParaRPr lang="en-US" u="sng" dirty="0" smtClean="0"/>
          </a:p>
          <a:p>
            <a:pPr lvl="0"/>
            <a:endParaRPr lang="en-US" dirty="0" smtClean="0"/>
          </a:p>
        </p:txBody>
      </p:sp>
      <p:sp>
        <p:nvSpPr>
          <p:cNvPr id="5"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Forest Farming</a:t>
            </a:r>
            <a:endParaRPr lang="en-US" dirty="0"/>
          </a:p>
        </p:txBody>
      </p:sp>
      <p:sp>
        <p:nvSpPr>
          <p:cNvPr id="4" name="Content Placeholder 3"/>
          <p:cNvSpPr>
            <a:spLocks noGrp="1"/>
          </p:cNvSpPr>
          <p:nvPr>
            <p:ph sz="quarter" idx="1"/>
          </p:nvPr>
        </p:nvSpPr>
        <p:spPr>
          <a:xfrm>
            <a:off x="457200" y="1646237"/>
            <a:ext cx="8229600" cy="3687763"/>
          </a:xfrm>
        </p:spPr>
        <p:txBody>
          <a:bodyPr/>
          <a:lstStyle/>
          <a:p>
            <a:r>
              <a:rPr lang="en-US" dirty="0" smtClean="0"/>
              <a:t>Multi-storied agriculture with trees</a:t>
            </a:r>
          </a:p>
          <a:p>
            <a:r>
              <a:rPr lang="en-US" dirty="0" smtClean="0"/>
              <a:t>Enhanced economic diversification</a:t>
            </a:r>
          </a:p>
          <a:p>
            <a:pPr>
              <a:lnSpc>
                <a:spcPct val="90000"/>
              </a:lnSpc>
              <a:spcBef>
                <a:spcPct val="0"/>
              </a:spcBef>
            </a:pPr>
            <a:r>
              <a:rPr lang="en-US" dirty="0" smtClean="0"/>
              <a:t>Improved value and diversity of existing woodlands</a:t>
            </a:r>
          </a:p>
          <a:p>
            <a:pPr>
              <a:lnSpc>
                <a:spcPct val="90000"/>
              </a:lnSpc>
              <a:spcBef>
                <a:spcPct val="0"/>
              </a:spcBef>
            </a:pPr>
            <a:r>
              <a:rPr lang="en-US" dirty="0" smtClean="0"/>
              <a:t>Increased cash flow through a variety of non-timber products</a:t>
            </a:r>
          </a:p>
          <a:p>
            <a:pPr>
              <a:lnSpc>
                <a:spcPct val="90000"/>
              </a:lnSpc>
              <a:spcBef>
                <a:spcPct val="0"/>
              </a:spcBef>
            </a:pPr>
            <a:r>
              <a:rPr lang="en-US" dirty="0" smtClean="0"/>
              <a:t>Cultural/social connotations</a:t>
            </a:r>
          </a:p>
          <a:p>
            <a:endParaRPr lang="en-US" dirty="0"/>
          </a:p>
        </p:txBody>
      </p:sp>
      <p:sp>
        <p:nvSpPr>
          <p:cNvPr id="5"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20040"/>
            <a:ext cx="8183880" cy="1051560"/>
          </a:xfrm>
        </p:spPr>
        <p:txBody>
          <a:bodyPr/>
          <a:lstStyle/>
          <a:p>
            <a:r>
              <a:rPr lang="en-US" dirty="0" smtClean="0"/>
              <a:t>Acknowledgements </a:t>
            </a:r>
            <a:endParaRPr lang="en-US" dirty="0"/>
          </a:p>
        </p:txBody>
      </p:sp>
      <p:sp>
        <p:nvSpPr>
          <p:cNvPr id="4" name="Rectangle 6"/>
          <p:cNvSpPr>
            <a:spLocks noChangeArrowheads="1"/>
          </p:cNvSpPr>
          <p:nvPr/>
        </p:nvSpPr>
        <p:spPr bwMode="auto">
          <a:xfrm>
            <a:off x="762000" y="4876800"/>
            <a:ext cx="7543800" cy="1524000"/>
          </a:xfrm>
          <a:prstGeom prst="rect">
            <a:avLst/>
          </a:prstGeom>
          <a:solidFill>
            <a:schemeClr val="tx2">
              <a:lumMod val="25000"/>
              <a:alpha val="75000"/>
            </a:schemeClr>
          </a:solidFill>
          <a:ln w="12700">
            <a:noFill/>
            <a:miter lim="800000"/>
            <a:headEnd/>
            <a:tailEnd/>
          </a:ln>
          <a:effectLst>
            <a:outerShdw dist="107763" dir="2700000" algn="ctr" rotWithShape="0">
              <a:srgbClr val="808080">
                <a:alpha val="50000"/>
              </a:srgbClr>
            </a:outerShdw>
          </a:effectLst>
        </p:spPr>
        <p:txBody>
          <a:bodyPr/>
          <a:lstStyle/>
          <a:p>
            <a:pPr marL="342900" lvl="0" indent="-342900">
              <a:spcBef>
                <a:spcPct val="20000"/>
              </a:spcBef>
              <a:buClr>
                <a:srgbClr val="694F07"/>
              </a:buClr>
              <a:buSzPct val="60000"/>
              <a:buFont typeface="Wingdings" pitchFamily="2" charset="2"/>
              <a:buChar char="n"/>
              <a:defRPr/>
            </a:pPr>
            <a:r>
              <a:rPr lang="en-US" sz="1000" i="1" dirty="0" smtClean="0"/>
              <a:t>"The U.S. Department of Agriculture (USDA) prohibits discrimination in all its programs and activities on the basis of race, color, national origin, age, disability, and where applicable, sex, marital status, familial status, parental status, religion, sexual orientation, genetic information, political beliefs, reprisal, or because all or part of an individual’s income is derived from any public assistance. (Not all prohibited bases apply to all programs.) Persons with disabilities who require alternative means for communication of program information (Braille, large print, audiotape, etc.) should contact USDA’s TARGET Center at 202-720-2600 (voice and TDD).</a:t>
            </a:r>
          </a:p>
          <a:p>
            <a:pPr marL="342900" lvl="0" indent="-342900">
              <a:spcBef>
                <a:spcPct val="20000"/>
              </a:spcBef>
              <a:buClr>
                <a:srgbClr val="694F07"/>
              </a:buClr>
              <a:buSzPct val="60000"/>
              <a:buFont typeface="Wingdings" pitchFamily="2" charset="2"/>
              <a:buChar char="n"/>
              <a:defRPr/>
            </a:pPr>
            <a:r>
              <a:rPr lang="en-US" sz="1000" i="1" dirty="0" smtClean="0"/>
              <a:t>To file a complaint of discrimination, write USDA, Director, Office of Civil Rights, Room 326-W, Whitten Building, 1400 Independence Avenue, SW, Washington, D.C. 20250-9410 or call (202) 720-5964 (voice and TDD).  USDA is an equal opportunity provider and employer."</a:t>
            </a:r>
            <a:endParaRPr lang="en-US" sz="1000" i="1" dirty="0"/>
          </a:p>
        </p:txBody>
      </p:sp>
      <p:sp>
        <p:nvSpPr>
          <p:cNvPr id="5" name="Content Placeholder 2"/>
          <p:cNvSpPr>
            <a:spLocks noGrp="1"/>
          </p:cNvSpPr>
          <p:nvPr>
            <p:ph idx="1"/>
          </p:nvPr>
        </p:nvSpPr>
        <p:spPr>
          <a:xfrm>
            <a:off x="381000" y="1524000"/>
            <a:ext cx="4800600" cy="1905000"/>
          </a:xfrm>
        </p:spPr>
        <p:txBody>
          <a:bodyPr>
            <a:noAutofit/>
          </a:bodyPr>
          <a:lstStyle/>
          <a:p>
            <a:pPr marL="0">
              <a:buNone/>
            </a:pPr>
            <a:r>
              <a:rPr lang="en-US" sz="2000" dirty="0" smtClean="0">
                <a:cs typeface="Arial" pitchFamily="34" charset="0"/>
              </a:rPr>
              <a:t>This presentation was developed by the USDA National Agroforestry Center (NAC), Lincoln NE. </a:t>
            </a:r>
          </a:p>
          <a:p>
            <a:pPr marL="0">
              <a:buNone/>
            </a:pPr>
            <a:endParaRPr lang="en-US" sz="1000" dirty="0" smtClean="0">
              <a:cs typeface="Arial" pitchFamily="34" charset="0"/>
            </a:endParaRPr>
          </a:p>
          <a:p>
            <a:pPr marL="0">
              <a:buNone/>
            </a:pPr>
            <a:r>
              <a:rPr lang="en-US" sz="2000" i="1" dirty="0" smtClean="0">
                <a:cs typeface="Arial" pitchFamily="34" charset="0"/>
              </a:rPr>
              <a:t>NAC is a USDA partnership between the U.S. Forest Service and the Natural Resources Conservation Service.</a:t>
            </a:r>
            <a:endParaRPr lang="en-US" sz="2000" i="1" dirty="0">
              <a:cs typeface="Arial" pitchFamily="34" charset="0"/>
            </a:endParaRPr>
          </a:p>
        </p:txBody>
      </p:sp>
      <p:pic>
        <p:nvPicPr>
          <p:cNvPr id="6" name="Picture 6"/>
          <p:cNvPicPr>
            <a:picLocks noChangeAspect="1" noChangeArrowheads="1"/>
          </p:cNvPicPr>
          <p:nvPr/>
        </p:nvPicPr>
        <p:blipFill>
          <a:blip r:embed="rId3" cstate="screen"/>
          <a:srcRect/>
          <a:stretch>
            <a:fillRect/>
          </a:stretch>
        </p:blipFill>
        <p:spPr bwMode="auto">
          <a:xfrm>
            <a:off x="5139354" y="1585912"/>
            <a:ext cx="3318846" cy="2224088"/>
          </a:xfrm>
          <a:prstGeom prst="roundRect">
            <a:avLst/>
          </a:prstGeom>
          <a:ln>
            <a:noFill/>
          </a:ln>
          <a:effectLst>
            <a:outerShdw blurRad="292100" dist="139700" dir="2700000" algn="tl" rotWithShape="0">
              <a:srgbClr val="333333">
                <a:alpha val="65000"/>
              </a:srgbClr>
            </a:outerShdw>
          </a:effectLst>
        </p:spPr>
      </p:pic>
      <p:pic>
        <p:nvPicPr>
          <p:cNvPr id="11" name="Picture 10" descr="USDA_logo.png"/>
          <p:cNvPicPr/>
          <p:nvPr/>
        </p:nvPicPr>
        <p:blipFill>
          <a:blip r:embed="rId4" cstate="screen"/>
          <a:stretch>
            <a:fillRect/>
          </a:stretch>
        </p:blipFill>
        <p:spPr>
          <a:xfrm>
            <a:off x="914400" y="3962400"/>
            <a:ext cx="879447" cy="604299"/>
          </a:xfrm>
          <a:prstGeom prst="rect">
            <a:avLst/>
          </a:prstGeom>
        </p:spPr>
      </p:pic>
      <p:sp>
        <p:nvSpPr>
          <p:cNvPr id="12" name="Text Box 2"/>
          <p:cNvSpPr txBox="1">
            <a:spLocks noChangeArrowheads="1"/>
          </p:cNvSpPr>
          <p:nvPr/>
        </p:nvSpPr>
        <p:spPr bwMode="auto">
          <a:xfrm>
            <a:off x="1752600" y="3886200"/>
            <a:ext cx="1143000" cy="722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National</a:t>
            </a:r>
            <a:br>
              <a:rPr kumimoji="0" lang="en-US" sz="1400" b="1" i="0" u="none" strike="noStrike" cap="none" normalizeH="0" baseline="0" dirty="0" smtClean="0">
                <a:ln>
                  <a:noFill/>
                </a:ln>
                <a:solidFill>
                  <a:schemeClr val="tx1"/>
                </a:solidFill>
                <a:effectLst/>
                <a:latin typeface="Calibri" pitchFamily="34" charset="0"/>
              </a:rPr>
            </a:br>
            <a:r>
              <a:rPr kumimoji="0" lang="en-US" sz="1400" b="1" i="0" u="none" strike="noStrike" cap="none" normalizeH="0" baseline="0" dirty="0" smtClean="0">
                <a:ln>
                  <a:noFill/>
                </a:ln>
                <a:solidFill>
                  <a:schemeClr val="tx1"/>
                </a:solidFill>
                <a:effectLst/>
                <a:latin typeface="Calibri" pitchFamily="34" charset="0"/>
              </a:rPr>
              <a:t>Agroforestry</a:t>
            </a:r>
            <a:br>
              <a:rPr kumimoji="0" lang="en-US" sz="1400" b="1" i="0" u="none" strike="noStrike" cap="none" normalizeH="0" baseline="0" dirty="0" smtClean="0">
                <a:ln>
                  <a:noFill/>
                </a:ln>
                <a:solidFill>
                  <a:schemeClr val="tx1"/>
                </a:solidFill>
                <a:effectLst/>
                <a:latin typeface="Calibri" pitchFamily="34" charset="0"/>
              </a:rPr>
            </a:br>
            <a:r>
              <a:rPr kumimoji="0" lang="en-US" sz="1400" b="1" i="0" u="none" strike="noStrike" cap="none" normalizeH="0" baseline="0" dirty="0" smtClean="0">
                <a:ln>
                  <a:noFill/>
                </a:ln>
                <a:solidFill>
                  <a:schemeClr val="tx1"/>
                </a:solidFill>
                <a:effectLst/>
                <a:latin typeface="Calibri" pitchFamily="34" charset="0"/>
              </a:rPr>
              <a:t>Center</a:t>
            </a: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Slide Number Placeholder 12"/>
          <p:cNvSpPr>
            <a:spLocks noGrp="1"/>
          </p:cNvSpPr>
          <p:nvPr>
            <p:ph type="sldNum" sz="quarter" idx="12"/>
          </p:nvPr>
        </p:nvSpPr>
        <p:spPr/>
        <p:txBody>
          <a:bodyPr/>
          <a:lstStyle/>
          <a:p>
            <a:fld id="{D8242A7D-F33A-41F9-B2BE-6552DFDDA172}" type="slidenum">
              <a:rPr lang="en-US" smtClean="0">
                <a:solidFill>
                  <a:srgbClr val="E3DED1">
                    <a:shade val="50000"/>
                  </a:srgbClr>
                </a:solidFill>
              </a:rPr>
              <a:pPr/>
              <a:t>22</a:t>
            </a:fld>
            <a:endParaRPr lang="en-US">
              <a:solidFill>
                <a:srgbClr val="E3DED1">
                  <a:shade val="50000"/>
                </a:srgbClr>
              </a:solidFill>
            </a:endParaRPr>
          </a:p>
        </p:txBody>
      </p:sp>
      <p:sp>
        <p:nvSpPr>
          <p:cNvPr id="15"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Agroforestry?</a:t>
            </a:r>
            <a:endParaRPr lang="en-US" dirty="0"/>
          </a:p>
        </p:txBody>
      </p:sp>
      <p:sp>
        <p:nvSpPr>
          <p:cNvPr id="4" name="Rectangle 5"/>
          <p:cNvSpPr txBox="1">
            <a:spLocks noChangeArrowheads="1"/>
          </p:cNvSpPr>
          <p:nvPr/>
        </p:nvSpPr>
        <p:spPr>
          <a:xfrm>
            <a:off x="304800" y="1524000"/>
            <a:ext cx="5257800" cy="1752600"/>
          </a:xfrm>
          <a:prstGeom prst="rect">
            <a:avLst/>
          </a:prstGeom>
          <a:noFill/>
        </p:spPr>
        <p:txBody>
          <a:bodyPr vert="horz">
            <a:normAutofit/>
          </a:bodyPr>
          <a:lstStyle/>
          <a:p>
            <a:pPr marL="0" marR="0" lvl="0" indent="0" algn="ctr" defTabSz="914400" rtl="0" eaLnBrk="1" fontAlgn="auto" latinLnBrk="0" hangingPunct="1">
              <a:lnSpc>
                <a:spcPct val="90000"/>
              </a:lnSpc>
              <a:spcBef>
                <a:spcPct val="20000"/>
              </a:spcBef>
              <a:spcAft>
                <a:spcPts val="0"/>
              </a:spcAft>
              <a:buClr>
                <a:schemeClr val="accent1"/>
              </a:buClr>
              <a:buSzPct val="85000"/>
              <a:buFontTx/>
              <a:buNone/>
              <a:tabLst/>
              <a:defRPr/>
            </a:pPr>
            <a:r>
              <a:rPr kumimoji="0" lang="en-US" sz="2700" i="0" u="none" strike="noStrike" kern="1200" cap="none" spc="0" normalizeH="0" baseline="0" noProof="0" dirty="0" smtClean="0">
                <a:ln>
                  <a:noFill/>
                </a:ln>
                <a:solidFill>
                  <a:schemeClr val="tx1"/>
                </a:solidFill>
                <a:effectLst/>
                <a:uLnTx/>
                <a:uFillTx/>
                <a:ea typeface="+mn-ea"/>
                <a:cs typeface="+mn-cs"/>
              </a:rPr>
              <a:t>…the</a:t>
            </a:r>
            <a:r>
              <a:rPr kumimoji="0" lang="en-US" sz="2700" i="1" u="none" strike="noStrike" kern="1200" cap="none" spc="0" normalizeH="0" baseline="0" noProof="0" dirty="0" smtClean="0">
                <a:ln>
                  <a:noFill/>
                </a:ln>
                <a:solidFill>
                  <a:schemeClr val="tx1"/>
                </a:solidFill>
                <a:effectLst/>
                <a:uLnTx/>
                <a:uFillTx/>
                <a:ea typeface="+mn-ea"/>
                <a:cs typeface="+mn-cs"/>
              </a:rPr>
              <a:t> </a:t>
            </a:r>
            <a:r>
              <a:rPr kumimoji="0" lang="en-US" sz="3200" i="1" u="none" strike="noStrike" kern="1200" cap="none" spc="0" normalizeH="0" baseline="0" noProof="0" dirty="0" smtClean="0">
                <a:ln>
                  <a:noFill/>
                </a:ln>
                <a:solidFill>
                  <a:schemeClr val="tx1"/>
                </a:solidFill>
                <a:effectLst/>
                <a:uLnTx/>
                <a:uFillTx/>
                <a:ea typeface="+mn-ea"/>
                <a:cs typeface="+mn-cs"/>
              </a:rPr>
              <a:t>intentional </a:t>
            </a:r>
            <a:r>
              <a:rPr kumimoji="0" lang="en-US" sz="2700" i="0" u="none" strike="noStrike" kern="1200" cap="none" spc="0" normalizeH="0" baseline="0" noProof="0" dirty="0" smtClean="0">
                <a:ln>
                  <a:noFill/>
                </a:ln>
                <a:solidFill>
                  <a:schemeClr val="tx1"/>
                </a:solidFill>
                <a:effectLst/>
                <a:uLnTx/>
                <a:uFillTx/>
                <a:ea typeface="+mn-ea"/>
                <a:cs typeface="+mn-cs"/>
              </a:rPr>
              <a:t>combining of agriculture and working trees to create sustainable farming</a:t>
            </a:r>
            <a:r>
              <a:rPr kumimoji="0" lang="en-US" sz="2700" i="0" u="none" strike="noStrike" kern="1200" cap="none" spc="0" normalizeH="0" noProof="0" dirty="0" smtClean="0">
                <a:ln>
                  <a:noFill/>
                </a:ln>
                <a:solidFill>
                  <a:schemeClr val="tx1"/>
                </a:solidFill>
                <a:effectLst/>
                <a:uLnTx/>
                <a:uFillTx/>
                <a:ea typeface="+mn-ea"/>
                <a:cs typeface="+mn-cs"/>
              </a:rPr>
              <a:t> systems</a:t>
            </a:r>
            <a:r>
              <a:rPr kumimoji="0" lang="en-US" sz="2700" i="0" u="none" strike="noStrike" kern="1200" cap="none" spc="0" normalizeH="0" baseline="0" noProof="0" dirty="0" smtClean="0">
                <a:ln>
                  <a:noFill/>
                </a:ln>
                <a:solidFill>
                  <a:schemeClr val="tx1"/>
                </a:solidFill>
                <a:effectLst/>
                <a:uLnTx/>
                <a:uFillTx/>
                <a:ea typeface="+mn-ea"/>
                <a:cs typeface="+mn-cs"/>
              </a:rPr>
              <a:t>.</a:t>
            </a:r>
          </a:p>
        </p:txBody>
      </p:sp>
      <p:pic>
        <p:nvPicPr>
          <p:cNvPr id="5" name="Picture 1" descr="E:\Portfolio\Portfolio Images\0105\0105-0063.jpg"/>
          <p:cNvPicPr>
            <a:picLocks noChangeAspect="1" noChangeArrowheads="1"/>
          </p:cNvPicPr>
          <p:nvPr/>
        </p:nvPicPr>
        <p:blipFill>
          <a:blip r:embed="rId3" cstate="screen"/>
          <a:srcRect/>
          <a:stretch>
            <a:fillRect/>
          </a:stretch>
        </p:blipFill>
        <p:spPr bwMode="auto">
          <a:xfrm>
            <a:off x="609600" y="3581400"/>
            <a:ext cx="1865529" cy="2651412"/>
          </a:xfrm>
          <a:prstGeom prst="roundRect">
            <a:avLst/>
          </a:prstGeom>
          <a:ln>
            <a:noFill/>
          </a:ln>
          <a:effectLst>
            <a:outerShdw blurRad="292100" dist="139700" dir="2700000" algn="tl" rotWithShape="0">
              <a:srgbClr val="333333">
                <a:alpha val="65000"/>
              </a:srgbClr>
            </a:outerShdw>
          </a:effectLst>
        </p:spPr>
      </p:pic>
      <p:pic>
        <p:nvPicPr>
          <p:cNvPr id="6" name="Picture 6" descr="alleycrop"/>
          <p:cNvPicPr>
            <a:picLocks noChangeAspect="1" noChangeArrowheads="1"/>
          </p:cNvPicPr>
          <p:nvPr/>
        </p:nvPicPr>
        <p:blipFill>
          <a:blip r:embed="rId4" cstate="screen"/>
          <a:srcRect/>
          <a:stretch>
            <a:fillRect/>
          </a:stretch>
        </p:blipFill>
        <p:spPr bwMode="auto">
          <a:xfrm>
            <a:off x="2743200" y="3588328"/>
            <a:ext cx="1828800" cy="2660072"/>
          </a:xfrm>
          <a:prstGeom prst="roundRect">
            <a:avLst/>
          </a:prstGeom>
          <a:ln>
            <a:noFill/>
          </a:ln>
          <a:effectLst>
            <a:outerShdw blurRad="292100" dist="139700" dir="2700000" algn="tl" rotWithShape="0">
              <a:srgbClr val="333333">
                <a:alpha val="65000"/>
              </a:srgbClr>
            </a:outerShdw>
          </a:effectLst>
        </p:spPr>
      </p:pic>
      <p:pic>
        <p:nvPicPr>
          <p:cNvPr id="7" name="Picture 2" descr="http://www.unl.edu/nac/images/practices/forestfarming2.jpg"/>
          <p:cNvPicPr>
            <a:picLocks noChangeAspect="1" noChangeArrowheads="1"/>
          </p:cNvPicPr>
          <p:nvPr/>
        </p:nvPicPr>
        <p:blipFill>
          <a:blip r:embed="rId5" cstate="screen"/>
          <a:srcRect/>
          <a:stretch>
            <a:fillRect/>
          </a:stretch>
        </p:blipFill>
        <p:spPr bwMode="auto">
          <a:xfrm>
            <a:off x="4717956" y="3041811"/>
            <a:ext cx="4045043" cy="2063589"/>
          </a:xfrm>
          <a:prstGeom prst="roundRect">
            <a:avLst/>
          </a:prstGeom>
          <a:ln>
            <a:noFill/>
          </a:ln>
          <a:effectLst>
            <a:outerShdw blurRad="292100" dist="139700" dir="2700000" algn="tl" rotWithShape="0">
              <a:srgbClr val="333333">
                <a:alpha val="65000"/>
              </a:srgbClr>
            </a:outerShdw>
          </a:effectLst>
        </p:spPr>
      </p:pic>
      <p:sp>
        <p:nvSpPr>
          <p:cNvPr id="11"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pic>
        <p:nvPicPr>
          <p:cNvPr id="9" name="Picture 8" descr="0903-0193.jpg"/>
          <p:cNvPicPr>
            <a:picLocks noChangeAspect="1"/>
          </p:cNvPicPr>
          <p:nvPr/>
        </p:nvPicPr>
        <p:blipFill>
          <a:blip r:embed="rId6" cstate="print"/>
          <a:stretch>
            <a:fillRect/>
          </a:stretch>
        </p:blipFill>
        <p:spPr>
          <a:xfrm>
            <a:off x="5943600" y="5208800"/>
            <a:ext cx="1942901" cy="1318221"/>
          </a:xfrm>
          <a:prstGeom prst="round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85800" y="5867400"/>
            <a:ext cx="1676400" cy="381000"/>
          </a:xfrm>
          <a:prstGeom prst="rect">
            <a:avLst/>
          </a:prstGeom>
          <a:noFill/>
        </p:spPr>
        <p:txBody>
          <a:bodyPr wrap="square" rtlCol="0">
            <a:spAutoFit/>
          </a:bodyPr>
          <a:lstStyle/>
          <a:p>
            <a:pPr algn="ctr"/>
            <a:r>
              <a:rPr lang="en-US" dirty="0" smtClean="0">
                <a:solidFill>
                  <a:srgbClr val="FFFF00"/>
                </a:solidFill>
                <a:effectLst>
                  <a:outerShdw blurRad="38100" dist="38100" dir="2700000" algn="tl">
                    <a:srgbClr val="000000">
                      <a:alpha val="43137"/>
                    </a:srgbClr>
                  </a:outerShdw>
                </a:effectLst>
              </a:rPr>
              <a:t>Silvopasture</a:t>
            </a:r>
            <a:endParaRPr lang="en-US"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2743200" y="5879068"/>
            <a:ext cx="1765996"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Alley cropping</a:t>
            </a:r>
            <a:endParaRPr lang="en-US" dirty="0">
              <a:solidFill>
                <a:srgbClr val="FFFF00"/>
              </a:solidFill>
              <a:effectLst>
                <a:outerShdw blurRad="38100" dist="38100" dir="2700000" algn="tl">
                  <a:srgbClr val="000000">
                    <a:alpha val="43137"/>
                  </a:srgbClr>
                </a:outerShdw>
              </a:effectLst>
            </a:endParaRPr>
          </a:p>
        </p:txBody>
      </p:sp>
      <p:sp>
        <p:nvSpPr>
          <p:cNvPr id="13" name="TextBox 12"/>
          <p:cNvSpPr txBox="1"/>
          <p:nvPr/>
        </p:nvSpPr>
        <p:spPr>
          <a:xfrm>
            <a:off x="6172200" y="6096000"/>
            <a:ext cx="1487651"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Windbreaks</a:t>
            </a:r>
            <a:endParaRPr lang="en-US"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5943600" y="4736068"/>
            <a:ext cx="1701107"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Forest farming</a:t>
            </a:r>
            <a:endParaRPr lang="en-US" dirty="0">
              <a:solidFill>
                <a:srgbClr val="FFFF00"/>
              </a:solidFill>
              <a:effectLst>
                <a:outerShdw blurRad="38100" dist="38100" dir="2700000" algn="tl">
                  <a:srgbClr val="000000">
                    <a:alpha val="43137"/>
                  </a:srgbClr>
                </a:outerShdw>
              </a:effectLst>
            </a:endParaRPr>
          </a:p>
        </p:txBody>
      </p:sp>
      <p:pic>
        <p:nvPicPr>
          <p:cNvPr id="15" name="Picture 14" descr="0703-0020.jpg"/>
          <p:cNvPicPr>
            <a:picLocks noChangeAspect="1"/>
          </p:cNvPicPr>
          <p:nvPr/>
        </p:nvPicPr>
        <p:blipFill>
          <a:blip r:embed="rId7" cstate="print"/>
          <a:stretch>
            <a:fillRect/>
          </a:stretch>
        </p:blipFill>
        <p:spPr>
          <a:xfrm>
            <a:off x="6019800" y="1600200"/>
            <a:ext cx="1969008" cy="1318532"/>
          </a:xfrm>
          <a:prstGeom prst="round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6096000" y="2590800"/>
            <a:ext cx="1828800" cy="369332"/>
          </a:xfrm>
          <a:prstGeom prst="rect">
            <a:avLst/>
          </a:prstGeom>
          <a:no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rPr>
              <a:t>Riparian buffer</a:t>
            </a:r>
            <a:endParaRPr lang="en-US" dirty="0">
              <a:solidFill>
                <a:srgbClr val="FFFF00"/>
              </a:solidFill>
              <a:effectLst>
                <a:outerShdw blurRad="38100" dist="38100" dir="2700000" algn="tl">
                  <a:srgbClr val="000000">
                    <a:alpha val="43137"/>
                  </a:srgbClr>
                </a:outerShdw>
              </a:effectLst>
            </a:endParaRPr>
          </a:p>
        </p:txBody>
      </p:sp>
      <p:sp>
        <p:nvSpPr>
          <p:cNvPr id="17" name="Slide Number Placeholder 16"/>
          <p:cNvSpPr>
            <a:spLocks noGrp="1"/>
          </p:cNvSpPr>
          <p:nvPr>
            <p:ph type="sldNum" sz="quarter" idx="12"/>
          </p:nvPr>
        </p:nvSpPr>
        <p:spPr/>
        <p:txBody>
          <a:bodyPr/>
          <a:lstStyle/>
          <a:p>
            <a:fld id="{9D5D9F2C-69EB-481F-9A5E-87AD94913682}" type="slidenum">
              <a:rPr lang="en-US" smtClean="0"/>
              <a:pPr/>
              <a:t>3</a:t>
            </a:fld>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Farming </a:t>
            </a:r>
            <a:endParaRPr lang="en-US" dirty="0"/>
          </a:p>
        </p:txBody>
      </p:sp>
      <p:sp>
        <p:nvSpPr>
          <p:cNvPr id="4" name="Rectangle 7"/>
          <p:cNvSpPr>
            <a:spLocks noChangeArrowheads="1"/>
          </p:cNvSpPr>
          <p:nvPr/>
        </p:nvSpPr>
        <p:spPr bwMode="auto">
          <a:xfrm>
            <a:off x="457200" y="1524000"/>
            <a:ext cx="8229600" cy="1255728"/>
          </a:xfrm>
          <a:prstGeom prst="rect">
            <a:avLst/>
          </a:prstGeom>
          <a:noFill/>
          <a:ln w="9525">
            <a:noFill/>
            <a:miter lim="800000"/>
            <a:headEnd/>
            <a:tailEnd/>
          </a:ln>
          <a:effectLst/>
        </p:spPr>
        <p:txBody>
          <a:bodyPr wrap="square">
            <a:spAutoFit/>
          </a:bodyPr>
          <a:lstStyle/>
          <a:p>
            <a:r>
              <a:rPr lang="en-US" i="1" dirty="0"/>
              <a:t>The </a:t>
            </a:r>
            <a:r>
              <a:rPr lang="en-US" b="1" i="1" dirty="0"/>
              <a:t>intentional</a:t>
            </a:r>
            <a:r>
              <a:rPr lang="en-US" i="1" dirty="0"/>
              <a:t> manipulation, </a:t>
            </a:r>
            <a:r>
              <a:rPr lang="en-US" b="1" i="1" dirty="0"/>
              <a:t>integration</a:t>
            </a:r>
            <a:r>
              <a:rPr lang="en-US" i="1" dirty="0"/>
              <a:t>, and </a:t>
            </a:r>
            <a:r>
              <a:rPr lang="en-US" b="1" i="1" dirty="0" smtClean="0"/>
              <a:t>intensive</a:t>
            </a:r>
            <a:r>
              <a:rPr lang="en-US" i="1" dirty="0" smtClean="0"/>
              <a:t> management </a:t>
            </a:r>
            <a:r>
              <a:rPr lang="en-US" i="1" dirty="0"/>
              <a:t>of </a:t>
            </a:r>
            <a:r>
              <a:rPr lang="en-US" i="1" dirty="0" smtClean="0"/>
              <a:t>woodlands that </a:t>
            </a:r>
            <a:r>
              <a:rPr lang="en-US" i="1" dirty="0"/>
              <a:t>capitalize on specific plant </a:t>
            </a:r>
            <a:r>
              <a:rPr lang="en-US" b="1" i="1" dirty="0"/>
              <a:t>interactions</a:t>
            </a:r>
            <a:r>
              <a:rPr lang="en-US" i="1" dirty="0"/>
              <a:t> to produce </a:t>
            </a:r>
            <a:r>
              <a:rPr lang="en-US" i="1" dirty="0" smtClean="0"/>
              <a:t>non-timber </a:t>
            </a:r>
            <a:r>
              <a:rPr lang="en-US" i="1" dirty="0"/>
              <a:t>products.</a:t>
            </a:r>
          </a:p>
          <a:p>
            <a:pPr>
              <a:spcBef>
                <a:spcPct val="20000"/>
              </a:spcBef>
            </a:pPr>
            <a:endParaRPr lang="en-US" dirty="0">
              <a:solidFill>
                <a:schemeClr val="tx2"/>
              </a:solidFill>
            </a:endParaRPr>
          </a:p>
        </p:txBody>
      </p:sp>
      <p:pic>
        <p:nvPicPr>
          <p:cNvPr id="5" name="Picture 15" descr="ginseng"/>
          <p:cNvPicPr>
            <a:picLocks noChangeAspect="1" noChangeArrowheads="1"/>
          </p:cNvPicPr>
          <p:nvPr/>
        </p:nvPicPr>
        <p:blipFill>
          <a:blip r:embed="rId3" cstate="screen"/>
          <a:srcRect l="2703" r="27027"/>
          <a:stretch>
            <a:fillRect/>
          </a:stretch>
        </p:blipFill>
        <p:spPr bwMode="auto">
          <a:xfrm>
            <a:off x="5791200" y="2800637"/>
            <a:ext cx="2755485" cy="2609563"/>
          </a:xfrm>
          <a:prstGeom prst="roundRect">
            <a:avLst/>
          </a:prstGeom>
          <a:ln>
            <a:noFill/>
          </a:ln>
          <a:effectLst>
            <a:outerShdw blurRad="292100" dist="139700" dir="2700000" algn="tl" rotWithShape="0">
              <a:srgbClr val="333333">
                <a:alpha val="65000"/>
              </a:srgbClr>
            </a:outerShdw>
          </a:effectLst>
        </p:spPr>
      </p:pic>
      <p:pic>
        <p:nvPicPr>
          <p:cNvPr id="6" name="Picture 2" descr="[Mushrooms]"/>
          <p:cNvPicPr>
            <a:picLocks noChangeAspect="1" noChangeArrowheads="1"/>
          </p:cNvPicPr>
          <p:nvPr/>
        </p:nvPicPr>
        <p:blipFill>
          <a:blip r:embed="rId4" cstate="screen"/>
          <a:srcRect l="22857"/>
          <a:stretch>
            <a:fillRect/>
          </a:stretch>
        </p:blipFill>
        <p:spPr bwMode="auto">
          <a:xfrm>
            <a:off x="3886200" y="2791097"/>
            <a:ext cx="1555786" cy="3457303"/>
          </a:xfrm>
          <a:prstGeom prst="roundRect">
            <a:avLst/>
          </a:prstGeom>
          <a:ln>
            <a:noFill/>
          </a:ln>
          <a:effectLst>
            <a:outerShdw blurRad="292100" dist="139700" dir="2700000" algn="tl" rotWithShape="0">
              <a:srgbClr val="333333">
                <a:alpha val="65000"/>
              </a:srgbClr>
            </a:outerShdw>
          </a:effectLst>
        </p:spPr>
      </p:pic>
      <p:pic>
        <p:nvPicPr>
          <p:cNvPr id="7" name="Picture 16" descr="ginseng roots in hand"/>
          <p:cNvPicPr>
            <a:picLocks noChangeAspect="1" noChangeArrowheads="1"/>
          </p:cNvPicPr>
          <p:nvPr/>
        </p:nvPicPr>
        <p:blipFill>
          <a:blip r:embed="rId5" cstate="print"/>
          <a:srcRect/>
          <a:stretch>
            <a:fillRect/>
          </a:stretch>
        </p:blipFill>
        <p:spPr bwMode="auto">
          <a:xfrm>
            <a:off x="6324601" y="4876800"/>
            <a:ext cx="1676400" cy="1447800"/>
          </a:xfrm>
          <a:prstGeom prst="roundRect">
            <a:avLst/>
          </a:prstGeom>
          <a:ln>
            <a:noFill/>
          </a:ln>
          <a:effectLst>
            <a:outerShdw blurRad="292100" dist="139700" dir="2700000" algn="tl" rotWithShape="0">
              <a:srgbClr val="333333">
                <a:alpha val="65000"/>
              </a:srgbClr>
            </a:outerShdw>
          </a:effectLst>
        </p:spPr>
      </p:pic>
      <p:pic>
        <p:nvPicPr>
          <p:cNvPr id="8" name="Picture 7" descr="pine straw windrows.jpg"/>
          <p:cNvPicPr>
            <a:picLocks noChangeAspect="1"/>
          </p:cNvPicPr>
          <p:nvPr/>
        </p:nvPicPr>
        <p:blipFill>
          <a:blip r:embed="rId6" cstate="print"/>
          <a:srcRect/>
          <a:stretch>
            <a:fillRect/>
          </a:stretch>
        </p:blipFill>
        <p:spPr>
          <a:xfrm>
            <a:off x="762000" y="2514600"/>
            <a:ext cx="2743199" cy="1844984"/>
          </a:xfrm>
          <a:prstGeom prst="roundRect">
            <a:avLst/>
          </a:prstGeom>
          <a:ln>
            <a:noFill/>
          </a:ln>
          <a:effectLst>
            <a:outerShdw blurRad="292100" dist="139700" dir="2700000" algn="tl" rotWithShape="0">
              <a:srgbClr val="333333">
                <a:alpha val="65000"/>
              </a:srgbClr>
            </a:outerShdw>
          </a:effectLst>
        </p:spPr>
      </p:pic>
      <p:pic>
        <p:nvPicPr>
          <p:cNvPr id="9" name="Picture 8" descr="Maple_Syrup_Production_-_Joe_Zlomek.jpg"/>
          <p:cNvPicPr>
            <a:picLocks noChangeAspect="1"/>
          </p:cNvPicPr>
          <p:nvPr/>
        </p:nvPicPr>
        <p:blipFill>
          <a:blip r:embed="rId7" cstate="print"/>
          <a:stretch>
            <a:fillRect/>
          </a:stretch>
        </p:blipFill>
        <p:spPr>
          <a:xfrm>
            <a:off x="533400" y="4514545"/>
            <a:ext cx="2717800" cy="1810055"/>
          </a:xfrm>
          <a:prstGeom prst="round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fld id="{D8242A7D-F33A-41F9-B2BE-6552DFDDA172}" type="slidenum">
              <a:rPr lang="en-US" smtClean="0">
                <a:solidFill>
                  <a:srgbClr val="E3DED1">
                    <a:shade val="50000"/>
                  </a:srgbClr>
                </a:solidFill>
              </a:rPr>
              <a:pPr/>
              <a:t>4</a:t>
            </a:fld>
            <a:endParaRPr lang="en-US">
              <a:solidFill>
                <a:srgbClr val="E3DED1">
                  <a:shade val="50000"/>
                </a:srgbClr>
              </a:solidFill>
            </a:endParaRPr>
          </a:p>
        </p:txBody>
      </p:sp>
      <p:sp>
        <p:nvSpPr>
          <p:cNvPr id="11"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z="4400" smtClean="0"/>
              <a:t>Forest Farming</a:t>
            </a:r>
          </a:p>
        </p:txBody>
      </p:sp>
      <p:sp>
        <p:nvSpPr>
          <p:cNvPr id="10245" name="Rectangle 3"/>
          <p:cNvSpPr>
            <a:spLocks noGrp="1" noChangeArrowheads="1"/>
          </p:cNvSpPr>
          <p:nvPr>
            <p:ph idx="1"/>
          </p:nvPr>
        </p:nvSpPr>
        <p:spPr>
          <a:xfrm>
            <a:off x="152400" y="1600200"/>
            <a:ext cx="8534400" cy="4038600"/>
          </a:xfrm>
        </p:spPr>
        <p:txBody>
          <a:bodyPr>
            <a:normAutofit/>
          </a:bodyPr>
          <a:lstStyle/>
          <a:p>
            <a:r>
              <a:rPr lang="en-US" dirty="0" smtClean="0"/>
              <a:t>Multi-storied cropping</a:t>
            </a:r>
          </a:p>
          <a:p>
            <a:r>
              <a:rPr lang="en-US" dirty="0" smtClean="0"/>
              <a:t>Woodland gardening</a:t>
            </a:r>
          </a:p>
          <a:p>
            <a:r>
              <a:rPr lang="en-US" dirty="0" smtClean="0"/>
              <a:t>Farming the forest</a:t>
            </a:r>
          </a:p>
          <a:p>
            <a:r>
              <a:rPr lang="en-US" dirty="0" smtClean="0"/>
              <a:t>Home gardens (tropical)</a:t>
            </a:r>
          </a:p>
          <a:p>
            <a:r>
              <a:rPr lang="en-US" dirty="0" smtClean="0"/>
              <a:t>Intentional and deliberate</a:t>
            </a:r>
          </a:p>
          <a:p>
            <a:pPr>
              <a:buNone/>
            </a:pPr>
            <a:endParaRPr lang="en-US" dirty="0" smtClean="0"/>
          </a:p>
          <a:p>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fld id="{9D5D9F2C-69EB-481F-9A5E-87AD94913682}" type="slidenum">
              <a:rPr lang="en-US" smtClean="0"/>
              <a:pPr/>
              <a:t>5</a:t>
            </a:fld>
            <a:endParaRPr lang="en-US"/>
          </a:p>
        </p:txBody>
      </p:sp>
      <p:sp>
        <p:nvSpPr>
          <p:cNvPr id="7"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pic>
        <p:nvPicPr>
          <p:cNvPr id="9" name="Picture 2" descr="http://www.unl.edu/nac/images/practices/forestfarming2.jpg"/>
          <p:cNvPicPr>
            <a:picLocks noChangeAspect="1" noChangeArrowheads="1"/>
          </p:cNvPicPr>
          <p:nvPr/>
        </p:nvPicPr>
        <p:blipFill>
          <a:blip r:embed="rId3" cstate="screen"/>
          <a:srcRect/>
          <a:stretch>
            <a:fillRect/>
          </a:stretch>
        </p:blipFill>
        <p:spPr bwMode="auto">
          <a:xfrm>
            <a:off x="2286000" y="4343400"/>
            <a:ext cx="4045043" cy="2063589"/>
          </a:xfrm>
          <a:prstGeom prst="roundRect">
            <a:avLst/>
          </a:prstGeom>
          <a:ln>
            <a:noFill/>
          </a:ln>
          <a:effectLst>
            <a:outerShdw blurRad="292100" dist="139700" dir="2700000" algn="tl" rotWithShape="0">
              <a:srgbClr val="333333">
                <a:alpha val="65000"/>
              </a:srgbClr>
            </a:outerShdw>
          </a:effectLst>
        </p:spPr>
      </p:pic>
      <p:pic>
        <p:nvPicPr>
          <p:cNvPr id="8" name="Picture 4" descr="af1010art01"/>
          <p:cNvPicPr>
            <a:picLocks noChangeAspect="1" noChangeArrowheads="1"/>
          </p:cNvPicPr>
          <p:nvPr/>
        </p:nvPicPr>
        <p:blipFill>
          <a:blip r:embed="rId4" cstate="print"/>
          <a:srcRect l="2719" t="3828" r="2130"/>
          <a:stretch>
            <a:fillRect/>
          </a:stretch>
        </p:blipFill>
        <p:spPr bwMode="auto">
          <a:xfrm>
            <a:off x="5638800" y="1981200"/>
            <a:ext cx="2669654" cy="191643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pPr eaLnBrk="1" hangingPunct="1"/>
            <a:r>
              <a:rPr lang="en-US" dirty="0" smtClean="0"/>
              <a:t>Forest Farming Methods</a:t>
            </a:r>
          </a:p>
        </p:txBody>
      </p:sp>
      <p:sp>
        <p:nvSpPr>
          <p:cNvPr id="61443" name="Rectangle 5"/>
          <p:cNvSpPr>
            <a:spLocks noGrp="1" noChangeArrowheads="1"/>
          </p:cNvSpPr>
          <p:nvPr>
            <p:ph idx="1"/>
          </p:nvPr>
        </p:nvSpPr>
        <p:spPr/>
        <p:txBody>
          <a:bodyPr/>
          <a:lstStyle/>
          <a:p>
            <a:pPr eaLnBrk="1" hangingPunct="1">
              <a:spcBef>
                <a:spcPct val="0"/>
              </a:spcBef>
            </a:pPr>
            <a:r>
              <a:rPr lang="en-US" dirty="0" smtClean="0"/>
              <a:t>Woods cultivated </a:t>
            </a:r>
          </a:p>
          <a:p>
            <a:pPr lvl="1" eaLnBrk="1" hangingPunct="1">
              <a:spcBef>
                <a:spcPct val="0"/>
              </a:spcBef>
            </a:pPr>
            <a:r>
              <a:rPr lang="en-US" dirty="0" smtClean="0"/>
              <a:t>higher costs</a:t>
            </a:r>
          </a:p>
          <a:p>
            <a:pPr lvl="1" eaLnBrk="1" hangingPunct="1">
              <a:spcBef>
                <a:spcPct val="0"/>
              </a:spcBef>
            </a:pPr>
            <a:r>
              <a:rPr lang="en-US" dirty="0" smtClean="0"/>
              <a:t>farming in the forest</a:t>
            </a:r>
          </a:p>
          <a:p>
            <a:pPr eaLnBrk="1" hangingPunct="1">
              <a:spcBef>
                <a:spcPct val="0"/>
              </a:spcBef>
            </a:pPr>
            <a:r>
              <a:rPr lang="en-US" dirty="0" smtClean="0"/>
              <a:t>Wild simulated  </a:t>
            </a:r>
          </a:p>
          <a:p>
            <a:pPr lvl="1">
              <a:spcBef>
                <a:spcPct val="0"/>
              </a:spcBef>
            </a:pPr>
            <a:r>
              <a:rPr lang="en-US" dirty="0" smtClean="0"/>
              <a:t>mimics nature</a:t>
            </a:r>
          </a:p>
          <a:p>
            <a:pPr lvl="1">
              <a:spcBef>
                <a:spcPct val="0"/>
              </a:spcBef>
            </a:pPr>
            <a:r>
              <a:rPr lang="en-US" dirty="0" smtClean="0"/>
              <a:t>lower cost</a:t>
            </a:r>
          </a:p>
          <a:p>
            <a:pPr lvl="1">
              <a:spcBef>
                <a:spcPct val="0"/>
              </a:spcBef>
            </a:pPr>
            <a:r>
              <a:rPr lang="en-US" dirty="0" smtClean="0"/>
              <a:t>less inputs</a:t>
            </a:r>
          </a:p>
          <a:p>
            <a:pPr lvl="1" eaLnBrk="1" hangingPunct="1">
              <a:spcBef>
                <a:spcPct val="0"/>
              </a:spcBef>
            </a:pPr>
            <a:endParaRPr lang="en-US" dirty="0" smtClean="0"/>
          </a:p>
          <a:p>
            <a:pPr lvl="1" eaLnBrk="1" hangingPunct="1">
              <a:spcBef>
                <a:spcPct val="0"/>
              </a:spcBef>
            </a:pPr>
            <a:endParaRPr lang="en-US" dirty="0" smtClean="0"/>
          </a:p>
          <a:p>
            <a:pPr lvl="1" eaLnBrk="1" hangingPunct="1">
              <a:spcBef>
                <a:spcPct val="0"/>
              </a:spcBef>
              <a:buFontTx/>
              <a:buNone/>
            </a:pPr>
            <a:endParaRPr lang="en-US" dirty="0" smtClean="0"/>
          </a:p>
        </p:txBody>
      </p:sp>
      <p:sp>
        <p:nvSpPr>
          <p:cNvPr id="5" name="Slide Number Placeholder 4"/>
          <p:cNvSpPr>
            <a:spLocks noGrp="1"/>
          </p:cNvSpPr>
          <p:nvPr>
            <p:ph type="sldNum" sz="quarter" idx="12"/>
          </p:nvPr>
        </p:nvSpPr>
        <p:spPr/>
        <p:txBody>
          <a:bodyPr/>
          <a:lstStyle/>
          <a:p>
            <a:fld id="{9D5D9F2C-69EB-481F-9A5E-87AD94913682}" type="slidenum">
              <a:rPr lang="en-US" smtClean="0"/>
              <a:pPr/>
              <a:t>6</a:t>
            </a:fld>
            <a:endParaRPr lang="en-US"/>
          </a:p>
        </p:txBody>
      </p:sp>
      <p:sp>
        <p:nvSpPr>
          <p:cNvPr id="7"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pic>
        <p:nvPicPr>
          <p:cNvPr id="8" name="Picture 7" descr="100_0419.JPG"/>
          <p:cNvPicPr>
            <a:picLocks noChangeAspect="1"/>
          </p:cNvPicPr>
          <p:nvPr/>
        </p:nvPicPr>
        <p:blipFill>
          <a:blip r:embed="rId3" cstate="print"/>
          <a:srcRect/>
          <a:stretch>
            <a:fillRect/>
          </a:stretch>
        </p:blipFill>
        <p:spPr>
          <a:xfrm>
            <a:off x="4876800" y="1828800"/>
            <a:ext cx="3733799" cy="2364740"/>
          </a:xfrm>
          <a:prstGeom prst="roundRect">
            <a:avLst/>
          </a:prstGeom>
          <a:ln>
            <a:noFill/>
          </a:ln>
          <a:effectLst>
            <a:outerShdw blurRad="292100" dist="139700" dir="2700000" algn="tl" rotWithShape="0">
              <a:srgbClr val="333333">
                <a:alpha val="65000"/>
              </a:srgbClr>
            </a:outerShdw>
          </a:effectLst>
        </p:spPr>
      </p:pic>
      <p:pic>
        <p:nvPicPr>
          <p:cNvPr id="9" name="Picture 8" descr="0304-0076.jpg"/>
          <p:cNvPicPr>
            <a:picLocks noChangeAspect="1"/>
          </p:cNvPicPr>
          <p:nvPr/>
        </p:nvPicPr>
        <p:blipFill>
          <a:blip r:embed="rId4" cstate="print"/>
          <a:stretch>
            <a:fillRect/>
          </a:stretch>
        </p:blipFill>
        <p:spPr>
          <a:xfrm>
            <a:off x="3733800" y="3505200"/>
            <a:ext cx="1953832" cy="2895600"/>
          </a:xfrm>
          <a:prstGeom prst="roundRect">
            <a:avLst/>
          </a:prstGeom>
          <a:ln>
            <a:noFill/>
          </a:ln>
          <a:effectLst>
            <a:outerShdw blurRad="292100" dist="139700" dir="2700000" algn="tl" rotWithShape="0">
              <a:srgbClr val="333333">
                <a:alpha val="65000"/>
              </a:srgbClr>
            </a:outerShdw>
          </a:effectLst>
        </p:spPr>
      </p:pic>
      <p:pic>
        <p:nvPicPr>
          <p:cNvPr id="10" name="Picture 9" descr="0304-0159.jpg"/>
          <p:cNvPicPr>
            <a:picLocks noChangeAspect="1"/>
          </p:cNvPicPr>
          <p:nvPr/>
        </p:nvPicPr>
        <p:blipFill>
          <a:blip r:embed="rId5" cstate="print"/>
          <a:stretch>
            <a:fillRect/>
          </a:stretch>
        </p:blipFill>
        <p:spPr>
          <a:xfrm>
            <a:off x="5943600" y="4572000"/>
            <a:ext cx="2209800" cy="1462151"/>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Forest Farming Benefits</a:t>
            </a:r>
            <a:endParaRPr lang="en-US" dirty="0"/>
          </a:p>
        </p:txBody>
      </p:sp>
      <p:sp>
        <p:nvSpPr>
          <p:cNvPr id="3" name="Content Placeholder 2"/>
          <p:cNvSpPr>
            <a:spLocks noGrp="1"/>
          </p:cNvSpPr>
          <p:nvPr>
            <p:ph idx="1"/>
          </p:nvPr>
        </p:nvSpPr>
        <p:spPr/>
        <p:txBody>
          <a:bodyPr/>
          <a:lstStyle/>
          <a:p>
            <a:pPr>
              <a:lnSpc>
                <a:spcPct val="90000"/>
              </a:lnSpc>
              <a:spcBef>
                <a:spcPct val="0"/>
              </a:spcBef>
            </a:pPr>
            <a:r>
              <a:rPr lang="en-US" dirty="0" smtClean="0"/>
              <a:t>Improve value and diversity of existing forests</a:t>
            </a:r>
          </a:p>
          <a:p>
            <a:pPr>
              <a:lnSpc>
                <a:spcPct val="90000"/>
              </a:lnSpc>
              <a:spcBef>
                <a:spcPct val="0"/>
              </a:spcBef>
            </a:pPr>
            <a:r>
              <a:rPr lang="en-US" dirty="0" smtClean="0"/>
              <a:t>Diversify income</a:t>
            </a:r>
          </a:p>
          <a:p>
            <a:pPr>
              <a:lnSpc>
                <a:spcPct val="90000"/>
              </a:lnSpc>
              <a:spcBef>
                <a:spcPct val="0"/>
              </a:spcBef>
            </a:pPr>
            <a:r>
              <a:rPr lang="en-US" dirty="0" smtClean="0"/>
              <a:t>Increase cash flow</a:t>
            </a:r>
          </a:p>
          <a:p>
            <a:pPr>
              <a:lnSpc>
                <a:spcPct val="90000"/>
              </a:lnSpc>
              <a:spcBef>
                <a:spcPct val="0"/>
              </a:spcBef>
            </a:pPr>
            <a:r>
              <a:rPr lang="en-US" dirty="0" smtClean="0"/>
              <a:t>Cultural/social connotations</a:t>
            </a:r>
          </a:p>
        </p:txBody>
      </p:sp>
      <p:pic>
        <p:nvPicPr>
          <p:cNvPr id="4" name="Picture 3" descr="2379747203_564b134589.jpg"/>
          <p:cNvPicPr>
            <a:picLocks noChangeAspect="1"/>
          </p:cNvPicPr>
          <p:nvPr/>
        </p:nvPicPr>
        <p:blipFill>
          <a:blip r:embed="rId3" cstate="print"/>
          <a:stretch>
            <a:fillRect/>
          </a:stretch>
        </p:blipFill>
        <p:spPr>
          <a:xfrm>
            <a:off x="6324600" y="2514600"/>
            <a:ext cx="2242769" cy="3022600"/>
          </a:xfrm>
          <a:prstGeom prst="roundRect">
            <a:avLst/>
          </a:prstGeom>
          <a:ln>
            <a:noFill/>
          </a:ln>
          <a:effectLst>
            <a:outerShdw blurRad="292100" dist="139700" dir="2700000" algn="tl" rotWithShape="0">
              <a:srgbClr val="333333">
                <a:alpha val="65000"/>
              </a:srgbClr>
            </a:outerShdw>
          </a:effectLst>
        </p:spPr>
      </p:pic>
      <p:pic>
        <p:nvPicPr>
          <p:cNvPr id="5" name="Picture 10" descr="mush4"/>
          <p:cNvPicPr>
            <a:picLocks noChangeAspect="1" noChangeArrowheads="1"/>
          </p:cNvPicPr>
          <p:nvPr/>
        </p:nvPicPr>
        <p:blipFill>
          <a:blip r:embed="rId4" cstate="print"/>
          <a:srcRect/>
          <a:stretch>
            <a:fillRect/>
          </a:stretch>
        </p:blipFill>
        <p:spPr bwMode="auto">
          <a:xfrm>
            <a:off x="4953000" y="4191000"/>
            <a:ext cx="1604784" cy="1447800"/>
          </a:xfrm>
          <a:prstGeom prst="roundRect">
            <a:avLst/>
          </a:prstGeom>
          <a:ln>
            <a:noFill/>
          </a:ln>
          <a:effectLst>
            <a:outerShdw blurRad="292100" dist="139700" dir="2700000" algn="tl" rotWithShape="0">
              <a:srgbClr val="333333">
                <a:alpha val="65000"/>
              </a:srgbClr>
            </a:outerShdw>
          </a:effectLst>
        </p:spPr>
      </p:pic>
      <p:pic>
        <p:nvPicPr>
          <p:cNvPr id="6" name="Picture 5" descr="saw palmetto01.jpg"/>
          <p:cNvPicPr>
            <a:picLocks noChangeAspect="1"/>
          </p:cNvPicPr>
          <p:nvPr/>
        </p:nvPicPr>
        <p:blipFill>
          <a:blip r:embed="rId5" cstate="print"/>
          <a:stretch>
            <a:fillRect/>
          </a:stretch>
        </p:blipFill>
        <p:spPr>
          <a:xfrm>
            <a:off x="381000" y="4114800"/>
            <a:ext cx="2667000" cy="1778000"/>
          </a:xfrm>
          <a:prstGeom prst="roundRect">
            <a:avLst/>
          </a:prstGeom>
          <a:ln>
            <a:noFill/>
          </a:ln>
          <a:effectLst>
            <a:outerShdw blurRad="292100" dist="139700" dir="2700000" algn="tl" rotWithShape="0">
              <a:srgbClr val="333333">
                <a:alpha val="65000"/>
              </a:srgbClr>
            </a:outerShdw>
          </a:effectLst>
        </p:spPr>
      </p:pic>
      <p:pic>
        <p:nvPicPr>
          <p:cNvPr id="7" name="Picture 6" descr="stack_of_firewood.jpg"/>
          <p:cNvPicPr>
            <a:picLocks noChangeAspect="1"/>
          </p:cNvPicPr>
          <p:nvPr/>
        </p:nvPicPr>
        <p:blipFill>
          <a:blip r:embed="rId6" cstate="print"/>
          <a:srcRect/>
          <a:stretch>
            <a:fillRect/>
          </a:stretch>
        </p:blipFill>
        <p:spPr>
          <a:xfrm>
            <a:off x="2819400" y="4572000"/>
            <a:ext cx="2286000" cy="1746331"/>
          </a:xfrm>
          <a:prstGeom prst="round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fld id="{D8242A7D-F33A-41F9-B2BE-6552DFDDA172}" type="slidenum">
              <a:rPr lang="en-US" smtClean="0">
                <a:solidFill>
                  <a:srgbClr val="E3DED1">
                    <a:shade val="50000"/>
                  </a:srgbClr>
                </a:solidFill>
              </a:rPr>
              <a:pPr/>
              <a:t>7</a:t>
            </a:fld>
            <a:endParaRPr lang="en-US">
              <a:solidFill>
                <a:srgbClr val="E3DED1">
                  <a:shade val="50000"/>
                </a:srgbClr>
              </a:solidFill>
            </a:endParaRPr>
          </a:p>
        </p:txBody>
      </p:sp>
      <p:sp>
        <p:nvSpPr>
          <p:cNvPr id="9"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eaLnBrk="1" hangingPunct="1"/>
            <a:r>
              <a:rPr lang="en-US" sz="4400" dirty="0" smtClean="0"/>
              <a:t>Forest Farming Concerns</a:t>
            </a:r>
          </a:p>
        </p:txBody>
      </p:sp>
      <p:sp>
        <p:nvSpPr>
          <p:cNvPr id="70659" name="Rectangle 3"/>
          <p:cNvSpPr>
            <a:spLocks noGrp="1" noChangeArrowheads="1"/>
          </p:cNvSpPr>
          <p:nvPr>
            <p:ph idx="1"/>
          </p:nvPr>
        </p:nvSpPr>
        <p:spPr>
          <a:xfrm>
            <a:off x="457200" y="1752600"/>
            <a:ext cx="8229600" cy="4572000"/>
          </a:xfrm>
        </p:spPr>
        <p:txBody>
          <a:bodyPr>
            <a:normAutofit/>
          </a:bodyPr>
          <a:lstStyle/>
          <a:p>
            <a:pPr eaLnBrk="1" hangingPunct="1">
              <a:lnSpc>
                <a:spcPct val="90000"/>
              </a:lnSpc>
              <a:spcAft>
                <a:spcPts val="1200"/>
              </a:spcAft>
            </a:pPr>
            <a:r>
              <a:rPr lang="en-US" dirty="0" smtClean="0"/>
              <a:t>More intensive management,  more skills</a:t>
            </a:r>
          </a:p>
          <a:p>
            <a:pPr eaLnBrk="1" hangingPunct="1">
              <a:lnSpc>
                <a:spcPct val="90000"/>
              </a:lnSpc>
              <a:spcAft>
                <a:spcPts val="1200"/>
              </a:spcAft>
            </a:pPr>
            <a:r>
              <a:rPr lang="en-US" dirty="0" smtClean="0"/>
              <a:t>Markets remain fluid/poorly understood</a:t>
            </a:r>
          </a:p>
          <a:p>
            <a:pPr eaLnBrk="1" hangingPunct="1">
              <a:lnSpc>
                <a:spcPct val="90000"/>
              </a:lnSpc>
              <a:spcAft>
                <a:spcPts val="1200"/>
              </a:spcAft>
            </a:pPr>
            <a:r>
              <a:rPr lang="en-US" dirty="0" smtClean="0"/>
              <a:t>Task of learning new concepts may be challenging</a:t>
            </a:r>
          </a:p>
          <a:p>
            <a:pPr eaLnBrk="1" hangingPunct="1">
              <a:lnSpc>
                <a:spcPct val="90000"/>
              </a:lnSpc>
              <a:spcAft>
                <a:spcPts val="1200"/>
              </a:spcAft>
            </a:pPr>
            <a:r>
              <a:rPr lang="en-US" dirty="0" smtClean="0"/>
              <a:t>Considerable capital investments may be needed</a:t>
            </a:r>
          </a:p>
          <a:p>
            <a:pPr eaLnBrk="1" hangingPunct="1">
              <a:lnSpc>
                <a:spcPct val="90000"/>
              </a:lnSpc>
              <a:spcAft>
                <a:spcPts val="1200"/>
              </a:spcAft>
            </a:pPr>
            <a:r>
              <a:rPr lang="en-US" dirty="0" smtClean="0"/>
              <a:t>Some plants may be endangered or subject to exploitation. </a:t>
            </a:r>
          </a:p>
          <a:p>
            <a:endParaRPr lang="en-US" dirty="0" smtClean="0"/>
          </a:p>
        </p:txBody>
      </p:sp>
      <p:sp>
        <p:nvSpPr>
          <p:cNvPr id="4" name="Slide Number Placeholder 3"/>
          <p:cNvSpPr>
            <a:spLocks noGrp="1"/>
          </p:cNvSpPr>
          <p:nvPr>
            <p:ph type="sldNum" sz="quarter" idx="12"/>
          </p:nvPr>
        </p:nvSpPr>
        <p:spPr/>
        <p:txBody>
          <a:bodyPr/>
          <a:lstStyle/>
          <a:p>
            <a:fld id="{9D5D9F2C-69EB-481F-9A5E-87AD94913682}" type="slidenum">
              <a:rPr lang="en-US" smtClean="0"/>
              <a:pPr/>
              <a:t>8</a:t>
            </a:fld>
            <a:endParaRPr lang="en-US"/>
          </a:p>
        </p:txBody>
      </p:sp>
      <p:sp>
        <p:nvSpPr>
          <p:cNvPr id="6"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400" smtClean="0"/>
              <a:t>What to Grow???</a:t>
            </a:r>
          </a:p>
        </p:txBody>
      </p:sp>
      <p:sp>
        <p:nvSpPr>
          <p:cNvPr id="73731" name="Rectangle 3"/>
          <p:cNvSpPr>
            <a:spLocks noGrp="1" noChangeArrowheads="1"/>
          </p:cNvSpPr>
          <p:nvPr>
            <p:ph idx="1"/>
          </p:nvPr>
        </p:nvSpPr>
        <p:spPr/>
        <p:txBody>
          <a:bodyPr/>
          <a:lstStyle/>
          <a:p>
            <a:pPr eaLnBrk="1" hangingPunct="1"/>
            <a:r>
              <a:rPr lang="en-US" dirty="0" smtClean="0"/>
              <a:t>Economic value with ready market</a:t>
            </a:r>
          </a:p>
          <a:p>
            <a:r>
              <a:rPr lang="en-US" dirty="0" smtClean="0"/>
              <a:t>Associated with the understory – ground cover, herbs, shrubs, trees</a:t>
            </a:r>
          </a:p>
          <a:p>
            <a:r>
              <a:rPr lang="en-US" dirty="0" smtClean="0"/>
              <a:t>Easy to grow or cultivate</a:t>
            </a:r>
          </a:p>
          <a:p>
            <a:r>
              <a:rPr lang="en-US" dirty="0" smtClean="0"/>
              <a:t>Native</a:t>
            </a:r>
          </a:p>
          <a:p>
            <a:r>
              <a:rPr lang="en-US" dirty="0" smtClean="0"/>
              <a:t>Traditional use</a:t>
            </a:r>
          </a:p>
          <a:p>
            <a:r>
              <a:rPr lang="en-US" dirty="0" smtClean="0"/>
              <a:t>Under-utilized/novelty</a:t>
            </a:r>
          </a:p>
          <a:p>
            <a:r>
              <a:rPr lang="en-US" dirty="0" smtClean="0"/>
              <a:t>Cultural or social interest</a:t>
            </a:r>
          </a:p>
        </p:txBody>
      </p:sp>
      <p:sp>
        <p:nvSpPr>
          <p:cNvPr id="4" name="Slide Number Placeholder 3"/>
          <p:cNvSpPr>
            <a:spLocks noGrp="1"/>
          </p:cNvSpPr>
          <p:nvPr>
            <p:ph type="sldNum" sz="quarter" idx="12"/>
          </p:nvPr>
        </p:nvSpPr>
        <p:spPr/>
        <p:txBody>
          <a:bodyPr/>
          <a:lstStyle/>
          <a:p>
            <a:fld id="{9D5D9F2C-69EB-481F-9A5E-87AD94913682}" type="slidenum">
              <a:rPr lang="en-US" smtClean="0"/>
              <a:pPr/>
              <a:t>9</a:t>
            </a:fld>
            <a:endParaRPr lang="en-US"/>
          </a:p>
        </p:txBody>
      </p:sp>
      <p:sp>
        <p:nvSpPr>
          <p:cNvPr id="6" name="Footer Placeholder 10"/>
          <p:cNvSpPr>
            <a:spLocks noGrp="1"/>
          </p:cNvSpPr>
          <p:nvPr>
            <p:ph type="ftr" sz="quarter" idx="11"/>
          </p:nvPr>
        </p:nvSpPr>
        <p:spPr>
          <a:xfrm>
            <a:off x="304800" y="6400800"/>
            <a:ext cx="1371600" cy="274320"/>
          </a:xfrm>
        </p:spPr>
        <p:txBody>
          <a:bodyPr/>
          <a:lstStyle/>
          <a:p>
            <a:pPr algn="l"/>
            <a:r>
              <a:rPr lang="en-US" dirty="0" smtClean="0"/>
              <a:t>Forest Farming</a:t>
            </a:r>
            <a:endParaRPr lang="en-US" dirty="0"/>
          </a:p>
        </p:txBody>
      </p:sp>
      <p:pic>
        <p:nvPicPr>
          <p:cNvPr id="8" name="Picture 4" descr="Ginseng Root"/>
          <p:cNvPicPr>
            <a:picLocks noChangeAspect="1" noChangeArrowheads="1"/>
          </p:cNvPicPr>
          <p:nvPr/>
        </p:nvPicPr>
        <p:blipFill>
          <a:blip r:embed="rId3" cstate="print"/>
          <a:srcRect/>
          <a:stretch>
            <a:fillRect/>
          </a:stretch>
        </p:blipFill>
        <p:spPr bwMode="auto">
          <a:xfrm>
            <a:off x="5715000" y="4572000"/>
            <a:ext cx="1235954" cy="1650394"/>
          </a:xfrm>
          <a:prstGeom prst="roundRect">
            <a:avLst/>
          </a:prstGeom>
          <a:ln>
            <a:noFill/>
          </a:ln>
          <a:effectLst>
            <a:outerShdw blurRad="292100" dist="139700" dir="2700000" algn="tl" rotWithShape="0">
              <a:srgbClr val="333333">
                <a:alpha val="65000"/>
              </a:srgbClr>
            </a:outerShdw>
          </a:effectLst>
        </p:spPr>
      </p:pic>
      <p:pic>
        <p:nvPicPr>
          <p:cNvPr id="7" name="Picture 6" descr="fruit_trees.jpg"/>
          <p:cNvPicPr>
            <a:picLocks noChangeAspect="1"/>
          </p:cNvPicPr>
          <p:nvPr/>
        </p:nvPicPr>
        <p:blipFill>
          <a:blip r:embed="rId4" cstate="print"/>
          <a:stretch>
            <a:fillRect/>
          </a:stretch>
        </p:blipFill>
        <p:spPr>
          <a:xfrm>
            <a:off x="6781800" y="4800600"/>
            <a:ext cx="1802882" cy="1523999"/>
          </a:xfrm>
          <a:prstGeom prst="roundRect">
            <a:avLst/>
          </a:prstGeom>
          <a:ln>
            <a:noFill/>
          </a:ln>
          <a:effectLst>
            <a:outerShdw blurRad="292100" dist="139700" dir="2700000" algn="tl" rotWithShape="0">
              <a:srgbClr val="333333">
                <a:alpha val="65000"/>
              </a:srgbClr>
            </a:outerShdw>
          </a:effectLst>
        </p:spPr>
      </p:pic>
      <p:pic>
        <p:nvPicPr>
          <p:cNvPr id="9" name="Picture 8" descr="TX A-C Tribe Kyle WilliamsDSC_0479.JPG"/>
          <p:cNvPicPr>
            <a:picLocks noChangeAspect="1"/>
          </p:cNvPicPr>
          <p:nvPr/>
        </p:nvPicPr>
        <p:blipFill>
          <a:blip r:embed="rId5" cstate="print"/>
          <a:stretch>
            <a:fillRect/>
          </a:stretch>
        </p:blipFill>
        <p:spPr>
          <a:xfrm>
            <a:off x="6310152" y="2819401"/>
            <a:ext cx="2409223" cy="160020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2583</TotalTime>
  <Words>2408</Words>
  <Application>Microsoft Office PowerPoint</Application>
  <PresentationFormat>On-screen Show (4:3)</PresentationFormat>
  <Paragraphs>246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Rockwell</vt:lpstr>
      <vt:lpstr>Times New Roman</vt:lpstr>
      <vt:lpstr>Wingdings</vt:lpstr>
      <vt:lpstr>Wingdings 2</vt:lpstr>
      <vt:lpstr>Foundry</vt:lpstr>
      <vt:lpstr>Forest Farming</vt:lpstr>
      <vt:lpstr>Presentation Objectives</vt:lpstr>
      <vt:lpstr>What is Agroforestry?</vt:lpstr>
      <vt:lpstr>Forest Farming </vt:lpstr>
      <vt:lpstr>Forest Farming</vt:lpstr>
      <vt:lpstr>Forest Farming Methods</vt:lpstr>
      <vt:lpstr>Forest Farming Benefits</vt:lpstr>
      <vt:lpstr>Forest Farming Concerns</vt:lpstr>
      <vt:lpstr>What to Grow???</vt:lpstr>
      <vt:lpstr>Potential Forest Farming Products</vt:lpstr>
      <vt:lpstr>Product Categories</vt:lpstr>
      <vt:lpstr>  *Inclusion of this slide does not imply USDA endorsement of the health value of these products for humans Medicinals*</vt:lpstr>
      <vt:lpstr>Opportunities</vt:lpstr>
      <vt:lpstr>Foods</vt:lpstr>
      <vt:lpstr>Opportunities</vt:lpstr>
      <vt:lpstr> Decoratives</vt:lpstr>
      <vt:lpstr>Opportunities</vt:lpstr>
      <vt:lpstr>Crafts </vt:lpstr>
      <vt:lpstr>Opportunities</vt:lpstr>
      <vt:lpstr>For Additional Information</vt:lpstr>
      <vt:lpstr>Summary – Forest Farming</vt:lpstr>
      <vt:lpstr>Acknowledgements </vt:lpstr>
    </vt:vector>
  </TitlesOfParts>
  <Company>USDA OCIO-ITS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Farming</dc:title>
  <dc:creator>doug.wallace</dc:creator>
  <cp:lastModifiedBy>MacFarland, Katherine D -FS</cp:lastModifiedBy>
  <cp:revision>232</cp:revision>
  <dcterms:created xsi:type="dcterms:W3CDTF">2011-08-12T17:49:52Z</dcterms:created>
  <dcterms:modified xsi:type="dcterms:W3CDTF">2019-05-21T15:58:37Z</dcterms:modified>
</cp:coreProperties>
</file>