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5" r:id="rId1"/>
    <p:sldMasterId id="2147483690" r:id="rId2"/>
    <p:sldMasterId id="2147483705" r:id="rId3"/>
  </p:sldMasterIdLst>
  <p:notesMasterIdLst>
    <p:notesMasterId r:id="rId27"/>
  </p:notesMasterIdLst>
  <p:handoutMasterIdLst>
    <p:handoutMasterId r:id="rId28"/>
  </p:handoutMasterIdLst>
  <p:sldIdLst>
    <p:sldId id="256" r:id="rId4"/>
    <p:sldId id="257" r:id="rId5"/>
    <p:sldId id="259" r:id="rId6"/>
    <p:sldId id="258" r:id="rId7"/>
    <p:sldId id="264" r:id="rId8"/>
    <p:sldId id="265" r:id="rId9"/>
    <p:sldId id="267" r:id="rId10"/>
    <p:sldId id="268" r:id="rId11"/>
    <p:sldId id="269" r:id="rId12"/>
    <p:sldId id="270" r:id="rId13"/>
    <p:sldId id="271" r:id="rId14"/>
    <p:sldId id="272" r:id="rId15"/>
    <p:sldId id="273" r:id="rId16"/>
    <p:sldId id="274" r:id="rId17"/>
    <p:sldId id="280" r:id="rId18"/>
    <p:sldId id="263" r:id="rId19"/>
    <p:sldId id="275" r:id="rId20"/>
    <p:sldId id="276" r:id="rId21"/>
    <p:sldId id="277" r:id="rId22"/>
    <p:sldId id="279" r:id="rId23"/>
    <p:sldId id="278" r:id="rId24"/>
    <p:sldId id="260" r:id="rId25"/>
    <p:sldId id="261" r:id="rId2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74">
          <p15:clr>
            <a:srgbClr val="A4A3A4"/>
          </p15:clr>
        </p15:guide>
        <p15:guide id="2" pos="288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AB2AE"/>
    <a:srgbClr val="FFE9D3"/>
    <a:srgbClr val="009E75"/>
    <a:srgbClr val="777777"/>
    <a:srgbClr val="339933"/>
    <a:srgbClr val="FF66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8" autoAdjust="0"/>
    <p:restoredTop sz="81625" autoAdjust="0"/>
  </p:normalViewPr>
  <p:slideViewPr>
    <p:cSldViewPr snapToGrid="0">
      <p:cViewPr varScale="1">
        <p:scale>
          <a:sx n="92" d="100"/>
          <a:sy n="92" d="100"/>
        </p:scale>
        <p:origin x="1428" y="78"/>
      </p:cViewPr>
      <p:guideLst>
        <p:guide orient="horz" pos="474"/>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5" d="100"/>
          <a:sy n="45" d="100"/>
        </p:scale>
        <p:origin x="-34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925">
              <a:defRPr sz="1200">
                <a:latin typeface="Times New Roman" pitchFamily="18" charset="0"/>
              </a:defRPr>
            </a:lvl1pPr>
          </a:lstStyle>
          <a:p>
            <a:endParaRPr lang="en-US"/>
          </a:p>
        </p:txBody>
      </p:sp>
      <p:sp>
        <p:nvSpPr>
          <p:cNvPr id="257027"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925">
              <a:defRPr sz="1200">
                <a:latin typeface="Times New Roman" pitchFamily="18" charset="0"/>
              </a:defRPr>
            </a:lvl1pPr>
          </a:lstStyle>
          <a:p>
            <a:endParaRPr lang="en-US"/>
          </a:p>
        </p:txBody>
      </p:sp>
      <p:sp>
        <p:nvSpPr>
          <p:cNvPr id="257028"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925">
              <a:defRPr sz="1200">
                <a:latin typeface="Times New Roman" pitchFamily="18" charset="0"/>
              </a:defRPr>
            </a:lvl1pPr>
          </a:lstStyle>
          <a:p>
            <a:endParaRPr lang="en-US"/>
          </a:p>
        </p:txBody>
      </p:sp>
      <p:sp>
        <p:nvSpPr>
          <p:cNvPr id="257029"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925">
              <a:defRPr sz="1200">
                <a:latin typeface="Times New Roman" pitchFamily="18" charset="0"/>
              </a:defRPr>
            </a:lvl1pPr>
          </a:lstStyle>
          <a:p>
            <a:fld id="{970A387E-7736-4EB3-B0BD-41873365E1B7}" type="slidenum">
              <a:rPr lang="en-US"/>
              <a:pPr/>
              <a:t>‹#›</a:t>
            </a:fld>
            <a:endParaRPr lang="en-US"/>
          </a:p>
        </p:txBody>
      </p:sp>
    </p:spTree>
    <p:extLst>
      <p:ext uri="{BB962C8B-B14F-4D97-AF65-F5344CB8AC3E}">
        <p14:creationId xmlns:p14="http://schemas.microsoft.com/office/powerpoint/2010/main" val="377471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925">
              <a:defRPr sz="1200"/>
            </a:lvl1pPr>
          </a:lstStyle>
          <a:p>
            <a:endParaRPr lang="en-US"/>
          </a:p>
        </p:txBody>
      </p:sp>
      <p:sp>
        <p:nvSpPr>
          <p:cNvPr id="17411" name="Rectangle 1027"/>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925">
              <a:defRPr sz="1200"/>
            </a:lvl1pPr>
          </a:lstStyle>
          <a:p>
            <a:endParaRPr lang="en-US"/>
          </a:p>
        </p:txBody>
      </p:sp>
      <p:sp>
        <p:nvSpPr>
          <p:cNvPr id="17412" name="Rectangle 1028"/>
          <p:cNvSpPr>
            <a:spLocks noGrp="1" noRot="1" noChangeAspect="1" noChangeArrowheads="1" noTextEdit="1"/>
          </p:cNvSpPr>
          <p:nvPr>
            <p:ph type="sldImg" idx="2"/>
          </p:nvPr>
        </p:nvSpPr>
        <p:spPr bwMode="auto">
          <a:xfrm>
            <a:off x="1106488" y="698500"/>
            <a:ext cx="4648200" cy="3486150"/>
          </a:xfrm>
          <a:prstGeom prst="rect">
            <a:avLst/>
          </a:prstGeom>
          <a:noFill/>
          <a:ln w="9525">
            <a:solidFill>
              <a:srgbClr val="000000"/>
            </a:solidFill>
            <a:miter lim="800000"/>
            <a:headEnd/>
            <a:tailEnd/>
          </a:ln>
          <a:effectLst/>
        </p:spPr>
      </p:sp>
      <p:sp>
        <p:nvSpPr>
          <p:cNvPr id="17413" name="Rectangle 1029"/>
          <p:cNvSpPr>
            <a:spLocks noGrp="1" noChangeArrowheads="1"/>
          </p:cNvSpPr>
          <p:nvPr>
            <p:ph type="body" sz="quarter" idx="3"/>
          </p:nvPr>
        </p:nvSpPr>
        <p:spPr bwMode="auto">
          <a:xfrm>
            <a:off x="914400" y="4416425"/>
            <a:ext cx="5029200" cy="418147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1030"/>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925">
              <a:defRPr sz="1200"/>
            </a:lvl1pPr>
          </a:lstStyle>
          <a:p>
            <a:endParaRPr lang="en-US"/>
          </a:p>
        </p:txBody>
      </p:sp>
      <p:sp>
        <p:nvSpPr>
          <p:cNvPr id="17415" name="Rectangle 1031"/>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925">
              <a:defRPr sz="1200"/>
            </a:lvl1pPr>
          </a:lstStyle>
          <a:p>
            <a:fld id="{87D3DB32-2747-448A-B457-AF8FE14F443E}" type="slidenum">
              <a:rPr lang="en-US"/>
              <a:pPr/>
              <a:t>‹#›</a:t>
            </a:fld>
            <a:endParaRPr lang="en-US"/>
          </a:p>
        </p:txBody>
      </p:sp>
    </p:spTree>
    <p:extLst>
      <p:ext uri="{BB962C8B-B14F-4D97-AF65-F5344CB8AC3E}">
        <p14:creationId xmlns:p14="http://schemas.microsoft.com/office/powerpoint/2010/main" val="4030970027"/>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30000"/>
      </a:spcBef>
      <a:spcAft>
        <a:spcPct val="10000"/>
      </a:spcAft>
      <a:defRPr sz="1200" b="1" kern="1200">
        <a:solidFill>
          <a:schemeClr val="tx1"/>
        </a:solidFill>
        <a:latin typeface="Arial" charset="0"/>
        <a:ea typeface="+mn-ea"/>
        <a:cs typeface="+mn-cs"/>
      </a:defRPr>
    </a:lvl1pPr>
    <a:lvl2pPr marL="457200" algn="l" rtl="0" eaLnBrk="0" fontAlgn="base" hangingPunct="0">
      <a:lnSpc>
        <a:spcPct val="110000"/>
      </a:lnSpc>
      <a:spcBef>
        <a:spcPct val="30000"/>
      </a:spcBef>
      <a:spcAft>
        <a:spcPct val="10000"/>
      </a:spcAft>
      <a:defRPr sz="1200" b="1" kern="1200">
        <a:solidFill>
          <a:schemeClr val="tx1"/>
        </a:solidFill>
        <a:latin typeface="Arial" charset="0"/>
        <a:ea typeface="+mn-ea"/>
        <a:cs typeface="+mn-cs"/>
      </a:defRPr>
    </a:lvl2pPr>
    <a:lvl3pPr marL="914400" algn="l" rtl="0" eaLnBrk="0" fontAlgn="base" hangingPunct="0">
      <a:lnSpc>
        <a:spcPct val="110000"/>
      </a:lnSpc>
      <a:spcBef>
        <a:spcPct val="30000"/>
      </a:spcBef>
      <a:spcAft>
        <a:spcPct val="10000"/>
      </a:spcAft>
      <a:defRPr sz="1200" b="1" kern="1200">
        <a:solidFill>
          <a:schemeClr val="tx1"/>
        </a:solidFill>
        <a:latin typeface="Arial" charset="0"/>
        <a:ea typeface="+mn-ea"/>
        <a:cs typeface="+mn-cs"/>
      </a:defRPr>
    </a:lvl3pPr>
    <a:lvl4pPr marL="1371600" algn="l" rtl="0" eaLnBrk="0" fontAlgn="base" hangingPunct="0">
      <a:lnSpc>
        <a:spcPct val="110000"/>
      </a:lnSpc>
      <a:spcBef>
        <a:spcPct val="30000"/>
      </a:spcBef>
      <a:spcAft>
        <a:spcPct val="10000"/>
      </a:spcAft>
      <a:defRPr sz="1200" b="1" kern="1200">
        <a:solidFill>
          <a:schemeClr val="tx1"/>
        </a:solidFill>
        <a:latin typeface="Arial" charset="0"/>
        <a:ea typeface="+mn-ea"/>
        <a:cs typeface="+mn-cs"/>
      </a:defRPr>
    </a:lvl4pPr>
    <a:lvl5pPr marL="1828800" algn="l" rtl="0" eaLnBrk="0" fontAlgn="base" hangingPunct="0">
      <a:lnSpc>
        <a:spcPct val="110000"/>
      </a:lnSpc>
      <a:spcBef>
        <a:spcPct val="30000"/>
      </a:spcBef>
      <a:spcAft>
        <a:spcPct val="10000"/>
      </a:spcAft>
      <a:defRPr sz="12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Welcome.  This presentation will cover one</a:t>
            </a:r>
            <a:r>
              <a:rPr lang="en-US" b="0" baseline="0" dirty="0" smtClean="0"/>
              <a:t> of the five recognized agroforestry practices currently being adopted and used in the US and its territories – windbreaks.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a:t>
            </a:fld>
            <a:endParaRPr lang="en-US"/>
          </a:p>
        </p:txBody>
      </p:sp>
    </p:spTree>
    <p:extLst>
      <p:ext uri="{BB962C8B-B14F-4D97-AF65-F5344CB8AC3E}">
        <p14:creationId xmlns:p14="http://schemas.microsoft.com/office/powerpoint/2010/main" val="106773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Density is the ratio of the solid portion of the barrier to the total area of the barrier.  Wind flows through the open portions of a windbreak, thus the more solid the windbreak, the less wind passes through.  By adjusting windbreak density different wind flow patterns and areas of protection can be established. The density level is manipulated by the choice of plant materials (e.g. deciduous trees versus conifers) and the way the plants are arranged in the windbreak.  Dense windbreaks have maximum wind reduction but short wind shadows or</a:t>
            </a:r>
            <a:r>
              <a:rPr lang="en-US" b="0" baseline="0" dirty="0" smtClean="0"/>
              <a:t> </a:t>
            </a:r>
            <a:r>
              <a:rPr lang="en-US" b="0" dirty="0" smtClean="0"/>
              <a:t>areas of protection while</a:t>
            </a:r>
            <a:r>
              <a:rPr lang="en-US" b="0" baseline="0" dirty="0" smtClean="0"/>
              <a:t> a less dense windbreak will have less wind reduction but a longer wind shadow or area of protection.</a:t>
            </a:r>
          </a:p>
          <a:p>
            <a:pPr marL="0" marR="0" indent="0" algn="l" defTabSz="914400" rtl="0" eaLnBrk="0" fontAlgn="base" latinLnBrk="0" hangingPunct="0">
              <a:lnSpc>
                <a:spcPct val="110000"/>
              </a:lnSpc>
              <a:spcBef>
                <a:spcPct val="30000"/>
              </a:spcBef>
              <a:spcAft>
                <a:spcPct val="1000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10</a:t>
            </a:fld>
            <a:endParaRPr lang="en-US"/>
          </a:p>
        </p:txBody>
      </p:sp>
    </p:spTree>
    <p:extLst>
      <p:ext uri="{BB962C8B-B14F-4D97-AF65-F5344CB8AC3E}">
        <p14:creationId xmlns:p14="http://schemas.microsoft.com/office/powerpoint/2010/main" val="251313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solidFill>
                  <a:srgbClr val="FFC000"/>
                </a:solidFill>
              </a:rPr>
              <a:t>Why is orientation important?   </a:t>
            </a:r>
            <a:r>
              <a:rPr lang="en-US" b="0" dirty="0" smtClean="0"/>
              <a:t>Windbreaks are most effective when oriented at right angles to prevailing or troublesome winds.  The best orientation for each windbreak depends on the objectives for the windbreak.  A key point to remember is that although the troublesome wind may occur primarily from one direction, it rarely blows exclusively from that direction.  As the wind changes direction and is no longer blowing directly against the windbreak, the protected area decreases. Identification of damaging winds is a critical  step.  Data from local weather stations, climate data bases and landowner observations are all information sources.  Wind roses are effective tools for determining prevailing</a:t>
            </a:r>
            <a:r>
              <a:rPr lang="en-US" b="0" baseline="0" dirty="0" smtClean="0"/>
              <a:t> wind directions. Wind roses are a graph of both frequency and velocity of winds during a specified period of time, usually a month or during a single day.</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11</a:t>
            </a:fld>
            <a:endParaRPr lang="en-US"/>
          </a:p>
        </p:txBody>
      </p:sp>
    </p:spTree>
    <p:extLst>
      <p:ext uri="{BB962C8B-B14F-4D97-AF65-F5344CB8AC3E}">
        <p14:creationId xmlns:p14="http://schemas.microsoft.com/office/powerpoint/2010/main" val="382848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Why is length important?  Although the height of the windbreak determines the extent of the protected area downwind, the length of a windbreak determines the amount of total area receiving protection.  For full protection, the windbreak needs to extend past</a:t>
            </a:r>
            <a:r>
              <a:rPr lang="en-US" b="0" baseline="0" dirty="0" smtClean="0"/>
              <a:t> </a:t>
            </a:r>
            <a:r>
              <a:rPr lang="en-US" b="0" dirty="0" smtClean="0"/>
              <a:t>the width of the area needing protection to account for changing wind directions.  Doubling the length of a windbreak will generally increase the area protected by 4 times.</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12</a:t>
            </a:fld>
            <a:endParaRPr lang="en-US"/>
          </a:p>
        </p:txBody>
      </p:sp>
    </p:spTree>
    <p:extLst>
      <p:ext uri="{BB962C8B-B14F-4D97-AF65-F5344CB8AC3E}">
        <p14:creationId xmlns:p14="http://schemas.microsoft.com/office/powerpoint/2010/main" val="247151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sz="1200" b="0" dirty="0" smtClean="0">
                <a:solidFill>
                  <a:schemeClr val="bg2"/>
                </a:solidFill>
              </a:rPr>
              <a:t>Why is width important?  Width influences windbreak effectiveness through its influence</a:t>
            </a:r>
            <a:r>
              <a:rPr lang="en-US" sz="1200" b="0" baseline="0" dirty="0" smtClean="0">
                <a:solidFill>
                  <a:schemeClr val="bg2"/>
                </a:solidFill>
              </a:rPr>
              <a:t> on density, wildlife values such as increased food, cover and protection, and trapping efficiency.  As the windbreak width increases density, wildlife value, and trapping efficiency all increase.  Wider windbreaks allow the use of more types of plant species thus increasing site diversity and creating possible additional benefits such as income or food sources.</a:t>
            </a:r>
            <a:endParaRPr lang="en-US"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13</a:t>
            </a:fld>
            <a:endParaRPr lang="en-US"/>
          </a:p>
        </p:txBody>
      </p:sp>
    </p:spTree>
    <p:extLst>
      <p:ext uri="{BB962C8B-B14F-4D97-AF65-F5344CB8AC3E}">
        <p14:creationId xmlns:p14="http://schemas.microsoft.com/office/powerpoint/2010/main" val="99524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Why is continuity important?  It is critical that the wind barriers do not have any gaps. Essentially, a gap creates an “end effect” that generates higher winds, in the windbreak, dramatically reducing its effectiveness. The wind velocity through a gap can actually accelerate to 120% of open wind velocity resulting in crop damage or snow drift problems. </a:t>
            </a:r>
          </a:p>
          <a:p>
            <a:pPr marL="0" marR="0" indent="0" algn="l" defTabSz="914400" rtl="0" eaLnBrk="0" fontAlgn="base" latinLnBrk="0" hangingPunct="0">
              <a:lnSpc>
                <a:spcPct val="110000"/>
              </a:lnSpc>
              <a:spcBef>
                <a:spcPct val="30000"/>
              </a:spcBef>
              <a:spcAft>
                <a:spcPct val="10000"/>
              </a:spcAft>
              <a:buClrTx/>
              <a:buSzTx/>
              <a:buFontTx/>
              <a:buNone/>
              <a:tabLst/>
              <a:defRPr/>
            </a:pPr>
            <a:endParaRPr lang="en-US" b="0" dirty="0" smtClean="0"/>
          </a:p>
          <a:p>
            <a:pPr marL="0" marR="0" indent="0" algn="l" defTabSz="914400" rtl="0" eaLnBrk="0" fontAlgn="base" latinLnBrk="0" hangingPunct="0">
              <a:lnSpc>
                <a:spcPct val="110000"/>
              </a:lnSpc>
              <a:spcBef>
                <a:spcPct val="30000"/>
              </a:spcBef>
              <a:spcAft>
                <a:spcPct val="1000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14</a:t>
            </a:fld>
            <a:endParaRPr lang="en-US"/>
          </a:p>
        </p:txBody>
      </p:sp>
    </p:spTree>
    <p:extLst>
      <p:ext uri="{BB962C8B-B14F-4D97-AF65-F5344CB8AC3E}">
        <p14:creationId xmlns:p14="http://schemas.microsoft.com/office/powerpoint/2010/main" val="4805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There are an increasingly expanding array of issues that windbreaks are being asked to address. Early efforts concentrated on the use of windbreaks to prevent soil erosion, protect crops from drying winds, and deflect blowing snow from roadways. Today, windbreaks are being used for a variety of purposes to increase yields of agricultural fields, reduce energy needs around farmsteads and livestock, control dust and odors, and provide environmental services for rural communities.  To</a:t>
            </a:r>
            <a:r>
              <a:rPr lang="en-US" b="0" baseline="0" dirty="0" smtClean="0"/>
              <a:t> meet these needs windbreaks are generally placed into four categories of windbreaks – field, farmstead, livestock, and specialty.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15</a:t>
            </a:fld>
            <a:endParaRPr lang="en-US"/>
          </a:p>
        </p:txBody>
      </p:sp>
    </p:spTree>
    <p:extLst>
      <p:ext uri="{BB962C8B-B14F-4D97-AF65-F5344CB8AC3E}">
        <p14:creationId xmlns:p14="http://schemas.microsoft.com/office/powerpoint/2010/main" val="98066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Field windbreaks were one of the earliest types of windbreaks planted</a:t>
            </a:r>
            <a:r>
              <a:rPr lang="en-US" b="0" baseline="0" dirty="0" smtClean="0"/>
              <a:t> in the US.  As in the past, f</a:t>
            </a:r>
            <a:r>
              <a:rPr lang="en-US" b="0" dirty="0" smtClean="0"/>
              <a:t>ield windbreaks are planted today to control wind erosion</a:t>
            </a:r>
            <a:r>
              <a:rPr lang="en-US" b="0" baseline="0" dirty="0" smtClean="0"/>
              <a:t> and protect crops.  In these sheltered areas soil temperatures tend to be higher, evaporation lower, and humidity increased. Overall crop growth conditions are improved, reducing plant stress and improving net crop yields from 5 to 45%. In many areas where moisture is limiting, field windbreaks can also help capture snow and distribute it across the field. In the future, field windbreaks may be the key in helping agriculture cope with our changing climate.</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16</a:t>
            </a:fld>
            <a:endParaRPr lang="en-US"/>
          </a:p>
        </p:txBody>
      </p:sp>
    </p:spTree>
    <p:extLst>
      <p:ext uri="{BB962C8B-B14F-4D97-AF65-F5344CB8AC3E}">
        <p14:creationId xmlns:p14="http://schemas.microsoft.com/office/powerpoint/2010/main" val="326521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many parts of the US,</a:t>
            </a:r>
            <a:r>
              <a:rPr lang="en-US" b="0" baseline="0" dirty="0" smtClean="0"/>
              <a:t> the constant force of wind exaggerates daily weather conditions and can make living in these areas seem difficult. A well designed windbreak around the home, ranch or farmstead slows the wind, improves the overall environment, and can reduce heating costs as much as 40 percent.  Farmstead windbreaks conserve energy, provide snow control, improve working conditions and provide visual screening and dust control.  Traditionally the most extensive use of farmstead windbreaks has been to protect rural homes in the northern regions of the US.  However, windbreaks use for privacy screens, dust control and noise reduction as well as wind protection are important throughout the country.</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17</a:t>
            </a:fld>
            <a:endParaRPr lang="en-US"/>
          </a:p>
        </p:txBody>
      </p:sp>
    </p:spTree>
    <p:extLst>
      <p:ext uri="{BB962C8B-B14F-4D97-AF65-F5344CB8AC3E}">
        <p14:creationId xmlns:p14="http://schemas.microsoft.com/office/powerpoint/2010/main" val="413809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Windbreaks can play an important</a:t>
            </a:r>
            <a:r>
              <a:rPr lang="en-US" b="0" baseline="0" dirty="0" smtClean="0"/>
              <a:t> role in the protection of livestock. Properly placed windbreaks can provide benefits to feedlots, pastures and calving areas. Reducing wind speed in winter lowers animal stress, improves animal health and increases feeding efficiency. A well, though out and properly cared for windbreak will protect livestock in both the winter and summer and will provide economic benefits over the long term. </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18</a:t>
            </a:fld>
            <a:endParaRPr lang="en-US"/>
          </a:p>
        </p:txBody>
      </p:sp>
    </p:spTree>
    <p:extLst>
      <p:ext uri="{BB962C8B-B14F-4D97-AF65-F5344CB8AC3E}">
        <p14:creationId xmlns:p14="http://schemas.microsoft.com/office/powerpoint/2010/main" val="399593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As mentioned earlier,</a:t>
            </a:r>
            <a:r>
              <a:rPr lang="en-US" b="0" baseline="0" dirty="0" smtClean="0"/>
              <a:t> </a:t>
            </a:r>
            <a:r>
              <a:rPr lang="en-US" b="0" dirty="0" smtClean="0"/>
              <a:t>new emerging uses for windbreaks include moderating noise,</a:t>
            </a:r>
            <a:r>
              <a:rPr lang="en-US" b="0" baseline="0" dirty="0" smtClean="0"/>
              <a:t> s</a:t>
            </a:r>
            <a:r>
              <a:rPr lang="en-US" b="0" dirty="0" smtClean="0"/>
              <a:t>creening unsightly</a:t>
            </a:r>
            <a:r>
              <a:rPr lang="en-US" b="0" baseline="0" dirty="0" smtClean="0"/>
              <a:t> </a:t>
            </a:r>
            <a:r>
              <a:rPr lang="en-US" b="0" dirty="0" smtClean="0"/>
              <a:t>views, reducing airborne chemical drift, improving irrigation efficiency, increasing carbon storage, and mitigating</a:t>
            </a:r>
            <a:r>
              <a:rPr lang="en-US" b="0" baseline="0" dirty="0" smtClean="0"/>
              <a:t> livestock</a:t>
            </a:r>
            <a:r>
              <a:rPr lang="en-US" b="0" dirty="0" smtClean="0"/>
              <a:t> odors</a:t>
            </a:r>
            <a:r>
              <a:rPr lang="en-US" b="0" baseline="0" dirty="0" smtClean="0"/>
              <a:t> and dust as well as using specialized windbreaks called living snow fences to keep roads clear of snow. </a:t>
            </a:r>
            <a:endParaRPr lang="en-US" b="0" dirty="0" smtClean="0"/>
          </a:p>
          <a:p>
            <a:pPr marL="0" marR="0" indent="0" algn="l" defTabSz="914400" rtl="0" eaLnBrk="0" fontAlgn="base" latinLnBrk="0" hangingPunct="0">
              <a:lnSpc>
                <a:spcPct val="110000"/>
              </a:lnSpc>
              <a:spcBef>
                <a:spcPct val="30000"/>
              </a:spcBef>
              <a:spcAft>
                <a:spcPct val="1000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19</a:t>
            </a:fld>
            <a:endParaRPr lang="en-US"/>
          </a:p>
        </p:txBody>
      </p:sp>
    </p:spTree>
    <p:extLst>
      <p:ext uri="{BB962C8B-B14F-4D97-AF65-F5344CB8AC3E}">
        <p14:creationId xmlns:p14="http://schemas.microsoft.com/office/powerpoint/2010/main" val="339822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This presentation will Define a windbreak, Describe the benefits and types, and Recognize basic design considerations</a:t>
            </a:r>
            <a:r>
              <a:rPr lang="en-US" b="0" baseline="0" dirty="0" smtClean="0"/>
              <a:t> that influence the placement and type of windbreak that is needed.</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2</a:t>
            </a:fld>
            <a:endParaRPr lang="en-US"/>
          </a:p>
        </p:txBody>
      </p:sp>
    </p:spTree>
    <p:extLst>
      <p:ext uri="{BB962C8B-B14F-4D97-AF65-F5344CB8AC3E}">
        <p14:creationId xmlns:p14="http://schemas.microsoft.com/office/powerpoint/2010/main" val="391357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sz="1200" b="0" kern="1200" dirty="0" smtClean="0">
                <a:solidFill>
                  <a:schemeClr val="tx1"/>
                </a:solidFill>
                <a:latin typeface="Arial" charset="0"/>
                <a:ea typeface="+mn-ea"/>
                <a:cs typeface="+mn-cs"/>
              </a:rPr>
              <a:t>While each of the previous types of windbreaks mentioned have a primary or key purpose, incorporating</a:t>
            </a:r>
            <a:r>
              <a:rPr lang="en-US" sz="1200" b="0" kern="1200" baseline="0" dirty="0" smtClean="0">
                <a:solidFill>
                  <a:schemeClr val="tx1"/>
                </a:solidFill>
                <a:latin typeface="Arial" charset="0"/>
                <a:ea typeface="+mn-ea"/>
                <a:cs typeface="+mn-cs"/>
              </a:rPr>
              <a:t> additional functions or benefits can be done with any type of windbreak. For example, a</a:t>
            </a:r>
            <a:r>
              <a:rPr lang="en-US" sz="1200" b="0" kern="1200" dirty="0" smtClean="0">
                <a:solidFill>
                  <a:schemeClr val="tx1"/>
                </a:solidFill>
                <a:latin typeface="Arial" charset="0"/>
                <a:ea typeface="+mn-ea"/>
                <a:cs typeface="+mn-cs"/>
              </a:rPr>
              <a:t> multi-row windbreak can be designed to function as a windbreak and allow woody bio-mass harvesting for energy needs and products. In this case, additional rows need to be incorporated into the design to allow rotational harvesting while maintaining the design integrity of the windbreak. </a:t>
            </a:r>
            <a:r>
              <a:rPr lang="en-US" b="0" dirty="0" smtClean="0"/>
              <a:t>Windbreaks can support wildlife that add beauty and pleasure to our lives. They also sustain birds that eat insect pests, improve hunting opportunities, and provide a focal point for family outdoor activities. You can add wildlife benefits to windbreak plantings whether your main goal is to shelter crops, livestock, roads, or a home or farmstead. In addition,</a:t>
            </a:r>
            <a:r>
              <a:rPr lang="en-US" b="0" baseline="0" dirty="0" smtClean="0"/>
              <a:t> windbreaks can be designed and managed to be an on-farm food source or to be a basis of income through the sale of products grown or produced from the windbreak. </a:t>
            </a:r>
            <a:endParaRPr lang="en-US" b="0" dirty="0" smtClean="0"/>
          </a:p>
          <a:p>
            <a:pPr marL="0" marR="0" indent="0" algn="l" defTabSz="914400" rtl="0" eaLnBrk="0" fontAlgn="base" latinLnBrk="0" hangingPunct="0">
              <a:lnSpc>
                <a:spcPct val="110000"/>
              </a:lnSpc>
              <a:spcBef>
                <a:spcPct val="30000"/>
              </a:spcBef>
              <a:spcAft>
                <a:spcPct val="1000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20</a:t>
            </a:fld>
            <a:endParaRPr lang="en-US"/>
          </a:p>
        </p:txBody>
      </p:sp>
    </p:spTree>
    <p:extLst>
      <p:ext uri="{BB962C8B-B14F-4D97-AF65-F5344CB8AC3E}">
        <p14:creationId xmlns:p14="http://schemas.microsoft.com/office/powerpoint/2010/main" val="324703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summary windbreaks are</a:t>
            </a:r>
            <a:r>
              <a:rPr lang="en-US" b="0" baseline="0" dirty="0" smtClean="0"/>
              <a:t> an old established agroforestry practice that even more today has relevancy and need. Properly designed windbreaks can be multi-functional to meet the needs and objectives of any landowner throughout the US. </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21</a:t>
            </a:fld>
            <a:endParaRPr lang="en-US"/>
          </a:p>
        </p:txBody>
      </p:sp>
    </p:spTree>
    <p:extLst>
      <p:ext uri="{BB962C8B-B14F-4D97-AF65-F5344CB8AC3E}">
        <p14:creationId xmlns:p14="http://schemas.microsoft.com/office/powerpoint/2010/main" val="342669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Where is there more information on windbreaks?  A number of web sites are available to provide more detailed information on windbreak systems.  Here are a few: USDA National Agroforestry Center,</a:t>
            </a:r>
            <a:r>
              <a:rPr lang="en-US" b="0" baseline="0" dirty="0" smtClean="0"/>
              <a:t> The Center for Agroforestry, Association for Temperate Agroforestry, and the Natural Resources Conservation Service.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94AEFD-8CD3-45A9-A265-BFE93F238285}" type="slidenum">
              <a:rPr lang="en-US" smtClean="0"/>
              <a:pPr/>
              <a:t>22</a:t>
            </a:fld>
            <a:endParaRPr lang="en-US"/>
          </a:p>
        </p:txBody>
      </p:sp>
    </p:spTree>
    <p:extLst>
      <p:ext uri="{BB962C8B-B14F-4D97-AF65-F5344CB8AC3E}">
        <p14:creationId xmlns:p14="http://schemas.microsoft.com/office/powerpoint/2010/main" val="119045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None/>
            </a:pPr>
            <a:r>
              <a:rPr lang="en-US" b="0" dirty="0" smtClean="0">
                <a:latin typeface="Arial" pitchFamily="34" charset="0"/>
                <a:cs typeface="Arial" pitchFamily="34" charset="0"/>
              </a:rPr>
              <a:t>This presentation was developed by the USDA National Agroforestry Center (NAC), Lincoln NE. NAC is a USDA partnership between the U.S. Forest Service and the Natural Resources Conservation Service.</a:t>
            </a:r>
          </a:p>
          <a:p>
            <a:endParaRPr lang="en-US" dirty="0"/>
          </a:p>
        </p:txBody>
      </p:sp>
      <p:sp>
        <p:nvSpPr>
          <p:cNvPr id="4" name="Slide Number Placeholder 3"/>
          <p:cNvSpPr>
            <a:spLocks noGrp="1"/>
          </p:cNvSpPr>
          <p:nvPr>
            <p:ph type="sldNum" sz="quarter" idx="10"/>
          </p:nvPr>
        </p:nvSpPr>
        <p:spPr/>
        <p:txBody>
          <a:bodyPr/>
          <a:lstStyle/>
          <a:p>
            <a:fld id="{D123068A-96D7-4678-81C5-DEC560232BE1}" type="slidenum">
              <a:rPr lang="en-US" smtClean="0"/>
              <a:pPr/>
              <a:t>23</a:t>
            </a:fld>
            <a:endParaRPr lang="en-US"/>
          </a:p>
        </p:txBody>
      </p:sp>
    </p:spTree>
    <p:extLst>
      <p:ext uri="{BB962C8B-B14F-4D97-AF65-F5344CB8AC3E}">
        <p14:creationId xmlns:p14="http://schemas.microsoft.com/office/powerpoint/2010/main" val="85696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 windbreak is an</a:t>
            </a:r>
            <a:r>
              <a:rPr lang="en-US" b="0" baseline="0" dirty="0" smtClean="0"/>
              <a:t> agroforestry practice.  But w</a:t>
            </a:r>
            <a:r>
              <a:rPr lang="en-US" b="0" dirty="0" smtClean="0"/>
              <a:t>hat is agroforestry? </a:t>
            </a:r>
            <a:r>
              <a:rPr lang="en-US" b="0" baseline="0" dirty="0" smtClean="0"/>
              <a:t> Although there are many definitions on agroforestry one of the simplest definitions is the intentional combining of agriculture and working trees to create sustainable farming systems. In agroforestry systems, trees or shrubs and their products are intentionally used within agricultural systems, livestock, or forests and are cultured with woody plants (e.g. trees and shrubs). Knowledge, careful selection of species, and good management of trees and crops are needed to optimize the production and positive effects within the system and to minimize negative competitive effects. </a:t>
            </a:r>
            <a:r>
              <a:rPr lang="en-US" b="0" dirty="0" smtClean="0"/>
              <a:t>Agroforestry systems can be advantageous over conventional agricultural and forest production methods through increased productivity, improved economic benefits</a:t>
            </a:r>
            <a:r>
              <a:rPr lang="en-US" b="0" baseline="0" dirty="0" smtClean="0"/>
              <a:t> and </a:t>
            </a:r>
            <a:r>
              <a:rPr lang="en-US" b="0" dirty="0" smtClean="0"/>
              <a:t>social outcomes and the enhanced</a:t>
            </a:r>
            <a:r>
              <a:rPr lang="en-US" b="0" baseline="0" dirty="0" smtClean="0"/>
              <a:t> </a:t>
            </a:r>
            <a:r>
              <a:rPr lang="en-US" b="0" dirty="0" smtClean="0"/>
              <a:t>ecological goods and services provided.  Agroforestry systems are used world-wide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4994AEFD-8CD3-45A9-A265-BFE93F238285}" type="slidenum">
              <a:rPr lang="en-US" smtClean="0"/>
              <a:pPr/>
              <a:t>3</a:t>
            </a:fld>
            <a:endParaRPr lang="en-US"/>
          </a:p>
        </p:txBody>
      </p:sp>
    </p:spTree>
    <p:extLst>
      <p:ext uri="{BB962C8B-B14F-4D97-AF65-F5344CB8AC3E}">
        <p14:creationId xmlns:p14="http://schemas.microsoft.com/office/powerpoint/2010/main" val="70880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What is a windbreak?  Windbreaks are a familiar agroforestry practice and applied in</a:t>
            </a:r>
            <a:r>
              <a:rPr lang="en-US" b="0" baseline="0" dirty="0" smtClean="0"/>
              <a:t> many areas of the country. </a:t>
            </a:r>
            <a:r>
              <a:rPr lang="en-US" b="0" dirty="0" smtClean="0"/>
              <a:t>They are also referred to as “shelterbelts” and have been used extensively in the United States since the “dust bowl” era of the 1930’s. A windbreak’s major function is to mitigate wind speed. Therefore, a windbreak can be defined as any living barrier that reduces troublesome winds by creating a wind shadow to the leeward (downwind) side. An agroforestry windbreak is one that utilizes single or multiple rows of trees and/or shrubs that are integrated into crop, livestock, or human activities for environmental and economic purposes. </a:t>
            </a:r>
            <a:endParaRPr lang="en-US"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4</a:t>
            </a:fld>
            <a:endParaRPr lang="en-US"/>
          </a:p>
        </p:txBody>
      </p:sp>
    </p:spTree>
    <p:extLst>
      <p:ext uri="{BB962C8B-B14F-4D97-AF65-F5344CB8AC3E}">
        <p14:creationId xmlns:p14="http://schemas.microsoft.com/office/powerpoint/2010/main" val="385939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t>What benefits do windbreaks provide? </a:t>
            </a:r>
            <a:r>
              <a:rPr lang="en-US" b="0" baseline="0" dirty="0" smtClean="0"/>
              <a:t> The </a:t>
            </a:r>
            <a:r>
              <a:rPr lang="en-US" b="0" dirty="0" smtClean="0"/>
              <a:t>first pane</a:t>
            </a:r>
            <a:r>
              <a:rPr lang="en-US" b="0" baseline="0" dirty="0" smtClean="0"/>
              <a:t> lists some of the</a:t>
            </a:r>
            <a:r>
              <a:rPr lang="en-US" b="0" dirty="0" smtClean="0"/>
              <a:t> more traditional and recognized benefits and purposes.  The second pane</a:t>
            </a:r>
            <a:r>
              <a:rPr lang="en-US" b="0" baseline="0" dirty="0" smtClean="0"/>
              <a:t> lists some of the</a:t>
            </a:r>
            <a:r>
              <a:rPr lang="en-US" b="0" dirty="0" smtClean="0"/>
              <a:t> new emerging uses for windbreaks. </a:t>
            </a:r>
            <a:r>
              <a:rPr lang="en-US" sz="1200" b="0" dirty="0" smtClean="0">
                <a:latin typeface="Bookman Old Style" pitchFamily="18" charset="0"/>
              </a:rPr>
              <a:t>Windbreaks offer a multitude of benefits – from reducing</a:t>
            </a:r>
            <a:r>
              <a:rPr lang="en-US" sz="1200" b="0" baseline="0" dirty="0" smtClean="0">
                <a:latin typeface="Bookman Old Style" pitchFamily="18" charset="0"/>
              </a:rPr>
              <a:t> energy costs to sequestering carbon. </a:t>
            </a:r>
            <a:r>
              <a:rPr lang="en-US" sz="1200" b="0" dirty="0" smtClean="0">
                <a:latin typeface="Bookman Old Style" pitchFamily="18" charset="0"/>
              </a:rPr>
              <a:t>Its important</a:t>
            </a:r>
            <a:r>
              <a:rPr lang="en-US" sz="1200" b="0" baseline="0" dirty="0" smtClean="0">
                <a:latin typeface="Bookman Old Style" pitchFamily="18" charset="0"/>
              </a:rPr>
              <a:t> to remember that n</a:t>
            </a:r>
            <a:r>
              <a:rPr lang="en-US" sz="1200" b="0" dirty="0" smtClean="0">
                <a:latin typeface="Bookman Old Style" pitchFamily="18" charset="0"/>
              </a:rPr>
              <a:t>ot all benefits can be achieved from all windbreaks. Different farm,</a:t>
            </a:r>
            <a:r>
              <a:rPr lang="en-US" sz="1200" b="0" baseline="0" dirty="0" smtClean="0">
                <a:latin typeface="Bookman Old Style" pitchFamily="18" charset="0"/>
              </a:rPr>
              <a:t> ranch and community</a:t>
            </a:r>
            <a:r>
              <a:rPr lang="en-US" sz="1200" b="0" dirty="0" smtClean="0">
                <a:latin typeface="Bookman Old Style" pitchFamily="18" charset="0"/>
              </a:rPr>
              <a:t> needs require different windbreak designs which provide</a:t>
            </a:r>
            <a:r>
              <a:rPr lang="en-US" sz="1200" b="0" baseline="0" dirty="0" smtClean="0">
                <a:latin typeface="Bookman Old Style" pitchFamily="18" charset="0"/>
              </a:rPr>
              <a:t> varying types and levels of benefits</a:t>
            </a:r>
            <a:r>
              <a:rPr lang="en-US" sz="1200" b="0" dirty="0" smtClean="0">
                <a:latin typeface="Bookman Old Style" pitchFamily="18" charset="0"/>
              </a:rPr>
              <a:t>.  A good windbreak design, however, will create multiple benefits</a:t>
            </a:r>
            <a:r>
              <a:rPr lang="en-US" sz="1200" b="0" baseline="0" dirty="0" smtClean="0">
                <a:latin typeface="Bookman Old Style" pitchFamily="18" charset="0"/>
              </a:rPr>
              <a:t> and mitigate multiple concerns.</a:t>
            </a:r>
            <a:endParaRPr lang="en-US" sz="1200" b="0" dirty="0" smtClean="0">
              <a:latin typeface="Bookman Old Style" pitchFamily="18" charset="0"/>
            </a:endParaRPr>
          </a:p>
          <a:p>
            <a:pPr marL="0" marR="0" indent="0" algn="l" defTabSz="914400" rtl="0" eaLnBrk="0" fontAlgn="base" latinLnBrk="0" hangingPunct="0">
              <a:lnSpc>
                <a:spcPct val="110000"/>
              </a:lnSpc>
              <a:spcBef>
                <a:spcPct val="30000"/>
              </a:spcBef>
              <a:spcAft>
                <a:spcPct val="10000"/>
              </a:spcAft>
              <a:buClrTx/>
              <a:buSzTx/>
              <a:buFontTx/>
              <a:buNone/>
              <a:tabLst/>
              <a:defRPr/>
            </a:pPr>
            <a:endParaRPr lang="en-US" b="0" dirty="0" smtClean="0"/>
          </a:p>
          <a:p>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5</a:t>
            </a:fld>
            <a:endParaRPr lang="en-US"/>
          </a:p>
        </p:txBody>
      </p:sp>
    </p:spTree>
    <p:extLst>
      <p:ext uri="{BB962C8B-B14F-4D97-AF65-F5344CB8AC3E}">
        <p14:creationId xmlns:p14="http://schemas.microsoft.com/office/powerpoint/2010/main" val="387157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79B84A-E548-4686-9183-0BE3DC126EF3}" type="slidenum">
              <a:rPr lang="en-US"/>
              <a:pPr/>
              <a:t>6</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b="0" dirty="0" smtClean="0"/>
              <a:t>How does a windbreak work? Windbreaks</a:t>
            </a:r>
            <a:r>
              <a:rPr lang="en-US" b="0" baseline="0" dirty="0" smtClean="0"/>
              <a:t> work in t</a:t>
            </a:r>
            <a:r>
              <a:rPr lang="en-US" b="0" dirty="0" smtClean="0"/>
              <a:t>wo </a:t>
            </a:r>
            <a:r>
              <a:rPr lang="en-US" b="0" dirty="0"/>
              <a:t>ways – modifying </a:t>
            </a:r>
            <a:r>
              <a:rPr lang="en-US" b="0" dirty="0" smtClean="0"/>
              <a:t>air currents that change air flows, sound waves, odor plumes, and microclimates</a:t>
            </a:r>
            <a:r>
              <a:rPr lang="en-US" b="0" baseline="0" dirty="0" smtClean="0"/>
              <a:t> </a:t>
            </a:r>
            <a:r>
              <a:rPr lang="en-US" b="0" dirty="0" smtClean="0"/>
              <a:t>and trapping or filtering air borne contaminants such as sediment,</a:t>
            </a:r>
            <a:r>
              <a:rPr lang="en-US" b="0" baseline="0" dirty="0" smtClean="0"/>
              <a:t> snow, nutrients, pesticides, pathogens, and volatile organic compounds (VOCs)</a:t>
            </a:r>
            <a:r>
              <a:rPr lang="en-US" b="0" dirty="0" smtClean="0"/>
              <a:t>.  These two activities make windbreaks</a:t>
            </a:r>
            <a:r>
              <a:rPr lang="en-US" b="0" baseline="0" dirty="0" smtClean="0"/>
              <a:t> an exceptional environmental tool for conservation planning.</a:t>
            </a:r>
            <a:endParaRPr lang="en-US" b="0" dirty="0"/>
          </a:p>
        </p:txBody>
      </p:sp>
    </p:spTree>
    <p:extLst>
      <p:ext uri="{BB962C8B-B14F-4D97-AF65-F5344CB8AC3E}">
        <p14:creationId xmlns:p14="http://schemas.microsoft.com/office/powerpoint/2010/main" val="403899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10000"/>
              </a:lnSpc>
              <a:spcBef>
                <a:spcPct val="30000"/>
              </a:spcBef>
              <a:spcAft>
                <a:spcPct val="10000"/>
              </a:spcAft>
              <a:buClrTx/>
              <a:buSzTx/>
              <a:buFontTx/>
              <a:buNone/>
              <a:tabLst/>
              <a:defRPr/>
            </a:pPr>
            <a:r>
              <a:rPr lang="en-US" b="0" dirty="0" smtClean="0"/>
              <a:t>What are the effects</a:t>
            </a:r>
            <a:r>
              <a:rPr lang="en-US" b="0" baseline="0" dirty="0" smtClean="0"/>
              <a:t> on the wind when a windbreak is placed on the landscape? </a:t>
            </a:r>
            <a:r>
              <a:rPr lang="en-US" b="0" dirty="0" smtClean="0"/>
              <a:t>Windbreak air flow modifications have</a:t>
            </a:r>
            <a:r>
              <a:rPr lang="en-US" b="0" baseline="0" dirty="0" smtClean="0"/>
              <a:t> a</a:t>
            </a:r>
            <a:r>
              <a:rPr lang="en-US" b="0" dirty="0" smtClean="0"/>
              <a:t> number of effects on air-borne material or</a:t>
            </a:r>
            <a:r>
              <a:rPr lang="en-US" b="0" baseline="0" dirty="0" smtClean="0"/>
              <a:t> </a:t>
            </a:r>
            <a:r>
              <a:rPr lang="en-US" b="0" dirty="0" smtClean="0"/>
              <a:t>particulate matter</a:t>
            </a:r>
            <a:r>
              <a:rPr lang="en-US" b="0" baseline="0" dirty="0" smtClean="0"/>
              <a:t> </a:t>
            </a:r>
            <a:r>
              <a:rPr lang="en-US" b="0" dirty="0" smtClean="0"/>
              <a:t>carried by the</a:t>
            </a:r>
            <a:r>
              <a:rPr lang="en-US" b="0" baseline="0" dirty="0" smtClean="0"/>
              <a:t> wind. W</a:t>
            </a:r>
            <a:r>
              <a:rPr lang="en-US" b="0" dirty="0" smtClean="0"/>
              <a:t>indbreaks lower wind velocity causing air-borne material such as snow to be deposited; physically trap air-borne material such as dust; adsorb some of the chemicals attached to air-borne material; and alter the microclimate on the downwind side of the windbreak that adds to increased crop yields. Air-borne material can come in almost any shape or size, and can be solid particles or liquid droplets. Air-borne material or p</a:t>
            </a:r>
            <a:r>
              <a:rPr lang="en-US" b="0" baseline="0" dirty="0" smtClean="0"/>
              <a:t>articulate matter can include smoke, dirt and dust from factories, farming, and roads or organic compounds and chemicals or snow, mold, spores, and pollen.  </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7</a:t>
            </a:fld>
            <a:endParaRPr lang="en-US"/>
          </a:p>
        </p:txBody>
      </p:sp>
    </p:spTree>
    <p:extLst>
      <p:ext uri="{BB962C8B-B14F-4D97-AF65-F5344CB8AC3E}">
        <p14:creationId xmlns:p14="http://schemas.microsoft.com/office/powerpoint/2010/main" val="378762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10000"/>
              </a:lnSpc>
              <a:spcBef>
                <a:spcPct val="30000"/>
              </a:spcBef>
              <a:spcAft>
                <a:spcPct val="10000"/>
              </a:spcAft>
              <a:buClrTx/>
              <a:buSzTx/>
              <a:buFontTx/>
              <a:buNone/>
              <a:tabLst/>
              <a:defRPr/>
            </a:pPr>
            <a:r>
              <a:rPr lang="en-US" b="0" dirty="0" smtClean="0">
                <a:solidFill>
                  <a:srgbClr val="FFC000"/>
                </a:solidFill>
              </a:rPr>
              <a:t>How can air flow patterns be modified? Modification of air flow depends upon six key windbreak features: Height, Density, Orientation, Length, Width, and Continuity. Each one of these features has its place to play in a windbreak and directly influences the effectiveness of any windbreak.  Lets take a look at each of these</a:t>
            </a:r>
            <a:r>
              <a:rPr lang="en-US" b="0" baseline="0" dirty="0" smtClean="0">
                <a:solidFill>
                  <a:srgbClr val="FFC000"/>
                </a:solidFill>
              </a:rPr>
              <a:t> features in more detail. </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8</a:t>
            </a:fld>
            <a:endParaRPr lang="en-US"/>
          </a:p>
        </p:txBody>
      </p:sp>
    </p:spTree>
    <p:extLst>
      <p:ext uri="{BB962C8B-B14F-4D97-AF65-F5344CB8AC3E}">
        <p14:creationId xmlns:p14="http://schemas.microsoft.com/office/powerpoint/2010/main" val="302621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Windbreak height (referred to as ‘H’) is the most important factor determining the downwind area of protection.  The windbreak ‘H’ is the height of the tallest row of plants in the windbreak.  The windbreak will reduce wind speed for 2 to 5 times the height of the windbreak (2H to 5H) on the upwind side and up to 30H on the downwind side of the barrier.  The area protected is directly proportional to the height, i.e. a 20 foot windbreak will have a 40% reduction at 4H or 80 feet downwind and a 60 foot windbreak will have a 40% reduction at 4H or 240 feet downwind.</a:t>
            </a:r>
            <a:endParaRPr lang="en-US" b="0" dirty="0"/>
          </a:p>
        </p:txBody>
      </p:sp>
      <p:sp>
        <p:nvSpPr>
          <p:cNvPr id="4" name="Slide Number Placeholder 3"/>
          <p:cNvSpPr>
            <a:spLocks noGrp="1"/>
          </p:cNvSpPr>
          <p:nvPr>
            <p:ph type="sldNum" sz="quarter" idx="10"/>
          </p:nvPr>
        </p:nvSpPr>
        <p:spPr/>
        <p:txBody>
          <a:bodyPr/>
          <a:lstStyle/>
          <a:p>
            <a:fld id="{87D3DB32-2747-448A-B457-AF8FE14F443E}" type="slidenum">
              <a:rPr lang="en-US" smtClean="0"/>
              <a:pPr/>
              <a:t>9</a:t>
            </a:fld>
            <a:endParaRPr lang="en-US"/>
          </a:p>
        </p:txBody>
      </p:sp>
    </p:spTree>
    <p:extLst>
      <p:ext uri="{BB962C8B-B14F-4D97-AF65-F5344CB8AC3E}">
        <p14:creationId xmlns:p14="http://schemas.microsoft.com/office/powerpoint/2010/main" val="326149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28788" y="190500"/>
            <a:ext cx="67294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3413" y="17589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95813" y="17589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28788" y="190500"/>
            <a:ext cx="67294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3413" y="17589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3413" y="38925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28788" y="190500"/>
            <a:ext cx="6729412"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33413" y="1758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758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33413" y="38925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D02EBE-3478-4008-80AE-5DBC15D59477}" type="datetime1">
              <a:rPr lang="en-US" smtClean="0"/>
              <a:pPr/>
              <a:t>5/21/2019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7CB875-19BB-41A2-90C0-E48D5A9F4E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CCE94-7E06-4B7D-A79A-82622EE2EA3C}" type="datetime1">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9F6096-D0BE-4BE9-9DCA-843A6DC29703}" type="datetime1">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B875-19BB-41A2-90C0-E48D5A9F4E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4BFC0E-3E14-4462-B23A-4883ACAE3867}" type="datetime1">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48E989-9917-44C3-9484-A8076868EA0E}" type="datetime1">
              <a:rPr lang="en-US" smtClean="0"/>
              <a:pPr/>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A74F528-B5D0-478D-875B-5E59BE456112}" type="datetime1">
              <a:rPr lang="en-US" smtClean="0"/>
              <a:pPr/>
              <a:t>5/21/2019</a:t>
            </a:fld>
            <a:endParaRPr lang="en-US"/>
          </a:p>
        </p:txBody>
      </p:sp>
      <p:sp>
        <p:nvSpPr>
          <p:cNvPr id="8" name="Slide Number Placeholder 7"/>
          <p:cNvSpPr>
            <a:spLocks noGrp="1"/>
          </p:cNvSpPr>
          <p:nvPr>
            <p:ph type="sldNum" sz="quarter" idx="11"/>
          </p:nvPr>
        </p:nvSpPr>
        <p:spPr/>
        <p:txBody>
          <a:bodyPr/>
          <a:lstStyle/>
          <a:p>
            <a:fld id="{8C7CB875-19BB-41A2-90C0-E48D5A9F4EE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CBFF6-23D7-4632-A5F7-00EC042C44AF}" type="datetime1">
              <a:rPr lang="en-US" smtClean="0"/>
              <a:pPr/>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6036E5-D3AC-4CE4-91B3-5814DA2BCE9C}" type="datetime1">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47F4CC4-B1C7-4DD9-8EE4-123353A20034}" type="datetime1">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CC4FF-2E68-4D66-922C-80D092838F04}" type="datetime1">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B5E483-12BB-48B5-A55A-4FED9A27ACE1}" type="datetime1">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CB875-19BB-41A2-90C0-E48D5A9F4E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56" descr="WINDFL~2"/>
          <p:cNvPicPr>
            <a:picLocks noChangeAspect="1" noChangeArrowheads="1"/>
          </p:cNvPicPr>
          <p:nvPr/>
        </p:nvPicPr>
        <p:blipFill>
          <a:blip r:embed="rId17" cstate="print"/>
          <a:srcRect l="1785" t="18750" r="1785" b="33035"/>
          <a:stretch>
            <a:fillRect/>
          </a:stretch>
        </p:blipFill>
        <p:spPr bwMode="auto">
          <a:xfrm>
            <a:off x="160338" y="127000"/>
            <a:ext cx="1403350" cy="623888"/>
          </a:xfrm>
          <a:prstGeom prst="rect">
            <a:avLst/>
          </a:prstGeom>
          <a:noFill/>
          <a:ln w="12700">
            <a:solidFill>
              <a:schemeClr val="tx2"/>
            </a:solidFill>
            <a:miter lim="800000"/>
            <a:headEnd/>
            <a:tailEnd/>
          </a:ln>
          <a:effectLst/>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ransition spd="med">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A47708B-9FF8-4F16-B9C8-CF9343F4966C}" type="datetime1">
              <a:rPr lang="en-US" sz="1000" smtClean="0">
                <a:solidFill>
                  <a:schemeClr val="tx2">
                    <a:shade val="50000"/>
                  </a:schemeClr>
                </a:solidFill>
              </a:rPr>
              <a:pPr/>
              <a:t>5/21/2019</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6.jpeg"/><Relationship Id="rId5" Type="http://schemas.openxmlformats.org/officeDocument/2006/relationships/image" Target="../media/image18.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46.jpeg"/><Relationship Id="rId5" Type="http://schemas.openxmlformats.org/officeDocument/2006/relationships/image" Target="../media/image40.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9.jpeg"/><Relationship Id="rId5" Type="http://schemas.openxmlformats.org/officeDocument/2006/relationships/image" Target="../media/image37.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8.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56.gif"/><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http://www.gov.on.ca/OMAFRA/english/crops/facts/info_odoursf1.jpg" TargetMode="External"/><Relationship Id="rId5" Type="http://schemas.openxmlformats.org/officeDocument/2006/relationships/image" Target="../media/image58.jpeg"/><Relationship Id="rId4" Type="http://schemas.openxmlformats.org/officeDocument/2006/relationships/image" Target="http://www.gov.on.ca/OMAFRA/english/crops/facts/info_odoursf6.jp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s.usda.gov/nac/practices/windbreaks.php"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https://www.nrcs.usda.gov/wps/portal/nrcs/site/national/home/" TargetMode="External"/><Relationship Id="rId5" Type="http://schemas.openxmlformats.org/officeDocument/2006/relationships/hyperlink" Target="http://www.aftaweb.org/" TargetMode="External"/><Relationship Id="rId4" Type="http://schemas.openxmlformats.org/officeDocument/2006/relationships/hyperlink" Target="http://www.centerforagroforestry.org/practices/wb.ph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http://www.gov.on.ca/OMAFRA/english/crops/facts/info_odoursf8.jpg"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Windbreaks</a:t>
            </a:r>
            <a:endParaRPr lang="en-US" dirty="0"/>
          </a:p>
        </p:txBody>
      </p:sp>
      <p:sp>
        <p:nvSpPr>
          <p:cNvPr id="3" name="Subtitle 2"/>
          <p:cNvSpPr>
            <a:spLocks noGrp="1"/>
          </p:cNvSpPr>
          <p:nvPr>
            <p:ph type="subTitle" idx="1"/>
          </p:nvPr>
        </p:nvSpPr>
        <p:spPr/>
        <p:txBody>
          <a:bodyPr/>
          <a:lstStyle/>
          <a:p>
            <a:r>
              <a:rPr lang="en-US" dirty="0" smtClean="0"/>
              <a:t>An agroforestry practice</a:t>
            </a:r>
            <a:endParaRPr lang="en-US" dirty="0"/>
          </a:p>
        </p:txBody>
      </p:sp>
      <p:sp>
        <p:nvSpPr>
          <p:cNvPr id="4" name="TextBox 3"/>
          <p:cNvSpPr txBox="1"/>
          <p:nvPr/>
        </p:nvSpPr>
        <p:spPr>
          <a:xfrm>
            <a:off x="-76200" y="6019800"/>
            <a:ext cx="8382000" cy="338554"/>
          </a:xfrm>
          <a:prstGeom prst="rect">
            <a:avLst/>
          </a:prstGeom>
          <a:noFill/>
        </p:spPr>
        <p:txBody>
          <a:bodyPr wrap="square" rtlCol="0">
            <a:spAutoFit/>
          </a:bodyPr>
          <a:lstStyle/>
          <a:p>
            <a:pPr algn="ctr"/>
            <a:r>
              <a:rPr lang="en-US" sz="1600" i="1" dirty="0" smtClean="0">
                <a:latin typeface="+mj-lt"/>
                <a:cs typeface="Arial" pitchFamily="34" charset="0"/>
              </a:rPr>
              <a:t>This presentation was developed by the USDA National Agroforestry Center</a:t>
            </a:r>
            <a:endParaRPr lang="en-US" sz="1600" i="1" dirty="0">
              <a:latin typeface="+mj-l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effectLst>
                  <a:outerShdw blurRad="38100" dist="38100" dir="2700000" algn="tl">
                    <a:srgbClr val="000000">
                      <a:alpha val="43137"/>
                    </a:srgbClr>
                  </a:outerShdw>
                </a:effectLst>
              </a:rPr>
              <a:t>Why is density important?</a:t>
            </a:r>
            <a:endParaRPr lang="en-US" dirty="0">
              <a:solidFill>
                <a:srgbClr val="00B0F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378537"/>
            <a:ext cx="4770582" cy="3525974"/>
          </a:xfrm>
        </p:spPr>
        <p:txBody>
          <a:bodyPr>
            <a:normAutofit/>
          </a:bodyPr>
          <a:lstStyle/>
          <a:p>
            <a:r>
              <a:rPr lang="en-US" dirty="0" smtClean="0"/>
              <a:t>Dense: maximum wind reduction but short wind shadow</a:t>
            </a:r>
          </a:p>
          <a:p>
            <a:r>
              <a:rPr lang="en-US" dirty="0" smtClean="0"/>
              <a:t>Moderately dense: less wind reduction but longer wind shadow</a:t>
            </a:r>
          </a:p>
          <a:p>
            <a:endParaRPr lang="en-US" dirty="0"/>
          </a:p>
        </p:txBody>
      </p:sp>
      <p:sp>
        <p:nvSpPr>
          <p:cNvPr id="8" name="Slide Number Placeholder 7"/>
          <p:cNvSpPr>
            <a:spLocks noGrp="1"/>
          </p:cNvSpPr>
          <p:nvPr>
            <p:ph type="sldNum" sz="quarter" idx="12"/>
          </p:nvPr>
        </p:nvSpPr>
        <p:spPr/>
        <p:txBody>
          <a:bodyPr/>
          <a:lstStyle/>
          <a:p>
            <a:fld id="{8C7CB875-19BB-41A2-90C0-E48D5A9F4EE6}" type="slidenum">
              <a:rPr lang="en-US" smtClean="0"/>
              <a:pPr/>
              <a:t>10</a:t>
            </a:fld>
            <a:endParaRPr lang="en-US"/>
          </a:p>
        </p:txBody>
      </p:sp>
      <p:pic>
        <p:nvPicPr>
          <p:cNvPr id="9" name="Picture 6" descr="slide55"/>
          <p:cNvPicPr>
            <a:picLocks noChangeAspect="1" noChangeArrowheads="1"/>
          </p:cNvPicPr>
          <p:nvPr/>
        </p:nvPicPr>
        <p:blipFill>
          <a:blip r:embed="rId3" cstate="print"/>
          <a:srcRect/>
          <a:stretch>
            <a:fillRect/>
          </a:stretch>
        </p:blipFill>
        <p:spPr bwMode="auto">
          <a:xfrm>
            <a:off x="3207328" y="4367028"/>
            <a:ext cx="1958109" cy="1011690"/>
          </a:xfrm>
          <a:prstGeom prst="roundRect">
            <a:avLst/>
          </a:prstGeom>
          <a:ln>
            <a:noFill/>
          </a:ln>
          <a:effectLst>
            <a:outerShdw blurRad="190500" algn="tl" rotWithShape="0">
              <a:srgbClr val="000000">
                <a:alpha val="70000"/>
              </a:srgbClr>
            </a:outerShdw>
          </a:effectLst>
        </p:spPr>
      </p:pic>
      <p:pic>
        <p:nvPicPr>
          <p:cNvPr id="10" name="Picture 2" descr="slide54"/>
          <p:cNvPicPr>
            <a:picLocks noChangeAspect="1" noChangeArrowheads="1"/>
          </p:cNvPicPr>
          <p:nvPr/>
        </p:nvPicPr>
        <p:blipFill>
          <a:blip r:embed="rId4" cstate="print">
            <a:lum bright="12000"/>
          </a:blip>
          <a:srcRect t="5370"/>
          <a:stretch>
            <a:fillRect/>
          </a:stretch>
        </p:blipFill>
        <p:spPr bwMode="auto">
          <a:xfrm>
            <a:off x="331920" y="4451927"/>
            <a:ext cx="2628368" cy="1293091"/>
          </a:xfrm>
          <a:prstGeom prst="roundRect">
            <a:avLst/>
          </a:prstGeom>
          <a:ln>
            <a:noFill/>
          </a:ln>
          <a:effectLst>
            <a:outerShdw blurRad="190500" algn="tl" rotWithShape="0">
              <a:srgbClr val="000000">
                <a:alpha val="70000"/>
              </a:srgbClr>
            </a:outerShdw>
          </a:effectLst>
        </p:spPr>
      </p:pic>
      <p:pic>
        <p:nvPicPr>
          <p:cNvPr id="13" name="Picture 12" descr="IMG_2208.JPG"/>
          <p:cNvPicPr>
            <a:picLocks noChangeAspect="1"/>
          </p:cNvPicPr>
          <p:nvPr/>
        </p:nvPicPr>
        <p:blipFill>
          <a:blip r:embed="rId5" cstate="print"/>
          <a:srcRect t="16568" b="3748"/>
          <a:stretch>
            <a:fillRect/>
          </a:stretch>
        </p:blipFill>
        <p:spPr>
          <a:xfrm>
            <a:off x="2253672" y="5159112"/>
            <a:ext cx="2179781" cy="1302709"/>
          </a:xfrm>
          <a:prstGeom prst="roundRect">
            <a:avLst/>
          </a:prstGeom>
          <a:ln>
            <a:noFill/>
          </a:ln>
          <a:effectLst>
            <a:outerShdw blurRad="190500" algn="tl" rotWithShape="0">
              <a:srgbClr val="000000">
                <a:alpha val="70000"/>
              </a:srgbClr>
            </a:outerShdw>
          </a:effectLst>
        </p:spPr>
      </p:pic>
      <p:sp>
        <p:nvSpPr>
          <p:cNvPr id="14" name="TextBox 13"/>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11" name="Picture 7" descr="3j-3"/>
          <p:cNvPicPr>
            <a:picLocks noChangeAspect="1" noChangeArrowheads="1"/>
          </p:cNvPicPr>
          <p:nvPr/>
        </p:nvPicPr>
        <p:blipFill>
          <a:blip r:embed="rId6" cstate="print"/>
          <a:srcRect l="2206" r="2206" b="50000"/>
          <a:stretch>
            <a:fillRect/>
          </a:stretch>
        </p:blipFill>
        <p:spPr bwMode="auto">
          <a:xfrm>
            <a:off x="5340124" y="1433513"/>
            <a:ext cx="3370262" cy="4006850"/>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effectLst>
                  <a:outerShdw blurRad="38100" dist="38100" dir="2700000" algn="tl">
                    <a:srgbClr val="000000">
                      <a:alpha val="43137"/>
                    </a:srgbClr>
                  </a:outerShdw>
                </a:effectLst>
              </a:rPr>
              <a:t>Why is orientation important?</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507840"/>
            <a:ext cx="4936837" cy="2851727"/>
          </a:xfrm>
        </p:spPr>
        <p:txBody>
          <a:bodyPr>
            <a:normAutofit lnSpcReduction="10000"/>
          </a:bodyPr>
          <a:lstStyle/>
          <a:p>
            <a:pPr>
              <a:buNone/>
            </a:pPr>
            <a:r>
              <a:rPr lang="en-US" dirty="0" smtClean="0"/>
              <a:t>Location or layout:</a:t>
            </a:r>
          </a:p>
          <a:p>
            <a:r>
              <a:rPr lang="en-US" dirty="0" smtClean="0"/>
              <a:t>Directly influences area protected</a:t>
            </a:r>
          </a:p>
          <a:p>
            <a:r>
              <a:rPr lang="en-US" dirty="0" smtClean="0"/>
              <a:t>Effects vary with critical weather periods and wind directions</a:t>
            </a:r>
          </a:p>
          <a:p>
            <a:pPr>
              <a:buNone/>
            </a:pPr>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11</a:t>
            </a:fld>
            <a:endParaRPr lang="en-US"/>
          </a:p>
        </p:txBody>
      </p:sp>
      <p:pic>
        <p:nvPicPr>
          <p:cNvPr id="5" name="Picture 5"/>
          <p:cNvPicPr>
            <a:picLocks noChangeAspect="1" noChangeArrowheads="1"/>
          </p:cNvPicPr>
          <p:nvPr/>
        </p:nvPicPr>
        <p:blipFill>
          <a:blip r:embed="rId3" cstate="print"/>
          <a:srcRect b="6422"/>
          <a:stretch>
            <a:fillRect/>
          </a:stretch>
        </p:blipFill>
        <p:spPr bwMode="auto">
          <a:xfrm>
            <a:off x="5671993" y="1469015"/>
            <a:ext cx="2892425" cy="4811712"/>
          </a:xfrm>
          <a:prstGeom prst="rect">
            <a:avLst/>
          </a:prstGeom>
          <a:ln>
            <a:noFill/>
          </a:ln>
          <a:effectLst>
            <a:outerShdw blurRad="190500" algn="tl" rotWithShape="0">
              <a:srgbClr val="000000">
                <a:alpha val="70000"/>
              </a:srgbClr>
            </a:outerShdw>
          </a:effectLst>
        </p:spPr>
      </p:pic>
      <p:pic>
        <p:nvPicPr>
          <p:cNvPr id="6" name="Picture 19" descr="columbia_jan"/>
          <p:cNvPicPr>
            <a:picLocks noChangeAspect="1" noChangeArrowheads="1"/>
          </p:cNvPicPr>
          <p:nvPr/>
        </p:nvPicPr>
        <p:blipFill>
          <a:blip r:embed="rId4" cstate="print"/>
          <a:srcRect l="9123" t="12077" r="9123" b="26839"/>
          <a:stretch>
            <a:fillRect/>
          </a:stretch>
        </p:blipFill>
        <p:spPr bwMode="auto">
          <a:xfrm>
            <a:off x="1690255" y="4267198"/>
            <a:ext cx="2189412" cy="2158748"/>
          </a:xfrm>
          <a:prstGeom prst="roundRect">
            <a:avLst/>
          </a:prstGeom>
          <a:ln>
            <a:noFill/>
          </a:ln>
          <a:effectLst>
            <a:outerShdw blurRad="190500" algn="tl" rotWithShape="0">
              <a:srgbClr val="000000">
                <a:alpha val="70000"/>
              </a:srgbClr>
            </a:outerShdw>
          </a:effectLst>
        </p:spPr>
      </p:pic>
      <p:sp>
        <p:nvSpPr>
          <p:cNvPr id="7" name="Rectangle 2"/>
          <p:cNvSpPr>
            <a:spLocks noChangeArrowheads="1"/>
          </p:cNvSpPr>
          <p:nvPr/>
        </p:nvSpPr>
        <p:spPr bwMode="auto">
          <a:xfrm>
            <a:off x="1722583" y="5823525"/>
            <a:ext cx="2128982" cy="734291"/>
          </a:xfrm>
          <a:prstGeom prst="rect">
            <a:avLst/>
          </a:prstGeom>
          <a:noFill/>
          <a:ln w="12700">
            <a:noFill/>
            <a:miter lim="800000"/>
            <a:headEnd/>
            <a:tailEnd/>
          </a:ln>
          <a:effectLst/>
        </p:spPr>
        <p:txBody>
          <a:bodyPr lIns="90488" tIns="44450" rIns="90488" bIns="44450" anchor="ctr"/>
          <a:lstStyle/>
          <a:p>
            <a:pPr algn="ctr"/>
            <a:r>
              <a:rPr lang="en-US" sz="1800" b="1" dirty="0">
                <a:solidFill>
                  <a:schemeClr val="bg1"/>
                </a:solidFill>
              </a:rPr>
              <a:t>Wind </a:t>
            </a:r>
            <a:r>
              <a:rPr lang="en-US" sz="1800" b="1" dirty="0" smtClean="0">
                <a:solidFill>
                  <a:schemeClr val="bg1"/>
                </a:solidFill>
              </a:rPr>
              <a:t>Rose</a:t>
            </a:r>
            <a:endParaRPr lang="en-US" sz="1800" b="1" i="1" dirty="0">
              <a:solidFill>
                <a:schemeClr val="bg1"/>
              </a:solidFill>
            </a:endParaRPr>
          </a:p>
        </p:txBody>
      </p:sp>
      <p:sp>
        <p:nvSpPr>
          <p:cNvPr id="8" name="TextBox 7"/>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effectLst>
                  <a:outerShdw blurRad="38100" dist="38100" dir="2700000" algn="tl">
                    <a:srgbClr val="000000">
                      <a:alpha val="43137"/>
                    </a:srgbClr>
                  </a:outerShdw>
                </a:effectLst>
              </a:rPr>
              <a:t>Why is length important?</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0827"/>
            <a:ext cx="7467600" cy="1992737"/>
          </a:xfrm>
        </p:spPr>
        <p:txBody>
          <a:bodyPr>
            <a:normAutofit fontScale="77500" lnSpcReduction="20000"/>
          </a:bodyPr>
          <a:lstStyle/>
          <a:p>
            <a:pPr>
              <a:lnSpc>
                <a:spcPct val="120000"/>
              </a:lnSpc>
            </a:pPr>
            <a:r>
              <a:rPr lang="en-US" dirty="0" smtClean="0"/>
              <a:t>For full protection, the windbreak needs to extend the entire length of the area needing protection to account for changing wind directions.</a:t>
            </a:r>
          </a:p>
          <a:p>
            <a:pPr>
              <a:lnSpc>
                <a:spcPct val="120000"/>
              </a:lnSpc>
            </a:pPr>
            <a:r>
              <a:rPr lang="en-US" dirty="0" smtClean="0"/>
              <a:t>Doubling the length of a windbreak will generally increase the area protected by 4 times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12</a:t>
            </a:fld>
            <a:endParaRPr lang="en-US"/>
          </a:p>
        </p:txBody>
      </p:sp>
      <p:sp>
        <p:nvSpPr>
          <p:cNvPr id="5" name="Rectangle 2"/>
          <p:cNvSpPr>
            <a:spLocks noChangeArrowheads="1"/>
          </p:cNvSpPr>
          <p:nvPr/>
        </p:nvSpPr>
        <p:spPr bwMode="auto">
          <a:xfrm>
            <a:off x="1828810" y="3666836"/>
            <a:ext cx="5786741" cy="2762539"/>
          </a:xfrm>
          <a:prstGeom prst="rect">
            <a:avLst/>
          </a:prstGeom>
          <a:solidFill>
            <a:srgbClr val="DDE8D6"/>
          </a:solidFill>
          <a:ln w="9525">
            <a:noFill/>
            <a:miter lim="800000"/>
            <a:headEnd/>
            <a:tailEnd/>
          </a:ln>
          <a:effectLst>
            <a:outerShdw dist="35921" dir="2700000" algn="ctr" rotWithShape="0">
              <a:srgbClr val="898575"/>
            </a:outerShdw>
          </a:effectLst>
        </p:spPr>
        <p:txBody>
          <a:bodyPr wrap="none" anchor="ctr"/>
          <a:lstStyle/>
          <a:p>
            <a:endParaRPr lang="en-US"/>
          </a:p>
        </p:txBody>
      </p:sp>
      <p:sp>
        <p:nvSpPr>
          <p:cNvPr id="6" name="Cloud"/>
          <p:cNvSpPr>
            <a:spLocks noChangeAspect="1" noEditPoints="1" noChangeArrowheads="1"/>
          </p:cNvSpPr>
          <p:nvPr/>
        </p:nvSpPr>
        <p:spPr bwMode="auto">
          <a:xfrm>
            <a:off x="1955553" y="3786909"/>
            <a:ext cx="5442787" cy="50092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 name="Line 18"/>
          <p:cNvSpPr>
            <a:spLocks noChangeShapeType="1"/>
          </p:cNvSpPr>
          <p:nvPr/>
        </p:nvSpPr>
        <p:spPr bwMode="auto">
          <a:xfrm flipH="1" flipV="1">
            <a:off x="1985829" y="4100944"/>
            <a:ext cx="2775094" cy="2304040"/>
          </a:xfrm>
          <a:prstGeom prst="line">
            <a:avLst/>
          </a:prstGeom>
          <a:noFill/>
          <a:ln w="38100">
            <a:solidFill>
              <a:schemeClr val="bg1"/>
            </a:solidFill>
            <a:round/>
            <a:headEnd/>
            <a:tailEnd type="triangle" w="med" len="med"/>
          </a:ln>
          <a:effectLst/>
        </p:spPr>
        <p:txBody>
          <a:bodyPr/>
          <a:lstStyle/>
          <a:p>
            <a:endParaRPr lang="en-US"/>
          </a:p>
        </p:txBody>
      </p:sp>
      <p:sp>
        <p:nvSpPr>
          <p:cNvPr id="9" name="Line 19"/>
          <p:cNvSpPr>
            <a:spLocks noChangeShapeType="1"/>
          </p:cNvSpPr>
          <p:nvPr/>
        </p:nvSpPr>
        <p:spPr bwMode="auto">
          <a:xfrm flipV="1">
            <a:off x="4744760" y="4073235"/>
            <a:ext cx="2755177" cy="2335933"/>
          </a:xfrm>
          <a:prstGeom prst="line">
            <a:avLst/>
          </a:prstGeom>
          <a:noFill/>
          <a:ln w="38100">
            <a:solidFill>
              <a:schemeClr val="bg1"/>
            </a:solidFill>
            <a:round/>
            <a:headEnd/>
            <a:tailEnd type="triangle" w="med" len="med"/>
          </a:ln>
          <a:effectLst/>
        </p:spPr>
        <p:txBody>
          <a:bodyPr/>
          <a:lstStyle/>
          <a:p>
            <a:endParaRPr lang="en-US"/>
          </a:p>
        </p:txBody>
      </p:sp>
      <p:sp>
        <p:nvSpPr>
          <p:cNvPr id="14" name="Text Box 20"/>
          <p:cNvSpPr txBox="1">
            <a:spLocks noChangeArrowheads="1"/>
          </p:cNvSpPr>
          <p:nvPr/>
        </p:nvSpPr>
        <p:spPr bwMode="auto">
          <a:xfrm>
            <a:off x="2683319" y="3815341"/>
            <a:ext cx="4017962" cy="457200"/>
          </a:xfrm>
          <a:prstGeom prst="rect">
            <a:avLst/>
          </a:prstGeom>
          <a:noFill/>
          <a:ln w="9525">
            <a:noFill/>
            <a:miter lim="800000"/>
            <a:headEnd/>
            <a:tailEnd/>
          </a:ln>
          <a:effectLst/>
        </p:spPr>
        <p:txBody>
          <a:bodyPr>
            <a:spAutoFit/>
          </a:bodyPr>
          <a:lstStyle/>
          <a:p>
            <a:pPr algn="ctr">
              <a:spcBef>
                <a:spcPct val="50000"/>
              </a:spcBef>
            </a:pPr>
            <a:r>
              <a:rPr lang="en-US" dirty="0">
                <a:solidFill>
                  <a:schemeClr val="bg2">
                    <a:lumMod val="50000"/>
                  </a:schemeClr>
                </a:solidFill>
                <a:latin typeface="Comic Sans MS" pitchFamily="66" charset="0"/>
              </a:rPr>
              <a:t>Windbreak</a:t>
            </a:r>
          </a:p>
        </p:txBody>
      </p:sp>
      <p:sp>
        <p:nvSpPr>
          <p:cNvPr id="15" name="Text Box 21"/>
          <p:cNvSpPr txBox="1">
            <a:spLocks noChangeArrowheads="1"/>
          </p:cNvSpPr>
          <p:nvPr/>
        </p:nvSpPr>
        <p:spPr bwMode="auto">
          <a:xfrm>
            <a:off x="3653701" y="4493336"/>
            <a:ext cx="2479675" cy="430887"/>
          </a:xfrm>
          <a:prstGeom prst="rect">
            <a:avLst/>
          </a:prstGeom>
          <a:noFill/>
          <a:ln w="9525">
            <a:noFill/>
            <a:miter lim="800000"/>
            <a:headEnd/>
            <a:tailEnd/>
          </a:ln>
          <a:effectLst/>
        </p:spPr>
        <p:txBody>
          <a:bodyPr>
            <a:spAutoFit/>
          </a:bodyPr>
          <a:lstStyle/>
          <a:p>
            <a:pPr>
              <a:spcBef>
                <a:spcPct val="50000"/>
              </a:spcBef>
            </a:pPr>
            <a:r>
              <a:rPr lang="en-US" sz="2200" dirty="0">
                <a:solidFill>
                  <a:schemeClr val="bg2">
                    <a:lumMod val="50000"/>
                  </a:schemeClr>
                </a:solidFill>
                <a:latin typeface="Comic Sans MS" pitchFamily="66" charset="0"/>
              </a:rPr>
              <a:t>protected area</a:t>
            </a:r>
          </a:p>
        </p:txBody>
      </p:sp>
      <p:pic>
        <p:nvPicPr>
          <p:cNvPr id="1028" name="Picture 4" descr="C:\Documents and Settings\doug.wallace\Local Settings\Temporary Internet Files\Content.IE5\NV9GKP4U\MC900433918[1].png"/>
          <p:cNvPicPr>
            <a:picLocks noChangeAspect="1" noChangeArrowheads="1"/>
          </p:cNvPicPr>
          <p:nvPr/>
        </p:nvPicPr>
        <p:blipFill>
          <a:blip r:embed="rId3" cstate="print"/>
          <a:srcRect/>
          <a:stretch>
            <a:fillRect/>
          </a:stretch>
        </p:blipFill>
        <p:spPr bwMode="auto">
          <a:xfrm>
            <a:off x="4267200" y="4921241"/>
            <a:ext cx="1166098" cy="1166098"/>
          </a:xfrm>
          <a:prstGeom prst="rect">
            <a:avLst/>
          </a:prstGeom>
          <a:noFill/>
          <a:effectLst>
            <a:outerShdw blurRad="50800" dist="38100" dir="2700000" algn="tl" rotWithShape="0">
              <a:prstClr val="black">
                <a:alpha val="40000"/>
              </a:prstClr>
            </a:outerShdw>
          </a:effectLst>
        </p:spPr>
      </p:pic>
      <p:sp>
        <p:nvSpPr>
          <p:cNvPr id="16" name="TextBox 15"/>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Why is width important?</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52425"/>
            <a:ext cx="3846945" cy="3479800"/>
          </a:xfrm>
        </p:spPr>
        <p:txBody>
          <a:bodyPr/>
          <a:lstStyle/>
          <a:p>
            <a:pPr>
              <a:buNone/>
            </a:pPr>
            <a:r>
              <a:rPr lang="en-US" dirty="0" smtClean="0"/>
              <a:t>Width influences:</a:t>
            </a:r>
          </a:p>
          <a:p>
            <a:r>
              <a:rPr lang="en-US" dirty="0" smtClean="0"/>
              <a:t>Density </a:t>
            </a:r>
          </a:p>
          <a:p>
            <a:r>
              <a:rPr lang="en-US" dirty="0" smtClean="0"/>
              <a:t>Wildlife values  </a:t>
            </a:r>
          </a:p>
          <a:p>
            <a:r>
              <a:rPr lang="en-US" dirty="0" smtClean="0"/>
              <a:t>Trapping capacity and efficiency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13</a:t>
            </a:fld>
            <a:endParaRPr lang="en-US"/>
          </a:p>
        </p:txBody>
      </p:sp>
      <p:pic>
        <p:nvPicPr>
          <p:cNvPr id="5" name="Picture 9" descr="2250-0049"/>
          <p:cNvPicPr>
            <a:picLocks noChangeAspect="1" noChangeArrowheads="1"/>
          </p:cNvPicPr>
          <p:nvPr/>
        </p:nvPicPr>
        <p:blipFill>
          <a:blip r:embed="rId3" cstate="print">
            <a:lum bright="30000" contrast="30000"/>
          </a:blip>
          <a:srcRect t="14209" r="22964"/>
          <a:stretch>
            <a:fillRect/>
          </a:stretch>
        </p:blipFill>
        <p:spPr>
          <a:xfrm>
            <a:off x="4611114" y="1271588"/>
            <a:ext cx="4244975" cy="2179637"/>
          </a:xfrm>
          <a:prstGeom prst="roundRect">
            <a:avLst/>
          </a:prstGeom>
          <a:ln>
            <a:noFill/>
          </a:ln>
          <a:effectLst>
            <a:outerShdw blurRad="190500" algn="tl" rotWithShape="0">
              <a:srgbClr val="000000">
                <a:alpha val="70000"/>
              </a:srgbClr>
            </a:outerShdw>
          </a:effectLst>
        </p:spPr>
      </p:pic>
      <p:grpSp>
        <p:nvGrpSpPr>
          <p:cNvPr id="13" name="Group 12"/>
          <p:cNvGrpSpPr/>
          <p:nvPr/>
        </p:nvGrpSpPr>
        <p:grpSpPr>
          <a:xfrm>
            <a:off x="4670570" y="3714894"/>
            <a:ext cx="4121150" cy="2593975"/>
            <a:chOff x="4670570" y="3714894"/>
            <a:chExt cx="4121150" cy="2593975"/>
          </a:xfrm>
        </p:grpSpPr>
        <p:pic>
          <p:nvPicPr>
            <p:cNvPr id="6" name="Picture 12" descr="frmstd wndbrk wildlife2"/>
            <p:cNvPicPr>
              <a:picLocks noChangeAspect="1" noChangeArrowheads="1"/>
            </p:cNvPicPr>
            <p:nvPr/>
          </p:nvPicPr>
          <p:blipFill>
            <a:blip r:embed="rId4" cstate="print"/>
            <a:srcRect t="2530" r="5702" b="3508"/>
            <a:stretch>
              <a:fillRect/>
            </a:stretch>
          </p:blipFill>
          <p:spPr bwMode="auto">
            <a:xfrm>
              <a:off x="4670570" y="3714894"/>
              <a:ext cx="4121150" cy="2593975"/>
            </a:xfrm>
            <a:prstGeom prst="rect">
              <a:avLst/>
            </a:prstGeom>
            <a:ln>
              <a:noFill/>
            </a:ln>
            <a:effectLst>
              <a:outerShdw blurRad="190500" algn="tl" rotWithShape="0">
                <a:srgbClr val="000000">
                  <a:alpha val="70000"/>
                </a:srgbClr>
              </a:outerShdw>
            </a:effectLst>
          </p:spPr>
        </p:pic>
        <p:sp>
          <p:nvSpPr>
            <p:cNvPr id="9" name="Rounded Rectangle 8"/>
            <p:cNvSpPr/>
            <p:nvPr/>
          </p:nvSpPr>
          <p:spPr>
            <a:xfrm>
              <a:off x="6779490" y="5948217"/>
              <a:ext cx="2011680" cy="350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12" name="Picture 11" descr="NRCS-IA-99-0566.jpg"/>
          <p:cNvPicPr/>
          <p:nvPr/>
        </p:nvPicPr>
        <p:blipFill>
          <a:blip r:embed="rId5" cstate="print"/>
          <a:srcRect l="15741" t="16308"/>
          <a:stretch>
            <a:fillRect/>
          </a:stretch>
        </p:blipFill>
        <p:spPr>
          <a:xfrm>
            <a:off x="1246909" y="4110303"/>
            <a:ext cx="2722418" cy="2036618"/>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Why is continuity important?</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98604"/>
            <a:ext cx="7467600" cy="1872673"/>
          </a:xfrm>
        </p:spPr>
        <p:txBody>
          <a:bodyPr/>
          <a:lstStyle/>
          <a:p>
            <a:r>
              <a:rPr lang="en-US" dirty="0" smtClean="0"/>
              <a:t>Wind speed increases in a gap </a:t>
            </a:r>
          </a:p>
          <a:p>
            <a:r>
              <a:rPr lang="en-US" dirty="0" smtClean="0"/>
              <a:t>Gaps in the windbreak can result in damage or complications downwind</a:t>
            </a:r>
          </a:p>
          <a:p>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14</a:t>
            </a:fld>
            <a:endParaRPr lang="en-US"/>
          </a:p>
        </p:txBody>
      </p:sp>
      <p:pic>
        <p:nvPicPr>
          <p:cNvPr id="5" name="Picture 2" descr="P2010008"/>
          <p:cNvPicPr>
            <a:picLocks noChangeAspect="1" noChangeArrowheads="1"/>
          </p:cNvPicPr>
          <p:nvPr/>
        </p:nvPicPr>
        <p:blipFill>
          <a:blip r:embed="rId3" cstate="print"/>
          <a:srcRect/>
          <a:stretch>
            <a:fillRect/>
          </a:stretch>
        </p:blipFill>
        <p:spPr bwMode="auto">
          <a:xfrm>
            <a:off x="461818" y="3426691"/>
            <a:ext cx="3454400" cy="2590800"/>
          </a:xfrm>
          <a:prstGeom prst="roundRect">
            <a:avLst/>
          </a:prstGeom>
          <a:ln>
            <a:noFill/>
          </a:ln>
          <a:effectLst>
            <a:outerShdw blurRad="190500" algn="tl" rotWithShape="0">
              <a:srgbClr val="000000">
                <a:alpha val="70000"/>
              </a:srgbClr>
            </a:outerShdw>
          </a:effectLst>
        </p:spPr>
      </p:pic>
      <p:pic>
        <p:nvPicPr>
          <p:cNvPr id="6" name="Picture 2" descr="windbreak 5"/>
          <p:cNvPicPr>
            <a:picLocks noChangeAspect="1" noChangeArrowheads="1"/>
          </p:cNvPicPr>
          <p:nvPr/>
        </p:nvPicPr>
        <p:blipFill>
          <a:blip r:embed="rId4" cstate="print"/>
          <a:srcRect l="1931" t="2431" r="2872" b="10254"/>
          <a:stretch>
            <a:fillRect/>
          </a:stretch>
        </p:blipFill>
        <p:spPr bwMode="auto">
          <a:xfrm>
            <a:off x="4830618" y="3380509"/>
            <a:ext cx="2798618" cy="3020291"/>
          </a:xfrm>
          <a:prstGeom prst="roundRect">
            <a:avLst/>
          </a:prstGeom>
          <a:ln>
            <a:noFill/>
          </a:ln>
          <a:effectLst>
            <a:outerShdw blurRad="190500" algn="tl" rotWithShape="0">
              <a:srgbClr val="000000">
                <a:alpha val="70000"/>
              </a:srgbClr>
            </a:outerShdw>
          </a:effectLst>
        </p:spPr>
      </p:pic>
      <p:sp>
        <p:nvSpPr>
          <p:cNvPr id="7" name="Text Box 4"/>
          <p:cNvSpPr txBox="1">
            <a:spLocks noChangeArrowheads="1"/>
          </p:cNvSpPr>
          <p:nvPr/>
        </p:nvSpPr>
        <p:spPr bwMode="auto">
          <a:xfrm>
            <a:off x="4948959" y="6406429"/>
            <a:ext cx="2662238" cy="336550"/>
          </a:xfrm>
          <a:prstGeom prst="rect">
            <a:avLst/>
          </a:prstGeom>
          <a:noFill/>
          <a:ln w="9525">
            <a:noFill/>
            <a:miter lim="800000"/>
            <a:headEnd/>
            <a:tailEnd/>
          </a:ln>
          <a:effectLst/>
        </p:spPr>
        <p:txBody>
          <a:bodyPr>
            <a:spAutoFit/>
          </a:bodyPr>
          <a:lstStyle/>
          <a:p>
            <a:pPr>
              <a:spcBef>
                <a:spcPct val="50000"/>
              </a:spcBef>
            </a:pPr>
            <a:r>
              <a:rPr lang="en-US" sz="1600" b="1" dirty="0"/>
              <a:t>(% of open wind speed)</a:t>
            </a:r>
          </a:p>
        </p:txBody>
      </p:sp>
      <p:sp>
        <p:nvSpPr>
          <p:cNvPr id="8" name="TextBox 7"/>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C7CB875-19BB-41A2-90C0-E48D5A9F4EE6}" type="slidenum">
              <a:rPr lang="en-US" smtClean="0"/>
              <a:pPr/>
              <a:t>15</a:t>
            </a:fld>
            <a:endParaRPr lang="en-US"/>
          </a:p>
        </p:txBody>
      </p:sp>
      <p:sp>
        <p:nvSpPr>
          <p:cNvPr id="10" name="Title 1"/>
          <p:cNvSpPr txBox="1">
            <a:spLocks/>
          </p:cNvSpPr>
          <p:nvPr/>
        </p:nvSpPr>
        <p:spPr>
          <a:xfrm>
            <a:off x="457200" y="274638"/>
            <a:ext cx="7467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Types of windbreaks</a:t>
            </a:r>
            <a:endParaRPr kumimoji="0" lang="en-US" sz="4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11" name="TextBox 10"/>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14" name="Picture 13" descr="0304-0054.jpg"/>
          <p:cNvPicPr>
            <a:picLocks noChangeAspect="1"/>
          </p:cNvPicPr>
          <p:nvPr/>
        </p:nvPicPr>
        <p:blipFill>
          <a:blip r:embed="rId3" cstate="print"/>
          <a:stretch>
            <a:fillRect/>
          </a:stretch>
        </p:blipFill>
        <p:spPr>
          <a:xfrm>
            <a:off x="633165" y="1248598"/>
            <a:ext cx="3195020" cy="2159197"/>
          </a:xfrm>
          <a:prstGeom prst="roundRect">
            <a:avLst/>
          </a:prstGeom>
          <a:ln>
            <a:noFill/>
          </a:ln>
          <a:effectLst>
            <a:outerShdw blurRad="190500" algn="tl" rotWithShape="0">
              <a:srgbClr val="000000">
                <a:alpha val="70000"/>
              </a:srgbClr>
            </a:outerShdw>
          </a:effectLst>
        </p:spPr>
      </p:pic>
      <p:pic>
        <p:nvPicPr>
          <p:cNvPr id="19" name="Picture 18" descr="0105-0037.jpg"/>
          <p:cNvPicPr>
            <a:picLocks noChangeAspect="1"/>
          </p:cNvPicPr>
          <p:nvPr/>
        </p:nvPicPr>
        <p:blipFill>
          <a:blip r:embed="rId4" cstate="print"/>
          <a:stretch>
            <a:fillRect/>
          </a:stretch>
        </p:blipFill>
        <p:spPr>
          <a:xfrm>
            <a:off x="5075295" y="4384902"/>
            <a:ext cx="3246914" cy="2175473"/>
          </a:xfrm>
          <a:prstGeom prst="roundRect">
            <a:avLst/>
          </a:prstGeom>
          <a:ln>
            <a:noFill/>
          </a:ln>
          <a:effectLst>
            <a:outerShdw blurRad="190500" algn="tl" rotWithShape="0">
              <a:srgbClr val="000000">
                <a:alpha val="70000"/>
              </a:srgbClr>
            </a:outerShdw>
          </a:effectLst>
        </p:spPr>
      </p:pic>
      <p:pic>
        <p:nvPicPr>
          <p:cNvPr id="20" name="Picture 19" descr="IMG_0206.JPG"/>
          <p:cNvPicPr>
            <a:picLocks noChangeAspect="1"/>
          </p:cNvPicPr>
          <p:nvPr/>
        </p:nvPicPr>
        <p:blipFill>
          <a:blip r:embed="rId5" cstate="print"/>
          <a:stretch>
            <a:fillRect/>
          </a:stretch>
        </p:blipFill>
        <p:spPr>
          <a:xfrm>
            <a:off x="5397309" y="1008341"/>
            <a:ext cx="2909456" cy="2182092"/>
          </a:xfrm>
          <a:prstGeom prst="roundRect">
            <a:avLst/>
          </a:prstGeom>
          <a:ln>
            <a:noFill/>
          </a:ln>
          <a:effectLst>
            <a:outerShdw blurRad="190500" algn="tl" rotWithShape="0">
              <a:srgbClr val="000000">
                <a:alpha val="70000"/>
              </a:srgbClr>
            </a:outerShdw>
          </a:effectLst>
        </p:spPr>
      </p:pic>
      <p:pic>
        <p:nvPicPr>
          <p:cNvPr id="21" name="Picture 20" descr="0105-0050.jpg"/>
          <p:cNvPicPr>
            <a:picLocks noChangeAspect="1"/>
          </p:cNvPicPr>
          <p:nvPr/>
        </p:nvPicPr>
        <p:blipFill>
          <a:blip r:embed="rId6" cstate="print"/>
          <a:stretch>
            <a:fillRect/>
          </a:stretch>
        </p:blipFill>
        <p:spPr>
          <a:xfrm>
            <a:off x="1113752" y="2676041"/>
            <a:ext cx="3721608" cy="2382012"/>
          </a:xfrm>
          <a:prstGeom prst="roundRect">
            <a:avLst/>
          </a:prstGeom>
          <a:ln>
            <a:noFill/>
          </a:ln>
          <a:effectLst>
            <a:outerShdw blurRad="190500" algn="tl" rotWithShape="0">
              <a:srgbClr val="000000">
                <a:alpha val="70000"/>
              </a:srgbClr>
            </a:outerShdw>
          </a:effectLst>
        </p:spPr>
      </p:pic>
      <p:pic>
        <p:nvPicPr>
          <p:cNvPr id="22" name="Picture 21" descr="0903-0021.jpg"/>
          <p:cNvPicPr>
            <a:picLocks noChangeAspect="1"/>
          </p:cNvPicPr>
          <p:nvPr/>
        </p:nvPicPr>
        <p:blipFill>
          <a:blip r:embed="rId7" cstate="print"/>
          <a:stretch>
            <a:fillRect/>
          </a:stretch>
        </p:blipFill>
        <p:spPr>
          <a:xfrm>
            <a:off x="303259" y="4472277"/>
            <a:ext cx="2949228" cy="1905373"/>
          </a:xfrm>
          <a:prstGeom prst="roundRect">
            <a:avLst/>
          </a:prstGeom>
          <a:ln>
            <a:noFill/>
          </a:ln>
          <a:effectLst>
            <a:outerShdw blurRad="190500" algn="tl" rotWithShape="0">
              <a:srgbClr val="000000">
                <a:alpha val="70000"/>
              </a:srgbClr>
            </a:outerShdw>
          </a:effectLst>
        </p:spPr>
      </p:pic>
      <p:pic>
        <p:nvPicPr>
          <p:cNvPr id="18" name="Picture 17" descr="0903-0006.jpg"/>
          <p:cNvPicPr>
            <a:picLocks noChangeAspect="1"/>
          </p:cNvPicPr>
          <p:nvPr/>
        </p:nvPicPr>
        <p:blipFill>
          <a:blip r:embed="rId8" cstate="print"/>
          <a:stretch>
            <a:fillRect/>
          </a:stretch>
        </p:blipFill>
        <p:spPr>
          <a:xfrm>
            <a:off x="4303162" y="2844101"/>
            <a:ext cx="2743200" cy="1855447"/>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windbreakdistance-noh-rgb"/>
          <p:cNvPicPr>
            <a:picLocks noChangeAspect="1" noChangeArrowheads="1"/>
          </p:cNvPicPr>
          <p:nvPr/>
        </p:nvPicPr>
        <p:blipFill>
          <a:blip r:embed="rId3" cstate="print"/>
          <a:srcRect l="23021" t="52862" r="20979"/>
          <a:stretch>
            <a:fillRect/>
          </a:stretch>
        </p:blipFill>
        <p:spPr bwMode="auto">
          <a:xfrm>
            <a:off x="2372811" y="3883459"/>
            <a:ext cx="4352080" cy="2178856"/>
          </a:xfrm>
          <a:prstGeom prst="rect">
            <a:avLst/>
          </a:prstGeom>
          <a:noFill/>
          <a:ln w="28575">
            <a:solidFill>
              <a:srgbClr val="000000"/>
            </a:solidFill>
            <a:miter lim="800000"/>
            <a:headEnd/>
            <a:tailEnd/>
          </a:ln>
        </p:spPr>
      </p:pic>
      <p:sp>
        <p:nvSpPr>
          <p:cNvPr id="9" name="Slide Number Placeholder 8"/>
          <p:cNvSpPr>
            <a:spLocks noGrp="1"/>
          </p:cNvSpPr>
          <p:nvPr>
            <p:ph type="sldNum" sz="quarter" idx="12"/>
          </p:nvPr>
        </p:nvSpPr>
        <p:spPr/>
        <p:txBody>
          <a:bodyPr/>
          <a:lstStyle/>
          <a:p>
            <a:fld id="{8C7CB875-19BB-41A2-90C0-E48D5A9F4EE6}" type="slidenum">
              <a:rPr lang="en-US" smtClean="0"/>
              <a:pPr/>
              <a:t>16</a:t>
            </a:fld>
            <a:endParaRPr lang="en-US"/>
          </a:p>
        </p:txBody>
      </p:sp>
      <p:sp>
        <p:nvSpPr>
          <p:cNvPr id="10" name="Title 1"/>
          <p:cNvSpPr txBox="1">
            <a:spLocks/>
          </p:cNvSpPr>
          <p:nvPr/>
        </p:nvSpPr>
        <p:spPr>
          <a:xfrm>
            <a:off x="457200" y="274638"/>
            <a:ext cx="7467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Types of windbreaks: field</a:t>
            </a:r>
            <a:endParaRPr kumimoji="0" lang="en-US" sz="4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11" name="TextBox 10"/>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21" name="Picture 4" descr="fan discharge"/>
          <p:cNvPicPr preferRelativeResize="0">
            <a:picLocks noChangeArrowheads="1"/>
          </p:cNvPicPr>
          <p:nvPr/>
        </p:nvPicPr>
        <p:blipFill>
          <a:blip r:embed="rId4" cstate="print">
            <a:lum bright="18000" contrast="-30000"/>
          </a:blip>
          <a:srcRect/>
          <a:stretch>
            <a:fillRect/>
          </a:stretch>
        </p:blipFill>
        <p:spPr bwMode="auto">
          <a:xfrm>
            <a:off x="7082655" y="3837299"/>
            <a:ext cx="1645920" cy="1433078"/>
          </a:xfrm>
          <a:prstGeom prst="roundRect">
            <a:avLst/>
          </a:prstGeom>
          <a:ln>
            <a:noFill/>
          </a:ln>
          <a:effectLst>
            <a:outerShdw blurRad="190500" algn="tl" rotWithShape="0">
              <a:srgbClr val="000000">
                <a:alpha val="70000"/>
              </a:srgbClr>
            </a:outerShdw>
          </a:effectLst>
        </p:spPr>
      </p:pic>
      <p:pic>
        <p:nvPicPr>
          <p:cNvPr id="12" name="Picture 3" descr="windbreakdistance-noh-rgb"/>
          <p:cNvPicPr>
            <a:picLocks noChangeAspect="1" noChangeArrowheads="1"/>
          </p:cNvPicPr>
          <p:nvPr/>
        </p:nvPicPr>
        <p:blipFill>
          <a:blip r:embed="rId3" cstate="print"/>
          <a:srcRect b="46423"/>
          <a:stretch>
            <a:fillRect/>
          </a:stretch>
        </p:blipFill>
        <p:spPr bwMode="auto">
          <a:xfrm>
            <a:off x="528026" y="1125458"/>
            <a:ext cx="8164285" cy="2601590"/>
          </a:xfrm>
          <a:prstGeom prst="rect">
            <a:avLst/>
          </a:prstGeom>
          <a:noFill/>
          <a:ln w="28575">
            <a:solidFill>
              <a:srgbClr val="000000"/>
            </a:solidFill>
            <a:miter lim="800000"/>
            <a:headEnd/>
            <a:tailEnd/>
          </a:ln>
        </p:spPr>
      </p:pic>
      <p:pic>
        <p:nvPicPr>
          <p:cNvPr id="22" name="Picture 21" descr="0903-0210.jpg"/>
          <p:cNvPicPr>
            <a:picLocks noChangeAspect="1"/>
          </p:cNvPicPr>
          <p:nvPr/>
        </p:nvPicPr>
        <p:blipFill>
          <a:blip r:embed="rId5" cstate="print"/>
          <a:stretch>
            <a:fillRect/>
          </a:stretch>
        </p:blipFill>
        <p:spPr>
          <a:xfrm>
            <a:off x="6870813" y="5081283"/>
            <a:ext cx="2006968" cy="1357883"/>
          </a:xfrm>
          <a:prstGeom prst="roundRect">
            <a:avLst/>
          </a:prstGeom>
          <a:ln>
            <a:noFill/>
          </a:ln>
          <a:effectLst>
            <a:outerShdw blurRad="190500" algn="tl" rotWithShape="0">
              <a:srgbClr val="000000">
                <a:alpha val="70000"/>
              </a:srgbClr>
            </a:outerShdw>
          </a:effectLst>
        </p:spPr>
      </p:pic>
      <p:pic>
        <p:nvPicPr>
          <p:cNvPr id="14" name="Picture 13" descr="0304-0054.jpg"/>
          <p:cNvPicPr>
            <a:picLocks noChangeAspect="1"/>
          </p:cNvPicPr>
          <p:nvPr/>
        </p:nvPicPr>
        <p:blipFill>
          <a:blip r:embed="rId6" cstate="print"/>
          <a:stretch>
            <a:fillRect/>
          </a:stretch>
        </p:blipFill>
        <p:spPr>
          <a:xfrm>
            <a:off x="277791" y="4524228"/>
            <a:ext cx="2706123" cy="1828800"/>
          </a:xfrm>
          <a:prstGeom prst="roundRect">
            <a:avLst/>
          </a:prstGeom>
          <a:ln>
            <a:noFill/>
          </a:ln>
          <a:effectLst>
            <a:outerShdw blurRad="190500" algn="tl" rotWithShape="0">
              <a:srgbClr val="000000">
                <a:alpha val="70000"/>
              </a:srgbClr>
            </a:outerShdw>
          </a:effectLst>
        </p:spPr>
      </p:pic>
      <p:pic>
        <p:nvPicPr>
          <p:cNvPr id="18" name="Picture 17" descr="windbreak%20photo.jpg"/>
          <p:cNvPicPr>
            <a:picLocks noChangeAspect="1"/>
          </p:cNvPicPr>
          <p:nvPr/>
        </p:nvPicPr>
        <p:blipFill>
          <a:blip r:embed="rId7" cstate="print"/>
          <a:stretch>
            <a:fillRect/>
          </a:stretch>
        </p:blipFill>
        <p:spPr>
          <a:xfrm>
            <a:off x="7164728" y="1666887"/>
            <a:ext cx="1800859" cy="1285925"/>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7CB875-19BB-41A2-90C0-E48D5A9F4EE6}" type="slidenum">
              <a:rPr lang="en-US" smtClean="0"/>
              <a:pPr/>
              <a:t>17</a:t>
            </a:fld>
            <a:endParaRPr lang="en-US"/>
          </a:p>
        </p:txBody>
      </p:sp>
      <p:sp>
        <p:nvSpPr>
          <p:cNvPr id="3" name="Title 1"/>
          <p:cNvSpPr txBox="1">
            <a:spLocks/>
          </p:cNvSpPr>
          <p:nvPr/>
        </p:nvSpPr>
        <p:spPr>
          <a:xfrm>
            <a:off x="457200" y="274638"/>
            <a:ext cx="8289636"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Types of windbreaks: farmstead</a:t>
            </a:r>
            <a:endParaRPr kumimoji="0" lang="en-US" sz="4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pic>
        <p:nvPicPr>
          <p:cNvPr id="9" name="Picture 8" descr="0903-0006.jpg"/>
          <p:cNvPicPr>
            <a:picLocks noChangeAspect="1"/>
          </p:cNvPicPr>
          <p:nvPr/>
        </p:nvPicPr>
        <p:blipFill>
          <a:blip r:embed="rId3" cstate="print"/>
          <a:stretch>
            <a:fillRect/>
          </a:stretch>
        </p:blipFill>
        <p:spPr>
          <a:xfrm>
            <a:off x="946505" y="4036291"/>
            <a:ext cx="2743200" cy="1855447"/>
          </a:xfrm>
          <a:prstGeom prst="roundRect">
            <a:avLst/>
          </a:prstGeom>
          <a:ln>
            <a:noFill/>
          </a:ln>
          <a:effectLst>
            <a:outerShdw blurRad="190500" algn="tl" rotWithShape="0">
              <a:srgbClr val="000000">
                <a:alpha val="70000"/>
              </a:srgbClr>
            </a:outerShdw>
          </a:effectLst>
        </p:spPr>
      </p:pic>
      <p:pic>
        <p:nvPicPr>
          <p:cNvPr id="10" name="Picture 9" descr="0903-0089.jpg"/>
          <p:cNvPicPr>
            <a:picLocks noChangeAspect="1"/>
          </p:cNvPicPr>
          <p:nvPr/>
        </p:nvPicPr>
        <p:blipFill>
          <a:blip r:embed="rId4" cstate="print"/>
          <a:srcRect l="8095"/>
          <a:stretch>
            <a:fillRect/>
          </a:stretch>
        </p:blipFill>
        <p:spPr>
          <a:xfrm>
            <a:off x="4433455" y="1372062"/>
            <a:ext cx="3200400" cy="2368081"/>
          </a:xfrm>
          <a:prstGeom prst="roundRect">
            <a:avLst/>
          </a:prstGeom>
          <a:ln>
            <a:noFill/>
          </a:ln>
          <a:effectLst>
            <a:outerShdw blurRad="190500" algn="tl" rotWithShape="0">
              <a:srgbClr val="000000">
                <a:alpha val="70000"/>
              </a:srgbClr>
            </a:outerShdw>
          </a:effectLst>
        </p:spPr>
      </p:pic>
      <p:pic>
        <p:nvPicPr>
          <p:cNvPr id="11" name="Picture 10" descr="0903-0021.jpg"/>
          <p:cNvPicPr>
            <a:picLocks noChangeAspect="1"/>
          </p:cNvPicPr>
          <p:nvPr/>
        </p:nvPicPr>
        <p:blipFill>
          <a:blip r:embed="rId5" cstate="print"/>
          <a:stretch>
            <a:fillRect/>
          </a:stretch>
        </p:blipFill>
        <p:spPr>
          <a:xfrm>
            <a:off x="4701308" y="4044878"/>
            <a:ext cx="2743200" cy="1772267"/>
          </a:xfrm>
          <a:prstGeom prst="roundRect">
            <a:avLst/>
          </a:prstGeom>
          <a:ln>
            <a:noFill/>
          </a:ln>
          <a:effectLst>
            <a:outerShdw blurRad="190500" algn="tl" rotWithShape="0">
              <a:srgbClr val="000000">
                <a:alpha val="70000"/>
              </a:srgbClr>
            </a:outerShdw>
          </a:effectLst>
        </p:spPr>
      </p:pic>
      <p:sp>
        <p:nvSpPr>
          <p:cNvPr id="8" name="TextBox 7"/>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12" name="Picture 11" descr="2250-0096.JPG"/>
          <p:cNvPicPr>
            <a:picLocks noChangeAspect="1"/>
          </p:cNvPicPr>
          <p:nvPr/>
        </p:nvPicPr>
        <p:blipFill>
          <a:blip r:embed="rId6" cstate="print"/>
          <a:stretch>
            <a:fillRect/>
          </a:stretch>
        </p:blipFill>
        <p:spPr>
          <a:xfrm>
            <a:off x="757382" y="1368231"/>
            <a:ext cx="3200400" cy="2336135"/>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7CB875-19BB-41A2-90C0-E48D5A9F4EE6}" type="slidenum">
              <a:rPr lang="en-US" smtClean="0"/>
              <a:pPr/>
              <a:t>18</a:t>
            </a:fld>
            <a:endParaRPr lang="en-US"/>
          </a:p>
        </p:txBody>
      </p:sp>
      <p:sp>
        <p:nvSpPr>
          <p:cNvPr id="3" name="Title 1"/>
          <p:cNvSpPr txBox="1">
            <a:spLocks/>
          </p:cNvSpPr>
          <p:nvPr/>
        </p:nvSpPr>
        <p:spPr>
          <a:xfrm>
            <a:off x="457200" y="274638"/>
            <a:ext cx="8289636"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Types of windbreaks: livestock</a:t>
            </a:r>
            <a:endParaRPr kumimoji="0" lang="en-US" sz="4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pic>
        <p:nvPicPr>
          <p:cNvPr id="6" name="Picture 6" descr="025"/>
          <p:cNvPicPr>
            <a:picLocks noChangeAspect="1" noChangeArrowheads="1"/>
          </p:cNvPicPr>
          <p:nvPr/>
        </p:nvPicPr>
        <p:blipFill>
          <a:blip r:embed="rId3" cstate="print"/>
          <a:srcRect/>
          <a:stretch>
            <a:fillRect/>
          </a:stretch>
        </p:blipFill>
        <p:spPr bwMode="auto">
          <a:xfrm>
            <a:off x="854904" y="1320799"/>
            <a:ext cx="3231732" cy="2103120"/>
          </a:xfrm>
          <a:prstGeom prst="roundRect">
            <a:avLst/>
          </a:prstGeom>
          <a:ln>
            <a:noFill/>
          </a:ln>
          <a:effectLst>
            <a:outerShdw blurRad="190500" algn="tl" rotWithShape="0">
              <a:srgbClr val="000000">
                <a:alpha val="70000"/>
              </a:srgbClr>
            </a:outerShdw>
          </a:effectLst>
        </p:spPr>
      </p:pic>
      <p:pic>
        <p:nvPicPr>
          <p:cNvPr id="7" name="Picture 6" descr="0603-0020.jpg"/>
          <p:cNvPicPr>
            <a:picLocks noChangeAspect="1"/>
          </p:cNvPicPr>
          <p:nvPr/>
        </p:nvPicPr>
        <p:blipFill>
          <a:blip r:embed="rId4" cstate="print"/>
          <a:stretch>
            <a:fillRect/>
          </a:stretch>
        </p:blipFill>
        <p:spPr>
          <a:xfrm>
            <a:off x="4726680" y="3807046"/>
            <a:ext cx="3733656" cy="2468880"/>
          </a:xfrm>
          <a:prstGeom prst="roundRect">
            <a:avLst/>
          </a:prstGeom>
          <a:ln>
            <a:noFill/>
          </a:ln>
          <a:effectLst>
            <a:outerShdw blurRad="190500" algn="tl" rotWithShape="0">
              <a:srgbClr val="000000">
                <a:alpha val="70000"/>
              </a:srgbClr>
            </a:outerShdw>
          </a:effectLst>
        </p:spPr>
      </p:pic>
      <p:pic>
        <p:nvPicPr>
          <p:cNvPr id="8" name="Picture 7" descr="0105-0037.jpg"/>
          <p:cNvPicPr>
            <a:picLocks noChangeAspect="1"/>
          </p:cNvPicPr>
          <p:nvPr/>
        </p:nvPicPr>
        <p:blipFill>
          <a:blip r:embed="rId5" cstate="print"/>
          <a:stretch>
            <a:fillRect/>
          </a:stretch>
        </p:blipFill>
        <p:spPr>
          <a:xfrm>
            <a:off x="514858" y="3806167"/>
            <a:ext cx="3684827" cy="2468880"/>
          </a:xfrm>
          <a:prstGeom prst="roundRect">
            <a:avLst/>
          </a:prstGeom>
          <a:ln>
            <a:noFill/>
          </a:ln>
          <a:effectLst>
            <a:outerShdw blurRad="190500" algn="tl" rotWithShape="0">
              <a:srgbClr val="000000">
                <a:alpha val="70000"/>
              </a:srgbClr>
            </a:outerShdw>
          </a:effectLst>
        </p:spPr>
      </p:pic>
      <p:pic>
        <p:nvPicPr>
          <p:cNvPr id="9" name="Picture 8" descr="0105-0094.jpg"/>
          <p:cNvPicPr>
            <a:picLocks noChangeAspect="1"/>
          </p:cNvPicPr>
          <p:nvPr/>
        </p:nvPicPr>
        <p:blipFill>
          <a:blip r:embed="rId6" cstate="print"/>
          <a:stretch>
            <a:fillRect/>
          </a:stretch>
        </p:blipFill>
        <p:spPr>
          <a:xfrm>
            <a:off x="4486534" y="1328471"/>
            <a:ext cx="3228331" cy="2103120"/>
          </a:xfrm>
          <a:prstGeom prst="roundRect">
            <a:avLst/>
          </a:prstGeom>
          <a:ln>
            <a:noFill/>
          </a:ln>
          <a:effectLst>
            <a:outerShdw blurRad="190500" algn="tl" rotWithShape="0">
              <a:srgbClr val="000000">
                <a:alpha val="70000"/>
              </a:srgbClr>
            </a:outerShdw>
          </a:effectLst>
        </p:spPr>
      </p:pic>
      <p:sp>
        <p:nvSpPr>
          <p:cNvPr id="10" name="TextBox 9"/>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7CB875-19BB-41A2-90C0-E48D5A9F4EE6}" type="slidenum">
              <a:rPr lang="en-US" smtClean="0"/>
              <a:pPr/>
              <a:t>19</a:t>
            </a:fld>
            <a:endParaRPr lang="en-US" dirty="0"/>
          </a:p>
        </p:txBody>
      </p:sp>
      <p:sp>
        <p:nvSpPr>
          <p:cNvPr id="3" name="Title 1"/>
          <p:cNvSpPr txBox="1">
            <a:spLocks/>
          </p:cNvSpPr>
          <p:nvPr/>
        </p:nvSpPr>
        <p:spPr>
          <a:xfrm>
            <a:off x="457200" y="274638"/>
            <a:ext cx="8289636"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Types of windbreaks: specialty</a:t>
            </a:r>
            <a:endParaRPr kumimoji="0" lang="en-US" sz="4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pic>
        <p:nvPicPr>
          <p:cNvPr id="5" name="Picture 4" descr="0903-0412.jpg"/>
          <p:cNvPicPr>
            <a:picLocks noChangeAspect="1"/>
          </p:cNvPicPr>
          <p:nvPr/>
        </p:nvPicPr>
        <p:blipFill>
          <a:blip r:embed="rId3" cstate="print"/>
          <a:stretch>
            <a:fillRect/>
          </a:stretch>
        </p:blipFill>
        <p:spPr>
          <a:xfrm>
            <a:off x="489527" y="1263714"/>
            <a:ext cx="3949931" cy="2639805"/>
          </a:xfrm>
          <a:prstGeom prst="roundRect">
            <a:avLst/>
          </a:prstGeom>
          <a:ln>
            <a:noFill/>
          </a:ln>
          <a:effectLst>
            <a:outerShdw blurRad="190500" algn="tl" rotWithShape="0">
              <a:srgbClr val="000000">
                <a:alpha val="70000"/>
              </a:srgbClr>
            </a:outerShdw>
          </a:effectLst>
        </p:spPr>
      </p:pic>
      <p:pic>
        <p:nvPicPr>
          <p:cNvPr id="7" name="Picture 6" descr="0903-0019.jpg"/>
          <p:cNvPicPr>
            <a:picLocks noChangeAspect="1"/>
          </p:cNvPicPr>
          <p:nvPr/>
        </p:nvPicPr>
        <p:blipFill>
          <a:blip r:embed="rId4" cstate="print"/>
          <a:stretch>
            <a:fillRect/>
          </a:stretch>
        </p:blipFill>
        <p:spPr>
          <a:xfrm>
            <a:off x="4692072" y="1422400"/>
            <a:ext cx="3380509" cy="2298955"/>
          </a:xfrm>
          <a:prstGeom prst="roundRect">
            <a:avLst/>
          </a:prstGeom>
        </p:spPr>
      </p:pic>
      <p:pic>
        <p:nvPicPr>
          <p:cNvPr id="8" name="Picture 7" descr="http://www.ny.nrcs.usda.gov/technical/images/windbreak_bfpmc_lg.jpg"/>
          <p:cNvPicPr/>
          <p:nvPr/>
        </p:nvPicPr>
        <p:blipFill>
          <a:blip r:embed="rId5" cstate="print"/>
          <a:srcRect/>
          <a:stretch>
            <a:fillRect/>
          </a:stretch>
        </p:blipFill>
        <p:spPr bwMode="auto">
          <a:xfrm>
            <a:off x="946935" y="4261066"/>
            <a:ext cx="2558060" cy="1919580"/>
          </a:xfrm>
          <a:prstGeom prst="roundRect">
            <a:avLst/>
          </a:prstGeom>
          <a:ln>
            <a:noFill/>
          </a:ln>
          <a:effectLst>
            <a:outerShdw blurRad="190500" algn="tl" rotWithShape="0">
              <a:srgbClr val="000000">
                <a:alpha val="70000"/>
              </a:srgbClr>
            </a:outerShdw>
          </a:effectLst>
        </p:spPr>
      </p:pic>
      <p:pic>
        <p:nvPicPr>
          <p:cNvPr id="9" name="Picture 8" descr="IMG_0206.JPG"/>
          <p:cNvPicPr>
            <a:picLocks noChangeAspect="1"/>
          </p:cNvPicPr>
          <p:nvPr/>
        </p:nvPicPr>
        <p:blipFill>
          <a:blip r:embed="rId6" cstate="print"/>
          <a:stretch>
            <a:fillRect/>
          </a:stretch>
        </p:blipFill>
        <p:spPr>
          <a:xfrm>
            <a:off x="4100945" y="4040909"/>
            <a:ext cx="2909456" cy="2182092"/>
          </a:xfrm>
          <a:prstGeom prst="roundRect">
            <a:avLst/>
          </a:prstGeom>
          <a:ln>
            <a:noFill/>
          </a:ln>
          <a:effectLst>
            <a:outerShdw blurRad="190500" algn="tl" rotWithShape="0">
              <a:srgbClr val="000000">
                <a:alpha val="70000"/>
              </a:srgbClr>
            </a:outerShdw>
          </a:effectLst>
        </p:spPr>
      </p:pic>
      <p:sp>
        <p:nvSpPr>
          <p:cNvPr id="10" name="TextBox 9"/>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
        <p:nvSpPr>
          <p:cNvPr id="11" name="TextBox 10"/>
          <p:cNvSpPr txBox="1"/>
          <p:nvPr/>
        </p:nvSpPr>
        <p:spPr>
          <a:xfrm>
            <a:off x="4873337" y="3049275"/>
            <a:ext cx="1496290" cy="646331"/>
          </a:xfrm>
          <a:prstGeom prst="rect">
            <a:avLst/>
          </a:prstGeom>
          <a:noFill/>
        </p:spPr>
        <p:txBody>
          <a:bodyPr wrap="square" rtlCol="0">
            <a:spAutoFit/>
          </a:bodyPr>
          <a:lstStyle/>
          <a:p>
            <a:r>
              <a:rPr lang="en-US" sz="1800" b="1" dirty="0" smtClean="0">
                <a:solidFill>
                  <a:srgbClr val="FFFF00"/>
                </a:solidFill>
                <a:effectLst>
                  <a:outerShdw blurRad="38100" dist="38100" dir="2700000" algn="tl">
                    <a:srgbClr val="000000">
                      <a:alpha val="43137"/>
                    </a:srgbClr>
                  </a:outerShdw>
                </a:effectLst>
              </a:rPr>
              <a:t>Irrigation efficiency</a:t>
            </a:r>
            <a:endParaRPr lang="en-US" sz="1800" b="1" dirty="0">
              <a:solidFill>
                <a:srgbClr val="FFFF00"/>
              </a:solidFill>
            </a:endParaRPr>
          </a:p>
        </p:txBody>
      </p:sp>
      <p:sp>
        <p:nvSpPr>
          <p:cNvPr id="12" name="TextBox 11"/>
          <p:cNvSpPr txBox="1"/>
          <p:nvPr/>
        </p:nvSpPr>
        <p:spPr>
          <a:xfrm>
            <a:off x="4246418" y="5674713"/>
            <a:ext cx="1340427" cy="369332"/>
          </a:xfrm>
          <a:prstGeom prst="rect">
            <a:avLst/>
          </a:prstGeom>
          <a:noFill/>
        </p:spPr>
        <p:txBody>
          <a:bodyPr wrap="square" rtlCol="0">
            <a:spAutoFit/>
          </a:bodyPr>
          <a:lstStyle/>
          <a:p>
            <a:r>
              <a:rPr lang="en-US" sz="1800" b="1" dirty="0" smtClean="0">
                <a:solidFill>
                  <a:srgbClr val="FFFF00"/>
                </a:solidFill>
                <a:effectLst>
                  <a:outerShdw blurRad="38100" dist="38100" dir="2700000" algn="tl">
                    <a:srgbClr val="000000">
                      <a:alpha val="43137"/>
                    </a:srgbClr>
                  </a:outerShdw>
                </a:effectLst>
              </a:rPr>
              <a:t>Odor</a:t>
            </a:r>
            <a:endParaRPr lang="en-US" sz="1800" b="1" dirty="0">
              <a:solidFill>
                <a:srgbClr val="FFFF00"/>
              </a:solidFill>
            </a:endParaRPr>
          </a:p>
        </p:txBody>
      </p:sp>
      <p:sp>
        <p:nvSpPr>
          <p:cNvPr id="13" name="TextBox 12"/>
          <p:cNvSpPr txBox="1"/>
          <p:nvPr/>
        </p:nvSpPr>
        <p:spPr>
          <a:xfrm>
            <a:off x="1513610" y="5695495"/>
            <a:ext cx="1340427" cy="369332"/>
          </a:xfrm>
          <a:prstGeom prst="rect">
            <a:avLst/>
          </a:prstGeom>
          <a:noFill/>
        </p:spPr>
        <p:txBody>
          <a:bodyPr wrap="square" rtlCol="0">
            <a:spAutoFit/>
          </a:bodyPr>
          <a:lstStyle/>
          <a:p>
            <a:r>
              <a:rPr lang="en-US" sz="1800" b="1" dirty="0" smtClean="0">
                <a:solidFill>
                  <a:srgbClr val="FFFF00"/>
                </a:solidFill>
                <a:effectLst>
                  <a:outerShdw blurRad="38100" dist="38100" dir="2700000" algn="tl">
                    <a:srgbClr val="000000">
                      <a:alpha val="43137"/>
                    </a:srgbClr>
                  </a:outerShdw>
                </a:effectLst>
              </a:rPr>
              <a:t>Dust</a:t>
            </a:r>
            <a:endParaRPr lang="en-US" sz="1800" b="1" dirty="0">
              <a:solidFill>
                <a:srgbClr val="FFFF00"/>
              </a:solidFill>
            </a:endParaRPr>
          </a:p>
        </p:txBody>
      </p:sp>
      <p:sp>
        <p:nvSpPr>
          <p:cNvPr id="14" name="TextBox 13"/>
          <p:cNvSpPr txBox="1"/>
          <p:nvPr/>
        </p:nvSpPr>
        <p:spPr>
          <a:xfrm>
            <a:off x="609600" y="1362486"/>
            <a:ext cx="1340427" cy="923330"/>
          </a:xfrm>
          <a:prstGeom prst="rect">
            <a:avLst/>
          </a:prstGeom>
          <a:noFill/>
        </p:spPr>
        <p:txBody>
          <a:bodyPr wrap="square" rtlCol="0">
            <a:spAutoFit/>
          </a:bodyPr>
          <a:lstStyle/>
          <a:p>
            <a:r>
              <a:rPr lang="en-US" sz="1800" b="1" dirty="0" smtClean="0">
                <a:solidFill>
                  <a:srgbClr val="FFFF00"/>
                </a:solidFill>
                <a:effectLst>
                  <a:outerShdw blurRad="38100" dist="38100" dir="2700000" algn="tl">
                    <a:srgbClr val="000000">
                      <a:alpha val="43137"/>
                    </a:srgbClr>
                  </a:outerShdw>
                </a:effectLst>
              </a:rPr>
              <a:t>Living Snow Fence</a:t>
            </a:r>
            <a:endParaRPr lang="en-US" sz="1800" b="1" dirty="0">
              <a:solidFill>
                <a:srgbClr val="FFFF00"/>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Presentation Objectives</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Define windbreaks</a:t>
            </a:r>
          </a:p>
          <a:p>
            <a:r>
              <a:rPr lang="en-US" dirty="0" smtClean="0"/>
              <a:t>Describe the benefits and types</a:t>
            </a:r>
          </a:p>
          <a:p>
            <a:r>
              <a:rPr lang="en-US" dirty="0" smtClean="0"/>
              <a:t>Recognize basic design considerations</a:t>
            </a:r>
          </a:p>
          <a:p>
            <a:pPr>
              <a:buNone/>
            </a:pPr>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2</a:t>
            </a:fld>
            <a:endParaRPr lang="en-US"/>
          </a:p>
        </p:txBody>
      </p:sp>
      <p:sp>
        <p:nvSpPr>
          <p:cNvPr id="5" name="TextBox 4"/>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6" name="Picture 5" descr="MCj01374070000[1]"/>
          <p:cNvPicPr>
            <a:picLocks noChangeAspect="1" noChangeArrowheads="1"/>
          </p:cNvPicPr>
          <p:nvPr/>
        </p:nvPicPr>
        <p:blipFill>
          <a:blip r:embed="rId3" cstate="print"/>
          <a:srcRect/>
          <a:stretch>
            <a:fillRect/>
          </a:stretch>
        </p:blipFill>
        <p:spPr bwMode="auto">
          <a:xfrm>
            <a:off x="1173828" y="3546764"/>
            <a:ext cx="2825518" cy="2425391"/>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94914" cy="1143000"/>
          </a:xfrm>
        </p:spPr>
        <p:txBody>
          <a:bodyPr>
            <a:normAutofit/>
          </a:bodyPr>
          <a:lstStyle/>
          <a:p>
            <a:r>
              <a:rPr lang="en-US" dirty="0" smtClean="0">
                <a:solidFill>
                  <a:srgbClr val="00B0F0"/>
                </a:solidFill>
                <a:effectLst>
                  <a:outerShdw blurRad="38100" dist="38100" dir="2700000" algn="tl">
                    <a:srgbClr val="000000">
                      <a:alpha val="43137"/>
                    </a:srgbClr>
                  </a:outerShdw>
                </a:effectLst>
              </a:rPr>
              <a:t>Multi-purpose windbreaks</a:t>
            </a:r>
            <a:endParaRPr lang="en-US" dirty="0">
              <a:solidFill>
                <a:srgbClr val="00B0F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Bio-energy feedstock</a:t>
            </a:r>
          </a:p>
          <a:p>
            <a:r>
              <a:rPr lang="en-US" dirty="0" smtClean="0"/>
              <a:t>Food security</a:t>
            </a:r>
          </a:p>
          <a:p>
            <a:r>
              <a:rPr lang="en-US" dirty="0" smtClean="0"/>
              <a:t>Wildlife</a:t>
            </a:r>
          </a:p>
          <a:p>
            <a:r>
              <a:rPr lang="en-US" dirty="0" smtClean="0"/>
              <a:t>Income products</a:t>
            </a:r>
          </a:p>
          <a:p>
            <a:endParaRPr lang="en-US" dirty="0"/>
          </a:p>
        </p:txBody>
      </p:sp>
      <p:sp>
        <p:nvSpPr>
          <p:cNvPr id="2" name="Slide Number Placeholder 1"/>
          <p:cNvSpPr>
            <a:spLocks noGrp="1"/>
          </p:cNvSpPr>
          <p:nvPr>
            <p:ph type="sldNum" sz="quarter" idx="12"/>
          </p:nvPr>
        </p:nvSpPr>
        <p:spPr/>
        <p:txBody>
          <a:bodyPr/>
          <a:lstStyle/>
          <a:p>
            <a:fld id="{8C7CB875-19BB-41A2-90C0-E48D5A9F4EE6}" type="slidenum">
              <a:rPr lang="en-US" smtClean="0"/>
              <a:pPr/>
              <a:t>20</a:t>
            </a:fld>
            <a:endParaRPr lang="en-US"/>
          </a:p>
        </p:txBody>
      </p:sp>
      <p:pic>
        <p:nvPicPr>
          <p:cNvPr id="5" name="Picture 4" descr="0105-0050.jpg"/>
          <p:cNvPicPr>
            <a:picLocks noChangeAspect="1"/>
          </p:cNvPicPr>
          <p:nvPr/>
        </p:nvPicPr>
        <p:blipFill>
          <a:blip r:embed="rId3" cstate="print"/>
          <a:stretch>
            <a:fillRect/>
          </a:stretch>
        </p:blipFill>
        <p:spPr>
          <a:xfrm>
            <a:off x="4725053" y="1900537"/>
            <a:ext cx="3721608" cy="2382012"/>
          </a:xfrm>
          <a:prstGeom prst="roundRect">
            <a:avLst/>
          </a:prstGeom>
          <a:ln>
            <a:noFill/>
          </a:ln>
          <a:effectLst>
            <a:outerShdw blurRad="190500" algn="tl" rotWithShape="0">
              <a:srgbClr val="000000">
                <a:alpha val="70000"/>
              </a:srgbClr>
            </a:outerShdw>
          </a:effectLst>
        </p:spPr>
      </p:pic>
      <p:pic>
        <p:nvPicPr>
          <p:cNvPr id="6" name="Picture 5" descr="fruit_trees.jpg"/>
          <p:cNvPicPr>
            <a:picLocks noChangeAspect="1"/>
          </p:cNvPicPr>
          <p:nvPr/>
        </p:nvPicPr>
        <p:blipFill>
          <a:blip r:embed="rId4" cstate="print"/>
          <a:stretch>
            <a:fillRect/>
          </a:stretch>
        </p:blipFill>
        <p:spPr>
          <a:xfrm>
            <a:off x="5170713" y="4490221"/>
            <a:ext cx="2401859" cy="2030322"/>
          </a:xfrm>
          <a:prstGeom prst="roundRect">
            <a:avLst/>
          </a:prstGeom>
          <a:ln>
            <a:noFill/>
          </a:ln>
          <a:effectLst>
            <a:outerShdw blurRad="190500" algn="tl" rotWithShape="0">
              <a:srgbClr val="000000">
                <a:alpha val="70000"/>
              </a:srgbClr>
            </a:outerShdw>
          </a:effectLst>
        </p:spPr>
      </p:pic>
      <p:pic>
        <p:nvPicPr>
          <p:cNvPr id="7" name="Picture 6" descr="american-hazelnut-1-web.jpg"/>
          <p:cNvPicPr>
            <a:picLocks noChangeAspect="1"/>
          </p:cNvPicPr>
          <p:nvPr/>
        </p:nvPicPr>
        <p:blipFill>
          <a:blip r:embed="rId5" cstate="print"/>
          <a:stretch>
            <a:fillRect/>
          </a:stretch>
        </p:blipFill>
        <p:spPr>
          <a:xfrm>
            <a:off x="3970022" y="4861435"/>
            <a:ext cx="1553800" cy="1347875"/>
          </a:xfrm>
          <a:prstGeom prst="roundRect">
            <a:avLst/>
          </a:prstGeom>
          <a:ln>
            <a:noFill/>
          </a:ln>
          <a:effectLst>
            <a:outerShdw blurRad="190500" algn="tl" rotWithShape="0">
              <a:srgbClr val="000000">
                <a:alpha val="70000"/>
              </a:srgbClr>
            </a:outerShdw>
          </a:effectLst>
        </p:spPr>
      </p:pic>
      <p:pic>
        <p:nvPicPr>
          <p:cNvPr id="8" name="Picture 7" descr="Pacificyewberry.jpg"/>
          <p:cNvPicPr>
            <a:picLocks noChangeAspect="1"/>
          </p:cNvPicPr>
          <p:nvPr/>
        </p:nvPicPr>
        <p:blipFill>
          <a:blip r:embed="rId6" cstate="print"/>
          <a:stretch>
            <a:fillRect/>
          </a:stretch>
        </p:blipFill>
        <p:spPr>
          <a:xfrm>
            <a:off x="7443651" y="1362891"/>
            <a:ext cx="1463040" cy="2194560"/>
          </a:xfrm>
          <a:prstGeom prst="roundRect">
            <a:avLst/>
          </a:prstGeom>
          <a:ln>
            <a:noFill/>
          </a:ln>
          <a:effectLst>
            <a:outerShdw blurRad="190500" algn="tl" rotWithShape="0">
              <a:srgbClr val="000000">
                <a:alpha val="70000"/>
              </a:srgbClr>
            </a:outerShdw>
          </a:effectLst>
        </p:spPr>
      </p:pic>
      <p:pic>
        <p:nvPicPr>
          <p:cNvPr id="9" name="Picture 8" descr="ec1771-5.gif"/>
          <p:cNvPicPr>
            <a:picLocks noChangeAspect="1"/>
          </p:cNvPicPr>
          <p:nvPr/>
        </p:nvPicPr>
        <p:blipFill>
          <a:blip r:embed="rId7" cstate="print"/>
          <a:stretch>
            <a:fillRect/>
          </a:stretch>
        </p:blipFill>
        <p:spPr>
          <a:xfrm>
            <a:off x="696685" y="3959134"/>
            <a:ext cx="2539093" cy="2496775"/>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Summary</a:t>
            </a:r>
            <a:endParaRPr lang="en-US" dirty="0">
              <a:solidFill>
                <a:srgbClr val="00B0F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Windbreaks are an agroforestry practice</a:t>
            </a:r>
          </a:p>
          <a:p>
            <a:r>
              <a:rPr lang="en-US" dirty="0" smtClean="0"/>
              <a:t>Windbreaks provide multi-functional benefits</a:t>
            </a:r>
          </a:p>
          <a:p>
            <a:r>
              <a:rPr lang="en-US" dirty="0" smtClean="0"/>
              <a:t>Windbreaks can be designed to meet site needs and land owner objectives</a:t>
            </a:r>
          </a:p>
        </p:txBody>
      </p:sp>
      <p:sp>
        <p:nvSpPr>
          <p:cNvPr id="2" name="Slide Number Placeholder 1"/>
          <p:cNvSpPr>
            <a:spLocks noGrp="1"/>
          </p:cNvSpPr>
          <p:nvPr>
            <p:ph type="sldNum" sz="quarter" idx="12"/>
          </p:nvPr>
        </p:nvSpPr>
        <p:spPr/>
        <p:txBody>
          <a:bodyPr/>
          <a:lstStyle/>
          <a:p>
            <a:fld id="{8C7CB875-19BB-41A2-90C0-E48D5A9F4EE6}" type="slidenum">
              <a:rPr lang="en-US" smtClean="0"/>
              <a:pPr/>
              <a:t>21</a:t>
            </a:fld>
            <a:endParaRPr lang="en-US"/>
          </a:p>
        </p:txBody>
      </p:sp>
      <p:sp>
        <p:nvSpPr>
          <p:cNvPr id="5" name="TextBox 4"/>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6" name="Picture 5" descr="Mature shelterbelts around cropped fields "/>
          <p:cNvPicPr/>
          <p:nvPr/>
        </p:nvPicPr>
        <p:blipFill>
          <a:blip r:embed="rId3" r:link="rId4" cstate="print">
            <a:lum bright="12000"/>
          </a:blip>
          <a:srcRect l="1270" t="2332" r="2250" b="4693"/>
          <a:stretch>
            <a:fillRect/>
          </a:stretch>
        </p:blipFill>
        <p:spPr bwMode="auto">
          <a:xfrm>
            <a:off x="932873" y="4394558"/>
            <a:ext cx="2918691" cy="1828800"/>
          </a:xfrm>
          <a:prstGeom prst="roundRect">
            <a:avLst/>
          </a:prstGeom>
          <a:ln>
            <a:noFill/>
          </a:ln>
          <a:effectLst>
            <a:outerShdw blurRad="190500" algn="tl" rotWithShape="0">
              <a:srgbClr val="000000">
                <a:alpha val="70000"/>
              </a:srgbClr>
            </a:outerShdw>
          </a:effectLst>
        </p:spPr>
      </p:pic>
      <p:pic>
        <p:nvPicPr>
          <p:cNvPr id="7" name="Picture 6" descr="A single row of maturing conifers can significantly change the appearance of livestock production facilities and help filter out odor particles."/>
          <p:cNvPicPr/>
          <p:nvPr/>
        </p:nvPicPr>
        <p:blipFill>
          <a:blip r:embed="rId5" r:link="rId6" cstate="print">
            <a:lum bright="12000"/>
          </a:blip>
          <a:srcRect l="917" t="2316" r="1814" b="17639"/>
          <a:stretch>
            <a:fillRect/>
          </a:stretch>
        </p:blipFill>
        <p:spPr bwMode="auto">
          <a:xfrm>
            <a:off x="4368800" y="4378294"/>
            <a:ext cx="3100946" cy="1828800"/>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effectLst>
                  <a:outerShdw blurRad="38100" dist="38100" dir="2700000" algn="tl">
                    <a:srgbClr val="000000">
                      <a:alpha val="43137"/>
                    </a:srgbClr>
                  </a:outerShdw>
                </a:effectLst>
              </a:rPr>
              <a:t>For Additional Information</a:t>
            </a:r>
            <a:endParaRPr lang="en-US" dirty="0">
              <a:solidFill>
                <a:srgbClr val="00B0F0"/>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p:txBody>
          <a:bodyPr>
            <a:normAutofit fontScale="77500" lnSpcReduction="20000"/>
          </a:bodyPr>
          <a:lstStyle/>
          <a:p>
            <a:pPr>
              <a:buNone/>
            </a:pPr>
            <a:endParaRPr lang="en-US" sz="1200" dirty="0" smtClean="0"/>
          </a:p>
          <a:p>
            <a:pPr marL="0" indent="0">
              <a:buNone/>
            </a:pPr>
            <a:r>
              <a:rPr lang="en-US" dirty="0" smtClean="0">
                <a:latin typeface="Calibri" pitchFamily="34" charset="0"/>
              </a:rPr>
              <a:t>A number of web sites are available to provide more detailed information on windbreaks.  Here are a few:</a:t>
            </a:r>
            <a:br>
              <a:rPr lang="en-US" dirty="0" smtClean="0">
                <a:latin typeface="Calibri" pitchFamily="34" charset="0"/>
              </a:rPr>
            </a:br>
            <a:endParaRPr lang="en-US" dirty="0" smtClean="0">
              <a:latin typeface="Calibri" pitchFamily="34" charset="0"/>
            </a:endParaRPr>
          </a:p>
          <a:p>
            <a:r>
              <a:rPr lang="en-US" i="1" dirty="0">
                <a:latin typeface="Calibri" pitchFamily="34" charset="0"/>
              </a:rPr>
              <a:t>USDA National Agroforestry </a:t>
            </a:r>
            <a:r>
              <a:rPr lang="en-US" i="1" dirty="0" smtClean="0">
                <a:latin typeface="Calibri" pitchFamily="34" charset="0"/>
              </a:rPr>
              <a:t>Center </a:t>
            </a:r>
            <a:r>
              <a:rPr lang="en-US" i="1" dirty="0" smtClean="0">
                <a:latin typeface="Calibri" pitchFamily="34" charset="0"/>
                <a:hlinkClick r:id="rId3"/>
              </a:rPr>
              <a:t>https</a:t>
            </a:r>
            <a:r>
              <a:rPr lang="en-US" i="1" dirty="0">
                <a:latin typeface="Calibri" pitchFamily="34" charset="0"/>
                <a:hlinkClick r:id="rId3"/>
              </a:rPr>
              <a:t>://www.fs.usda.gov/nac/practices/windbreaks.php</a:t>
            </a:r>
            <a:r>
              <a:rPr lang="en-US" i="1" dirty="0">
                <a:latin typeface="Calibri" pitchFamily="34" charset="0"/>
              </a:rPr>
              <a:t> </a:t>
            </a:r>
          </a:p>
          <a:p>
            <a:pPr lvl="0"/>
            <a:r>
              <a:rPr lang="en-US" i="1" dirty="0" smtClean="0">
                <a:latin typeface="Calibri" pitchFamily="34" charset="0"/>
              </a:rPr>
              <a:t>The Center for Agroforestry</a:t>
            </a:r>
            <a:r>
              <a:rPr lang="en-US" dirty="0" smtClean="0">
                <a:latin typeface="Calibri" pitchFamily="34" charset="0"/>
              </a:rPr>
              <a:t> </a:t>
            </a:r>
            <a:r>
              <a:rPr lang="en-US" u="sng" dirty="0" smtClean="0">
                <a:latin typeface="Calibri" pitchFamily="34" charset="0"/>
                <a:hlinkClick r:id="rId4"/>
              </a:rPr>
              <a:t>http://www.centerforagroforestry.org/practices/wb.php</a:t>
            </a:r>
            <a:r>
              <a:rPr lang="en-US" u="sng" dirty="0" smtClean="0">
                <a:latin typeface="Calibri" pitchFamily="34" charset="0"/>
              </a:rPr>
              <a:t> </a:t>
            </a:r>
            <a:endParaRPr lang="en-US" dirty="0" smtClean="0">
              <a:latin typeface="Calibri" pitchFamily="34" charset="0"/>
            </a:endParaRPr>
          </a:p>
          <a:p>
            <a:pPr lvl="0"/>
            <a:r>
              <a:rPr lang="en-US" i="1" dirty="0" smtClean="0">
                <a:latin typeface="Calibri" pitchFamily="34" charset="0"/>
              </a:rPr>
              <a:t>Association for Temperate Agroforestry</a:t>
            </a:r>
            <a:r>
              <a:rPr lang="en-US" dirty="0" smtClean="0">
                <a:latin typeface="Calibri" pitchFamily="34" charset="0"/>
              </a:rPr>
              <a:t> </a:t>
            </a:r>
            <a:r>
              <a:rPr lang="en-US" u="sng" dirty="0" smtClean="0">
                <a:latin typeface="Calibri" pitchFamily="34" charset="0"/>
                <a:hlinkClick r:id="rId5"/>
              </a:rPr>
              <a:t>http://</a:t>
            </a:r>
            <a:r>
              <a:rPr lang="en-US" u="sng" dirty="0" smtClean="0">
                <a:latin typeface="Calibri" pitchFamily="34" charset="0"/>
                <a:hlinkClick r:id="rId5"/>
              </a:rPr>
              <a:t>www.aftaweb.org/</a:t>
            </a:r>
            <a:endParaRPr lang="en-US" u="sng" dirty="0" smtClean="0">
              <a:latin typeface="Calibri" pitchFamily="34" charset="0"/>
            </a:endParaRPr>
          </a:p>
          <a:p>
            <a:pPr lvl="0"/>
            <a:r>
              <a:rPr lang="en-US" i="1" dirty="0" smtClean="0">
                <a:latin typeface="Calibri" pitchFamily="34" charset="0"/>
              </a:rPr>
              <a:t>USDA Natural Resources Conservation Service</a:t>
            </a:r>
            <a:br>
              <a:rPr lang="en-US" i="1" dirty="0" smtClean="0">
                <a:latin typeface="Calibri" pitchFamily="34" charset="0"/>
              </a:rPr>
            </a:br>
            <a:r>
              <a:rPr lang="en-US" i="1" dirty="0">
                <a:latin typeface="Calibri" pitchFamily="34" charset="0"/>
                <a:hlinkClick r:id="rId6"/>
              </a:rPr>
              <a:t>https://www.nrcs.usda.gov/wps/portal/nrcs/site/national/home</a:t>
            </a:r>
            <a:r>
              <a:rPr lang="en-US" i="1" dirty="0" smtClean="0">
                <a:latin typeface="Calibri" pitchFamily="34" charset="0"/>
                <a:hlinkClick r:id="rId6"/>
              </a:rPr>
              <a:t>/</a:t>
            </a:r>
            <a:r>
              <a:rPr lang="en-US" i="1" dirty="0" smtClean="0">
                <a:latin typeface="Calibri" pitchFamily="34" charset="0"/>
              </a:rPr>
              <a:t> </a:t>
            </a:r>
            <a:r>
              <a:rPr lang="en-US" i="1" dirty="0" smtClean="0">
                <a:latin typeface="Calibri" pitchFamily="34" charset="0"/>
              </a:rPr>
              <a:t/>
            </a:r>
            <a:br>
              <a:rPr lang="en-US" i="1" dirty="0" smtClean="0">
                <a:latin typeface="Calibri" pitchFamily="34" charset="0"/>
              </a:rPr>
            </a:br>
            <a:endParaRPr lang="en-US" dirty="0" smtClean="0">
              <a:latin typeface="Calibri" pitchFamily="34" charset="0"/>
            </a:endParaRPr>
          </a:p>
        </p:txBody>
      </p:sp>
      <p:sp>
        <p:nvSpPr>
          <p:cNvPr id="5" name="Slide Number Placeholder 4"/>
          <p:cNvSpPr>
            <a:spLocks noGrp="1"/>
          </p:cNvSpPr>
          <p:nvPr>
            <p:ph type="sldNum" sz="quarter" idx="11"/>
          </p:nvPr>
        </p:nvSpPr>
        <p:spPr>
          <a:xfrm>
            <a:off x="8220365" y="6418987"/>
            <a:ext cx="699655" cy="365125"/>
          </a:xfrm>
        </p:spPr>
        <p:txBody>
          <a:bodyPr/>
          <a:lstStyle/>
          <a:p>
            <a:pPr algn="r"/>
            <a:fld id="{E738EFAC-7370-482C-B4CF-A03971F3F63F}" type="slidenum">
              <a:rPr lang="en-US" smtClean="0"/>
              <a:pPr algn="r"/>
              <a:t>22</a:t>
            </a:fld>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effectLst>
                  <a:outerShdw blurRad="38100" dist="38100" dir="2700000" algn="tl">
                    <a:srgbClr val="000000">
                      <a:alpha val="43137"/>
                    </a:srgbClr>
                  </a:outerShdw>
                </a:effectLst>
              </a:rPr>
              <a:t>Acknowledgements</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600200"/>
            <a:ext cx="4800600" cy="1905000"/>
          </a:xfrm>
        </p:spPr>
        <p:txBody>
          <a:bodyPr>
            <a:normAutofit fontScale="55000" lnSpcReduction="20000"/>
          </a:bodyPr>
          <a:lstStyle/>
          <a:p>
            <a:pPr marL="0">
              <a:lnSpc>
                <a:spcPct val="120000"/>
              </a:lnSpc>
              <a:buNone/>
            </a:pPr>
            <a:r>
              <a:rPr lang="en-US" dirty="0" smtClean="0">
                <a:latin typeface="Arial" pitchFamily="34" charset="0"/>
                <a:cs typeface="Arial" pitchFamily="34" charset="0"/>
              </a:rPr>
              <a:t>This presentation was developed by the USDA National Agroforestry Center (NAC), Lincoln NE. </a:t>
            </a:r>
          </a:p>
          <a:p>
            <a:pPr marL="0">
              <a:buNone/>
            </a:pPr>
            <a:endParaRPr lang="en-US" dirty="0" smtClean="0">
              <a:latin typeface="Arial" pitchFamily="34" charset="0"/>
              <a:cs typeface="Arial" pitchFamily="34" charset="0"/>
            </a:endParaRPr>
          </a:p>
          <a:p>
            <a:pPr marL="0">
              <a:lnSpc>
                <a:spcPct val="120000"/>
              </a:lnSpc>
              <a:buNone/>
            </a:pPr>
            <a:r>
              <a:rPr lang="en-US" dirty="0" smtClean="0">
                <a:latin typeface="Arial" pitchFamily="34" charset="0"/>
                <a:cs typeface="Arial" pitchFamily="34" charset="0"/>
              </a:rPr>
              <a:t>NAC is a USDA partnership between the U.S. Forest Service and the Natural Resources Conservation Service.</a:t>
            </a:r>
            <a:endParaRPr lang="en-US" dirty="0">
              <a:latin typeface="Arial" pitchFamily="34" charset="0"/>
              <a:cs typeface="Arial" pitchFamily="34" charset="0"/>
            </a:endParaRPr>
          </a:p>
        </p:txBody>
      </p:sp>
      <p:sp>
        <p:nvSpPr>
          <p:cNvPr id="4" name="Rectangle 6"/>
          <p:cNvSpPr>
            <a:spLocks noChangeArrowheads="1"/>
          </p:cNvSpPr>
          <p:nvPr/>
        </p:nvSpPr>
        <p:spPr bwMode="auto">
          <a:xfrm>
            <a:off x="228600" y="4495800"/>
            <a:ext cx="8686800" cy="1752600"/>
          </a:xfrm>
          <a:prstGeom prst="rect">
            <a:avLst/>
          </a:prstGeom>
          <a:solidFill>
            <a:schemeClr val="tx2">
              <a:alpha val="75000"/>
            </a:schemeClr>
          </a:solidFill>
          <a:ln w="12700">
            <a:noFill/>
            <a:miter lim="800000"/>
            <a:headEnd/>
            <a:tailEnd/>
          </a:ln>
          <a:effectLst>
            <a:outerShdw dist="107763" dir="2700000" algn="ctr" rotWithShape="0">
              <a:srgbClr val="808080">
                <a:alpha val="50000"/>
              </a:srgbClr>
            </a:outerShdw>
          </a:effectLst>
        </p:spPr>
        <p:txBody>
          <a:bodyPr/>
          <a:lstStyle/>
          <a:p>
            <a:pPr marL="342900" lvl="0" indent="-342900" eaLnBrk="1" fontAlgn="auto" hangingPunct="1">
              <a:spcBef>
                <a:spcPct val="20000"/>
              </a:spcBef>
              <a:spcAft>
                <a:spcPts val="0"/>
              </a:spcAft>
              <a:buClr>
                <a:srgbClr val="694F07"/>
              </a:buClr>
              <a:buSzPct val="60000"/>
              <a:buFont typeface="Wingdings" pitchFamily="2" charset="2"/>
              <a:buChar char="n"/>
              <a:defRPr/>
            </a:pPr>
            <a:r>
              <a:rPr lang="en-US" sz="1200" i="1" dirty="0" smtClean="0">
                <a:latin typeface="+mn-lt"/>
              </a:rPr>
              <a:t>"The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part of an individual’s income is derived from any public assistance. (Not all prohibited bases apply to all programs.) Persons with disabilities who require alternative means for communication of program information (Braille, large print, audiotape, etc.) should contact USDA’s TARGET Center at 202-720-2600 (voice and TDD).</a:t>
            </a:r>
          </a:p>
          <a:p>
            <a:pPr marL="342900" lvl="0" indent="-342900" eaLnBrk="1" fontAlgn="auto" hangingPunct="1">
              <a:spcBef>
                <a:spcPct val="20000"/>
              </a:spcBef>
              <a:spcAft>
                <a:spcPts val="0"/>
              </a:spcAft>
              <a:buClr>
                <a:srgbClr val="694F07"/>
              </a:buClr>
              <a:buSzPct val="60000"/>
              <a:buFont typeface="Wingdings" pitchFamily="2" charset="2"/>
              <a:buChar char="n"/>
              <a:defRPr/>
            </a:pPr>
            <a:r>
              <a:rPr lang="en-US" sz="1200" i="1" dirty="0" smtClean="0">
                <a:latin typeface="+mn-lt"/>
              </a:rPr>
              <a:t>To file a complaint of discrimination, write USDA, Director, Office of Civil Rights, Room 326-W, Whitten Building, 1400 Independence Avenue, SW, Washington, D.C. 20250-9410 or call (202) 720-5964 (voice and TDD).  USDA is an equal opportunity provider and employer."</a:t>
            </a:r>
            <a:endParaRPr lang="en-US" sz="1200" i="1" dirty="0">
              <a:latin typeface="+mn-lt"/>
            </a:endParaRPr>
          </a:p>
        </p:txBody>
      </p:sp>
      <p:pic>
        <p:nvPicPr>
          <p:cNvPr id="5" name="Picture 6"/>
          <p:cNvPicPr>
            <a:picLocks noChangeAspect="1" noChangeArrowheads="1"/>
          </p:cNvPicPr>
          <p:nvPr/>
        </p:nvPicPr>
        <p:blipFill>
          <a:blip r:embed="rId3" cstate="screen"/>
          <a:srcRect/>
          <a:stretch>
            <a:fillRect/>
          </a:stretch>
        </p:blipFill>
        <p:spPr bwMode="auto">
          <a:xfrm>
            <a:off x="5486400" y="1524000"/>
            <a:ext cx="3318846" cy="2224088"/>
          </a:xfrm>
          <a:prstGeom prst="roundRect">
            <a:avLst/>
          </a:prstGeom>
          <a:ln>
            <a:noFill/>
          </a:ln>
          <a:effectLst>
            <a:outerShdw blurRad="292100" dist="139700" dir="2700000" algn="tl" rotWithShape="0">
              <a:srgbClr val="333333">
                <a:alpha val="65000"/>
              </a:srgbClr>
            </a:outerShdw>
          </a:effectLst>
        </p:spPr>
      </p:pic>
      <p:pic>
        <p:nvPicPr>
          <p:cNvPr id="6" name="Picture 5" descr="USDA_logo.png"/>
          <p:cNvPicPr/>
          <p:nvPr/>
        </p:nvPicPr>
        <p:blipFill>
          <a:blip r:embed="rId4" cstate="screen"/>
          <a:stretch>
            <a:fillRect/>
          </a:stretch>
        </p:blipFill>
        <p:spPr>
          <a:xfrm>
            <a:off x="457200" y="3657600"/>
            <a:ext cx="879447" cy="604299"/>
          </a:xfrm>
          <a:prstGeom prst="rect">
            <a:avLst/>
          </a:prstGeom>
        </p:spPr>
      </p:pic>
      <p:sp>
        <p:nvSpPr>
          <p:cNvPr id="20482" name="Text Box 2"/>
          <p:cNvSpPr txBox="1">
            <a:spLocks noChangeArrowheads="1"/>
          </p:cNvSpPr>
          <p:nvPr/>
        </p:nvSpPr>
        <p:spPr bwMode="auto">
          <a:xfrm>
            <a:off x="1295400" y="3581400"/>
            <a:ext cx="1143000" cy="722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National</a:t>
            </a:r>
            <a:br>
              <a:rPr kumimoji="0" lang="en-US" sz="1400" b="1" i="0" u="none" strike="noStrike" cap="none" normalizeH="0" baseline="0" smtClean="0">
                <a:ln>
                  <a:noFill/>
                </a:ln>
                <a:solidFill>
                  <a:schemeClr val="tx1"/>
                </a:solidFill>
                <a:effectLst/>
                <a:latin typeface="Calibri" pitchFamily="34" charset="0"/>
              </a:rPr>
            </a:br>
            <a:r>
              <a:rPr kumimoji="0" lang="en-US" sz="1400" b="1" i="0" u="none" strike="noStrike" cap="none" normalizeH="0" baseline="0" smtClean="0">
                <a:ln>
                  <a:noFill/>
                </a:ln>
                <a:solidFill>
                  <a:schemeClr val="tx1"/>
                </a:solidFill>
                <a:effectLst/>
                <a:latin typeface="Calibri" pitchFamily="34" charset="0"/>
              </a:rPr>
              <a:t>Agroforestry</a:t>
            </a:r>
            <a:br>
              <a:rPr kumimoji="0" lang="en-US" sz="1400" b="1" i="0" u="none" strike="noStrike" cap="none" normalizeH="0" baseline="0" smtClean="0">
                <a:ln>
                  <a:noFill/>
                </a:ln>
                <a:solidFill>
                  <a:schemeClr val="tx1"/>
                </a:solidFill>
                <a:effectLst/>
                <a:latin typeface="Calibri" pitchFamily="34" charset="0"/>
              </a:rPr>
            </a:br>
            <a:r>
              <a:rPr kumimoji="0" lang="en-US" sz="1400" b="1" i="0" u="none" strike="noStrike" cap="none" normalizeH="0" baseline="0" smtClean="0">
                <a:ln>
                  <a:noFill/>
                </a:ln>
                <a:solidFill>
                  <a:schemeClr val="tx1"/>
                </a:solidFill>
                <a:effectLst/>
                <a:latin typeface="Calibri" pitchFamily="34" charset="0"/>
              </a:rPr>
              <a:t>Center</a:t>
            </a:r>
            <a:endParaRPr kumimoji="0" lang="en-US" sz="1800" b="0" i="0" u="none" strike="noStrike" cap="none" normalizeH="0" baseline="0" smtClean="0">
              <a:ln>
                <a:noFill/>
              </a:ln>
              <a:solidFill>
                <a:schemeClr val="tx1"/>
              </a:solidFill>
              <a:effectLst/>
              <a:latin typeface="Arial" pitchFamily="34" charset="0"/>
            </a:endParaRPr>
          </a:p>
        </p:txBody>
      </p:sp>
      <p:sp>
        <p:nvSpPr>
          <p:cNvPr id="14" name="Slide Number Placeholder 13"/>
          <p:cNvSpPr>
            <a:spLocks noGrp="1"/>
          </p:cNvSpPr>
          <p:nvPr>
            <p:ph type="sldNum" sz="quarter" idx="11"/>
          </p:nvPr>
        </p:nvSpPr>
        <p:spPr>
          <a:xfrm>
            <a:off x="7388976" y="6422064"/>
            <a:ext cx="1558636" cy="365125"/>
          </a:xfrm>
        </p:spPr>
        <p:txBody>
          <a:bodyPr/>
          <a:lstStyle/>
          <a:p>
            <a:pPr algn="r"/>
            <a:fld id="{E738EFAC-7370-482C-B4CF-A03971F3F63F}" type="slidenum">
              <a:rPr lang="en-US" smtClean="0"/>
              <a:pPr algn="r"/>
              <a:t>23</a:t>
            </a:fld>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B0F0"/>
                </a:solidFill>
                <a:effectLst>
                  <a:outerShdw blurRad="38100" dist="38100" dir="2700000" algn="tl">
                    <a:srgbClr val="000000">
                      <a:alpha val="43137"/>
                    </a:srgbClr>
                  </a:outerShdw>
                </a:effectLst>
              </a:rPr>
              <a:t>What is Agroforestry?</a:t>
            </a:r>
            <a:endParaRPr lang="en-US" sz="4000" dirty="0">
              <a:solidFill>
                <a:srgbClr val="00B0F0"/>
              </a:solidFill>
              <a:effectLst>
                <a:outerShdw blurRad="38100" dist="38100" dir="2700000" algn="tl">
                  <a:srgbClr val="000000">
                    <a:alpha val="43137"/>
                  </a:srgbClr>
                </a:outerShdw>
              </a:effectLst>
            </a:endParaRPr>
          </a:p>
        </p:txBody>
      </p:sp>
      <p:sp>
        <p:nvSpPr>
          <p:cNvPr id="4" name="Rectangle 5"/>
          <p:cNvSpPr txBox="1">
            <a:spLocks noChangeArrowheads="1"/>
          </p:cNvSpPr>
          <p:nvPr/>
        </p:nvSpPr>
        <p:spPr>
          <a:xfrm>
            <a:off x="304800" y="1524000"/>
            <a:ext cx="5257800" cy="1752600"/>
          </a:xfrm>
          <a:prstGeom prst="rect">
            <a:avLst/>
          </a:prstGeom>
          <a:noFill/>
        </p:spPr>
        <p:txBody>
          <a:bodyPr vert="horz">
            <a:normAutofit/>
          </a:bodyPr>
          <a:lstStyle/>
          <a:p>
            <a:pPr marL="0" marR="0" lvl="0" indent="0" algn="ctr" defTabSz="914400" rtl="0" eaLnBrk="1" fontAlgn="auto" latinLnBrk="0" hangingPunct="1">
              <a:lnSpc>
                <a:spcPct val="90000"/>
              </a:lnSpc>
              <a:spcBef>
                <a:spcPct val="20000"/>
              </a:spcBef>
              <a:spcAft>
                <a:spcPts val="0"/>
              </a:spcAft>
              <a:buClr>
                <a:schemeClr val="accent1"/>
              </a:buClr>
              <a:buSzPct val="85000"/>
              <a:buFontTx/>
              <a:buNone/>
              <a:tabLst/>
              <a:defRPr/>
            </a:pPr>
            <a:r>
              <a:rPr kumimoji="0" lang="en-US" sz="2700" i="0" u="none" strike="noStrike" kern="1200" cap="none" spc="0" normalizeH="0" baseline="0" noProof="0" dirty="0" smtClean="0">
                <a:ln>
                  <a:noFill/>
                </a:ln>
                <a:solidFill>
                  <a:schemeClr val="tx1"/>
                </a:solidFill>
                <a:effectLst/>
                <a:uLnTx/>
                <a:uFillTx/>
                <a:latin typeface="Calibri" pitchFamily="34" charset="0"/>
                <a:ea typeface="+mn-ea"/>
                <a:cs typeface="+mn-cs"/>
              </a:rPr>
              <a:t>…the</a:t>
            </a:r>
            <a:r>
              <a:rPr kumimoji="0" lang="en-US" sz="2700" i="1" u="none" strike="noStrike" kern="1200" cap="none" spc="0" normalizeH="0" baseline="0" noProof="0" dirty="0" smtClean="0">
                <a:ln>
                  <a:noFill/>
                </a:ln>
                <a:solidFill>
                  <a:schemeClr val="tx1"/>
                </a:solidFill>
                <a:effectLst/>
                <a:uLnTx/>
                <a:uFillTx/>
                <a:latin typeface="Calibri" pitchFamily="34" charset="0"/>
                <a:ea typeface="+mn-ea"/>
                <a:cs typeface="+mn-cs"/>
              </a:rPr>
              <a:t> </a:t>
            </a:r>
            <a:r>
              <a:rPr kumimoji="0" lang="en-US" sz="3200" i="1" u="none" strike="noStrike" kern="1200" cap="none" spc="0" normalizeH="0" baseline="0" noProof="0" dirty="0" smtClean="0">
                <a:ln>
                  <a:noFill/>
                </a:ln>
                <a:solidFill>
                  <a:schemeClr val="tx1"/>
                </a:solidFill>
                <a:effectLst/>
                <a:uLnTx/>
                <a:uFillTx/>
                <a:latin typeface="Calibri" pitchFamily="34" charset="0"/>
                <a:ea typeface="+mn-ea"/>
                <a:cs typeface="+mn-cs"/>
              </a:rPr>
              <a:t>intentional </a:t>
            </a:r>
            <a:r>
              <a:rPr kumimoji="0" lang="en-US" sz="2700" i="0" u="none" strike="noStrike" kern="1200" cap="none" spc="0" normalizeH="0" baseline="0" noProof="0" dirty="0" smtClean="0">
                <a:ln>
                  <a:noFill/>
                </a:ln>
                <a:solidFill>
                  <a:schemeClr val="tx1"/>
                </a:solidFill>
                <a:effectLst/>
                <a:uLnTx/>
                <a:uFillTx/>
                <a:latin typeface="Calibri" pitchFamily="34" charset="0"/>
                <a:ea typeface="+mn-ea"/>
                <a:cs typeface="+mn-cs"/>
              </a:rPr>
              <a:t>combining of agriculture and working trees to create sustainable farming</a:t>
            </a:r>
            <a:r>
              <a:rPr kumimoji="0" lang="en-US" sz="2700" i="0" u="none" strike="noStrike" kern="1200" cap="none" spc="0" normalizeH="0" noProof="0" dirty="0" smtClean="0">
                <a:ln>
                  <a:noFill/>
                </a:ln>
                <a:solidFill>
                  <a:schemeClr val="tx1"/>
                </a:solidFill>
                <a:effectLst/>
                <a:uLnTx/>
                <a:uFillTx/>
                <a:latin typeface="Calibri" pitchFamily="34" charset="0"/>
                <a:ea typeface="+mn-ea"/>
                <a:cs typeface="+mn-cs"/>
              </a:rPr>
              <a:t> systems</a:t>
            </a:r>
            <a:r>
              <a:rPr kumimoji="0" lang="en-US" sz="2700" i="0" u="none" strike="noStrike" kern="1200" cap="none" spc="0" normalizeH="0" baseline="0" noProof="0" dirty="0" smtClean="0">
                <a:ln>
                  <a:noFill/>
                </a:ln>
                <a:solidFill>
                  <a:schemeClr val="tx1"/>
                </a:solidFill>
                <a:effectLst/>
                <a:uLnTx/>
                <a:uFillTx/>
                <a:latin typeface="Calibri" pitchFamily="34" charset="0"/>
                <a:ea typeface="+mn-ea"/>
                <a:cs typeface="+mn-cs"/>
              </a:rPr>
              <a:t>.</a:t>
            </a:r>
          </a:p>
        </p:txBody>
      </p:sp>
      <p:pic>
        <p:nvPicPr>
          <p:cNvPr id="5" name="Picture 1" descr="E:\Portfolio\Portfolio Images\0105\0105-0063.jpg"/>
          <p:cNvPicPr>
            <a:picLocks noChangeAspect="1" noChangeArrowheads="1"/>
          </p:cNvPicPr>
          <p:nvPr/>
        </p:nvPicPr>
        <p:blipFill>
          <a:blip r:embed="rId3" cstate="screen"/>
          <a:srcRect/>
          <a:stretch>
            <a:fillRect/>
          </a:stretch>
        </p:blipFill>
        <p:spPr bwMode="auto">
          <a:xfrm>
            <a:off x="762000" y="2971800"/>
            <a:ext cx="2133600" cy="3032412"/>
          </a:xfrm>
          <a:prstGeom prst="roundRect">
            <a:avLst/>
          </a:prstGeom>
          <a:ln>
            <a:noFill/>
          </a:ln>
          <a:effectLst>
            <a:outerShdw blurRad="292100" dist="139700" dir="2700000" algn="tl" rotWithShape="0">
              <a:srgbClr val="333333">
                <a:alpha val="65000"/>
              </a:srgbClr>
            </a:outerShdw>
          </a:effectLst>
        </p:spPr>
      </p:pic>
      <p:pic>
        <p:nvPicPr>
          <p:cNvPr id="6" name="Picture 6" descr="alleycrop"/>
          <p:cNvPicPr>
            <a:picLocks noChangeAspect="1" noChangeArrowheads="1"/>
          </p:cNvPicPr>
          <p:nvPr/>
        </p:nvPicPr>
        <p:blipFill>
          <a:blip r:embed="rId4" cstate="screen"/>
          <a:srcRect/>
          <a:stretch>
            <a:fillRect/>
          </a:stretch>
        </p:blipFill>
        <p:spPr bwMode="auto">
          <a:xfrm>
            <a:off x="5791200" y="1828800"/>
            <a:ext cx="2881313" cy="4191000"/>
          </a:xfrm>
          <a:prstGeom prst="roundRect">
            <a:avLst/>
          </a:prstGeom>
          <a:ln>
            <a:noFill/>
          </a:ln>
          <a:effectLst>
            <a:outerShdw blurRad="292100" dist="139700" dir="2700000" algn="tl" rotWithShape="0">
              <a:srgbClr val="333333">
                <a:alpha val="65000"/>
              </a:srgbClr>
            </a:outerShdw>
          </a:effectLst>
        </p:spPr>
      </p:pic>
      <p:pic>
        <p:nvPicPr>
          <p:cNvPr id="7" name="Picture 2" descr="http://www.unl.edu/nac/images/practices/forestfarming2.jpg"/>
          <p:cNvPicPr>
            <a:picLocks noChangeAspect="1" noChangeArrowheads="1"/>
          </p:cNvPicPr>
          <p:nvPr/>
        </p:nvPicPr>
        <p:blipFill>
          <a:blip r:embed="rId5" cstate="screen"/>
          <a:srcRect/>
          <a:stretch>
            <a:fillRect/>
          </a:stretch>
        </p:blipFill>
        <p:spPr bwMode="auto">
          <a:xfrm>
            <a:off x="3048000" y="3276600"/>
            <a:ext cx="2590800" cy="1321703"/>
          </a:xfrm>
          <a:prstGeom prst="roundRect">
            <a:avLst/>
          </a:prstGeom>
          <a:ln>
            <a:noFill/>
          </a:ln>
          <a:effectLst>
            <a:outerShdw blurRad="292100" dist="139700" dir="2700000" algn="tl" rotWithShape="0">
              <a:srgbClr val="333333">
                <a:alpha val="65000"/>
              </a:srgbClr>
            </a:outerShdw>
          </a:effectLst>
        </p:spPr>
      </p:pic>
      <p:pic>
        <p:nvPicPr>
          <p:cNvPr id="9" name="Picture 8" descr="0903-0193.jpg"/>
          <p:cNvPicPr>
            <a:picLocks noChangeAspect="1"/>
          </p:cNvPicPr>
          <p:nvPr/>
        </p:nvPicPr>
        <p:blipFill>
          <a:blip r:embed="rId6" cstate="print"/>
          <a:stretch>
            <a:fillRect/>
          </a:stretch>
        </p:blipFill>
        <p:spPr>
          <a:xfrm>
            <a:off x="3314899" y="4876800"/>
            <a:ext cx="2095301" cy="1421622"/>
          </a:xfrm>
          <a:prstGeom prst="round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14400" y="5593980"/>
            <a:ext cx="1676400" cy="381000"/>
          </a:xfrm>
          <a:prstGeom prst="rect">
            <a:avLst/>
          </a:prstGeom>
          <a:noFill/>
        </p:spPr>
        <p:txBody>
          <a:bodyPr wrap="square" rtlCol="0">
            <a:spAutoFit/>
          </a:bodyPr>
          <a:lstStyle/>
          <a:p>
            <a:pPr algn="ctr"/>
            <a:r>
              <a:rPr lang="en-US" sz="1800" b="1" dirty="0" smtClean="0">
                <a:solidFill>
                  <a:srgbClr val="FFFF00"/>
                </a:solidFill>
                <a:effectLst>
                  <a:outerShdw blurRad="38100" dist="38100" dir="2700000" algn="tl">
                    <a:srgbClr val="000000">
                      <a:alpha val="43137"/>
                    </a:srgbClr>
                  </a:outerShdw>
                </a:effectLst>
              </a:rPr>
              <a:t>Silvopasture</a:t>
            </a:r>
            <a:endParaRPr lang="en-US" sz="18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6400800" y="5574268"/>
            <a:ext cx="1787669" cy="369332"/>
          </a:xfrm>
          <a:prstGeom prst="rect">
            <a:avLst/>
          </a:prstGeom>
          <a:noFill/>
        </p:spPr>
        <p:txBody>
          <a:bodyPr wrap="none" rtlCol="0">
            <a:spAutoFit/>
          </a:bodyPr>
          <a:lstStyle/>
          <a:p>
            <a:r>
              <a:rPr lang="en-US" sz="1800" b="1" dirty="0" smtClean="0">
                <a:solidFill>
                  <a:srgbClr val="FFFF00"/>
                </a:solidFill>
                <a:effectLst>
                  <a:outerShdw blurRad="38100" dist="38100" dir="2700000" algn="tl">
                    <a:srgbClr val="000000">
                      <a:alpha val="43137"/>
                    </a:srgbClr>
                  </a:outerShdw>
                </a:effectLst>
              </a:rPr>
              <a:t>Alley cropping</a:t>
            </a:r>
            <a:endParaRPr lang="en-US" sz="1800" b="1"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3505200" y="5943600"/>
            <a:ext cx="1490664" cy="369332"/>
          </a:xfrm>
          <a:prstGeom prst="rect">
            <a:avLst/>
          </a:prstGeom>
          <a:noFill/>
        </p:spPr>
        <p:txBody>
          <a:bodyPr wrap="none" rtlCol="0">
            <a:spAutoFit/>
          </a:bodyPr>
          <a:lstStyle/>
          <a:p>
            <a:r>
              <a:rPr lang="en-US" sz="1800" b="1" dirty="0" smtClean="0">
                <a:solidFill>
                  <a:srgbClr val="FFFF00"/>
                </a:solidFill>
                <a:effectLst>
                  <a:outerShdw blurRad="38100" dist="38100" dir="2700000" algn="tl">
                    <a:srgbClr val="000000">
                      <a:alpha val="43137"/>
                    </a:srgbClr>
                  </a:outerShdw>
                </a:effectLst>
              </a:rPr>
              <a:t>Windbreaks</a:t>
            </a:r>
            <a:endParaRPr lang="en-US" sz="1800" b="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3352800" y="4267200"/>
            <a:ext cx="1800493" cy="369332"/>
          </a:xfrm>
          <a:prstGeom prst="rect">
            <a:avLst/>
          </a:prstGeom>
          <a:noFill/>
        </p:spPr>
        <p:txBody>
          <a:bodyPr wrap="none" rtlCol="0">
            <a:spAutoFit/>
          </a:bodyPr>
          <a:lstStyle/>
          <a:p>
            <a:r>
              <a:rPr lang="en-US" sz="1800" b="1" dirty="0" smtClean="0">
                <a:solidFill>
                  <a:srgbClr val="FFFF00"/>
                </a:solidFill>
                <a:effectLst>
                  <a:outerShdw blurRad="38100" dist="38100" dir="2700000" algn="tl">
                    <a:srgbClr val="000000">
                      <a:alpha val="43137"/>
                    </a:srgbClr>
                  </a:outerShdw>
                </a:effectLst>
              </a:rPr>
              <a:t>Forest farming</a:t>
            </a:r>
            <a:endParaRPr lang="en-US" sz="1800" b="1" dirty="0">
              <a:solidFill>
                <a:srgbClr val="FFFF00"/>
              </a:solidFill>
              <a:effectLst>
                <a:outerShdw blurRad="38100" dist="38100" dir="2700000" algn="tl">
                  <a:srgbClr val="000000">
                    <a:alpha val="43137"/>
                  </a:srgbClr>
                </a:outerShdw>
              </a:effectLst>
            </a:endParaRPr>
          </a:p>
        </p:txBody>
      </p:sp>
      <p:pic>
        <p:nvPicPr>
          <p:cNvPr id="15" name="Picture 14" descr="0703-0020.jpg"/>
          <p:cNvPicPr>
            <a:picLocks noChangeAspect="1"/>
          </p:cNvPicPr>
          <p:nvPr/>
        </p:nvPicPr>
        <p:blipFill>
          <a:blip r:embed="rId7" cstate="print"/>
          <a:stretch>
            <a:fillRect/>
          </a:stretch>
        </p:blipFill>
        <p:spPr>
          <a:xfrm>
            <a:off x="5562600" y="1447800"/>
            <a:ext cx="2275840" cy="1524000"/>
          </a:xfrm>
          <a:prstGeom prst="round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715000" y="2602468"/>
            <a:ext cx="2209800" cy="369332"/>
          </a:xfrm>
          <a:prstGeom prst="rect">
            <a:avLst/>
          </a:prstGeom>
          <a:noFill/>
        </p:spPr>
        <p:txBody>
          <a:bodyPr wrap="square" rtlCol="0">
            <a:spAutoFit/>
          </a:bodyPr>
          <a:lstStyle/>
          <a:p>
            <a:r>
              <a:rPr lang="en-US" sz="1800" b="1" dirty="0" smtClean="0">
                <a:solidFill>
                  <a:srgbClr val="FFFF00"/>
                </a:solidFill>
                <a:effectLst>
                  <a:outerShdw blurRad="38100" dist="38100" dir="2700000" algn="tl">
                    <a:srgbClr val="000000">
                      <a:alpha val="43137"/>
                    </a:srgbClr>
                  </a:outerShdw>
                </a:effectLst>
              </a:rPr>
              <a:t>Riparian</a:t>
            </a:r>
            <a:r>
              <a:rPr lang="en-US" sz="1800" b="1" dirty="0" smtClean="0">
                <a:solidFill>
                  <a:srgbClr val="FFFF00"/>
                </a:solidFill>
              </a:rPr>
              <a:t> </a:t>
            </a:r>
            <a:r>
              <a:rPr lang="en-US" sz="1800" b="1" dirty="0" smtClean="0">
                <a:solidFill>
                  <a:srgbClr val="FFFF00"/>
                </a:solidFill>
                <a:effectLst>
                  <a:outerShdw blurRad="38100" dist="38100" dir="2700000" algn="tl">
                    <a:srgbClr val="000000">
                      <a:alpha val="43137"/>
                    </a:srgbClr>
                  </a:outerShdw>
                </a:effectLst>
              </a:rPr>
              <a:t>buffer</a:t>
            </a:r>
            <a:endParaRPr lang="en-US" sz="1800" b="1" dirty="0">
              <a:solidFill>
                <a:srgbClr val="FFFF00"/>
              </a:solidFill>
              <a:effectLst>
                <a:outerShdw blurRad="38100" dist="38100" dir="2700000" algn="tl">
                  <a:srgbClr val="000000">
                    <a:alpha val="43137"/>
                  </a:srgbClr>
                </a:outerShdw>
              </a:effectLst>
            </a:endParaRPr>
          </a:p>
        </p:txBody>
      </p:sp>
      <p:sp>
        <p:nvSpPr>
          <p:cNvPr id="17" name="Slide Number Placeholder 16"/>
          <p:cNvSpPr>
            <a:spLocks noGrp="1"/>
          </p:cNvSpPr>
          <p:nvPr>
            <p:ph type="sldNum" sz="quarter" idx="11"/>
          </p:nvPr>
        </p:nvSpPr>
        <p:spPr>
          <a:xfrm>
            <a:off x="8118650" y="6422064"/>
            <a:ext cx="792018" cy="365125"/>
          </a:xfrm>
        </p:spPr>
        <p:txBody>
          <a:bodyPr/>
          <a:lstStyle/>
          <a:p>
            <a:pPr algn="r"/>
            <a:fld id="{E738EFAC-7370-482C-B4CF-A03971F3F63F}" type="slidenum">
              <a:rPr lang="en-US" smtClean="0"/>
              <a:pPr algn="r"/>
              <a:t>3</a:t>
            </a:fld>
            <a:endParaRPr lang="en-US" dirty="0"/>
          </a:p>
        </p:txBody>
      </p:sp>
      <p:sp>
        <p:nvSpPr>
          <p:cNvPr id="18" name="TextBox 17"/>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effectLst>
                  <a:outerShdw blurRad="38100" dist="38100" dir="2700000" algn="tl">
                    <a:srgbClr val="000000">
                      <a:alpha val="43137"/>
                    </a:srgbClr>
                  </a:outerShdw>
                </a:effectLst>
              </a:rPr>
              <a:t>What is a windbreak?</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031673" cy="4525963"/>
          </a:xfrm>
        </p:spPr>
        <p:txBody>
          <a:bodyPr/>
          <a:lstStyle/>
          <a:p>
            <a:r>
              <a:rPr lang="en-US" dirty="0" smtClean="0"/>
              <a:t>Plantings of single or multiple rows of vegetation (trees, shrubs, grass) that are established for one or more environmental and economic purposes.</a:t>
            </a:r>
          </a:p>
        </p:txBody>
      </p:sp>
      <p:sp>
        <p:nvSpPr>
          <p:cNvPr id="5" name="Slide Number Placeholder 4"/>
          <p:cNvSpPr>
            <a:spLocks noGrp="1"/>
          </p:cNvSpPr>
          <p:nvPr>
            <p:ph type="sldNum" sz="quarter" idx="12"/>
          </p:nvPr>
        </p:nvSpPr>
        <p:spPr/>
        <p:txBody>
          <a:bodyPr/>
          <a:lstStyle/>
          <a:p>
            <a:fld id="{8C7CB875-19BB-41A2-90C0-E48D5A9F4EE6}" type="slidenum">
              <a:rPr lang="en-US" smtClean="0"/>
              <a:pPr/>
              <a:t>4</a:t>
            </a:fld>
            <a:endParaRPr lang="en-US"/>
          </a:p>
        </p:txBody>
      </p:sp>
      <p:pic>
        <p:nvPicPr>
          <p:cNvPr id="6" name="Picture 5" descr="field WB mulitple.jpg"/>
          <p:cNvPicPr>
            <a:picLocks noChangeAspect="1"/>
          </p:cNvPicPr>
          <p:nvPr/>
        </p:nvPicPr>
        <p:blipFill>
          <a:blip r:embed="rId3" cstate="print"/>
          <a:stretch>
            <a:fillRect/>
          </a:stretch>
        </p:blipFill>
        <p:spPr>
          <a:xfrm>
            <a:off x="4941453" y="1381079"/>
            <a:ext cx="3108960" cy="2048407"/>
          </a:xfrm>
          <a:prstGeom prst="roundRect">
            <a:avLst/>
          </a:prstGeom>
          <a:ln>
            <a:noFill/>
          </a:ln>
          <a:effectLst>
            <a:outerShdw blurRad="190500" algn="tl" rotWithShape="0">
              <a:srgbClr val="000000">
                <a:alpha val="70000"/>
              </a:srgbClr>
            </a:outerShdw>
          </a:effectLst>
        </p:spPr>
      </p:pic>
      <p:pic>
        <p:nvPicPr>
          <p:cNvPr id="7" name="Picture 6" descr="0903-0004.jpg"/>
          <p:cNvPicPr>
            <a:picLocks noChangeAspect="1"/>
          </p:cNvPicPr>
          <p:nvPr/>
        </p:nvPicPr>
        <p:blipFill>
          <a:blip r:embed="rId4" cstate="print"/>
          <a:stretch>
            <a:fillRect/>
          </a:stretch>
        </p:blipFill>
        <p:spPr>
          <a:xfrm>
            <a:off x="5237019" y="3849965"/>
            <a:ext cx="3108960" cy="1963086"/>
          </a:xfrm>
          <a:prstGeom prst="roundRect">
            <a:avLst/>
          </a:prstGeom>
          <a:ln>
            <a:noFill/>
          </a:ln>
          <a:effectLst>
            <a:outerShdw blurRad="190500" algn="tl" rotWithShape="0">
              <a:srgbClr val="000000">
                <a:alpha val="70000"/>
              </a:srgbClr>
            </a:outerShdw>
          </a:effectLst>
        </p:spPr>
      </p:pic>
      <p:sp>
        <p:nvSpPr>
          <p:cNvPr id="8" name="TextBox 7"/>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55891" cy="1143000"/>
          </a:xfrm>
        </p:spPr>
        <p:txBody>
          <a:bodyPr>
            <a:normAutofit/>
          </a:bodyPr>
          <a:lstStyle/>
          <a:p>
            <a:r>
              <a:rPr lang="en-US" dirty="0" smtClean="0">
                <a:solidFill>
                  <a:srgbClr val="00B0F0"/>
                </a:solidFill>
                <a:effectLst>
                  <a:outerShdw blurRad="38100" dist="38100" dir="2700000" algn="tl">
                    <a:srgbClr val="000000">
                      <a:alpha val="43137"/>
                    </a:srgbClr>
                  </a:outerShdw>
                </a:effectLst>
              </a:rPr>
              <a:t>What are the benefits?</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403932"/>
            <a:ext cx="3657600" cy="4937760"/>
          </a:xfrm>
          <a:solidFill>
            <a:schemeClr val="bg2">
              <a:lumMod val="60000"/>
              <a:lumOff val="40000"/>
            </a:schemeClr>
          </a:solidFill>
          <a:effectLst>
            <a:innerShdw blurRad="63500" dist="50800" dir="13500000">
              <a:prstClr val="black">
                <a:alpha val="50000"/>
              </a:prstClr>
            </a:innerShdw>
          </a:effectLst>
        </p:spPr>
        <p:txBody>
          <a:bodyPr>
            <a:normAutofit/>
          </a:bodyPr>
          <a:lstStyle/>
          <a:p>
            <a:pPr>
              <a:spcBef>
                <a:spcPts val="600"/>
              </a:spcBef>
            </a:pPr>
            <a:endParaRPr lang="en-US" dirty="0" smtClean="0">
              <a:solidFill>
                <a:schemeClr val="bg1"/>
              </a:solidFill>
            </a:endParaRPr>
          </a:p>
          <a:p>
            <a:pPr>
              <a:spcBef>
                <a:spcPts val="600"/>
              </a:spcBef>
            </a:pPr>
            <a:r>
              <a:rPr lang="en-US" sz="2400" dirty="0" smtClean="0">
                <a:solidFill>
                  <a:schemeClr val="bg1"/>
                </a:solidFill>
              </a:rPr>
              <a:t>Reduce soil erosion</a:t>
            </a:r>
          </a:p>
          <a:p>
            <a:pPr>
              <a:spcBef>
                <a:spcPts val="600"/>
              </a:spcBef>
            </a:pPr>
            <a:r>
              <a:rPr lang="en-US" sz="2400" dirty="0" smtClean="0">
                <a:solidFill>
                  <a:schemeClr val="bg1"/>
                </a:solidFill>
              </a:rPr>
              <a:t>Protect plants</a:t>
            </a:r>
          </a:p>
          <a:p>
            <a:pPr>
              <a:spcBef>
                <a:spcPts val="600"/>
              </a:spcBef>
            </a:pPr>
            <a:r>
              <a:rPr lang="en-US" sz="2400" dirty="0" smtClean="0">
                <a:solidFill>
                  <a:schemeClr val="bg1"/>
                </a:solidFill>
              </a:rPr>
              <a:t>Enhance plant growth</a:t>
            </a:r>
          </a:p>
          <a:p>
            <a:pPr>
              <a:spcBef>
                <a:spcPts val="600"/>
              </a:spcBef>
            </a:pPr>
            <a:r>
              <a:rPr lang="en-US" sz="2400" dirty="0" smtClean="0">
                <a:solidFill>
                  <a:schemeClr val="bg1"/>
                </a:solidFill>
              </a:rPr>
              <a:t>Manage snow</a:t>
            </a:r>
          </a:p>
          <a:p>
            <a:pPr>
              <a:spcBef>
                <a:spcPts val="600"/>
              </a:spcBef>
            </a:pPr>
            <a:r>
              <a:rPr lang="en-US" sz="2400" dirty="0" smtClean="0">
                <a:solidFill>
                  <a:schemeClr val="bg1"/>
                </a:solidFill>
              </a:rPr>
              <a:t>Provide shelter</a:t>
            </a:r>
          </a:p>
          <a:p>
            <a:pPr>
              <a:spcBef>
                <a:spcPts val="600"/>
              </a:spcBef>
            </a:pPr>
            <a:r>
              <a:rPr lang="en-US" sz="2400" dirty="0" smtClean="0">
                <a:solidFill>
                  <a:schemeClr val="bg1"/>
                </a:solidFill>
              </a:rPr>
              <a:t>Reduce energy needs</a:t>
            </a:r>
          </a:p>
          <a:p>
            <a:pPr>
              <a:spcBef>
                <a:spcPts val="600"/>
              </a:spcBef>
            </a:pPr>
            <a:r>
              <a:rPr lang="en-US" sz="2400" dirty="0" smtClean="0">
                <a:solidFill>
                  <a:schemeClr val="bg1"/>
                </a:solidFill>
              </a:rPr>
              <a:t>Improve wildlife habitat </a:t>
            </a:r>
          </a:p>
          <a:p>
            <a:pPr>
              <a:spcBef>
                <a:spcPts val="600"/>
              </a:spcBef>
            </a:pPr>
            <a:r>
              <a:rPr lang="en-US" sz="2400" dirty="0" smtClean="0">
                <a:solidFill>
                  <a:schemeClr val="bg1"/>
                </a:solidFill>
              </a:rPr>
              <a:t>Enhance aesthetics</a:t>
            </a:r>
          </a:p>
        </p:txBody>
      </p:sp>
      <p:sp>
        <p:nvSpPr>
          <p:cNvPr id="4" name="Content Placeholder 3"/>
          <p:cNvSpPr>
            <a:spLocks noGrp="1"/>
          </p:cNvSpPr>
          <p:nvPr>
            <p:ph sz="half" idx="2"/>
          </p:nvPr>
        </p:nvSpPr>
        <p:spPr>
          <a:xfrm>
            <a:off x="4267200" y="1403932"/>
            <a:ext cx="3657600" cy="4937760"/>
          </a:xfrm>
          <a:solidFill>
            <a:schemeClr val="bg2">
              <a:lumMod val="60000"/>
              <a:lumOff val="40000"/>
            </a:schemeClr>
          </a:solidFill>
          <a:effectLst>
            <a:innerShdw blurRad="63500" dist="50800" dir="18900000">
              <a:prstClr val="black">
                <a:alpha val="50000"/>
              </a:prstClr>
            </a:innerShdw>
          </a:effectLst>
        </p:spPr>
        <p:txBody>
          <a:bodyPr>
            <a:normAutofit/>
          </a:bodyPr>
          <a:lstStyle/>
          <a:p>
            <a:pPr marL="457200"/>
            <a:endParaRPr lang="en-US" dirty="0" smtClean="0">
              <a:solidFill>
                <a:schemeClr val="bg1"/>
              </a:solidFill>
            </a:endParaRPr>
          </a:p>
          <a:p>
            <a:pPr marL="457200"/>
            <a:r>
              <a:rPr lang="en-US" sz="2400" dirty="0" smtClean="0">
                <a:solidFill>
                  <a:schemeClr val="bg1"/>
                </a:solidFill>
              </a:rPr>
              <a:t>Moderate noise  </a:t>
            </a:r>
          </a:p>
          <a:p>
            <a:pPr marL="457200"/>
            <a:r>
              <a:rPr lang="en-US" sz="2400" dirty="0" smtClean="0">
                <a:solidFill>
                  <a:schemeClr val="bg1"/>
                </a:solidFill>
              </a:rPr>
              <a:t>Screen views</a:t>
            </a:r>
          </a:p>
          <a:p>
            <a:pPr marL="457200"/>
            <a:r>
              <a:rPr lang="en-US" sz="2400" dirty="0" smtClean="0">
                <a:solidFill>
                  <a:schemeClr val="bg1"/>
                </a:solidFill>
              </a:rPr>
              <a:t>Reduce airborne chemical drift</a:t>
            </a:r>
          </a:p>
          <a:p>
            <a:pPr marL="457200"/>
            <a:r>
              <a:rPr lang="en-US" sz="2400" dirty="0" smtClean="0">
                <a:solidFill>
                  <a:schemeClr val="bg1"/>
                </a:solidFill>
              </a:rPr>
              <a:t>Improve irrigation efficiency</a:t>
            </a:r>
          </a:p>
          <a:p>
            <a:pPr marL="457200"/>
            <a:r>
              <a:rPr lang="en-US" sz="2400" dirty="0" smtClean="0">
                <a:solidFill>
                  <a:schemeClr val="bg1"/>
                </a:solidFill>
              </a:rPr>
              <a:t>Increase carbon storage</a:t>
            </a:r>
          </a:p>
          <a:p>
            <a:pPr marL="457200"/>
            <a:r>
              <a:rPr lang="en-US" sz="2400" dirty="0" smtClean="0">
                <a:solidFill>
                  <a:schemeClr val="bg1"/>
                </a:solidFill>
              </a:rPr>
              <a:t>Mitigate odors</a:t>
            </a:r>
          </a:p>
        </p:txBody>
      </p:sp>
      <p:sp>
        <p:nvSpPr>
          <p:cNvPr id="5" name="Slide Number Placeholder 4"/>
          <p:cNvSpPr>
            <a:spLocks noGrp="1"/>
          </p:cNvSpPr>
          <p:nvPr>
            <p:ph type="sldNum" sz="quarter" idx="12"/>
          </p:nvPr>
        </p:nvSpPr>
        <p:spPr/>
        <p:txBody>
          <a:bodyPr/>
          <a:lstStyle/>
          <a:p>
            <a:fld id="{8C7CB875-19BB-41A2-90C0-E48D5A9F4EE6}" type="slidenum">
              <a:rPr lang="en-US" smtClean="0"/>
              <a:pPr/>
              <a:t>5</a:t>
            </a:fld>
            <a:endParaRPr lang="en-US"/>
          </a:p>
        </p:txBody>
      </p:sp>
      <p:pic>
        <p:nvPicPr>
          <p:cNvPr id="6" name="Picture 6" descr="MCj01362170000[1]"/>
          <p:cNvPicPr>
            <a:picLocks noChangeAspect="1" noChangeArrowheads="1"/>
          </p:cNvPicPr>
          <p:nvPr/>
        </p:nvPicPr>
        <p:blipFill>
          <a:blip r:embed="rId3" cstate="print"/>
          <a:srcRect/>
          <a:stretch>
            <a:fillRect/>
          </a:stretch>
        </p:blipFill>
        <p:spPr bwMode="auto">
          <a:xfrm>
            <a:off x="7164336" y="2586182"/>
            <a:ext cx="1725663" cy="3355831"/>
          </a:xfrm>
          <a:prstGeom prst="rect">
            <a:avLst/>
          </a:prstGeom>
          <a:noFill/>
          <a:effectLst>
            <a:outerShdw blurRad="50800" dist="38100" dir="2700000" algn="tl" rotWithShape="0">
              <a:prstClr val="black">
                <a:alpha val="40000"/>
              </a:prstClr>
            </a:outerShdw>
          </a:effectLst>
        </p:spPr>
      </p:pic>
      <p:pic>
        <p:nvPicPr>
          <p:cNvPr id="7" name="Picture 4" descr="MCNA02276_0000[1]"/>
          <p:cNvPicPr>
            <a:picLocks noChangeAspect="1" noChangeArrowheads="1"/>
          </p:cNvPicPr>
          <p:nvPr/>
        </p:nvPicPr>
        <p:blipFill>
          <a:blip r:embed="rId4" cstate="print"/>
          <a:srcRect/>
          <a:stretch>
            <a:fillRect/>
          </a:stretch>
        </p:blipFill>
        <p:spPr bwMode="auto">
          <a:xfrm>
            <a:off x="7744958" y="1856509"/>
            <a:ext cx="1288205" cy="1016049"/>
          </a:xfrm>
          <a:prstGeom prst="rect">
            <a:avLst/>
          </a:prstGeom>
          <a:noFill/>
          <a:effectLst>
            <a:outerShdw blurRad="50800" dist="38100" dir="2700000" algn="tl" rotWithShape="0">
              <a:prstClr val="black">
                <a:alpha val="40000"/>
              </a:prstClr>
            </a:outerShdw>
          </a:effectLst>
        </p:spPr>
      </p:pic>
      <p:sp>
        <p:nvSpPr>
          <p:cNvPr id="8" name="TextBox 7"/>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4464777" y="1435609"/>
            <a:ext cx="3657600" cy="2743200"/>
          </a:xfrm>
          <a:prstGeom prst="rect">
            <a:avLst/>
          </a:prstGeom>
          <a:solidFill>
            <a:srgbClr val="EAEAEA"/>
          </a:solidFill>
          <a:ln w="9525">
            <a:noFill/>
            <a:miter lim="800000"/>
            <a:headEnd/>
            <a:tailEnd/>
          </a:ln>
          <a:effectLst/>
        </p:spPr>
        <p:txBody>
          <a:bodyPr wrap="none" anchor="ctr"/>
          <a:lstStyle/>
          <a:p>
            <a:endParaRPr lang="en-US"/>
          </a:p>
        </p:txBody>
      </p:sp>
      <p:sp>
        <p:nvSpPr>
          <p:cNvPr id="274435" name="Rectangle 3"/>
          <p:cNvSpPr>
            <a:spLocks noChangeArrowheads="1"/>
          </p:cNvSpPr>
          <p:nvPr/>
        </p:nvSpPr>
        <p:spPr bwMode="auto">
          <a:xfrm>
            <a:off x="751040" y="1447800"/>
            <a:ext cx="3474720" cy="2743200"/>
          </a:xfrm>
          <a:prstGeom prst="rect">
            <a:avLst/>
          </a:prstGeom>
          <a:solidFill>
            <a:srgbClr val="EAEAEA"/>
          </a:solidFill>
          <a:ln w="9525">
            <a:noFill/>
            <a:miter lim="800000"/>
            <a:headEnd/>
            <a:tailEnd/>
          </a:ln>
          <a:effectLst/>
        </p:spPr>
        <p:txBody>
          <a:bodyPr wrap="none" anchor="ctr"/>
          <a:lstStyle/>
          <a:p>
            <a:endParaRPr lang="en-US"/>
          </a:p>
        </p:txBody>
      </p:sp>
      <p:sp>
        <p:nvSpPr>
          <p:cNvPr id="274437" name="Rectangle 5"/>
          <p:cNvSpPr>
            <a:spLocks noChangeArrowheads="1"/>
          </p:cNvSpPr>
          <p:nvPr/>
        </p:nvSpPr>
        <p:spPr bwMode="auto">
          <a:xfrm>
            <a:off x="4662636" y="1449107"/>
            <a:ext cx="4315691" cy="2873511"/>
          </a:xfrm>
          <a:prstGeom prst="rect">
            <a:avLst/>
          </a:prstGeom>
          <a:noFill/>
          <a:ln w="9525">
            <a:noFill/>
            <a:miter lim="800000"/>
            <a:headEnd/>
            <a:tailEnd/>
          </a:ln>
          <a:effectLst/>
        </p:spPr>
        <p:txBody>
          <a:bodyPr/>
          <a:lstStyle/>
          <a:p>
            <a:pPr marL="342900" indent="-342900">
              <a:lnSpc>
                <a:spcPct val="120000"/>
              </a:lnSpc>
              <a:spcBef>
                <a:spcPct val="20000"/>
              </a:spcBef>
            </a:pPr>
            <a:r>
              <a:rPr lang="en-US" sz="2800" dirty="0">
                <a:solidFill>
                  <a:srgbClr val="8495A4"/>
                </a:solidFill>
              </a:rPr>
              <a:t>Trap/filter air borne:</a:t>
            </a:r>
          </a:p>
          <a:p>
            <a:pPr marL="342900" indent="-342900">
              <a:lnSpc>
                <a:spcPts val="2200"/>
              </a:lnSpc>
              <a:spcBef>
                <a:spcPct val="20000"/>
              </a:spcBef>
              <a:buFontTx/>
              <a:buChar char="•"/>
            </a:pPr>
            <a:r>
              <a:rPr lang="en-US" sz="2200" dirty="0">
                <a:solidFill>
                  <a:schemeClr val="bg2"/>
                </a:solidFill>
              </a:rPr>
              <a:t>Sediment</a:t>
            </a:r>
          </a:p>
          <a:p>
            <a:pPr marL="342900" indent="-342900">
              <a:lnSpc>
                <a:spcPts val="2200"/>
              </a:lnSpc>
              <a:spcBef>
                <a:spcPct val="20000"/>
              </a:spcBef>
              <a:buFontTx/>
              <a:buChar char="•"/>
            </a:pPr>
            <a:r>
              <a:rPr lang="en-US" sz="2200" dirty="0">
                <a:solidFill>
                  <a:schemeClr val="bg2"/>
                </a:solidFill>
              </a:rPr>
              <a:t>Snow</a:t>
            </a:r>
          </a:p>
          <a:p>
            <a:pPr marL="342900" indent="-342900">
              <a:lnSpc>
                <a:spcPts val="2200"/>
              </a:lnSpc>
              <a:spcBef>
                <a:spcPct val="20000"/>
              </a:spcBef>
              <a:buFontTx/>
              <a:buChar char="•"/>
            </a:pPr>
            <a:r>
              <a:rPr lang="en-US" sz="2200" dirty="0">
                <a:solidFill>
                  <a:schemeClr val="bg2"/>
                </a:solidFill>
              </a:rPr>
              <a:t>Nutrients</a:t>
            </a:r>
          </a:p>
          <a:p>
            <a:pPr marL="342900" indent="-342900">
              <a:lnSpc>
                <a:spcPts val="2200"/>
              </a:lnSpc>
              <a:spcBef>
                <a:spcPct val="20000"/>
              </a:spcBef>
              <a:buFontTx/>
              <a:buChar char="•"/>
            </a:pPr>
            <a:r>
              <a:rPr lang="en-US" sz="2200" dirty="0">
                <a:solidFill>
                  <a:schemeClr val="bg2"/>
                </a:solidFill>
              </a:rPr>
              <a:t>Pesticides</a:t>
            </a:r>
          </a:p>
          <a:p>
            <a:pPr marL="342900" indent="-342900">
              <a:lnSpc>
                <a:spcPts val="2200"/>
              </a:lnSpc>
              <a:spcBef>
                <a:spcPct val="20000"/>
              </a:spcBef>
              <a:buFontTx/>
              <a:buChar char="•"/>
            </a:pPr>
            <a:r>
              <a:rPr lang="en-US" sz="2200" dirty="0">
                <a:solidFill>
                  <a:schemeClr val="bg2"/>
                </a:solidFill>
              </a:rPr>
              <a:t>Pathogens</a:t>
            </a:r>
          </a:p>
          <a:p>
            <a:pPr marL="342900" indent="-342900">
              <a:lnSpc>
                <a:spcPts val="2200"/>
              </a:lnSpc>
              <a:spcBef>
                <a:spcPct val="20000"/>
              </a:spcBef>
              <a:buFontTx/>
              <a:buChar char="•"/>
            </a:pPr>
            <a:r>
              <a:rPr lang="en-US" sz="2200" dirty="0">
                <a:solidFill>
                  <a:schemeClr val="bg2"/>
                </a:solidFill>
              </a:rPr>
              <a:t>VOCs</a:t>
            </a:r>
          </a:p>
        </p:txBody>
      </p:sp>
      <p:sp>
        <p:nvSpPr>
          <p:cNvPr id="274438" name="Rectangle 6"/>
          <p:cNvSpPr>
            <a:spLocks noChangeArrowheads="1"/>
          </p:cNvSpPr>
          <p:nvPr/>
        </p:nvSpPr>
        <p:spPr bwMode="auto">
          <a:xfrm>
            <a:off x="970350" y="1441747"/>
            <a:ext cx="2959100" cy="3417888"/>
          </a:xfrm>
          <a:prstGeom prst="rect">
            <a:avLst/>
          </a:prstGeom>
          <a:noFill/>
          <a:ln w="9525">
            <a:noFill/>
            <a:miter lim="800000"/>
            <a:headEnd/>
            <a:tailEnd/>
          </a:ln>
          <a:effectLst/>
        </p:spPr>
        <p:txBody>
          <a:bodyPr/>
          <a:lstStyle/>
          <a:p>
            <a:pPr marL="342900" indent="-342900">
              <a:lnSpc>
                <a:spcPct val="120000"/>
              </a:lnSpc>
              <a:spcBef>
                <a:spcPct val="20000"/>
              </a:spcBef>
            </a:pPr>
            <a:r>
              <a:rPr lang="en-US" sz="2800" dirty="0">
                <a:solidFill>
                  <a:srgbClr val="8495A4"/>
                </a:solidFill>
              </a:rPr>
              <a:t>Modify:</a:t>
            </a:r>
          </a:p>
          <a:p>
            <a:pPr marL="342900" indent="-342900">
              <a:lnSpc>
                <a:spcPts val="2200"/>
              </a:lnSpc>
              <a:spcBef>
                <a:spcPct val="20000"/>
              </a:spcBef>
              <a:buFontTx/>
              <a:buChar char="•"/>
            </a:pPr>
            <a:r>
              <a:rPr lang="en-US" sz="2200" dirty="0">
                <a:solidFill>
                  <a:schemeClr val="bg2"/>
                </a:solidFill>
              </a:rPr>
              <a:t>Air flow</a:t>
            </a:r>
          </a:p>
          <a:p>
            <a:pPr marL="342900" indent="-342900">
              <a:lnSpc>
                <a:spcPts val="2200"/>
              </a:lnSpc>
              <a:spcBef>
                <a:spcPct val="20000"/>
              </a:spcBef>
              <a:buFontTx/>
              <a:buChar char="•"/>
            </a:pPr>
            <a:r>
              <a:rPr lang="en-US" sz="2200" dirty="0">
                <a:solidFill>
                  <a:schemeClr val="bg2"/>
                </a:solidFill>
              </a:rPr>
              <a:t>Sound waves</a:t>
            </a:r>
          </a:p>
          <a:p>
            <a:pPr marL="342900" indent="-342900">
              <a:lnSpc>
                <a:spcPts val="2200"/>
              </a:lnSpc>
              <a:spcBef>
                <a:spcPct val="20000"/>
              </a:spcBef>
              <a:buFontTx/>
              <a:buChar char="•"/>
            </a:pPr>
            <a:r>
              <a:rPr lang="en-US" sz="2200" dirty="0">
                <a:solidFill>
                  <a:schemeClr val="bg2"/>
                </a:solidFill>
              </a:rPr>
              <a:t>Odor plumes</a:t>
            </a:r>
          </a:p>
          <a:p>
            <a:pPr marL="342900" indent="-342900">
              <a:lnSpc>
                <a:spcPts val="2200"/>
              </a:lnSpc>
              <a:spcBef>
                <a:spcPct val="20000"/>
              </a:spcBef>
              <a:buFontTx/>
              <a:buChar char="•"/>
            </a:pPr>
            <a:r>
              <a:rPr lang="en-US" sz="2200" dirty="0">
                <a:solidFill>
                  <a:schemeClr val="bg2"/>
                </a:solidFill>
              </a:rPr>
              <a:t>Microclimate dynamics</a:t>
            </a:r>
          </a:p>
        </p:txBody>
      </p:sp>
      <p:sp>
        <p:nvSpPr>
          <p:cNvPr id="274439" name="Rectangle 7"/>
          <p:cNvSpPr>
            <a:spLocks noChangeArrowheads="1"/>
          </p:cNvSpPr>
          <p:nvPr/>
        </p:nvSpPr>
        <p:spPr bwMode="auto">
          <a:xfrm>
            <a:off x="751040" y="1271588"/>
            <a:ext cx="3474720" cy="182880"/>
          </a:xfrm>
          <a:prstGeom prst="rect">
            <a:avLst/>
          </a:prstGeom>
          <a:solidFill>
            <a:srgbClr val="B2BCC6"/>
          </a:solidFill>
          <a:ln w="9525">
            <a:noFill/>
            <a:miter lim="800000"/>
            <a:headEnd/>
            <a:tailEnd/>
          </a:ln>
          <a:effectLst/>
        </p:spPr>
        <p:txBody>
          <a:bodyPr wrap="none" anchor="ctr"/>
          <a:lstStyle/>
          <a:p>
            <a:endParaRPr lang="en-US"/>
          </a:p>
        </p:txBody>
      </p:sp>
      <p:sp>
        <p:nvSpPr>
          <p:cNvPr id="274440" name="Rectangle 8"/>
          <p:cNvSpPr>
            <a:spLocks noChangeArrowheads="1"/>
          </p:cNvSpPr>
          <p:nvPr/>
        </p:nvSpPr>
        <p:spPr bwMode="auto">
          <a:xfrm>
            <a:off x="4466364" y="1262428"/>
            <a:ext cx="3657600" cy="182880"/>
          </a:xfrm>
          <a:prstGeom prst="rect">
            <a:avLst/>
          </a:prstGeom>
          <a:solidFill>
            <a:srgbClr val="B2BCC6"/>
          </a:solidFill>
          <a:ln w="9525">
            <a:noFill/>
            <a:miter lim="800000"/>
            <a:headEnd/>
            <a:tailEnd/>
          </a:ln>
          <a:effectLst/>
        </p:spPr>
        <p:txBody>
          <a:bodyPr wrap="none" anchor="ctr"/>
          <a:lstStyle/>
          <a:p>
            <a:endParaRPr lang="en-US"/>
          </a:p>
        </p:txBody>
      </p:sp>
      <p:sp>
        <p:nvSpPr>
          <p:cNvPr id="10" name="Title 1"/>
          <p:cNvSpPr txBox="1">
            <a:spLocks/>
          </p:cNvSpPr>
          <p:nvPr/>
        </p:nvSpPr>
        <p:spPr>
          <a:xfrm>
            <a:off x="457199" y="274638"/>
            <a:ext cx="8400473" cy="1143000"/>
          </a:xfrm>
          <a:prstGeom prst="rect">
            <a:avLst/>
          </a:prstGeom>
        </p:spPr>
        <p:txBody>
          <a:bodyPr/>
          <a:lstStyle/>
          <a:p>
            <a:pPr eaLnBrk="1" fontAlgn="auto" hangingPunct="1">
              <a:spcAft>
                <a:spcPts val="0"/>
              </a:spcAft>
            </a:pPr>
            <a:r>
              <a:rPr lang="en-US" sz="4600" dirty="0" smtClean="0">
                <a:solidFill>
                  <a:srgbClr val="00B0F0"/>
                </a:solidFill>
                <a:effectLst>
                  <a:outerShdw blurRad="38100" dist="38100" dir="2700000" algn="tl">
                    <a:srgbClr val="000000">
                      <a:alpha val="43137"/>
                    </a:srgbClr>
                  </a:outerShdw>
                </a:effectLst>
                <a:latin typeface="+mj-lt"/>
                <a:ea typeface="+mj-ea"/>
                <a:cs typeface="+mj-cs"/>
              </a:rPr>
              <a:t>How does a windbreak work?</a:t>
            </a:r>
            <a:endParaRPr kumimoji="0" lang="en-US" sz="4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12" name="Slide Number Placeholder 11"/>
          <p:cNvSpPr>
            <a:spLocks noGrp="1"/>
          </p:cNvSpPr>
          <p:nvPr>
            <p:ph type="sldNum" sz="quarter" idx="12"/>
          </p:nvPr>
        </p:nvSpPr>
        <p:spPr/>
        <p:txBody>
          <a:bodyPr/>
          <a:lstStyle/>
          <a:p>
            <a:fld id="{8C7CB875-19BB-41A2-90C0-E48D5A9F4EE6}" type="slidenum">
              <a:rPr lang="en-US" smtClean="0"/>
              <a:pPr/>
              <a:t>6</a:t>
            </a:fld>
            <a:endParaRPr lang="en-US"/>
          </a:p>
        </p:txBody>
      </p:sp>
      <p:grpSp>
        <p:nvGrpSpPr>
          <p:cNvPr id="11" name="Group 10"/>
          <p:cNvGrpSpPr/>
          <p:nvPr/>
        </p:nvGrpSpPr>
        <p:grpSpPr>
          <a:xfrm>
            <a:off x="749399" y="4254994"/>
            <a:ext cx="3474720" cy="2286000"/>
            <a:chOff x="1646238" y="2904535"/>
            <a:chExt cx="6815137" cy="3565525"/>
          </a:xfrm>
        </p:grpSpPr>
        <p:pic>
          <p:nvPicPr>
            <p:cNvPr id="13" name="Picture 2" descr="fig2page2"/>
            <p:cNvPicPr>
              <a:picLocks noChangeAspect="1" noChangeArrowheads="1"/>
            </p:cNvPicPr>
            <p:nvPr/>
          </p:nvPicPr>
          <p:blipFill>
            <a:blip r:embed="rId3" cstate="print"/>
            <a:srcRect/>
            <a:stretch>
              <a:fillRect/>
            </a:stretch>
          </p:blipFill>
          <p:spPr bwMode="auto">
            <a:xfrm>
              <a:off x="1646238" y="2904535"/>
              <a:ext cx="6815137" cy="3565525"/>
            </a:xfrm>
            <a:prstGeom prst="roundRect">
              <a:avLst/>
            </a:prstGeom>
            <a:ln>
              <a:noFill/>
            </a:ln>
            <a:effectLst>
              <a:outerShdw blurRad="190500" algn="tl" rotWithShape="0">
                <a:srgbClr val="000000">
                  <a:alpha val="70000"/>
                </a:srgbClr>
              </a:outerShdw>
            </a:effectLst>
          </p:spPr>
        </p:pic>
        <p:sp>
          <p:nvSpPr>
            <p:cNvPr id="14" name="Rectangle 13"/>
            <p:cNvSpPr/>
            <p:nvPr/>
          </p:nvSpPr>
          <p:spPr>
            <a:xfrm>
              <a:off x="5523346" y="3158836"/>
              <a:ext cx="1958109" cy="3140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ine 18"/>
          <p:cNvSpPr>
            <a:spLocks noChangeShapeType="1"/>
          </p:cNvSpPr>
          <p:nvPr/>
        </p:nvSpPr>
        <p:spPr bwMode="auto">
          <a:xfrm flipV="1">
            <a:off x="4922693" y="6102638"/>
            <a:ext cx="969963" cy="12700"/>
          </a:xfrm>
          <a:prstGeom prst="line">
            <a:avLst/>
          </a:prstGeom>
          <a:noFill/>
          <a:ln w="28575">
            <a:solidFill>
              <a:srgbClr val="000099"/>
            </a:solidFill>
            <a:prstDash val="dash"/>
            <a:round/>
            <a:headEnd/>
            <a:tailEnd type="triangle" w="med" len="med"/>
          </a:ln>
          <a:effectLst/>
        </p:spPr>
        <p:txBody>
          <a:bodyPr/>
          <a:lstStyle/>
          <a:p>
            <a:endParaRPr lang="en-US" dirty="0"/>
          </a:p>
        </p:txBody>
      </p:sp>
      <p:sp>
        <p:nvSpPr>
          <p:cNvPr id="16" name="TextBox 15"/>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17" name="Picture 2" descr="dust1"/>
          <p:cNvPicPr>
            <a:picLocks noChangeAspect="1" noChangeArrowheads="1"/>
          </p:cNvPicPr>
          <p:nvPr/>
        </p:nvPicPr>
        <p:blipFill>
          <a:blip r:embed="rId4" cstate="print"/>
          <a:srcRect r="7798"/>
          <a:stretch>
            <a:fillRect/>
          </a:stretch>
        </p:blipFill>
        <p:spPr bwMode="auto">
          <a:xfrm>
            <a:off x="4466950" y="4264189"/>
            <a:ext cx="3652774" cy="2286000"/>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11309" cy="1143000"/>
          </a:xfrm>
        </p:spPr>
        <p:txBody>
          <a:bodyPr>
            <a:normAutofit/>
          </a:bodyPr>
          <a:lstStyle/>
          <a:p>
            <a:r>
              <a:rPr lang="en-US" dirty="0" smtClean="0">
                <a:solidFill>
                  <a:srgbClr val="00B0F0"/>
                </a:solidFill>
                <a:effectLst>
                  <a:outerShdw blurRad="38100" dist="38100" dir="2700000" algn="tl">
                    <a:srgbClr val="000000">
                      <a:alpha val="43137"/>
                    </a:srgbClr>
                  </a:outerShdw>
                </a:effectLst>
              </a:rPr>
              <a:t>What are the effects?</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70896"/>
            <a:ext cx="7467600" cy="4525963"/>
          </a:xfrm>
        </p:spPr>
        <p:txBody>
          <a:bodyPr/>
          <a:lstStyle/>
          <a:p>
            <a:pPr>
              <a:buNone/>
            </a:pPr>
            <a:r>
              <a:rPr lang="en-US" dirty="0" smtClean="0"/>
              <a:t>Windbreaks: </a:t>
            </a:r>
          </a:p>
          <a:p>
            <a:r>
              <a:rPr lang="en-US" dirty="0" smtClean="0"/>
              <a:t>lower wind velocity causing </a:t>
            </a:r>
            <a:br>
              <a:rPr lang="en-US" dirty="0" smtClean="0"/>
            </a:br>
            <a:r>
              <a:rPr lang="en-US" dirty="0" smtClean="0"/>
              <a:t>air-borne material to be deposited</a:t>
            </a:r>
          </a:p>
          <a:p>
            <a:r>
              <a:rPr lang="en-US" dirty="0" smtClean="0"/>
              <a:t>physically trap air-borne material</a:t>
            </a:r>
          </a:p>
          <a:p>
            <a:r>
              <a:rPr lang="en-US" dirty="0" smtClean="0"/>
              <a:t>adsorb some of the chemicals </a:t>
            </a:r>
            <a:br>
              <a:rPr lang="en-US" dirty="0" smtClean="0"/>
            </a:br>
            <a:r>
              <a:rPr lang="en-US" dirty="0" smtClean="0"/>
              <a:t>attached to air-borne material</a:t>
            </a:r>
          </a:p>
          <a:p>
            <a:r>
              <a:rPr lang="en-US" dirty="0" smtClean="0"/>
              <a:t>alter the microclimate on the downwind side of the windbreak</a:t>
            </a:r>
          </a:p>
          <a:p>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7</a:t>
            </a:fld>
            <a:endParaRPr lang="en-US"/>
          </a:p>
        </p:txBody>
      </p:sp>
      <p:sp>
        <p:nvSpPr>
          <p:cNvPr id="5" name="TextBox 4"/>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12" name="Picture 11" descr="0903-0210.jpg"/>
          <p:cNvPicPr>
            <a:picLocks noChangeAspect="1"/>
          </p:cNvPicPr>
          <p:nvPr/>
        </p:nvPicPr>
        <p:blipFill>
          <a:blip r:embed="rId3" cstate="print"/>
          <a:stretch>
            <a:fillRect/>
          </a:stretch>
        </p:blipFill>
        <p:spPr>
          <a:xfrm>
            <a:off x="6608618" y="3096491"/>
            <a:ext cx="2303624" cy="1558595"/>
          </a:xfrm>
          <a:prstGeom prst="roundRect">
            <a:avLst/>
          </a:prstGeom>
          <a:ln>
            <a:noFill/>
          </a:ln>
          <a:effectLst>
            <a:outerShdw blurRad="190500" algn="tl" rotWithShape="0">
              <a:srgbClr val="000000">
                <a:alpha val="70000"/>
              </a:srgbClr>
            </a:outerShdw>
          </a:effectLst>
        </p:spPr>
      </p:pic>
      <p:pic>
        <p:nvPicPr>
          <p:cNvPr id="13" name="Picture 12" descr="photo of air filter of home furnace"/>
          <p:cNvPicPr/>
          <p:nvPr/>
        </p:nvPicPr>
        <p:blipFill>
          <a:blip r:embed="rId4" r:link="rId5" cstate="print">
            <a:lum bright="12000"/>
          </a:blip>
          <a:srcRect/>
          <a:stretch>
            <a:fillRect/>
          </a:stretch>
        </p:blipFill>
        <p:spPr bwMode="auto">
          <a:xfrm>
            <a:off x="7006262" y="1188231"/>
            <a:ext cx="1645920" cy="1638096"/>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99236" cy="1143000"/>
          </a:xfrm>
        </p:spPr>
        <p:txBody>
          <a:bodyPr>
            <a:normAutofit fontScale="90000"/>
          </a:bodyPr>
          <a:lstStyle/>
          <a:p>
            <a:r>
              <a:rPr lang="en-US" dirty="0" smtClean="0">
                <a:solidFill>
                  <a:srgbClr val="00B0F0"/>
                </a:solidFill>
                <a:effectLst>
                  <a:outerShdw blurRad="38100" dist="38100" dir="2700000" algn="tl">
                    <a:srgbClr val="000000">
                      <a:alpha val="43137"/>
                    </a:srgbClr>
                  </a:outerShdw>
                </a:effectLst>
              </a:rPr>
              <a:t>How can air flow patterns be modified?</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a:buNone/>
            </a:pPr>
            <a:r>
              <a:rPr lang="en-US" dirty="0" smtClean="0"/>
              <a:t>Modification of the wind depends upon six key windbreak features:</a:t>
            </a:r>
          </a:p>
          <a:p>
            <a:pPr marL="420624" lvl="1" indent="-384048">
              <a:buSzPct val="80000"/>
              <a:buFont typeface="Wingdings 2"/>
              <a:buChar char=""/>
            </a:pPr>
            <a:r>
              <a:rPr lang="en-US" dirty="0" smtClean="0"/>
              <a:t>Height</a:t>
            </a:r>
          </a:p>
          <a:p>
            <a:pPr marL="420624" lvl="1" indent="-384048">
              <a:buSzPct val="80000"/>
              <a:buFont typeface="Wingdings 2"/>
              <a:buChar char=""/>
            </a:pPr>
            <a:r>
              <a:rPr lang="en-US" dirty="0" smtClean="0"/>
              <a:t>Density</a:t>
            </a:r>
          </a:p>
          <a:p>
            <a:pPr marL="420624" lvl="1" indent="-384048">
              <a:buSzPct val="80000"/>
              <a:buFont typeface="Wingdings 2"/>
              <a:buChar char=""/>
            </a:pPr>
            <a:r>
              <a:rPr lang="en-US" dirty="0" smtClean="0"/>
              <a:t>Orientation</a:t>
            </a:r>
          </a:p>
          <a:p>
            <a:pPr marL="420624" lvl="1" indent="-384048">
              <a:buSzPct val="80000"/>
              <a:buFont typeface="Wingdings 2"/>
              <a:buChar char=""/>
            </a:pPr>
            <a:r>
              <a:rPr lang="en-US" dirty="0" smtClean="0"/>
              <a:t>Length</a:t>
            </a:r>
          </a:p>
          <a:p>
            <a:pPr marL="420624" lvl="1" indent="-384048">
              <a:buSzPct val="80000"/>
              <a:buFont typeface="Wingdings 2"/>
              <a:buChar char=""/>
            </a:pPr>
            <a:r>
              <a:rPr lang="en-US" dirty="0" smtClean="0"/>
              <a:t>Width</a:t>
            </a:r>
          </a:p>
          <a:p>
            <a:pPr marL="420624" lvl="1" indent="-384048">
              <a:buSzPct val="80000"/>
              <a:buFont typeface="Wingdings 2"/>
              <a:buChar char=""/>
            </a:pPr>
            <a:r>
              <a:rPr lang="en-US" dirty="0" smtClean="0"/>
              <a:t>Continuity</a:t>
            </a:r>
            <a:endParaRPr lang="en-US" dirty="0"/>
          </a:p>
        </p:txBody>
      </p:sp>
      <p:sp>
        <p:nvSpPr>
          <p:cNvPr id="4" name="Slide Number Placeholder 3"/>
          <p:cNvSpPr>
            <a:spLocks noGrp="1"/>
          </p:cNvSpPr>
          <p:nvPr>
            <p:ph type="sldNum" sz="quarter" idx="12"/>
          </p:nvPr>
        </p:nvSpPr>
        <p:spPr/>
        <p:txBody>
          <a:bodyPr/>
          <a:lstStyle/>
          <a:p>
            <a:fld id="{8C7CB875-19BB-41A2-90C0-E48D5A9F4EE6}" type="slidenum">
              <a:rPr lang="en-US" smtClean="0"/>
              <a:pPr/>
              <a:t>8</a:t>
            </a:fld>
            <a:endParaRPr lang="en-US"/>
          </a:p>
        </p:txBody>
      </p:sp>
      <p:pic>
        <p:nvPicPr>
          <p:cNvPr id="5" name="Picture 5" descr="FIELDW~2"/>
          <p:cNvPicPr>
            <a:picLocks noChangeAspect="1" noChangeArrowheads="1"/>
          </p:cNvPicPr>
          <p:nvPr/>
        </p:nvPicPr>
        <p:blipFill>
          <a:blip r:embed="rId3" cstate="print">
            <a:lum bright="36000" contrast="54000"/>
          </a:blip>
          <a:srcRect/>
          <a:stretch>
            <a:fillRect/>
          </a:stretch>
        </p:blipFill>
        <p:spPr>
          <a:xfrm>
            <a:off x="3910157" y="2735916"/>
            <a:ext cx="2600111" cy="2992581"/>
          </a:xfrm>
          <a:prstGeom prst="roundRect">
            <a:avLst/>
          </a:prstGeom>
          <a:ln>
            <a:noFill/>
          </a:ln>
          <a:effectLst>
            <a:outerShdw blurRad="190500" algn="tl" rotWithShape="0">
              <a:srgbClr val="000000">
                <a:alpha val="70000"/>
              </a:srgbClr>
            </a:outerShdw>
          </a:effectLst>
        </p:spPr>
      </p:pic>
      <p:sp>
        <p:nvSpPr>
          <p:cNvPr id="6" name="TextBox 5"/>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pic>
        <p:nvPicPr>
          <p:cNvPr id="7" name="Picture 6" descr="0903-0161.jpg"/>
          <p:cNvPicPr>
            <a:picLocks noChangeAspect="1"/>
          </p:cNvPicPr>
          <p:nvPr/>
        </p:nvPicPr>
        <p:blipFill>
          <a:blip r:embed="rId4" cstate="print"/>
          <a:stretch>
            <a:fillRect/>
          </a:stretch>
        </p:blipFill>
        <p:spPr>
          <a:xfrm>
            <a:off x="5817656" y="4449885"/>
            <a:ext cx="2838995" cy="1920240"/>
          </a:xfrm>
          <a:prstGeom prst="round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4364" cy="1143000"/>
          </a:xfrm>
        </p:spPr>
        <p:txBody>
          <a:bodyPr>
            <a:normAutofit/>
          </a:bodyPr>
          <a:lstStyle/>
          <a:p>
            <a:r>
              <a:rPr lang="en-US" dirty="0" smtClean="0">
                <a:solidFill>
                  <a:srgbClr val="00B0F0"/>
                </a:solidFill>
                <a:effectLst>
                  <a:outerShdw blurRad="38100" dist="38100" dir="2700000" algn="tl">
                    <a:srgbClr val="000000">
                      <a:alpha val="43137"/>
                    </a:srgbClr>
                  </a:outerShdw>
                </a:effectLst>
              </a:rPr>
              <a:t>Why is height important?</a:t>
            </a:r>
            <a:endParaRPr lang="en-US" dirty="0">
              <a:solidFill>
                <a:srgbClr val="00B0F0"/>
              </a:solidFill>
              <a:effectLst>
                <a:outerShdw blurRad="38100" dist="38100" dir="2700000" algn="tl">
                  <a:srgbClr val="000000">
                    <a:alpha val="43137"/>
                  </a:srgbClr>
                </a:outerShdw>
              </a:effectLst>
            </a:endParaRPr>
          </a:p>
        </p:txBody>
      </p:sp>
      <p:pic>
        <p:nvPicPr>
          <p:cNvPr id="14" name="Picture 16" descr="orchardwb"/>
          <p:cNvPicPr>
            <a:picLocks noChangeAspect="1" noChangeArrowheads="1"/>
          </p:cNvPicPr>
          <p:nvPr/>
        </p:nvPicPr>
        <p:blipFill>
          <a:blip r:embed="rId3" cstate="print">
            <a:lum bright="12000"/>
          </a:blip>
          <a:srcRect/>
          <a:stretch>
            <a:fillRect/>
          </a:stretch>
        </p:blipFill>
        <p:spPr bwMode="auto">
          <a:xfrm>
            <a:off x="4110038" y="1466850"/>
            <a:ext cx="4751387" cy="3887788"/>
          </a:xfrm>
          <a:prstGeom prst="roundRect">
            <a:avLst/>
          </a:prstGeom>
          <a:noFill/>
          <a:ln w="12700">
            <a:noFill/>
            <a:miter lim="800000"/>
            <a:headEnd/>
            <a:tailEnd/>
          </a:ln>
          <a:effectLst>
            <a:outerShdw dist="35921" dir="2700000" algn="ctr" rotWithShape="0">
              <a:srgbClr val="003399"/>
            </a:outerShdw>
          </a:effectLst>
        </p:spPr>
      </p:pic>
      <p:sp>
        <p:nvSpPr>
          <p:cNvPr id="15" name="Line 18"/>
          <p:cNvSpPr>
            <a:spLocks noChangeShapeType="1"/>
          </p:cNvSpPr>
          <p:nvPr/>
        </p:nvSpPr>
        <p:spPr bwMode="auto">
          <a:xfrm flipV="1">
            <a:off x="4886325" y="1751013"/>
            <a:ext cx="0" cy="1295400"/>
          </a:xfrm>
          <a:prstGeom prst="line">
            <a:avLst/>
          </a:prstGeom>
          <a:noFill/>
          <a:ln w="57150">
            <a:solidFill>
              <a:srgbClr val="004C31"/>
            </a:solidFill>
            <a:round/>
            <a:headEnd/>
            <a:tailEnd type="triangle" w="med" len="med"/>
          </a:ln>
          <a:effectLst>
            <a:outerShdw dist="35921" dir="2700000" algn="ctr" rotWithShape="0">
              <a:schemeClr val="tx1"/>
            </a:outerShdw>
          </a:effectLst>
        </p:spPr>
        <p:txBody>
          <a:bodyPr wrap="none" anchor="ctr"/>
          <a:lstStyle/>
          <a:p>
            <a:endParaRPr lang="en-US"/>
          </a:p>
        </p:txBody>
      </p:sp>
      <p:sp>
        <p:nvSpPr>
          <p:cNvPr id="16" name="Line 19"/>
          <p:cNvSpPr>
            <a:spLocks noChangeShapeType="1"/>
          </p:cNvSpPr>
          <p:nvPr/>
        </p:nvSpPr>
        <p:spPr bwMode="auto">
          <a:xfrm flipH="1">
            <a:off x="4581525" y="4951413"/>
            <a:ext cx="1143000" cy="0"/>
          </a:xfrm>
          <a:prstGeom prst="line">
            <a:avLst/>
          </a:prstGeom>
          <a:noFill/>
          <a:ln w="57150">
            <a:solidFill>
              <a:srgbClr val="004C31"/>
            </a:solidFill>
            <a:round/>
            <a:headEnd/>
            <a:tailEnd/>
          </a:ln>
          <a:effectLst>
            <a:outerShdw dist="35921" dir="2700000" algn="ctr" rotWithShape="0">
              <a:schemeClr val="tx1"/>
            </a:outerShdw>
          </a:effectLst>
        </p:spPr>
        <p:txBody>
          <a:bodyPr wrap="none" anchor="ctr"/>
          <a:lstStyle/>
          <a:p>
            <a:endParaRPr lang="en-US"/>
          </a:p>
        </p:txBody>
      </p:sp>
      <p:sp>
        <p:nvSpPr>
          <p:cNvPr id="17" name="Line 20"/>
          <p:cNvSpPr>
            <a:spLocks noChangeShapeType="1"/>
          </p:cNvSpPr>
          <p:nvPr/>
        </p:nvSpPr>
        <p:spPr bwMode="auto">
          <a:xfrm>
            <a:off x="4886325" y="3568700"/>
            <a:ext cx="0" cy="1298575"/>
          </a:xfrm>
          <a:prstGeom prst="line">
            <a:avLst/>
          </a:prstGeom>
          <a:noFill/>
          <a:ln w="57150">
            <a:solidFill>
              <a:srgbClr val="004C31"/>
            </a:solidFill>
            <a:round/>
            <a:headEnd/>
            <a:tailEnd type="triangle" w="med" len="med"/>
          </a:ln>
          <a:effectLst>
            <a:outerShdw dist="35921" dir="2700000" algn="ctr" rotWithShape="0">
              <a:schemeClr val="tx1"/>
            </a:outerShdw>
          </a:effectLst>
        </p:spPr>
        <p:txBody>
          <a:bodyPr wrap="none" anchor="ctr"/>
          <a:lstStyle/>
          <a:p>
            <a:endParaRPr lang="en-US"/>
          </a:p>
        </p:txBody>
      </p:sp>
      <p:sp>
        <p:nvSpPr>
          <p:cNvPr id="18" name="Line 25"/>
          <p:cNvSpPr>
            <a:spLocks noChangeShapeType="1"/>
          </p:cNvSpPr>
          <p:nvPr/>
        </p:nvSpPr>
        <p:spPr bwMode="auto">
          <a:xfrm flipH="1">
            <a:off x="4597400" y="1614488"/>
            <a:ext cx="1143000" cy="0"/>
          </a:xfrm>
          <a:prstGeom prst="line">
            <a:avLst/>
          </a:prstGeom>
          <a:noFill/>
          <a:ln w="57150">
            <a:solidFill>
              <a:srgbClr val="004C31"/>
            </a:solidFill>
            <a:round/>
            <a:headEnd/>
            <a:tailEnd/>
          </a:ln>
          <a:effectLst>
            <a:outerShdw dist="35921" dir="2700000" algn="ctr" rotWithShape="0">
              <a:schemeClr val="tx1"/>
            </a:outerShdw>
          </a:effectLst>
        </p:spPr>
        <p:txBody>
          <a:bodyPr wrap="none" anchor="ctr"/>
          <a:lstStyle/>
          <a:p>
            <a:endParaRPr lang="en-US"/>
          </a:p>
        </p:txBody>
      </p:sp>
      <p:sp>
        <p:nvSpPr>
          <p:cNvPr id="19" name="Text Box 22"/>
          <p:cNvSpPr txBox="1">
            <a:spLocks noChangeArrowheads="1"/>
          </p:cNvSpPr>
          <p:nvPr/>
        </p:nvSpPr>
        <p:spPr bwMode="auto">
          <a:xfrm>
            <a:off x="4632325" y="3048000"/>
            <a:ext cx="381000" cy="579438"/>
          </a:xfrm>
          <a:prstGeom prst="rect">
            <a:avLst/>
          </a:prstGeom>
          <a:noFill/>
          <a:ln w="12700">
            <a:noFill/>
            <a:miter lim="800000"/>
            <a:headEnd/>
            <a:tailEnd/>
          </a:ln>
          <a:effectLst>
            <a:outerShdw dist="35921" dir="2700000" algn="ctr" rotWithShape="0">
              <a:schemeClr val="tx1"/>
            </a:outerShdw>
          </a:effectLst>
        </p:spPr>
        <p:txBody>
          <a:bodyPr>
            <a:spAutoFit/>
          </a:bodyPr>
          <a:lstStyle/>
          <a:p>
            <a:r>
              <a:rPr lang="en-US" sz="3200" dirty="0">
                <a:solidFill>
                  <a:srgbClr val="004C31"/>
                </a:solidFill>
                <a:latin typeface="Arial Black" pitchFamily="34" charset="0"/>
              </a:rPr>
              <a:t>H</a:t>
            </a:r>
            <a:endParaRPr lang="en-US" sz="3200" b="1" dirty="0">
              <a:solidFill>
                <a:srgbClr val="004C31"/>
              </a:solidFill>
              <a:latin typeface="Times New Roman" pitchFamily="18" charset="0"/>
            </a:endParaRPr>
          </a:p>
        </p:txBody>
      </p:sp>
      <p:pic>
        <p:nvPicPr>
          <p:cNvPr id="20" name="Picture 8" descr="AF farms ranches-field wb"/>
          <p:cNvPicPr>
            <a:picLocks noChangeAspect="1" noChangeArrowheads="1"/>
          </p:cNvPicPr>
          <p:nvPr/>
        </p:nvPicPr>
        <p:blipFill>
          <a:blip r:embed="rId4" cstate="print">
            <a:lum bright="-18000" contrast="36000"/>
          </a:blip>
          <a:srcRect l="39211" t="82037" r="11339" b="11087"/>
          <a:stretch>
            <a:fillRect/>
          </a:stretch>
        </p:blipFill>
        <p:spPr bwMode="auto">
          <a:xfrm>
            <a:off x="1274618" y="5663745"/>
            <a:ext cx="3576782" cy="746292"/>
          </a:xfrm>
          <a:prstGeom prst="rect">
            <a:avLst/>
          </a:prstGeom>
          <a:noFill/>
        </p:spPr>
      </p:pic>
      <p:pic>
        <p:nvPicPr>
          <p:cNvPr id="21" name="Picture 8" descr="AF farms ranches-field wb"/>
          <p:cNvPicPr>
            <a:picLocks noChangeAspect="1" noChangeArrowheads="1"/>
          </p:cNvPicPr>
          <p:nvPr/>
        </p:nvPicPr>
        <p:blipFill>
          <a:blip r:embed="rId4" cstate="print">
            <a:lum bright="-18000" contrast="36000"/>
          </a:blip>
          <a:srcRect l="39211" t="82037" r="11339" b="11087"/>
          <a:stretch>
            <a:fillRect/>
          </a:stretch>
        </p:blipFill>
        <p:spPr bwMode="auto">
          <a:xfrm>
            <a:off x="3375891" y="5659126"/>
            <a:ext cx="3576782" cy="746292"/>
          </a:xfrm>
          <a:prstGeom prst="rect">
            <a:avLst/>
          </a:prstGeom>
          <a:noFill/>
        </p:spPr>
      </p:pic>
      <p:sp>
        <p:nvSpPr>
          <p:cNvPr id="22" name="Line 11"/>
          <p:cNvSpPr>
            <a:spLocks noChangeShapeType="1"/>
          </p:cNvSpPr>
          <p:nvPr/>
        </p:nvSpPr>
        <p:spPr bwMode="auto">
          <a:xfrm flipH="1" flipV="1">
            <a:off x="2087417" y="6548582"/>
            <a:ext cx="2117447" cy="2306"/>
          </a:xfrm>
          <a:prstGeom prst="line">
            <a:avLst/>
          </a:prstGeom>
          <a:noFill/>
          <a:ln w="28575">
            <a:solidFill>
              <a:srgbClr val="FFC000"/>
            </a:solidFill>
            <a:round/>
            <a:headEnd type="triangle" w="med" len="med"/>
            <a:tailEnd type="triangle" w="med" len="med"/>
          </a:ln>
          <a:effectLst/>
        </p:spPr>
        <p:txBody>
          <a:bodyPr wrap="none" anchor="ctr"/>
          <a:lstStyle/>
          <a:p>
            <a:endParaRPr lang="en-US"/>
          </a:p>
        </p:txBody>
      </p:sp>
      <p:sp>
        <p:nvSpPr>
          <p:cNvPr id="23" name="Line 12"/>
          <p:cNvSpPr>
            <a:spLocks noChangeShapeType="1"/>
          </p:cNvSpPr>
          <p:nvPr/>
        </p:nvSpPr>
        <p:spPr bwMode="auto">
          <a:xfrm flipH="1">
            <a:off x="4204865" y="6548582"/>
            <a:ext cx="2066626" cy="2306"/>
          </a:xfrm>
          <a:prstGeom prst="line">
            <a:avLst/>
          </a:prstGeom>
          <a:noFill/>
          <a:ln w="28575">
            <a:solidFill>
              <a:srgbClr val="FFC000"/>
            </a:solidFill>
            <a:round/>
            <a:headEnd type="triangle" w="med" len="med"/>
            <a:tailEnd type="triangle" w="med" len="med"/>
          </a:ln>
          <a:effectLst/>
        </p:spPr>
        <p:txBody>
          <a:bodyPr wrap="none" anchor="ctr"/>
          <a:lstStyle/>
          <a:p>
            <a:endParaRPr lang="en-US"/>
          </a:p>
        </p:txBody>
      </p:sp>
      <p:sp>
        <p:nvSpPr>
          <p:cNvPr id="24" name="Line 13"/>
          <p:cNvSpPr>
            <a:spLocks noChangeShapeType="1"/>
          </p:cNvSpPr>
          <p:nvPr/>
        </p:nvSpPr>
        <p:spPr bwMode="auto">
          <a:xfrm>
            <a:off x="6289974" y="6218378"/>
            <a:ext cx="0" cy="457200"/>
          </a:xfrm>
          <a:prstGeom prst="line">
            <a:avLst/>
          </a:prstGeom>
          <a:noFill/>
          <a:ln w="38100">
            <a:solidFill>
              <a:srgbClr val="FFC000"/>
            </a:solidFill>
            <a:round/>
            <a:headEnd/>
            <a:tailEnd/>
          </a:ln>
          <a:effectLst/>
        </p:spPr>
        <p:txBody>
          <a:bodyPr wrap="none" anchor="ctr"/>
          <a:lstStyle/>
          <a:p>
            <a:endParaRPr lang="en-US"/>
          </a:p>
        </p:txBody>
      </p:sp>
      <p:sp>
        <p:nvSpPr>
          <p:cNvPr id="25" name="Line 14"/>
          <p:cNvSpPr>
            <a:spLocks noChangeShapeType="1"/>
          </p:cNvSpPr>
          <p:nvPr/>
        </p:nvSpPr>
        <p:spPr bwMode="auto">
          <a:xfrm>
            <a:off x="4204865" y="6246088"/>
            <a:ext cx="0" cy="457200"/>
          </a:xfrm>
          <a:prstGeom prst="line">
            <a:avLst/>
          </a:prstGeom>
          <a:noFill/>
          <a:ln w="38100">
            <a:solidFill>
              <a:srgbClr val="FFC000"/>
            </a:solidFill>
            <a:round/>
            <a:headEnd/>
            <a:tailEnd/>
          </a:ln>
          <a:effectLst/>
        </p:spPr>
        <p:txBody>
          <a:bodyPr wrap="none" anchor="ctr"/>
          <a:lstStyle/>
          <a:p>
            <a:endParaRPr lang="en-US"/>
          </a:p>
        </p:txBody>
      </p:sp>
      <p:sp>
        <p:nvSpPr>
          <p:cNvPr id="26" name="Line 15"/>
          <p:cNvSpPr>
            <a:spLocks noChangeShapeType="1"/>
          </p:cNvSpPr>
          <p:nvPr/>
        </p:nvSpPr>
        <p:spPr bwMode="auto">
          <a:xfrm>
            <a:off x="2073574" y="6246088"/>
            <a:ext cx="0" cy="457200"/>
          </a:xfrm>
          <a:prstGeom prst="line">
            <a:avLst/>
          </a:prstGeom>
          <a:noFill/>
          <a:ln w="38100">
            <a:solidFill>
              <a:srgbClr val="FFC000"/>
            </a:solidFill>
            <a:round/>
            <a:headEnd/>
            <a:tailEnd/>
          </a:ln>
          <a:effectLst/>
        </p:spPr>
        <p:txBody>
          <a:bodyPr wrap="none" anchor="ctr"/>
          <a:lstStyle/>
          <a:p>
            <a:endParaRPr lang="en-US"/>
          </a:p>
        </p:txBody>
      </p:sp>
      <p:sp>
        <p:nvSpPr>
          <p:cNvPr id="27" name="Text Box 9"/>
          <p:cNvSpPr txBox="1">
            <a:spLocks noChangeArrowheads="1"/>
          </p:cNvSpPr>
          <p:nvPr/>
        </p:nvSpPr>
        <p:spPr bwMode="auto">
          <a:xfrm>
            <a:off x="2429164" y="5721495"/>
            <a:ext cx="1100138" cy="304800"/>
          </a:xfrm>
          <a:prstGeom prst="rect">
            <a:avLst/>
          </a:prstGeom>
          <a:noFill/>
          <a:ln w="9525">
            <a:noFill/>
            <a:miter lim="800000"/>
            <a:headEnd/>
            <a:tailEnd/>
          </a:ln>
          <a:effectLst/>
        </p:spPr>
        <p:txBody>
          <a:bodyPr wrap="none">
            <a:spAutoFit/>
          </a:bodyPr>
          <a:lstStyle/>
          <a:p>
            <a:r>
              <a:rPr lang="en-US" sz="1400" b="1" dirty="0">
                <a:solidFill>
                  <a:schemeClr val="bg2">
                    <a:lumMod val="50000"/>
                  </a:schemeClr>
                </a:solidFill>
              </a:rPr>
              <a:t>10H to 15H</a:t>
            </a:r>
            <a:endParaRPr lang="en-US" b="1" dirty="0">
              <a:solidFill>
                <a:schemeClr val="bg2">
                  <a:lumMod val="50000"/>
                </a:schemeClr>
              </a:solidFill>
            </a:endParaRPr>
          </a:p>
        </p:txBody>
      </p:sp>
      <p:sp>
        <p:nvSpPr>
          <p:cNvPr id="28" name="Text Box 9"/>
          <p:cNvSpPr txBox="1">
            <a:spLocks noChangeArrowheads="1"/>
          </p:cNvSpPr>
          <p:nvPr/>
        </p:nvSpPr>
        <p:spPr bwMode="auto">
          <a:xfrm>
            <a:off x="4673600" y="5712259"/>
            <a:ext cx="1100138" cy="304800"/>
          </a:xfrm>
          <a:prstGeom prst="rect">
            <a:avLst/>
          </a:prstGeom>
          <a:noFill/>
          <a:ln w="9525">
            <a:noFill/>
            <a:miter lim="800000"/>
            <a:headEnd/>
            <a:tailEnd/>
          </a:ln>
          <a:effectLst/>
        </p:spPr>
        <p:txBody>
          <a:bodyPr wrap="none">
            <a:spAutoFit/>
          </a:bodyPr>
          <a:lstStyle/>
          <a:p>
            <a:r>
              <a:rPr lang="en-US" sz="1400" b="1" dirty="0">
                <a:solidFill>
                  <a:schemeClr val="bg2">
                    <a:lumMod val="50000"/>
                  </a:schemeClr>
                </a:solidFill>
              </a:rPr>
              <a:t>10H to 15H</a:t>
            </a:r>
            <a:endParaRPr lang="en-US" b="1" dirty="0">
              <a:solidFill>
                <a:schemeClr val="bg2">
                  <a:lumMod val="50000"/>
                </a:schemeClr>
              </a:solidFill>
            </a:endParaRPr>
          </a:p>
        </p:txBody>
      </p:sp>
      <p:sp>
        <p:nvSpPr>
          <p:cNvPr id="29" name="Slide Number Placeholder 28"/>
          <p:cNvSpPr>
            <a:spLocks noGrp="1"/>
          </p:cNvSpPr>
          <p:nvPr>
            <p:ph type="sldNum" sz="quarter" idx="12"/>
          </p:nvPr>
        </p:nvSpPr>
        <p:spPr/>
        <p:txBody>
          <a:bodyPr/>
          <a:lstStyle/>
          <a:p>
            <a:fld id="{8C7CB875-19BB-41A2-90C0-E48D5A9F4EE6}" type="slidenum">
              <a:rPr lang="en-US" smtClean="0"/>
              <a:pPr/>
              <a:t>9</a:t>
            </a:fld>
            <a:endParaRPr lang="en-US"/>
          </a:p>
        </p:txBody>
      </p:sp>
      <p:sp>
        <p:nvSpPr>
          <p:cNvPr id="30" name="TextBox 29"/>
          <p:cNvSpPr txBox="1"/>
          <p:nvPr/>
        </p:nvSpPr>
        <p:spPr>
          <a:xfrm>
            <a:off x="166255" y="6594765"/>
            <a:ext cx="1182254" cy="276999"/>
          </a:xfrm>
          <a:prstGeom prst="rect">
            <a:avLst/>
          </a:prstGeom>
          <a:noFill/>
        </p:spPr>
        <p:txBody>
          <a:bodyPr wrap="square" rtlCol="0">
            <a:spAutoFit/>
          </a:bodyPr>
          <a:lstStyle/>
          <a:p>
            <a:r>
              <a:rPr lang="en-US" sz="1200" dirty="0" smtClean="0"/>
              <a:t>Windbreaks</a:t>
            </a:r>
            <a:endParaRPr lang="en-US" sz="1200" dirty="0"/>
          </a:p>
        </p:txBody>
      </p:sp>
      <p:sp>
        <p:nvSpPr>
          <p:cNvPr id="31" name="Content Placeholder 2"/>
          <p:cNvSpPr>
            <a:spLocks noGrp="1"/>
          </p:cNvSpPr>
          <p:nvPr>
            <p:ph idx="1"/>
          </p:nvPr>
        </p:nvSpPr>
        <p:spPr>
          <a:xfrm>
            <a:off x="272472" y="1572486"/>
            <a:ext cx="3890095" cy="3507505"/>
          </a:xfrm>
        </p:spPr>
        <p:txBody>
          <a:bodyPr>
            <a:normAutofit fontScale="92500"/>
          </a:bodyPr>
          <a:lstStyle/>
          <a:p>
            <a:r>
              <a:rPr lang="en-US" dirty="0" smtClean="0"/>
              <a:t>H = Effective height of the windbreak </a:t>
            </a:r>
          </a:p>
          <a:p>
            <a:r>
              <a:rPr lang="en-US" dirty="0" smtClean="0"/>
              <a:t>The height determines the distance of the downwind sheltered (protection) zone</a:t>
            </a:r>
          </a:p>
          <a:p>
            <a:pPr>
              <a:buNone/>
            </a:pPr>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Green Swirls Segoe Template_TP1028673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9335</TotalTime>
  <Words>2771</Words>
  <Application>Microsoft Office PowerPoint</Application>
  <PresentationFormat>On-screen Show (4:3)</PresentationFormat>
  <Paragraphs>210</Paragraphs>
  <Slides>23</Slides>
  <Notes>23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Arial Black</vt:lpstr>
      <vt:lpstr>Bookman Old Style</vt:lpstr>
      <vt:lpstr>Calibri</vt:lpstr>
      <vt:lpstr>Comic Sans MS</vt:lpstr>
      <vt:lpstr>Courier New</vt:lpstr>
      <vt:lpstr>Franklin Gothic Book</vt:lpstr>
      <vt:lpstr>Times New Roman</vt:lpstr>
      <vt:lpstr>Wingdings</vt:lpstr>
      <vt:lpstr>Wingdings 2</vt:lpstr>
      <vt:lpstr>1_Green Swirls Segoe Template_TP10286739</vt:lpstr>
      <vt:lpstr>White with Courier font for code slides</vt:lpstr>
      <vt:lpstr>Technic</vt:lpstr>
      <vt:lpstr>Windbreaks</vt:lpstr>
      <vt:lpstr>Presentation Objectives</vt:lpstr>
      <vt:lpstr>What is Agroforestry?</vt:lpstr>
      <vt:lpstr>What is a windbreak?</vt:lpstr>
      <vt:lpstr>What are the benefits?</vt:lpstr>
      <vt:lpstr>PowerPoint Presentation</vt:lpstr>
      <vt:lpstr>What are the effects?</vt:lpstr>
      <vt:lpstr>How can air flow patterns be modified?</vt:lpstr>
      <vt:lpstr>Why is height important?</vt:lpstr>
      <vt:lpstr>Why is density important?</vt:lpstr>
      <vt:lpstr>Why is orientation important?</vt:lpstr>
      <vt:lpstr>Why is length important?</vt:lpstr>
      <vt:lpstr>Why is width important?</vt:lpstr>
      <vt:lpstr>Why is continuity important?</vt:lpstr>
      <vt:lpstr>PowerPoint Presentation</vt:lpstr>
      <vt:lpstr>PowerPoint Presentation</vt:lpstr>
      <vt:lpstr>PowerPoint Presentation</vt:lpstr>
      <vt:lpstr>PowerPoint Presentation</vt:lpstr>
      <vt:lpstr>PowerPoint Presentation</vt:lpstr>
      <vt:lpstr>Multi-purpose windbreaks</vt:lpstr>
      <vt:lpstr>Summary</vt:lpstr>
      <vt:lpstr>For Additional Information</vt:lpstr>
      <vt:lpstr>Acknowledgements</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Wind</dc:title>
  <dc:subject>Windbreak functions</dc:subject>
  <dc:creator>Doug Walllace</dc:creator>
  <cp:lastModifiedBy>MacFarland, Katherine D -FS</cp:lastModifiedBy>
  <cp:revision>500</cp:revision>
  <dcterms:created xsi:type="dcterms:W3CDTF">2002-02-11T17:09:08Z</dcterms:created>
  <dcterms:modified xsi:type="dcterms:W3CDTF">2019-05-21T14:43:23Z</dcterms:modified>
</cp:coreProperties>
</file>