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79" r:id="rId11"/>
    <p:sldId id="280" r:id="rId12"/>
    <p:sldId id="281"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8" r:id="rId28"/>
    <p:sldId id="299" r:id="rId29"/>
    <p:sldId id="300" r:id="rId30"/>
    <p:sldId id="301" r:id="rId31"/>
    <p:sldId id="302" r:id="rId32"/>
    <p:sldId id="303" r:id="rId33"/>
    <p:sldId id="3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977" autoAdjust="0"/>
  </p:normalViewPr>
  <p:slideViewPr>
    <p:cSldViewPr snapToGrid="0">
      <p:cViewPr varScale="1">
        <p:scale>
          <a:sx n="58" d="100"/>
          <a:sy n="58" d="100"/>
        </p:scale>
        <p:origin x="25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3A91B-C68E-4DC9-87E4-7795E00F9405}"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DF4E4-8A45-4BFD-BB40-31945C019D02}" type="slidenum">
              <a:rPr lang="en-US" smtClean="0"/>
              <a:t>‹#›</a:t>
            </a:fld>
            <a:endParaRPr lang="en-US"/>
          </a:p>
        </p:txBody>
      </p:sp>
    </p:spTree>
    <p:extLst>
      <p:ext uri="{BB962C8B-B14F-4D97-AF65-F5344CB8AC3E}">
        <p14:creationId xmlns:p14="http://schemas.microsoft.com/office/powerpoint/2010/main" val="22546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896ED-621C-4C2A-A40A-430856A0BF73}" type="slidenum">
              <a:rPr lang="en-US" altLang="en-US"/>
              <a:pPr/>
              <a:t>1</a:t>
            </a:fld>
            <a:endParaRPr lang="en-US" altLang="en-US"/>
          </a:p>
        </p:txBody>
      </p:sp>
      <p:sp>
        <p:nvSpPr>
          <p:cNvPr id="37890" name="Rectangle 2"/>
          <p:cNvSpPr>
            <a:spLocks noGrp="1" noRot="1" noChangeAspect="1" noChangeArrowheads="1" noTextEdit="1"/>
          </p:cNvSpPr>
          <p:nvPr>
            <p:ph type="sldImg"/>
          </p:nvPr>
        </p:nvSpPr>
        <p:spPr>
          <a:xfrm>
            <a:off x="454025" y="725488"/>
            <a:ext cx="5949950" cy="3348037"/>
          </a:xfrm>
          <a:ln/>
        </p:spPr>
      </p:sp>
      <p:sp>
        <p:nvSpPr>
          <p:cNvPr id="37891" name="Rectangle 3"/>
          <p:cNvSpPr>
            <a:spLocks noGrp="1" noChangeArrowheads="1"/>
          </p:cNvSpPr>
          <p:nvPr>
            <p:ph type="body" idx="1"/>
          </p:nvPr>
        </p:nvSpPr>
        <p:spPr>
          <a:xfrm>
            <a:off x="909638" y="4341813"/>
            <a:ext cx="5030787" cy="4116387"/>
          </a:xfrm>
        </p:spPr>
        <p:txBody>
          <a:bodyPr/>
          <a:lstStyle/>
          <a:p>
            <a:r>
              <a:rPr lang="en-US" altLang="en-US"/>
              <a:t>Windbreaks are “Working Trees” that provide multiple benefits in protecting or enhancing the soil, air, plants, animals and people.</a:t>
            </a:r>
          </a:p>
          <a:p>
            <a:endParaRPr lang="en-US" altLang="en-US"/>
          </a:p>
        </p:txBody>
      </p:sp>
    </p:spTree>
    <p:extLst>
      <p:ext uri="{BB962C8B-B14F-4D97-AF65-F5344CB8AC3E}">
        <p14:creationId xmlns:p14="http://schemas.microsoft.com/office/powerpoint/2010/main" val="104347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683E7-39D1-46DC-BB79-4DB0276CD60B}" type="slidenum">
              <a:rPr lang="en-US" altLang="en-US"/>
              <a:pPr/>
              <a:t>12</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r>
              <a:rPr lang="en-US" altLang="en-US"/>
              <a:t>Aesthetics involves all of our senses – sight, smell, taste, touch and hearing</a:t>
            </a:r>
          </a:p>
          <a:p>
            <a:r>
              <a:rPr lang="en-US" altLang="en-US"/>
              <a:t>Buffers Improve  Aesthetics by providing</a:t>
            </a:r>
            <a:endParaRPr lang="en-US" altLang="en-US">
              <a:cs typeface="Times New Roman" panose="02020603050405020304" pitchFamily="18" charset="0"/>
            </a:endParaRPr>
          </a:p>
          <a:p>
            <a:r>
              <a:rPr lang="en-US" altLang="en-US"/>
              <a:t>Barrier to noise, views, glare, dust, odor</a:t>
            </a:r>
            <a:endParaRPr lang="en-US" altLang="en-US">
              <a:cs typeface="Times New Roman" panose="02020603050405020304" pitchFamily="18" charset="0"/>
            </a:endParaRPr>
          </a:p>
          <a:p>
            <a:r>
              <a:rPr lang="en-US" altLang="en-US"/>
              <a:t>visual character, 	</a:t>
            </a:r>
            <a:endParaRPr lang="en-US" altLang="en-US">
              <a:cs typeface="Times New Roman" panose="02020603050405020304" pitchFamily="18" charset="0"/>
            </a:endParaRPr>
          </a:p>
          <a:p>
            <a:r>
              <a:rPr lang="en-US" altLang="en-US"/>
              <a:t>food </a:t>
            </a:r>
            <a:r>
              <a:rPr lang="en-US" altLang="en-US" smtClean="0"/>
              <a:t>consumption – no reason why we can’t eat our windbreak</a:t>
            </a:r>
            <a:endParaRPr lang="en-US" altLang="en-US">
              <a:cs typeface="Times New Roman" panose="02020603050405020304" pitchFamily="18" charset="0"/>
            </a:endParaRPr>
          </a:p>
          <a:p>
            <a:r>
              <a:rPr lang="en-US" altLang="en-US"/>
              <a:t>dust control (safety, nuisance)</a:t>
            </a:r>
            <a:endParaRPr lang="en-US" altLang="en-US">
              <a:cs typeface="Times New Roman" panose="02020603050405020304" pitchFamily="18" charset="0"/>
            </a:endParaRPr>
          </a:p>
          <a:p>
            <a:r>
              <a:rPr lang="en-US" altLang="en-US" smtClean="0"/>
              <a:t>Recreation – hard to play badmitten</a:t>
            </a:r>
            <a:r>
              <a:rPr lang="en-US" altLang="en-US" baseline="0" smtClean="0"/>
              <a:t> in 30 mph winds</a:t>
            </a:r>
            <a:endParaRPr lang="en-US" altLang="en-US">
              <a:cs typeface="Times New Roman" panose="02020603050405020304" pitchFamily="18" charset="0"/>
            </a:endParaRPr>
          </a:p>
          <a:p>
            <a:r>
              <a:rPr lang="en-US" altLang="en-US"/>
              <a:t>Wildlife viewing, hunting, trails, </a:t>
            </a:r>
            <a:endParaRPr lang="en-US" altLang="en-US">
              <a:cs typeface="Times New Roman" panose="02020603050405020304" pitchFamily="18" charset="0"/>
            </a:endParaRPr>
          </a:p>
          <a:p>
            <a:r>
              <a:rPr lang="en-US" altLang="en-US"/>
              <a:t>Microclimate modification</a:t>
            </a:r>
            <a:endParaRPr lang="en-US" altLang="en-US">
              <a:cs typeface="Times New Roman" panose="02020603050405020304" pitchFamily="18" charset="0"/>
            </a:endParaRPr>
          </a:p>
          <a:p>
            <a:r>
              <a:rPr lang="en-US" altLang="en-US"/>
              <a:t>Wind chill, enhance crop growth(economic)</a:t>
            </a:r>
          </a:p>
        </p:txBody>
      </p:sp>
    </p:spTree>
    <p:extLst>
      <p:ext uri="{BB962C8B-B14F-4D97-AF65-F5344CB8AC3E}">
        <p14:creationId xmlns:p14="http://schemas.microsoft.com/office/powerpoint/2010/main" val="376230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681D4-740D-44F0-B695-FBBEE85172BA}" type="slidenum">
              <a:rPr lang="en-US" altLang="en-US"/>
              <a:pPr/>
              <a:t>13</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p:spPr>
        <p:txBody>
          <a:bodyPr/>
          <a:lstStyle/>
          <a:p>
            <a:r>
              <a:rPr lang="en-US" altLang="en-US">
                <a:cs typeface="Times New Roman" panose="02020603050405020304" pitchFamily="18" charset="0"/>
              </a:rPr>
              <a:t> </a:t>
            </a:r>
            <a:r>
              <a:rPr lang="en-US" altLang="en-US"/>
              <a:t>What properties does a buffer need to do this?         Density </a:t>
            </a:r>
          </a:p>
          <a:p>
            <a:r>
              <a:rPr lang="en-US" altLang="en-US"/>
              <a:t>Also needs to be located close to the source of the noise.</a:t>
            </a:r>
            <a:endParaRPr lang="en-US" altLang="en-US">
              <a:cs typeface="Times New Roman" panose="02020603050405020304" pitchFamily="18" charset="0"/>
            </a:endParaRPr>
          </a:p>
          <a:p>
            <a:r>
              <a:rPr lang="en-US" altLang="en-US"/>
              <a:t>		</a:t>
            </a:r>
            <a:endParaRPr lang="en-US" altLang="en-US">
              <a:cs typeface="Times New Roman" panose="02020603050405020304" pitchFamily="18" charset="0"/>
            </a:endParaRPr>
          </a:p>
          <a:p>
            <a:r>
              <a:rPr lang="en-US" altLang="en-US"/>
              <a:t>Are trees better than grass</a:t>
            </a:r>
            <a:r>
              <a:rPr lang="en-US" altLang="en-US" smtClean="0"/>
              <a:t>?  Need height so sound does not go over top.</a:t>
            </a:r>
            <a:endParaRPr lang="en-US" altLang="en-US">
              <a:cs typeface="Times New Roman" panose="02020603050405020304" pitchFamily="18" charset="0"/>
            </a:endParaRPr>
          </a:p>
          <a:p>
            <a:r>
              <a:rPr lang="en-US" altLang="en-US">
                <a:latin typeface="Tahoma" panose="020B0604030504040204" pitchFamily="34" charset="0"/>
              </a:rPr>
              <a:t>		</a:t>
            </a:r>
            <a:endParaRPr lang="en-US" altLang="en-US">
              <a:cs typeface="Times New Roman" panose="02020603050405020304" pitchFamily="18" charset="0"/>
            </a:endParaRPr>
          </a:p>
        </p:txBody>
      </p:sp>
    </p:spTree>
    <p:extLst>
      <p:ext uri="{BB962C8B-B14F-4D97-AF65-F5344CB8AC3E}">
        <p14:creationId xmlns:p14="http://schemas.microsoft.com/office/powerpoint/2010/main" val="213362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764F2-DCFB-45EC-BE6F-A9377531223A}" type="slidenum">
              <a:rPr lang="en-US" altLang="en-US"/>
              <a:pPr/>
              <a:t>14</a:t>
            </a:fld>
            <a:endParaRPr lang="en-US"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4114800"/>
          </a:xfrm>
        </p:spPr>
        <p:txBody>
          <a:bodyPr/>
          <a:lstStyle/>
          <a:p>
            <a:r>
              <a:rPr lang="en-US" altLang="en-US">
                <a:cs typeface="Times New Roman" panose="02020603050405020304" pitchFamily="18" charset="0"/>
              </a:rPr>
              <a:t> </a:t>
            </a:r>
            <a:r>
              <a:rPr lang="en-US" altLang="en-US"/>
              <a:t>What properties does a buffer need to do this?         Density </a:t>
            </a:r>
          </a:p>
          <a:p>
            <a:r>
              <a:rPr lang="en-US" altLang="en-US"/>
              <a:t>Also needs to be located close to the source of the noise</a:t>
            </a:r>
            <a:r>
              <a:rPr lang="en-US" altLang="en-US" smtClean="0"/>
              <a:t>.  But need to be alert</a:t>
            </a:r>
            <a:r>
              <a:rPr lang="en-US" altLang="en-US" baseline="0" smtClean="0"/>
              <a:t> to snow deposition issues</a:t>
            </a:r>
          </a:p>
          <a:p>
            <a:r>
              <a:rPr lang="en-US" altLang="en-US" baseline="0" smtClean="0">
                <a:cs typeface="Times New Roman" panose="02020603050405020304" pitchFamily="18" charset="0"/>
              </a:rPr>
              <a:t>Keep in mind the differnce between winter and summer densities of the barrier.</a:t>
            </a:r>
            <a:endParaRPr lang="en-US" altLang="en-US">
              <a:cs typeface="Times New Roman" panose="02020603050405020304" pitchFamily="18" charset="0"/>
            </a:endParaRPr>
          </a:p>
          <a:p>
            <a:r>
              <a:rPr lang="en-US" altLang="en-US"/>
              <a:t>		</a:t>
            </a:r>
            <a:endParaRPr lang="en-US" altLang="en-US">
              <a:cs typeface="Times New Roman" panose="02020603050405020304" pitchFamily="18" charset="0"/>
            </a:endParaRPr>
          </a:p>
          <a:p>
            <a:r>
              <a:rPr lang="en-US" altLang="en-US"/>
              <a:t>Are trees better than grass</a:t>
            </a:r>
            <a:r>
              <a:rPr lang="en-US" altLang="en-US" smtClean="0"/>
              <a:t>?  Need to be tall to</a:t>
            </a:r>
            <a:r>
              <a:rPr lang="en-US" altLang="en-US" baseline="0" smtClean="0"/>
              <a:t> intercept sound and reduce the amount of sound that may “return” to earth</a:t>
            </a:r>
            <a:endParaRPr lang="en-US" altLang="en-US">
              <a:cs typeface="Times New Roman" panose="02020603050405020304" pitchFamily="18" charset="0"/>
            </a:endParaRPr>
          </a:p>
          <a:p>
            <a:r>
              <a:rPr lang="en-US" altLang="en-US">
                <a:latin typeface="Tahoma" panose="020B0604030504040204" pitchFamily="34" charset="0"/>
              </a:rPr>
              <a:t>		</a:t>
            </a:r>
            <a:endParaRPr lang="en-US" altLang="en-US">
              <a:cs typeface="Times New Roman" panose="02020603050405020304" pitchFamily="18" charset="0"/>
            </a:endParaRPr>
          </a:p>
        </p:txBody>
      </p:sp>
    </p:spTree>
    <p:extLst>
      <p:ext uri="{BB962C8B-B14F-4D97-AF65-F5344CB8AC3E}">
        <p14:creationId xmlns:p14="http://schemas.microsoft.com/office/powerpoint/2010/main" val="414694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21A2B-4782-49F6-920A-C15C2B6F5E35}" type="slidenum">
              <a:rPr lang="en-US" altLang="en-US"/>
              <a:pPr/>
              <a:t>15</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r>
              <a:rPr lang="en-US" altLang="en-US">
                <a:cs typeface="Times New Roman" panose="02020603050405020304" pitchFamily="18" charset="0"/>
              </a:rPr>
              <a:t> </a:t>
            </a:r>
            <a:r>
              <a:rPr lang="en-US" altLang="en-US"/>
              <a:t>What properties does a buffer need to do this?         Density </a:t>
            </a:r>
          </a:p>
          <a:p>
            <a:r>
              <a:rPr lang="en-US" altLang="en-US"/>
              <a:t>Also needs to be located close to the source of the noise</a:t>
            </a:r>
            <a:r>
              <a:rPr lang="en-US" altLang="en-US" smtClean="0"/>
              <a:t>.</a:t>
            </a:r>
          </a:p>
          <a:p>
            <a:r>
              <a:rPr lang="en-US" altLang="en-US" smtClean="0">
                <a:cs typeface="Times New Roman" panose="02020603050405020304" pitchFamily="18" charset="0"/>
              </a:rPr>
              <a:t>The soil mound or a hard barrier is effective</a:t>
            </a:r>
            <a:r>
              <a:rPr lang="en-US" altLang="en-US" baseline="0" smtClean="0">
                <a:cs typeface="Times New Roman" panose="02020603050405020304" pitchFamily="18" charset="0"/>
              </a:rPr>
              <a:t> at deflecting noise away from an area.  The veg material absorbs noise and reduces the amount of noise bounced to another area.</a:t>
            </a:r>
            <a:endParaRPr lang="en-US" altLang="en-US">
              <a:cs typeface="Times New Roman" panose="02020603050405020304" pitchFamily="18" charset="0"/>
            </a:endParaRPr>
          </a:p>
          <a:p>
            <a:r>
              <a:rPr lang="en-US" altLang="en-US"/>
              <a:t>		</a:t>
            </a:r>
            <a:endParaRPr lang="en-US" altLang="en-US">
              <a:cs typeface="Times New Roman" panose="02020603050405020304" pitchFamily="18" charset="0"/>
            </a:endParaRPr>
          </a:p>
          <a:p>
            <a:r>
              <a:rPr lang="en-US" altLang="en-US"/>
              <a:t>Are trees better than grass</a:t>
            </a:r>
            <a:r>
              <a:rPr lang="en-US" altLang="en-US" smtClean="0"/>
              <a:t>?  Yes, But grass is better than a hard surface</a:t>
            </a:r>
            <a:r>
              <a:rPr lang="en-US" altLang="en-US" baseline="0" smtClean="0"/>
              <a:t>.  Vegetation immediately adjacent to a hard barrier, or on the barrier such as vines would “soften” the deflected noise.</a:t>
            </a:r>
            <a:endParaRPr lang="en-US" altLang="en-US">
              <a:cs typeface="Times New Roman" panose="02020603050405020304" pitchFamily="18" charset="0"/>
            </a:endParaRPr>
          </a:p>
          <a:p>
            <a:r>
              <a:rPr lang="en-US" altLang="en-US">
                <a:latin typeface="Tahoma" panose="020B0604030504040204" pitchFamily="34" charset="0"/>
              </a:rPr>
              <a:t>		</a:t>
            </a:r>
            <a:endParaRPr lang="en-US" altLang="en-US">
              <a:cs typeface="Times New Roman" panose="02020603050405020304" pitchFamily="18" charset="0"/>
            </a:endParaRPr>
          </a:p>
        </p:txBody>
      </p:sp>
    </p:spTree>
    <p:extLst>
      <p:ext uri="{BB962C8B-B14F-4D97-AF65-F5344CB8AC3E}">
        <p14:creationId xmlns:p14="http://schemas.microsoft.com/office/powerpoint/2010/main" val="123035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E0121-D416-4C0B-8197-FD6A2F1D4449}" type="slidenum">
              <a:rPr lang="en-US" altLang="en-US"/>
              <a:pPr/>
              <a:t>16</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p:spPr>
        <p:txBody>
          <a:bodyPr/>
          <a:lstStyle/>
          <a:p>
            <a:r>
              <a:rPr lang="en-US" altLang="en-US"/>
              <a:t>The buffer design first needs to meet requirements of the intended functions, then aesthetics can be integrated into the design. The form of a buffer is dependent upon what functions it is trying to achieve. The height, width, composition and layout may be critical to achieve certain functions. However, some functions, like wildlife habitat, don’t care if the trees are in rows or are uniform in density. Remember aesthetics can be the primary purpose of the buffer- visual screen, noise barrier, dust control, </a:t>
            </a:r>
          </a:p>
          <a:p>
            <a:r>
              <a:rPr lang="en-US" altLang="en-US"/>
              <a:t>When possible integrate aesthetics into the design – don’t make it an after thought.</a:t>
            </a:r>
          </a:p>
          <a:p>
            <a:r>
              <a:rPr lang="en-US" altLang="en-US"/>
              <a:t>In many situations you can go beyond the minimum requirements of the design to meet the function to add aesthetic value. This over building usually involves working with the edges of buffers, which are the most visual part of a buffer</a:t>
            </a:r>
            <a:r>
              <a:rPr lang="en-US" altLang="en-US" smtClean="0"/>
              <a:t>.  Or it might be as simple as a species change,</a:t>
            </a:r>
            <a:r>
              <a:rPr lang="en-US" altLang="en-US" baseline="0" smtClean="0"/>
              <a:t> ex:  instead of Siberian elm as an inside row, perhaps use lilac, or crabapple, or magnolia, etc for aesthetic appeal and functionallity.  But remember, a windbreak must still, moderate or deflect wind.  If the main purpose is aesthetics or wildlife only, then perhaps a landscaper should do the yard design or a wildlife standard could be used for the wildlife design.</a:t>
            </a:r>
          </a:p>
          <a:p>
            <a:endParaRPr lang="en-US" altLang="en-US"/>
          </a:p>
          <a:p>
            <a:endParaRPr lang="en-US" altLang="en-US"/>
          </a:p>
        </p:txBody>
      </p:sp>
    </p:spTree>
    <p:extLst>
      <p:ext uri="{BB962C8B-B14F-4D97-AF65-F5344CB8AC3E}">
        <p14:creationId xmlns:p14="http://schemas.microsoft.com/office/powerpoint/2010/main" val="2849892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BBD64-D88B-4C77-9E8E-E4CD1A04ACC2}" type="slidenum">
              <a:rPr lang="en-US" altLang="en-US"/>
              <a:pPr/>
              <a:t>17</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4114800"/>
          </a:xfrm>
        </p:spPr>
        <p:txBody>
          <a:bodyPr/>
          <a:lstStyle/>
          <a:p>
            <a:r>
              <a:rPr lang="en-US" altLang="en-US"/>
              <a:t>When dealing with visual quality, landowners usually have a preference and buffers can be designed to meet the landowners objectives</a:t>
            </a:r>
            <a:r>
              <a:rPr lang="en-US" altLang="en-US" smtClean="0"/>
              <a:t>.  Again, if the practice is a windbreak, then it should moderate or deflect</a:t>
            </a:r>
            <a:r>
              <a:rPr lang="en-US" altLang="en-US" baseline="0" smtClean="0"/>
              <a:t> wind.  Lots of different ways that can be done, each with a different look.  Windbreaks do not have to be in straight lines.  Not all spacings have to be uniformly the same.  You do not have to have just one species in each rows.   You do not even need rows!  With proper location and alignment, may not even need to be contiguous.</a:t>
            </a:r>
            <a:endParaRPr lang="en-US" altLang="en-US"/>
          </a:p>
        </p:txBody>
      </p:sp>
    </p:spTree>
    <p:extLst>
      <p:ext uri="{BB962C8B-B14F-4D97-AF65-F5344CB8AC3E}">
        <p14:creationId xmlns:p14="http://schemas.microsoft.com/office/powerpoint/2010/main" val="144804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8DB1E-19C3-41EE-9F97-83D63A866BAE}" type="slidenum">
              <a:rPr lang="en-US" altLang="en-US"/>
              <a:pPr/>
              <a:t>18</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p:spPr>
        <p:txBody>
          <a:bodyPr/>
          <a:lstStyle/>
          <a:p>
            <a:r>
              <a:rPr lang="en-US" altLang="en-US"/>
              <a:t>The dilemma- in most agricultural communities the visual aesthetic is based on the appearance that the land is being cared  for – this idea of stewardship implies that the land is being managed – such as mowing, orderly planting, weed control, etc. – </a:t>
            </a:r>
          </a:p>
          <a:p>
            <a:r>
              <a:rPr lang="en-US" altLang="en-US"/>
              <a:t>We need to try and change this </a:t>
            </a:r>
            <a:r>
              <a:rPr lang="en-US" altLang="en-US" smtClean="0"/>
              <a:t>perception-</a:t>
            </a:r>
          </a:p>
          <a:p>
            <a:endParaRPr lang="en-US" altLang="en-US" smtClean="0"/>
          </a:p>
          <a:p>
            <a:r>
              <a:rPr lang="en-US" altLang="en-US" smtClean="0"/>
              <a:t>There are</a:t>
            </a:r>
            <a:r>
              <a:rPr lang="en-US" altLang="en-US" baseline="0" smtClean="0"/>
              <a:t> ways to maintain the “cared for” look without laser straight rows oriented on cardinal compass directions.  In fact a windbreak with curved rows is considerably more aesthetically pleasing to many folks.  For others, that concept is too radical to accept.  Match design and aesthetics to resource needs, site conditions and landowner objectives.</a:t>
            </a:r>
            <a:endParaRPr lang="en-US" altLang="en-US"/>
          </a:p>
        </p:txBody>
      </p:sp>
    </p:spTree>
    <p:extLst>
      <p:ext uri="{BB962C8B-B14F-4D97-AF65-F5344CB8AC3E}">
        <p14:creationId xmlns:p14="http://schemas.microsoft.com/office/powerpoint/2010/main" val="37969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FF72B-485F-4BD4-83EF-6DAE56E7A2BE}" type="slidenum">
              <a:rPr lang="en-US" altLang="en-US"/>
              <a:pPr/>
              <a:t>19</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4400" y="4343400"/>
            <a:ext cx="5029200" cy="4114800"/>
          </a:xfrm>
        </p:spPr>
        <p:txBody>
          <a:bodyPr/>
          <a:lstStyle/>
          <a:p>
            <a:r>
              <a:rPr lang="en-US" altLang="en-US"/>
              <a:t>When a landowner doesn’t express a strong opinion, there are some general principles that can be followed.</a:t>
            </a:r>
          </a:p>
          <a:p>
            <a:r>
              <a:rPr lang="en-US" altLang="en-US"/>
              <a:t>Visual compatibility means that the design should fit with the surrounding character.</a:t>
            </a:r>
          </a:p>
          <a:p>
            <a:r>
              <a:rPr lang="en-US" altLang="en-US"/>
              <a:t>However, if an area is visually undesirable then we don’t want to be compatible with it.</a:t>
            </a:r>
          </a:p>
          <a:p>
            <a:r>
              <a:rPr lang="en-US" altLang="en-US"/>
              <a:t>Visual variety deals with adding diversity to add visual interest, however too much can be chaotic and undesirable</a:t>
            </a:r>
            <a:r>
              <a:rPr lang="en-US" altLang="en-US" smtClean="0"/>
              <a:t>.</a:t>
            </a:r>
          </a:p>
          <a:p>
            <a:r>
              <a:rPr lang="en-US" altLang="en-US" smtClean="0"/>
              <a:t>Still, remember</a:t>
            </a:r>
            <a:r>
              <a:rPr lang="en-US" altLang="en-US" baseline="0" smtClean="0"/>
              <a:t>, do not lose the function of a windbreak by being “artsey”</a:t>
            </a:r>
            <a:endParaRPr lang="en-US" altLang="en-US"/>
          </a:p>
        </p:txBody>
      </p:sp>
    </p:spTree>
    <p:extLst>
      <p:ext uri="{BB962C8B-B14F-4D97-AF65-F5344CB8AC3E}">
        <p14:creationId xmlns:p14="http://schemas.microsoft.com/office/powerpoint/2010/main" val="2376111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04A3E-BF72-4D03-9699-844E3DAF7355}" type="slidenum">
              <a:rPr lang="en-US" altLang="en-US"/>
              <a:pPr/>
              <a:t>20</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r>
              <a:rPr lang="en-US" altLang="en-US"/>
              <a:t>The state or quality of orderly and harmonious visual elements-</a:t>
            </a:r>
          </a:p>
          <a:p>
            <a:r>
              <a:rPr lang="en-US" altLang="en-US"/>
              <a:t>In this flat agricultural landscape </a:t>
            </a:r>
            <a:r>
              <a:rPr lang="en-US" altLang="en-US" smtClean="0"/>
              <a:t>….The irregularity of the riparian forest edge adds lots of structure</a:t>
            </a:r>
            <a:r>
              <a:rPr lang="en-US" altLang="en-US" baseline="0" smtClean="0"/>
              <a:t> and diversity, but managing adjacent fields is difficult and may force the landowner to remove the trees to make farming easier.</a:t>
            </a:r>
            <a:endParaRPr lang="en-US" altLang="en-US"/>
          </a:p>
        </p:txBody>
      </p:sp>
    </p:spTree>
    <p:extLst>
      <p:ext uri="{BB962C8B-B14F-4D97-AF65-F5344CB8AC3E}">
        <p14:creationId xmlns:p14="http://schemas.microsoft.com/office/powerpoint/2010/main" val="319999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90021-47D1-41B8-8D37-963842315552}" type="slidenum">
              <a:rPr lang="en-US" altLang="en-US"/>
              <a:pPr/>
              <a:t>21</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p:spPr>
        <p:txBody>
          <a:bodyPr/>
          <a:lstStyle/>
          <a:p>
            <a:r>
              <a:rPr lang="en-US" altLang="en-US"/>
              <a:t>Following field edges and creating straight lines are </a:t>
            </a:r>
            <a:r>
              <a:rPr lang="en-US" altLang="en-US" smtClean="0"/>
              <a:t>compatible.  Making the edge</a:t>
            </a:r>
            <a:r>
              <a:rPr lang="en-US" altLang="en-US" baseline="0" smtClean="0"/>
              <a:t> of the riparian forest buffer as parallel as possible to the field edge means; cropping is easier, generally the buffer is wider in the areas where overland flow enters the creek.  More of the immediate flood plain is in the buffer so there is less cropland to be cleaned up after floods.  These benefits due only to a different way of designing a buffer might be all that is necessary to sell a producer on the buffe concept.</a:t>
            </a:r>
            <a:endParaRPr lang="en-US" altLang="en-US"/>
          </a:p>
        </p:txBody>
      </p:sp>
    </p:spTree>
    <p:extLst>
      <p:ext uri="{BB962C8B-B14F-4D97-AF65-F5344CB8AC3E}">
        <p14:creationId xmlns:p14="http://schemas.microsoft.com/office/powerpoint/2010/main" val="220019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17550-D574-4E97-9579-55FAF1CEE3BE}" type="slidenum">
              <a:rPr lang="en-US" altLang="en-US"/>
              <a:pPr/>
              <a:t>3</a:t>
            </a:fld>
            <a:endParaRPr lang="en-US" altLang="en-US"/>
          </a:p>
        </p:txBody>
      </p:sp>
      <p:sp>
        <p:nvSpPr>
          <p:cNvPr id="16386" name="Rectangle 2"/>
          <p:cNvSpPr>
            <a:spLocks noGrp="1" noRot="1" noChangeAspect="1" noChangeArrowheads="1" noTextEdit="1"/>
          </p:cNvSpPr>
          <p:nvPr>
            <p:ph type="sldImg"/>
          </p:nvPr>
        </p:nvSpPr>
        <p:spPr>
          <a:xfrm>
            <a:off x="381000" y="684213"/>
            <a:ext cx="6100763" cy="3432175"/>
          </a:xfrm>
          <a:ln/>
        </p:spPr>
      </p:sp>
      <p:sp>
        <p:nvSpPr>
          <p:cNvPr id="16387" name="Rectangle 3"/>
          <p:cNvSpPr>
            <a:spLocks noGrp="1" noChangeArrowheads="1"/>
          </p:cNvSpPr>
          <p:nvPr>
            <p:ph type="body" idx="1"/>
          </p:nvPr>
        </p:nvSpPr>
        <p:spPr>
          <a:xfrm>
            <a:off x="914400" y="4343400"/>
            <a:ext cx="5029200" cy="4114800"/>
          </a:xfrm>
        </p:spPr>
        <p:txBody>
          <a:bodyPr/>
          <a:lstStyle/>
          <a:p>
            <a:r>
              <a:rPr lang="en-US" altLang="en-US"/>
              <a:t>Windbreaks reduce wind speed and alter the microclimate in the sheltered areas.  Field windbreaks reduce wind erosion and the damage to crops caused by wind-blown soil.  They improve water use efficiency, reduce risks associated with drought, and manage blowing snow.  In addition, field windbreaks provide opportunities to enhance natural controls of insects, provide valuable wildlife habitats, and add permanence and biological diversity to our agricultural systems.  Some new research work is being done to examine the impact of windbreaks in reducing pesticide drifting and modify odors from livestock facilities and other sources.  Since windbreaks are adding trees and shrubs to agricultural landscapes that normally did not have any trees previously, there is an opportunity for these new tree and shrub plantings to sequester carbon.</a:t>
            </a:r>
          </a:p>
        </p:txBody>
      </p:sp>
    </p:spTree>
    <p:extLst>
      <p:ext uri="{BB962C8B-B14F-4D97-AF65-F5344CB8AC3E}">
        <p14:creationId xmlns:p14="http://schemas.microsoft.com/office/powerpoint/2010/main" val="1681132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9E871-D296-4C0B-BE28-13D9DFF81160}" type="slidenum">
              <a:rPr lang="en-US" altLang="en-US"/>
              <a:pPr/>
              <a:t>22</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3400"/>
            <a:ext cx="5029200" cy="4114800"/>
          </a:xfrm>
        </p:spPr>
        <p:txBody>
          <a:bodyPr/>
          <a:lstStyle/>
          <a:p>
            <a:r>
              <a:rPr lang="en-US" altLang="en-US"/>
              <a:t>Individual buffer design can also be enhanced to add visual variety</a:t>
            </a:r>
            <a:r>
              <a:rPr lang="en-US" altLang="en-US" smtClean="0"/>
              <a:t>.  This site needs</a:t>
            </a:r>
            <a:r>
              <a:rPr lang="en-US" altLang="en-US" baseline="0" smtClean="0"/>
              <a:t> some protection.</a:t>
            </a:r>
          </a:p>
          <a:p>
            <a:endParaRPr lang="en-US" altLang="en-US"/>
          </a:p>
        </p:txBody>
      </p:sp>
    </p:spTree>
    <p:extLst>
      <p:ext uri="{BB962C8B-B14F-4D97-AF65-F5344CB8AC3E}">
        <p14:creationId xmlns:p14="http://schemas.microsoft.com/office/powerpoint/2010/main" val="12486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44FFA-B2AD-4024-B1E6-55B1A5D1CE0F}" type="slidenum">
              <a:rPr lang="en-US" altLang="en-US"/>
              <a:pPr/>
              <a:t>23</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14400" y="4343400"/>
            <a:ext cx="5029200" cy="4114800"/>
          </a:xfrm>
        </p:spPr>
        <p:txBody>
          <a:bodyPr/>
          <a:lstStyle/>
          <a:p>
            <a:r>
              <a:rPr lang="en-US" altLang="en-US"/>
              <a:t>The alignment of farmstead windbreaks don’t have to be so </a:t>
            </a:r>
            <a:r>
              <a:rPr lang="en-US" altLang="en-US" smtClean="0"/>
              <a:t>rigid—This is the traditional</a:t>
            </a:r>
            <a:r>
              <a:rPr lang="en-US" altLang="en-US" baseline="0" smtClean="0"/>
              <a:t> way and it DOES work, but there are other alternatives</a:t>
            </a:r>
            <a:endParaRPr lang="en-US" altLang="en-US"/>
          </a:p>
        </p:txBody>
      </p:sp>
    </p:spTree>
    <p:extLst>
      <p:ext uri="{BB962C8B-B14F-4D97-AF65-F5344CB8AC3E}">
        <p14:creationId xmlns:p14="http://schemas.microsoft.com/office/powerpoint/2010/main" val="261363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BBD6E-50DC-4278-B7B2-866D368DAC7C}" type="slidenum">
              <a:rPr lang="en-US" altLang="en-US"/>
              <a:pPr/>
              <a:t>24</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914400" y="4343400"/>
            <a:ext cx="5029200" cy="4114800"/>
          </a:xfrm>
        </p:spPr>
        <p:txBody>
          <a:bodyPr/>
          <a:lstStyle/>
          <a:p>
            <a:r>
              <a:rPr lang="en-US" altLang="en-US"/>
              <a:t>Broad curves could be used</a:t>
            </a:r>
            <a:r>
              <a:rPr lang="en-US" altLang="en-US" smtClean="0"/>
              <a:t>.  In this</a:t>
            </a:r>
            <a:r>
              <a:rPr lang="en-US" altLang="en-US" baseline="0" smtClean="0"/>
              <a:t> example I would plant out the corners in short curved windbreak rows to retain atraight field edges.  Remember, if at all possible, minimize disruptions to farming caused by the installation of a conservation practice.</a:t>
            </a:r>
            <a:endParaRPr lang="en-US" altLang="en-US"/>
          </a:p>
        </p:txBody>
      </p:sp>
    </p:spTree>
    <p:extLst>
      <p:ext uri="{BB962C8B-B14F-4D97-AF65-F5344CB8AC3E}">
        <p14:creationId xmlns:p14="http://schemas.microsoft.com/office/powerpoint/2010/main" val="94505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6E442-8EDD-4F4D-8385-E48E1CF38496}" type="slidenum">
              <a:rPr lang="en-US" altLang="en-US"/>
              <a:pPr/>
              <a:t>25</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343400"/>
            <a:ext cx="5029200" cy="4114800"/>
          </a:xfrm>
        </p:spPr>
        <p:txBody>
          <a:bodyPr/>
          <a:lstStyle/>
          <a:p>
            <a:r>
              <a:rPr lang="en-US" altLang="en-US"/>
              <a:t>The edges of windbreaks can also….</a:t>
            </a:r>
          </a:p>
        </p:txBody>
      </p:sp>
    </p:spTree>
    <p:extLst>
      <p:ext uri="{BB962C8B-B14F-4D97-AF65-F5344CB8AC3E}">
        <p14:creationId xmlns:p14="http://schemas.microsoft.com/office/powerpoint/2010/main" val="1038951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4C4E3-765E-4B15-99ED-CC94409796D1}" type="slidenum">
              <a:rPr lang="en-US" altLang="en-US"/>
              <a:pPr/>
              <a:t>26</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914400" y="4343400"/>
            <a:ext cx="5029200" cy="4114800"/>
          </a:xfrm>
        </p:spPr>
        <p:txBody>
          <a:bodyPr/>
          <a:lstStyle/>
          <a:p>
            <a:r>
              <a:rPr lang="en-US" altLang="en-US"/>
              <a:t>- </a:t>
            </a:r>
            <a:r>
              <a:rPr lang="en-US" altLang="en-US" smtClean="0"/>
              <a:t>Adds variety</a:t>
            </a:r>
            <a:r>
              <a:rPr lang="en-US" altLang="en-US" baseline="0" smtClean="0"/>
              <a:t> in color and geometry even to a straight row planting.  Still functional.  May increase windbreak and yard maintenance a bit.</a:t>
            </a:r>
            <a:endParaRPr lang="en-US" altLang="en-US"/>
          </a:p>
        </p:txBody>
      </p:sp>
    </p:spTree>
    <p:extLst>
      <p:ext uri="{BB962C8B-B14F-4D97-AF65-F5344CB8AC3E}">
        <p14:creationId xmlns:p14="http://schemas.microsoft.com/office/powerpoint/2010/main" val="2791616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AEEE9-D9AE-488A-956E-6A7266191BC5}" type="slidenum">
              <a:rPr lang="en-US" altLang="en-US"/>
              <a:pPr/>
              <a:t>27</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400" y="4343400"/>
            <a:ext cx="5029200" cy="4114800"/>
          </a:xfrm>
        </p:spPr>
        <p:txBody>
          <a:bodyPr/>
          <a:lstStyle/>
          <a:p>
            <a:r>
              <a:rPr lang="en-US" altLang="en-US"/>
              <a:t>The core of the windbreak can provide an excellent background to place accent plants of varying color and texture</a:t>
            </a:r>
            <a:r>
              <a:rPr lang="en-US" altLang="en-US" smtClean="0"/>
              <a:t>.-  The plants to the inside do not have</a:t>
            </a:r>
            <a:r>
              <a:rPr lang="en-US" altLang="en-US" baseline="0" smtClean="0"/>
              <a:t> to be just “pretty”.  Depending upon the site and the owner, the “accent” plants could be fruit and nut trees, a wide assortment of fruiting shrubs, trees and shrubs for woody florals, </a:t>
            </a:r>
            <a:endParaRPr lang="en-US" altLang="en-US"/>
          </a:p>
        </p:txBody>
      </p:sp>
    </p:spTree>
    <p:extLst>
      <p:ext uri="{BB962C8B-B14F-4D97-AF65-F5344CB8AC3E}">
        <p14:creationId xmlns:p14="http://schemas.microsoft.com/office/powerpoint/2010/main" val="2150111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A6E6B2-CE24-4AF0-A77B-4FE7BC81B0CB}" type="slidenum">
              <a:rPr lang="en-US" altLang="en-US"/>
              <a:pPr/>
              <a:t>28</a:t>
            </a:fld>
            <a:endParaRPr lang="en-US" alt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14400" y="4343400"/>
            <a:ext cx="5029200" cy="4114800"/>
          </a:xfrm>
        </p:spPr>
        <p:txBody>
          <a:bodyPr/>
          <a:lstStyle/>
          <a:p>
            <a:r>
              <a:rPr lang="en-US" altLang="en-US"/>
              <a:t>Adding a single or small group of plants on the edge can be effective</a:t>
            </a:r>
            <a:r>
              <a:rPr lang="en-US" altLang="en-US" smtClean="0"/>
              <a:t>.  To assist for many of</a:t>
            </a:r>
            <a:r>
              <a:rPr lang="en-US" altLang="en-US" baseline="0" smtClean="0"/>
              <a:t> the windbreak design consideration addressed in this presentation, one should have access to a document describing the attributes of the trees and shrubs appropriate for the area such as North Dakota’s “Tree and Shrub Characteristics”  discussed earlier.  Documents like this along with plant pictures are quite helpful in the planning phases of the design.  In ND one of the most common questions in wiindbreak design is, “What species will have red foliage in the fall?”  That is because the vast majority of our plants have brown fall colors with a few having yellow fall colors (primarily elm and ash, so we know how much longer they will be around)</a:t>
            </a:r>
            <a:endParaRPr lang="en-US" altLang="en-US"/>
          </a:p>
        </p:txBody>
      </p:sp>
    </p:spTree>
    <p:extLst>
      <p:ext uri="{BB962C8B-B14F-4D97-AF65-F5344CB8AC3E}">
        <p14:creationId xmlns:p14="http://schemas.microsoft.com/office/powerpoint/2010/main" val="3322118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D768A-E045-4732-95E6-93E64A0B1CC3}" type="slidenum">
              <a:rPr lang="en-US" altLang="en-US"/>
              <a:pPr/>
              <a:t>29</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14400" y="4343400"/>
            <a:ext cx="5029200" cy="4114800"/>
          </a:xfrm>
        </p:spPr>
        <p:txBody>
          <a:bodyPr/>
          <a:lstStyle/>
          <a:p>
            <a:r>
              <a:rPr lang="en-US" altLang="en-US" smtClean="0"/>
              <a:t>Color is</a:t>
            </a:r>
            <a:r>
              <a:rPr lang="en-US" altLang="en-US" baseline="0" smtClean="0"/>
              <a:t> not just a fall concept.  Blossoms on fruiting varieties, even early cone development such as on larch can be pretty impressive.</a:t>
            </a:r>
            <a:endParaRPr lang="en-US" altLang="en-US"/>
          </a:p>
        </p:txBody>
      </p:sp>
    </p:spTree>
    <p:extLst>
      <p:ext uri="{BB962C8B-B14F-4D97-AF65-F5344CB8AC3E}">
        <p14:creationId xmlns:p14="http://schemas.microsoft.com/office/powerpoint/2010/main" val="3299101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72653-0CF1-4F20-B679-B7FECBF3D704}" type="slidenum">
              <a:rPr lang="en-US" altLang="en-US"/>
              <a:pPr/>
              <a:t>30</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914400" y="4343400"/>
            <a:ext cx="5029200" cy="4114800"/>
          </a:xfrm>
        </p:spPr>
        <p:txBody>
          <a:bodyPr/>
          <a:lstStyle/>
          <a:p>
            <a:r>
              <a:rPr lang="en-US" altLang="en-US"/>
              <a:t>The leaves and branches can create a variety of textures that add visual interest. </a:t>
            </a:r>
            <a:r>
              <a:rPr lang="en-US" altLang="en-US" smtClean="0"/>
              <a:t>  This variety of</a:t>
            </a:r>
            <a:r>
              <a:rPr lang="en-US" altLang="en-US" baseline="0" smtClean="0"/>
              <a:t> species and their inherent textures add resilency to the windbreak and often improve effectiveness.  They also increase the value of the windbreak for wildlife ranging from deer to ground dwelling bees.</a:t>
            </a:r>
            <a:endParaRPr lang="en-US" altLang="en-US"/>
          </a:p>
        </p:txBody>
      </p:sp>
    </p:spTree>
    <p:extLst>
      <p:ext uri="{BB962C8B-B14F-4D97-AF65-F5344CB8AC3E}">
        <p14:creationId xmlns:p14="http://schemas.microsoft.com/office/powerpoint/2010/main" val="1035971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8410B-D870-4362-A5CB-F2315FECCC42}" type="slidenum">
              <a:rPr lang="en-US" altLang="en-US"/>
              <a:pPr/>
              <a:t>31</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400" y="4343400"/>
            <a:ext cx="5029200" cy="4114800"/>
          </a:xfrm>
        </p:spPr>
        <p:txBody>
          <a:bodyPr/>
          <a:lstStyle/>
          <a:p>
            <a:r>
              <a:rPr lang="en-US" altLang="en-US"/>
              <a:t>Consider varying the plant forms</a:t>
            </a:r>
            <a:r>
              <a:rPr lang="en-US" altLang="en-US" smtClean="0"/>
              <a:t>.  The different shapes are fairly obvious but with the right species selection the deciduous</a:t>
            </a:r>
            <a:r>
              <a:rPr lang="en-US" altLang="en-US" baseline="0" smtClean="0"/>
              <a:t> trees in the foreground could also be food-producing fruit trees.</a:t>
            </a:r>
            <a:endParaRPr lang="en-US" altLang="en-US"/>
          </a:p>
        </p:txBody>
      </p:sp>
    </p:spTree>
    <p:extLst>
      <p:ext uri="{BB962C8B-B14F-4D97-AF65-F5344CB8AC3E}">
        <p14:creationId xmlns:p14="http://schemas.microsoft.com/office/powerpoint/2010/main" val="328691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42DB5-0D51-40B9-8D2E-816AF72302B1}" type="slidenum">
              <a:rPr lang="en-US" altLang="en-US"/>
              <a:pPr/>
              <a:t>5</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a:t>Air exchange is passage of air into and out of a home through cracks around windows and doors, porous materials, open doors and windows and other openings. Air exchange is the heat-transfer most affected by winds. </a:t>
            </a:r>
          </a:p>
        </p:txBody>
      </p:sp>
    </p:spTree>
    <p:extLst>
      <p:ext uri="{BB962C8B-B14F-4D97-AF65-F5344CB8AC3E}">
        <p14:creationId xmlns:p14="http://schemas.microsoft.com/office/powerpoint/2010/main" val="3221299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7CCC9-D3C4-47DD-ABF9-3AE153D50FCA}" type="slidenum">
              <a:rPr lang="en-US" altLang="en-US"/>
              <a:pPr/>
              <a:t>32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14400" y="4343400"/>
            <a:ext cx="5029200" cy="4114800"/>
          </a:xfrm>
        </p:spPr>
        <p:txBody>
          <a:bodyPr/>
          <a:lstStyle/>
          <a:p>
            <a:r>
              <a:rPr lang="en-US" altLang="en-US"/>
              <a:t>Plants can be varied in the rows to break up the strong linear appearance. </a:t>
            </a:r>
            <a:r>
              <a:rPr lang="en-US" altLang="en-US" smtClean="0"/>
              <a:t>Nowhere</a:t>
            </a:r>
            <a:r>
              <a:rPr lang="en-US" altLang="en-US" baseline="0" smtClean="0"/>
              <a:t> is it written that each windbreak row can consist of only one species.  Mixing up species within the row to compensate for catostrophic loss of one probably not too valid, as the leftover spacing would be too wide and trying to plant a replacement in the presence of much bigger trees would be difficult.  However,  research from NDSU has shown that alternating hybrid poplar clones within a row reduced the incidence of leaf spot by 30% so alternating for pests and structural form are not a bad thing.  Just ensure that the alternated species have compatible growth forms.  For instance we have found after nearly 30 years of trial that alternated green ash and spruce does not work.  The ash overtop the spruce and create really deformed conifers.</a:t>
            </a:r>
          </a:p>
          <a:p>
            <a:endParaRPr lang="en-US" altLang="en-US" baseline="0" smtClean="0"/>
          </a:p>
          <a:p>
            <a:r>
              <a:rPr lang="en-US" altLang="en-US" baseline="0" smtClean="0"/>
              <a:t>It must be noted that for many of our landowners with northern European heritage, mixing trees in the row, or planting on a curve, etc. are very much outside their comfort zone.  Some however, embrace such concepts.</a:t>
            </a:r>
            <a:endParaRPr lang="en-US" altLang="en-US"/>
          </a:p>
        </p:txBody>
      </p:sp>
    </p:spTree>
    <p:extLst>
      <p:ext uri="{BB962C8B-B14F-4D97-AF65-F5344CB8AC3E}">
        <p14:creationId xmlns:p14="http://schemas.microsoft.com/office/powerpoint/2010/main" val="477493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6E65C-BC62-40AD-AD65-2A0A66AE2DE9}" type="slidenum">
              <a:rPr lang="en-US" altLang="en-US"/>
              <a:pPr/>
              <a:t>33</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p:spPr>
        <p:txBody>
          <a:bodyPr/>
          <a:lstStyle/>
          <a:p>
            <a:r>
              <a:rPr lang="es-MX" altLang="en-US" sz="2400"/>
              <a:t>This is not to teach you how to make the correct answers.  It is designed to show you how to ask the right questions.  There are few “wrong” windbreak designs as long as the right questions have been asked and the design addresses the answers to those questions.</a:t>
            </a:r>
          </a:p>
        </p:txBody>
      </p:sp>
    </p:spTree>
    <p:extLst>
      <p:ext uri="{BB962C8B-B14F-4D97-AF65-F5344CB8AC3E}">
        <p14:creationId xmlns:p14="http://schemas.microsoft.com/office/powerpoint/2010/main" val="273247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Air exchange typically represents 1/3 the heat loss from homes. Even in hot environments with lots of wind, the air</a:t>
            </a:r>
            <a:r>
              <a:rPr lang="en-US" baseline="0" smtClean="0"/>
              <a:t> exchange can blow out the cold air and let in the warm air. </a:t>
            </a:r>
            <a:r>
              <a:rPr lang="en-US" smtClean="0"/>
              <a:t> Windbreaks also impact</a:t>
            </a:r>
            <a:r>
              <a:rPr lang="en-US" baseline="0" smtClean="0"/>
              <a:t> solar radiation transmission through windows and heat conduction through exterior walls.  For instance, windbreaks shading a house wall in the winter may be counter productive since they reduce solar heat gain.</a:t>
            </a:r>
          </a:p>
          <a:p>
            <a:r>
              <a:rPr lang="en-US" baseline="0" smtClean="0"/>
              <a:t>DeWalle and Heisler showed in 1983 that ¼ the energy savings from windbreaks upwind of a mobile home were attrubted to reduced conduction/convection.  (Reduced windspeed reduces the amount of thin warm air next to the exterior walls that is blown away.  Some of the heat loss not affected by windbreaks is the chimney effect (hot air rises).  </a:t>
            </a:r>
          </a:p>
          <a:p>
            <a:r>
              <a:rPr lang="en-US" baseline="0" smtClean="0"/>
              <a:t> If the house is oriented so that large openings are facing prevailing winter winds, then windbreaks are more effective than the inverse.  </a:t>
            </a:r>
          </a:p>
          <a:p>
            <a:r>
              <a:rPr lang="en-US" baseline="0" smtClean="0"/>
              <a:t>Trees to the south should be far enough away so that winter sun can still reach the house (setback distance = mature height x (sin of the winter solstice sun angle).</a:t>
            </a:r>
          </a:p>
          <a:p>
            <a:r>
              <a:rPr lang="en-US" baseline="0" smtClean="0"/>
              <a:t>Generally for the northern latitudes trees planted close on the south side of a structure provide less shade and cooling than close planted trees on the west.  Summer sun angle is high so trees on south need to almost hang over the house.  Afternoon sun, with the lower sun angle is still hot and shade trees to the west can help cool the structure.</a:t>
            </a:r>
          </a:p>
          <a:p>
            <a:r>
              <a:rPr lang="en-US" baseline="0" smtClean="0"/>
              <a:t>Generally trees for shading a house will have to be much closer than minimum windbreak setback distances.  Deciduous trees generally make best shade trees.</a:t>
            </a:r>
            <a:endParaRPr lang="en-US"/>
          </a:p>
        </p:txBody>
      </p:sp>
      <p:sp>
        <p:nvSpPr>
          <p:cNvPr id="4" name="Slide Number Placeholder 3"/>
          <p:cNvSpPr>
            <a:spLocks noGrp="1"/>
          </p:cNvSpPr>
          <p:nvPr>
            <p:ph type="sldNum" sz="quarter" idx="10"/>
          </p:nvPr>
        </p:nvSpPr>
        <p:spPr/>
        <p:txBody>
          <a:bodyPr/>
          <a:lstStyle/>
          <a:p>
            <a:fld id="{A17DF4E4-8A45-4BFD-BB40-31945C019D02}" type="slidenum">
              <a:rPr lang="en-US" smtClean="0"/>
              <a:t>6</a:t>
            </a:fld>
            <a:endParaRPr lang="en-US"/>
          </a:p>
        </p:txBody>
      </p:sp>
    </p:spTree>
    <p:extLst>
      <p:ext uri="{BB962C8B-B14F-4D97-AF65-F5344CB8AC3E}">
        <p14:creationId xmlns:p14="http://schemas.microsoft.com/office/powerpoint/2010/main" val="95131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Though</a:t>
            </a:r>
            <a:r>
              <a:rPr lang="en-US" baseline="0" smtClean="0"/>
              <a:t> access is compromised, the home should be as warm as an igloo.</a:t>
            </a:r>
            <a:endParaRPr lang="en-US"/>
          </a:p>
        </p:txBody>
      </p:sp>
      <p:sp>
        <p:nvSpPr>
          <p:cNvPr id="4" name="Slide Number Placeholder 3"/>
          <p:cNvSpPr>
            <a:spLocks noGrp="1"/>
          </p:cNvSpPr>
          <p:nvPr>
            <p:ph type="sldNum" sz="quarter" idx="10"/>
          </p:nvPr>
        </p:nvSpPr>
        <p:spPr/>
        <p:txBody>
          <a:bodyPr/>
          <a:lstStyle/>
          <a:p>
            <a:fld id="{A17DF4E4-8A45-4BFD-BB40-31945C019D02}" type="slidenum">
              <a:rPr lang="en-US" smtClean="0"/>
              <a:t>7</a:t>
            </a:fld>
            <a:endParaRPr lang="en-US"/>
          </a:p>
        </p:txBody>
      </p:sp>
    </p:spTree>
    <p:extLst>
      <p:ext uri="{BB962C8B-B14F-4D97-AF65-F5344CB8AC3E}">
        <p14:creationId xmlns:p14="http://schemas.microsoft.com/office/powerpoint/2010/main" val="322471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Proper windbreak</a:t>
            </a:r>
            <a:r>
              <a:rPr lang="en-US" baseline="0" smtClean="0"/>
              <a:t> placement can keep a site protected from winter winds, clear of snow, and leave room for expansion.   Wrong placement can bury the building site.  There is a reason there are setback distances.</a:t>
            </a:r>
            <a:endParaRPr lang="en-US"/>
          </a:p>
        </p:txBody>
      </p:sp>
      <p:sp>
        <p:nvSpPr>
          <p:cNvPr id="4" name="Slide Number Placeholder 3"/>
          <p:cNvSpPr>
            <a:spLocks noGrp="1"/>
          </p:cNvSpPr>
          <p:nvPr>
            <p:ph type="sldNum" sz="quarter" idx="10"/>
          </p:nvPr>
        </p:nvSpPr>
        <p:spPr/>
        <p:txBody>
          <a:bodyPr/>
          <a:lstStyle/>
          <a:p>
            <a:fld id="{A17DF4E4-8A45-4BFD-BB40-31945C019D02}" type="slidenum">
              <a:rPr lang="en-US" smtClean="0"/>
              <a:t>8</a:t>
            </a:fld>
            <a:endParaRPr lang="en-US"/>
          </a:p>
        </p:txBody>
      </p:sp>
    </p:spTree>
    <p:extLst>
      <p:ext uri="{BB962C8B-B14F-4D97-AF65-F5344CB8AC3E}">
        <p14:creationId xmlns:p14="http://schemas.microsoft.com/office/powerpoint/2010/main" val="428484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little girl said the first time she was outside after</a:t>
            </a:r>
            <a:r>
              <a:rPr lang="en-US" baseline="0" smtClean="0"/>
              <a:t> moving to North Dakota, “Mom, Dad, come outside. It’s really nice.  You don’t have to lean.”  For many parts of the country, wind is a constant.  Slowing the wind can protect building site features as described above.</a:t>
            </a:r>
            <a:endParaRPr lang="en-US"/>
          </a:p>
        </p:txBody>
      </p:sp>
      <p:sp>
        <p:nvSpPr>
          <p:cNvPr id="4" name="Slide Number Placeholder 3"/>
          <p:cNvSpPr>
            <a:spLocks noGrp="1"/>
          </p:cNvSpPr>
          <p:nvPr>
            <p:ph type="sldNum" sz="quarter" idx="10"/>
          </p:nvPr>
        </p:nvSpPr>
        <p:spPr/>
        <p:txBody>
          <a:bodyPr/>
          <a:lstStyle/>
          <a:p>
            <a:fld id="{A17DF4E4-8A45-4BFD-BB40-31945C019D02}" type="slidenum">
              <a:rPr lang="en-US" smtClean="0"/>
              <a:t>9</a:t>
            </a:fld>
            <a:endParaRPr lang="en-US"/>
          </a:p>
        </p:txBody>
      </p:sp>
    </p:spTree>
    <p:extLst>
      <p:ext uri="{BB962C8B-B14F-4D97-AF65-F5344CB8AC3E}">
        <p14:creationId xmlns:p14="http://schemas.microsoft.com/office/powerpoint/2010/main" val="119551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Costs of removing</a:t>
            </a:r>
            <a:r>
              <a:rPr lang="en-US" baseline="0" smtClean="0"/>
              <a:t> snow from roads.  Cost of removing soil from drainage ditches and road ditches.  As mentioned in the snow section.  One producer in Iowa used 100 gallons of diesel on each of two consecutive weekends to blow out the farmstead so that he could move around with a grinder-mixer to fill hog feeders.  200 gallons of diesel in two weeks is a pretty big cost, not counting wear and tear on equipment.</a:t>
            </a:r>
            <a:endParaRPr lang="en-US"/>
          </a:p>
        </p:txBody>
      </p:sp>
      <p:sp>
        <p:nvSpPr>
          <p:cNvPr id="4" name="Slide Number Placeholder 3"/>
          <p:cNvSpPr>
            <a:spLocks noGrp="1"/>
          </p:cNvSpPr>
          <p:nvPr>
            <p:ph type="sldNum" sz="quarter" idx="10"/>
          </p:nvPr>
        </p:nvSpPr>
        <p:spPr/>
        <p:txBody>
          <a:bodyPr/>
          <a:lstStyle/>
          <a:p>
            <a:fld id="{A17DF4E4-8A45-4BFD-BB40-31945C019D02}" type="slidenum">
              <a:rPr lang="en-US" smtClean="0"/>
              <a:t>10</a:t>
            </a:fld>
            <a:endParaRPr lang="en-US"/>
          </a:p>
        </p:txBody>
      </p:sp>
    </p:spTree>
    <p:extLst>
      <p:ext uri="{BB962C8B-B14F-4D97-AF65-F5344CB8AC3E}">
        <p14:creationId xmlns:p14="http://schemas.microsoft.com/office/powerpoint/2010/main" val="2262817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Besides reducing wind damage to</a:t>
            </a:r>
            <a:r>
              <a:rPr lang="en-US" baseline="0" smtClean="0"/>
              <a:t> buildings and stress on people, windbreak orientation, shapes, and species can be chosen that are particularly pleasing.  Remember that aesthetics is in the eye of the beholder.  Some folks obsess over the perfect weed free blue grass yard while others just use the grass to hold soil in place and to walk on while getting to the windbreak.</a:t>
            </a:r>
            <a:endParaRPr lang="en-US"/>
          </a:p>
        </p:txBody>
      </p:sp>
      <p:sp>
        <p:nvSpPr>
          <p:cNvPr id="4" name="Slide Number Placeholder 3"/>
          <p:cNvSpPr>
            <a:spLocks noGrp="1"/>
          </p:cNvSpPr>
          <p:nvPr>
            <p:ph type="sldNum" sz="quarter" idx="10"/>
          </p:nvPr>
        </p:nvSpPr>
        <p:spPr/>
        <p:txBody>
          <a:bodyPr/>
          <a:lstStyle/>
          <a:p>
            <a:fld id="{A17DF4E4-8A45-4BFD-BB40-31945C019D02}" type="slidenum">
              <a:rPr lang="en-US" smtClean="0"/>
              <a:t>11</a:t>
            </a:fld>
            <a:endParaRPr lang="en-US"/>
          </a:p>
        </p:txBody>
      </p:sp>
    </p:spTree>
    <p:extLst>
      <p:ext uri="{BB962C8B-B14F-4D97-AF65-F5344CB8AC3E}">
        <p14:creationId xmlns:p14="http://schemas.microsoft.com/office/powerpoint/2010/main" val="270729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EBE30C-F7DD-4413-BE86-41D829DB277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282847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BE30C-F7DD-4413-BE86-41D829DB277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116973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BE30C-F7DD-4413-BE86-41D829DB277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427088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1C4BA6C2-03FA-43C5-929B-C8244657FB6B}" type="slidenum">
              <a:rPr lang="en-US" altLang="en-US"/>
              <a:pPr/>
              <a:t>‹#›</a:t>
            </a:fld>
            <a:endParaRPr lang="en-US" altLang="en-US"/>
          </a:p>
        </p:txBody>
      </p:sp>
    </p:spTree>
    <p:extLst>
      <p:ext uri="{BB962C8B-B14F-4D97-AF65-F5344CB8AC3E}">
        <p14:creationId xmlns:p14="http://schemas.microsoft.com/office/powerpoint/2010/main" val="428868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B81956C-61A9-4019-B728-14A28B85373B}" type="slidenum">
              <a:rPr lang="en-US" altLang="en-US"/>
              <a:pPr/>
              <a:t>‹#›</a:t>
            </a:fld>
            <a:endParaRPr lang="en-US" altLang="en-US"/>
          </a:p>
        </p:txBody>
      </p:sp>
    </p:spTree>
    <p:extLst>
      <p:ext uri="{BB962C8B-B14F-4D97-AF65-F5344CB8AC3E}">
        <p14:creationId xmlns:p14="http://schemas.microsoft.com/office/powerpoint/2010/main" val="353240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BE30C-F7DD-4413-BE86-41D829DB277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29785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EBE30C-F7DD-4413-BE86-41D829DB277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81652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EBE30C-F7DD-4413-BE86-41D829DB277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423799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EBE30C-F7DD-4413-BE86-41D829DB2775}"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88543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EBE30C-F7DD-4413-BE86-41D829DB2775}"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366537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BE30C-F7DD-4413-BE86-41D829DB2775}"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99832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BE30C-F7DD-4413-BE86-41D829DB277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417331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BE30C-F7DD-4413-BE86-41D829DB277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4690-DC9F-4015-A787-2E7D74A7F2EE}" type="slidenum">
              <a:rPr lang="en-US" smtClean="0"/>
              <a:t>‹#›</a:t>
            </a:fld>
            <a:endParaRPr lang="en-US"/>
          </a:p>
        </p:txBody>
      </p:sp>
    </p:spTree>
    <p:extLst>
      <p:ext uri="{BB962C8B-B14F-4D97-AF65-F5344CB8AC3E}">
        <p14:creationId xmlns:p14="http://schemas.microsoft.com/office/powerpoint/2010/main" val="224163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BE30C-F7DD-4413-BE86-41D829DB2775}" type="datetimeFigureOut">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74690-DC9F-4015-A787-2E7D74A7F2EE}" type="slidenum">
              <a:rPr lang="en-US" smtClean="0"/>
              <a:t>‹#›</a:t>
            </a:fld>
            <a:endParaRPr lang="en-US"/>
          </a:p>
        </p:txBody>
      </p:sp>
    </p:spTree>
    <p:extLst>
      <p:ext uri="{BB962C8B-B14F-4D97-AF65-F5344CB8AC3E}">
        <p14:creationId xmlns:p14="http://schemas.microsoft.com/office/powerpoint/2010/main" val="190612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3"/>
          <p:cNvSpPr>
            <a:spLocks noChangeArrowheads="1"/>
          </p:cNvSpPr>
          <p:nvPr/>
        </p:nvSpPr>
        <p:spPr bwMode="auto">
          <a:xfrm>
            <a:off x="2928938" y="76200"/>
            <a:ext cx="6926262" cy="11049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lgn="ctr">
              <a:defRPr sz="4400">
                <a:solidFill>
                  <a:srgbClr val="FFFF00"/>
                </a:solidFill>
                <a:latin typeface="Arial" panose="020B0604020202020204" pitchFamily="34" charset="0"/>
              </a:defRPr>
            </a:lvl1pPr>
            <a:lvl2pPr algn="ctr">
              <a:defRPr sz="4400">
                <a:solidFill>
                  <a:srgbClr val="FFFF00"/>
                </a:solidFill>
                <a:latin typeface="Arial" panose="020B0604020202020204" pitchFamily="34" charset="0"/>
              </a:defRPr>
            </a:lvl2pPr>
            <a:lvl3pPr algn="ctr">
              <a:defRPr sz="4400">
                <a:solidFill>
                  <a:srgbClr val="FFFF00"/>
                </a:solidFill>
                <a:latin typeface="Arial" panose="020B0604020202020204" pitchFamily="34" charset="0"/>
              </a:defRPr>
            </a:lvl3pPr>
            <a:lvl4pPr algn="ctr">
              <a:defRPr sz="4400">
                <a:solidFill>
                  <a:srgbClr val="FFFF00"/>
                </a:solidFill>
                <a:latin typeface="Arial" panose="020B0604020202020204" pitchFamily="34" charset="0"/>
              </a:defRPr>
            </a:lvl4pPr>
            <a:lvl5pPr algn="ctr">
              <a:defRPr sz="4400">
                <a:solidFill>
                  <a:srgbClr val="FFFF00"/>
                </a:solidFill>
                <a:latin typeface="Arial" panose="020B0604020202020204" pitchFamily="34" charset="0"/>
              </a:defRPr>
            </a:lvl5pPr>
            <a:lvl6pPr marL="457200" algn="ctr" fontAlgn="base">
              <a:spcBef>
                <a:spcPct val="0"/>
              </a:spcBef>
              <a:spcAft>
                <a:spcPct val="0"/>
              </a:spcAft>
              <a:defRPr sz="4400">
                <a:solidFill>
                  <a:srgbClr val="FFFF00"/>
                </a:solidFill>
                <a:latin typeface="Arial" panose="020B0604020202020204" pitchFamily="34" charset="0"/>
              </a:defRPr>
            </a:lvl6pPr>
            <a:lvl7pPr marL="914400" algn="ctr" fontAlgn="base">
              <a:spcBef>
                <a:spcPct val="0"/>
              </a:spcBef>
              <a:spcAft>
                <a:spcPct val="0"/>
              </a:spcAft>
              <a:defRPr sz="4400">
                <a:solidFill>
                  <a:srgbClr val="FFFF00"/>
                </a:solidFill>
                <a:latin typeface="Arial" panose="020B0604020202020204" pitchFamily="34" charset="0"/>
              </a:defRPr>
            </a:lvl7pPr>
            <a:lvl8pPr marL="1371600" algn="ctr" fontAlgn="base">
              <a:spcBef>
                <a:spcPct val="0"/>
              </a:spcBef>
              <a:spcAft>
                <a:spcPct val="0"/>
              </a:spcAft>
              <a:defRPr sz="4400">
                <a:solidFill>
                  <a:srgbClr val="FFFF00"/>
                </a:solidFill>
                <a:latin typeface="Arial" panose="020B0604020202020204" pitchFamily="34" charset="0"/>
              </a:defRPr>
            </a:lvl8pPr>
            <a:lvl9pPr marL="1828800" algn="ctr" fontAlgn="base">
              <a:spcBef>
                <a:spcPct val="0"/>
              </a:spcBef>
              <a:spcAft>
                <a:spcPct val="0"/>
              </a:spcAft>
              <a:defRPr sz="4400">
                <a:solidFill>
                  <a:srgbClr val="FFFF00"/>
                </a:solidFill>
                <a:latin typeface="Arial" panose="020B0604020202020204" pitchFamily="34" charset="0"/>
              </a:defRPr>
            </a:lvl9pPr>
          </a:lstStyle>
          <a:p>
            <a:r>
              <a:rPr lang="en-US" altLang="en-US" b="1" i="1" smtClean="0"/>
              <a:t>Windbreaks for Structures </a:t>
            </a:r>
            <a:r>
              <a:rPr lang="en-US" altLang="en-US" b="1" i="1" dirty="0"/>
              <a:t>and Sites</a:t>
            </a:r>
          </a:p>
        </p:txBody>
      </p:sp>
    </p:spTree>
    <p:extLst>
      <p:ext uri="{BB962C8B-B14F-4D97-AF65-F5344CB8AC3E}">
        <p14:creationId xmlns:p14="http://schemas.microsoft.com/office/powerpoint/2010/main" val="23491814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2209800" y="228600"/>
            <a:ext cx="7772400" cy="1143000"/>
          </a:xfrm>
        </p:spPr>
        <p:txBody>
          <a:bodyPr/>
          <a:lstStyle/>
          <a:p>
            <a:r>
              <a:rPr lang="en-US" altLang="en-US" b="1" i="1"/>
              <a:t>Resource Needs – Roads </a:t>
            </a:r>
          </a:p>
        </p:txBody>
      </p:sp>
      <p:pic>
        <p:nvPicPr>
          <p:cNvPr id="14341" name="Picture 5" descr="snowfen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1" y="1676400"/>
            <a:ext cx="3846513" cy="249555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Text Box 7"/>
          <p:cNvSpPr txBox="1">
            <a:spLocks noChangeArrowheads="1"/>
          </p:cNvSpPr>
          <p:nvPr/>
        </p:nvSpPr>
        <p:spPr bwMode="auto">
          <a:xfrm>
            <a:off x="7162801" y="167640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chemeClr val="bg2"/>
                </a:solidFill>
                <a:latin typeface="Times New Roman" panose="02020603050405020304" pitchFamily="18" charset="0"/>
              </a:rPr>
              <a:t>Washington</a:t>
            </a:r>
          </a:p>
        </p:txBody>
      </p:sp>
      <p:pic>
        <p:nvPicPr>
          <p:cNvPr id="14344" name="Picture 8" descr="NY_Cortland_Livingsnowfenc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790950"/>
            <a:ext cx="3810000" cy="26860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46" name="Text Box 10"/>
          <p:cNvSpPr txBox="1">
            <a:spLocks noChangeArrowheads="1"/>
          </p:cNvSpPr>
          <p:nvPr/>
        </p:nvSpPr>
        <p:spPr bwMode="auto">
          <a:xfrm>
            <a:off x="5943600" y="1552576"/>
            <a:ext cx="4495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Reduction in energy used to remove soil and snow from rights-of-way (fuel and equipment savings) </a:t>
            </a:r>
          </a:p>
        </p:txBody>
      </p:sp>
      <p:pic>
        <p:nvPicPr>
          <p:cNvPr id="14347" name="Picture 11" descr="buffer fig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05201"/>
            <a:ext cx="4191000" cy="314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4630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1466850" y="1"/>
            <a:ext cx="9201150" cy="6854825"/>
            <a:chOff x="0" y="2"/>
            <a:chExt cx="5796" cy="4318"/>
          </a:xfrm>
        </p:grpSpPr>
        <p:pic>
          <p:nvPicPr>
            <p:cNvPr id="59395" name="Picture 3" descr="house and plants"/>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0" y="2"/>
              <a:ext cx="5796" cy="4318"/>
            </a:xfrm>
            <a:prstGeom prst="rect">
              <a:avLst/>
            </a:prstGeom>
            <a:noFill/>
            <a:extLst>
              <a:ext uri="{909E8E84-426E-40DD-AFC4-6F175D3DCCD1}">
                <a14:hiddenFill xmlns:a14="http://schemas.microsoft.com/office/drawing/2010/main">
                  <a:solidFill>
                    <a:srgbClr val="FFFFFF"/>
                  </a:solidFill>
                </a14:hiddenFill>
              </a:ext>
            </a:extLst>
          </p:spPr>
        </p:pic>
        <p:sp>
          <p:nvSpPr>
            <p:cNvPr id="59396" name="WordArt 4" descr="Narrow vertical"/>
            <p:cNvSpPr>
              <a:spLocks noChangeArrowheads="1" noChangeShapeType="1" noTextEdit="1"/>
            </p:cNvSpPr>
            <p:nvPr/>
          </p:nvSpPr>
          <p:spPr bwMode="auto">
            <a:xfrm>
              <a:off x="1344" y="2832"/>
              <a:ext cx="2886" cy="1134"/>
            </a:xfrm>
            <a:prstGeom prst="rect">
              <a:avLst/>
            </a:prstGeom>
          </p:spPr>
          <p:txBody>
            <a:bodyPr wrap="none" fromWordArt="1">
              <a:prstTxWarp prst="textCurveUp">
                <a:avLst>
                  <a:gd name="adj" fmla="val 40356"/>
                </a:avLst>
              </a:prstTxWarp>
            </a:bodyPr>
            <a:lstStyle/>
            <a:p>
              <a:pPr algn="ctr"/>
              <a:r>
                <a:rPr lang="en-US" sz="6000" b="1"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panose="020B0A04020102020204" pitchFamily="34" charset="0"/>
                </a:rPr>
                <a:t>Aesthetics</a:t>
              </a:r>
            </a:p>
          </p:txBody>
        </p:sp>
      </p:grpSp>
      <p:pic>
        <p:nvPicPr>
          <p:cNvPr id="59397"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466850" y="65500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17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573" fill="hold"/>
                                        <p:tgtEl>
                                          <p:spTgt spid="593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39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538914" y="1573214"/>
            <a:ext cx="3425825" cy="4568825"/>
          </a:xfrm>
          <a:prstGeom prst="rect">
            <a:avLst/>
          </a:prstGeom>
          <a:solidFill>
            <a:srgbClr val="B9EDFD"/>
          </a:soli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0419" name="Rectangle 3"/>
          <p:cNvSpPr>
            <a:spLocks noChangeArrowheads="1"/>
          </p:cNvSpPr>
          <p:nvPr/>
        </p:nvSpPr>
        <p:spPr bwMode="auto">
          <a:xfrm>
            <a:off x="2897189" y="1560514"/>
            <a:ext cx="3425825" cy="4568825"/>
          </a:xfrm>
          <a:prstGeom prst="rect">
            <a:avLst/>
          </a:prstGeom>
          <a:solidFill>
            <a:schemeClr val="accent1"/>
          </a:solidFill>
          <a:ln>
            <a:noFill/>
          </a:ln>
          <a:effectLst>
            <a:outerShdw dist="35921" dir="2700000" algn="ctr" rotWithShape="0">
              <a:schemeClr val="tx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0420" name="Rectangle 4"/>
          <p:cNvSpPr>
            <a:spLocks noGrp="1" noChangeArrowheads="1"/>
          </p:cNvSpPr>
          <p:nvPr>
            <p:ph type="body" sz="half" idx="1"/>
          </p:nvPr>
        </p:nvSpPr>
        <p:spPr>
          <a:xfrm>
            <a:off x="3046413" y="1636714"/>
            <a:ext cx="3810000" cy="4492625"/>
          </a:xfrm>
        </p:spPr>
        <p:txBody>
          <a:bodyPr/>
          <a:lstStyle/>
          <a:p>
            <a:pPr>
              <a:buFontTx/>
              <a:buNone/>
            </a:pPr>
            <a:r>
              <a:rPr lang="en-US" altLang="en-US" b="1"/>
              <a:t>WHAT</a:t>
            </a:r>
          </a:p>
          <a:p>
            <a:r>
              <a:rPr lang="en-US" altLang="en-US" sz="2600"/>
              <a:t>Noise reduction</a:t>
            </a:r>
          </a:p>
          <a:p>
            <a:r>
              <a:rPr lang="en-US" altLang="en-US" sz="2600"/>
              <a:t>Visual screens</a:t>
            </a:r>
          </a:p>
          <a:p>
            <a:r>
              <a:rPr lang="en-US" altLang="en-US" sz="2600"/>
              <a:t>Glare reduction</a:t>
            </a:r>
          </a:p>
          <a:p>
            <a:r>
              <a:rPr lang="en-US" altLang="en-US" sz="2600"/>
              <a:t>Visual character</a:t>
            </a:r>
          </a:p>
          <a:p>
            <a:r>
              <a:rPr lang="en-US" altLang="en-US" sz="2600"/>
              <a:t>Dust control</a:t>
            </a:r>
          </a:p>
          <a:p>
            <a:r>
              <a:rPr lang="en-US" altLang="en-US" sz="2600"/>
              <a:t>Odor control</a:t>
            </a:r>
          </a:p>
          <a:p>
            <a:r>
              <a:rPr lang="en-US" altLang="en-US" sz="2600"/>
              <a:t>Food supply</a:t>
            </a:r>
          </a:p>
          <a:p>
            <a:r>
              <a:rPr lang="en-US" altLang="en-US" sz="2600"/>
              <a:t>Windchill</a:t>
            </a:r>
            <a:endParaRPr lang="en-US" altLang="en-US"/>
          </a:p>
        </p:txBody>
      </p:sp>
      <p:sp>
        <p:nvSpPr>
          <p:cNvPr id="60421" name="Rectangle 5"/>
          <p:cNvSpPr>
            <a:spLocks noGrp="1" noChangeArrowheads="1"/>
          </p:cNvSpPr>
          <p:nvPr>
            <p:ph type="body" sz="half" idx="2"/>
          </p:nvPr>
        </p:nvSpPr>
        <p:spPr>
          <a:xfrm>
            <a:off x="6691313" y="1636714"/>
            <a:ext cx="3649662" cy="4568825"/>
          </a:xfrm>
        </p:spPr>
        <p:txBody>
          <a:bodyPr/>
          <a:lstStyle/>
          <a:p>
            <a:pPr>
              <a:buFontTx/>
              <a:buNone/>
            </a:pPr>
            <a:r>
              <a:rPr lang="en-US" altLang="en-US" b="1"/>
              <a:t>HOW</a:t>
            </a:r>
          </a:p>
          <a:p>
            <a:r>
              <a:rPr lang="en-US" altLang="en-US" sz="2600"/>
              <a:t>Barriers and filter</a:t>
            </a:r>
          </a:p>
          <a:p>
            <a:r>
              <a:rPr lang="en-US" altLang="en-US" sz="2600"/>
              <a:t>Barriers</a:t>
            </a:r>
          </a:p>
          <a:p>
            <a:r>
              <a:rPr lang="en-US" altLang="en-US" sz="2600"/>
              <a:t>Barriers </a:t>
            </a:r>
          </a:p>
          <a:p>
            <a:r>
              <a:rPr lang="en-US" altLang="en-US" sz="2600"/>
              <a:t>Diversity</a:t>
            </a:r>
          </a:p>
          <a:p>
            <a:r>
              <a:rPr lang="en-US" altLang="en-US" sz="2600"/>
              <a:t>Barrier and Sink </a:t>
            </a:r>
          </a:p>
          <a:p>
            <a:r>
              <a:rPr lang="en-US" altLang="en-US" sz="2600"/>
              <a:t>Barrier</a:t>
            </a:r>
          </a:p>
          <a:p>
            <a:r>
              <a:rPr lang="en-US" altLang="en-US" sz="2600"/>
              <a:t>Edible species</a:t>
            </a:r>
          </a:p>
          <a:p>
            <a:r>
              <a:rPr lang="en-US" altLang="en-US" sz="2600"/>
              <a:t>Barrier</a:t>
            </a:r>
          </a:p>
        </p:txBody>
      </p:sp>
      <p:sp>
        <p:nvSpPr>
          <p:cNvPr id="60422" name="Rectangle 6"/>
          <p:cNvSpPr>
            <a:spLocks noChangeArrowheads="1"/>
          </p:cNvSpPr>
          <p:nvPr/>
        </p:nvSpPr>
        <p:spPr bwMode="auto">
          <a:xfrm>
            <a:off x="2795589" y="484188"/>
            <a:ext cx="5546725"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3800">
                <a:latin typeface="Arial Black" panose="020B0A04020102020204" pitchFamily="34" charset="0"/>
              </a:rPr>
              <a:t>Aesthetic Attributes</a:t>
            </a:r>
          </a:p>
        </p:txBody>
      </p:sp>
    </p:spTree>
    <p:extLst>
      <p:ext uri="{BB962C8B-B14F-4D97-AF65-F5344CB8AC3E}">
        <p14:creationId xmlns:p14="http://schemas.microsoft.com/office/powerpoint/2010/main" val="3108922553"/>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a:r>
              <a:rPr lang="en-US" altLang="en-US" sz="3800">
                <a:latin typeface="Arial Black" panose="020B0A04020102020204" pitchFamily="34" charset="0"/>
              </a:rPr>
              <a:t>Reduce Undesirable Noise</a:t>
            </a:r>
            <a:endParaRPr lang="en-US" altLang="en-US" sz="3600">
              <a:cs typeface="Arial" panose="020B0604020202020204" pitchFamily="34" charset="0"/>
            </a:endParaRPr>
          </a:p>
        </p:txBody>
      </p:sp>
      <p:sp>
        <p:nvSpPr>
          <p:cNvPr id="64515" name="Rectangle 3"/>
          <p:cNvSpPr>
            <a:spLocks noGrp="1" noChangeArrowheads="1"/>
          </p:cNvSpPr>
          <p:nvPr>
            <p:ph type="body" sz="half" idx="1"/>
          </p:nvPr>
        </p:nvSpPr>
        <p:spPr>
          <a:xfrm>
            <a:off x="1981200" y="1200150"/>
            <a:ext cx="8229600" cy="1239838"/>
          </a:xfrm>
        </p:spPr>
        <p:txBody>
          <a:bodyPr/>
          <a:lstStyle/>
          <a:p>
            <a:pPr lvl="1">
              <a:lnSpc>
                <a:spcPct val="130000"/>
              </a:lnSpc>
            </a:pPr>
            <a:r>
              <a:rPr lang="en-US" altLang="en-US" b="1" i="1"/>
              <a:t>What properties does a buffer need to block noise?</a:t>
            </a:r>
            <a:endParaRPr lang="en-US" altLang="en-US" sz="2000" i="1"/>
          </a:p>
        </p:txBody>
      </p:sp>
      <p:pic>
        <p:nvPicPr>
          <p:cNvPr id="64516" name="Picture 4" descr="noise barrier distan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2439989"/>
            <a:ext cx="8229600" cy="427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1842" dir="13500000" algn="ctr" rotWithShape="0">
                    <a:srgbClr val="E6CEB6"/>
                  </a:outerShdw>
                </a:effectLst>
              </a14:hiddenEffects>
            </a:ext>
          </a:extLst>
        </p:spPr>
      </p:pic>
    </p:spTree>
    <p:extLst>
      <p:ext uri="{BB962C8B-B14F-4D97-AF65-F5344CB8AC3E}">
        <p14:creationId xmlns:p14="http://schemas.microsoft.com/office/powerpoint/2010/main" val="16146749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r>
              <a:rPr lang="en-US" altLang="en-US" sz="3800">
                <a:latin typeface="Arial Black" panose="020B0A04020102020204" pitchFamily="34" charset="0"/>
              </a:rPr>
              <a:t>Reduce Undesirable Noise</a:t>
            </a:r>
            <a:endParaRPr lang="en-US" altLang="en-US" sz="3600">
              <a:cs typeface="Arial" panose="020B0604020202020204" pitchFamily="34" charset="0"/>
            </a:endParaRPr>
          </a:p>
        </p:txBody>
      </p:sp>
      <p:sp>
        <p:nvSpPr>
          <p:cNvPr id="66563" name="Rectangle 3"/>
          <p:cNvSpPr>
            <a:spLocks noGrp="1" noChangeArrowheads="1"/>
          </p:cNvSpPr>
          <p:nvPr>
            <p:ph type="body" sz="half" idx="1"/>
          </p:nvPr>
        </p:nvSpPr>
        <p:spPr>
          <a:xfrm>
            <a:off x="1981200" y="1200150"/>
            <a:ext cx="8229600" cy="1239838"/>
          </a:xfrm>
        </p:spPr>
        <p:txBody>
          <a:bodyPr/>
          <a:lstStyle/>
          <a:p>
            <a:pPr lvl="1">
              <a:lnSpc>
                <a:spcPct val="130000"/>
              </a:lnSpc>
            </a:pPr>
            <a:r>
              <a:rPr lang="en-US" altLang="en-US" b="1" i="1"/>
              <a:t>What properties does a buffer need to block noise?</a:t>
            </a:r>
            <a:endParaRPr lang="en-US" altLang="en-US" sz="2000" i="1"/>
          </a:p>
        </p:txBody>
      </p:sp>
      <p:sp>
        <p:nvSpPr>
          <p:cNvPr id="66564" name="Rectangle 4"/>
          <p:cNvSpPr>
            <a:spLocks noChangeArrowheads="1"/>
          </p:cNvSpPr>
          <p:nvPr/>
        </p:nvSpPr>
        <p:spPr bwMode="auto">
          <a:xfrm>
            <a:off x="5429251" y="2990850"/>
            <a:ext cx="4906963" cy="3714750"/>
          </a:xfrm>
          <a:prstGeom prst="rect">
            <a:avLst/>
          </a:prstGeom>
          <a:solidFill>
            <a:schemeClr val="hlink"/>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6565" name="Rectangle 5"/>
          <p:cNvSpPr>
            <a:spLocks noChangeArrowheads="1"/>
          </p:cNvSpPr>
          <p:nvPr/>
        </p:nvSpPr>
        <p:spPr bwMode="auto">
          <a:xfrm>
            <a:off x="1962151" y="2505075"/>
            <a:ext cx="3844925" cy="2978150"/>
          </a:xfrm>
          <a:prstGeom prst="rect">
            <a:avLst/>
          </a:prstGeom>
          <a:solidFill>
            <a:schemeClr val="hlink"/>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6566" name="Rectangle 6"/>
          <p:cNvSpPr>
            <a:spLocks noChangeArrowheads="1"/>
          </p:cNvSpPr>
          <p:nvPr/>
        </p:nvSpPr>
        <p:spPr bwMode="auto">
          <a:xfrm>
            <a:off x="2127250" y="2667000"/>
            <a:ext cx="35179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Aft>
                <a:spcPct val="25000"/>
              </a:spcAft>
            </a:pPr>
            <a:r>
              <a:rPr lang="en-US" altLang="en-US" sz="2000" b="1" i="1">
                <a:solidFill>
                  <a:schemeClr val="bg1"/>
                </a:solidFill>
              </a:rPr>
              <a:t>Length:</a:t>
            </a:r>
          </a:p>
          <a:p>
            <a:pPr eaLnBrk="0" hangingPunct="0">
              <a:lnSpc>
                <a:spcPct val="115000"/>
              </a:lnSpc>
            </a:pPr>
            <a:r>
              <a:rPr lang="en-US" altLang="en-US" sz="2000" b="1">
                <a:solidFill>
                  <a:schemeClr val="bg1"/>
                </a:solidFill>
              </a:rPr>
              <a:t>One to five rows wide; Two times the distance from the noise source when practical; Sufficient length to block the view</a:t>
            </a:r>
            <a:endParaRPr lang="en-US" altLang="en-US" sz="2000"/>
          </a:p>
        </p:txBody>
      </p:sp>
      <p:pic>
        <p:nvPicPr>
          <p:cNvPr id="66567" name="Picture 7" descr="noise barrier length"/>
          <p:cNvPicPr>
            <a:picLocks noChangeAspect="1" noChangeArrowheads="1"/>
          </p:cNvPicPr>
          <p:nvPr/>
        </p:nvPicPr>
        <p:blipFill>
          <a:blip r:embed="rId3">
            <a:extLst>
              <a:ext uri="{28A0092B-C50C-407E-A947-70E740481C1C}">
                <a14:useLocalDpi xmlns:a14="http://schemas.microsoft.com/office/drawing/2010/main" val="0"/>
              </a:ext>
            </a:extLst>
          </a:blip>
          <a:srcRect l="3030" r="3636"/>
          <a:stretch>
            <a:fillRect/>
          </a:stretch>
        </p:blipFill>
        <p:spPr bwMode="auto">
          <a:xfrm>
            <a:off x="5645150" y="3232150"/>
            <a:ext cx="4478338"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23047"/>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a:r>
              <a:rPr lang="en-US" altLang="en-US" sz="3800">
                <a:latin typeface="Arial Black" panose="020B0A04020102020204" pitchFamily="34" charset="0"/>
              </a:rPr>
              <a:t>Reduce Undesirable Noise</a:t>
            </a:r>
            <a:endParaRPr lang="en-US" altLang="en-US" sz="3600">
              <a:cs typeface="Arial" panose="020B0604020202020204" pitchFamily="34" charset="0"/>
            </a:endParaRPr>
          </a:p>
        </p:txBody>
      </p:sp>
      <p:sp>
        <p:nvSpPr>
          <p:cNvPr id="68611" name="Rectangle 3"/>
          <p:cNvSpPr>
            <a:spLocks noGrp="1" noChangeArrowheads="1"/>
          </p:cNvSpPr>
          <p:nvPr>
            <p:ph type="body" sz="half" idx="1"/>
          </p:nvPr>
        </p:nvSpPr>
        <p:spPr>
          <a:xfrm>
            <a:off x="1981200" y="1200150"/>
            <a:ext cx="8229600" cy="1239838"/>
          </a:xfrm>
        </p:spPr>
        <p:txBody>
          <a:bodyPr/>
          <a:lstStyle/>
          <a:p>
            <a:pPr lvl="1">
              <a:lnSpc>
                <a:spcPct val="130000"/>
              </a:lnSpc>
            </a:pPr>
            <a:r>
              <a:rPr lang="en-US" altLang="en-US" b="1" i="1"/>
              <a:t>What properties does a buffer need to block noise?</a:t>
            </a:r>
            <a:endParaRPr lang="en-US" altLang="en-US" sz="2000" i="1"/>
          </a:p>
        </p:txBody>
      </p:sp>
      <p:sp>
        <p:nvSpPr>
          <p:cNvPr id="68612" name="Rectangle 4"/>
          <p:cNvSpPr>
            <a:spLocks noChangeArrowheads="1"/>
          </p:cNvSpPr>
          <p:nvPr/>
        </p:nvSpPr>
        <p:spPr bwMode="auto">
          <a:xfrm>
            <a:off x="1981201" y="2482850"/>
            <a:ext cx="4659313" cy="3689350"/>
          </a:xfrm>
          <a:prstGeom prst="rect">
            <a:avLst/>
          </a:prstGeom>
          <a:solidFill>
            <a:schemeClr val="hlink"/>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8613" name="Rectangle 5"/>
          <p:cNvSpPr>
            <a:spLocks noChangeArrowheads="1"/>
          </p:cNvSpPr>
          <p:nvPr/>
        </p:nvSpPr>
        <p:spPr bwMode="auto">
          <a:xfrm>
            <a:off x="2128838" y="2733676"/>
            <a:ext cx="358616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Aft>
                <a:spcPct val="25000"/>
              </a:spcAft>
            </a:pPr>
            <a:r>
              <a:rPr lang="en-US" altLang="en-US" sz="2000" b="1" i="1">
                <a:solidFill>
                  <a:schemeClr val="bg1"/>
                </a:solidFill>
              </a:rPr>
              <a:t>Limitations</a:t>
            </a:r>
          </a:p>
          <a:p>
            <a:pPr eaLnBrk="0" hangingPunct="0">
              <a:lnSpc>
                <a:spcPct val="115000"/>
              </a:lnSpc>
            </a:pPr>
            <a:r>
              <a:rPr lang="en-US" altLang="en-US" sz="2000" b="1">
                <a:solidFill>
                  <a:schemeClr val="bg1"/>
                </a:solidFill>
              </a:rPr>
              <a:t>Most noise reduction occurs when combined with earth mound or wall; Results may be seasonally variable due to changes in foliage.</a:t>
            </a:r>
            <a:endParaRPr lang="en-US" altLang="en-US" sz="2000">
              <a:solidFill>
                <a:schemeClr val="bg1"/>
              </a:solidFill>
            </a:endParaRPr>
          </a:p>
        </p:txBody>
      </p:sp>
      <p:sp>
        <p:nvSpPr>
          <p:cNvPr id="68614" name="Rectangle 6"/>
          <p:cNvSpPr>
            <a:spLocks noChangeArrowheads="1"/>
          </p:cNvSpPr>
          <p:nvPr/>
        </p:nvSpPr>
        <p:spPr bwMode="auto">
          <a:xfrm>
            <a:off x="5754688" y="2978150"/>
            <a:ext cx="4659312" cy="2381250"/>
          </a:xfrm>
          <a:prstGeom prst="rect">
            <a:avLst/>
          </a:prstGeom>
          <a:solidFill>
            <a:schemeClr val="hlink"/>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68615" name="Picture 7" descr="noise barrier m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3225800"/>
            <a:ext cx="4572000" cy="19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0800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570164" y="5135564"/>
            <a:ext cx="7500937" cy="960437"/>
          </a:xfrm>
          <a:prstGeom prst="rect">
            <a:avLst/>
          </a:prstGeom>
          <a:solidFill>
            <a:srgbClr val="BDE5A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70659" name="Rectangle 3"/>
          <p:cNvSpPr>
            <a:spLocks noChangeArrowheads="1"/>
          </p:cNvSpPr>
          <p:nvPr/>
        </p:nvSpPr>
        <p:spPr bwMode="auto">
          <a:xfrm>
            <a:off x="2570164" y="3276601"/>
            <a:ext cx="7500937" cy="1770063"/>
          </a:xfrm>
          <a:prstGeom prst="rect">
            <a:avLst/>
          </a:prstGeom>
          <a:solidFill>
            <a:srgbClr val="DADCB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70660" name="Rectangle 4"/>
          <p:cNvSpPr>
            <a:spLocks noChangeArrowheads="1"/>
          </p:cNvSpPr>
          <p:nvPr/>
        </p:nvSpPr>
        <p:spPr bwMode="auto">
          <a:xfrm>
            <a:off x="2582864" y="1481139"/>
            <a:ext cx="7500937" cy="1684337"/>
          </a:xfrm>
          <a:prstGeom prst="rect">
            <a:avLst/>
          </a:prstGeom>
          <a:solidFill>
            <a:srgbClr val="B8DCE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70661" name="Rectangle 5"/>
          <p:cNvSpPr>
            <a:spLocks noGrp="1" noChangeArrowheads="1"/>
          </p:cNvSpPr>
          <p:nvPr>
            <p:ph type="title"/>
          </p:nvPr>
        </p:nvSpPr>
        <p:spPr>
          <a:xfrm>
            <a:off x="2781301" y="249238"/>
            <a:ext cx="4030663" cy="1143000"/>
          </a:xfrm>
        </p:spPr>
        <p:txBody>
          <a:bodyPr/>
          <a:lstStyle/>
          <a:p>
            <a:pPr algn="l"/>
            <a:r>
              <a:rPr lang="en-US" altLang="en-US" sz="3800">
                <a:latin typeface="Arial Black" panose="020B0A04020102020204" pitchFamily="34" charset="0"/>
              </a:rPr>
              <a:t>Design</a:t>
            </a:r>
            <a:endParaRPr lang="en-US" altLang="en-US"/>
          </a:p>
        </p:txBody>
      </p:sp>
      <p:sp>
        <p:nvSpPr>
          <p:cNvPr id="70662" name="Rectangle 6"/>
          <p:cNvSpPr>
            <a:spLocks noGrp="1" noChangeArrowheads="1"/>
          </p:cNvSpPr>
          <p:nvPr>
            <p:ph type="body" idx="1"/>
          </p:nvPr>
        </p:nvSpPr>
        <p:spPr>
          <a:xfrm>
            <a:off x="2570164" y="1468438"/>
            <a:ext cx="7750175" cy="4525962"/>
          </a:xfrm>
        </p:spPr>
        <p:txBody>
          <a:bodyPr/>
          <a:lstStyle/>
          <a:p>
            <a:r>
              <a:rPr lang="en-US" altLang="en-US" b="1">
                <a:solidFill>
                  <a:srgbClr val="00817E"/>
                </a:solidFill>
              </a:rPr>
              <a:t>Form follows function</a:t>
            </a:r>
          </a:p>
          <a:p>
            <a:pPr lvl="1"/>
            <a:r>
              <a:rPr lang="en-US" altLang="en-US" b="1">
                <a:solidFill>
                  <a:srgbClr val="00817E"/>
                </a:solidFill>
              </a:rPr>
              <a:t>Aesthetics may be the primary function</a:t>
            </a:r>
          </a:p>
          <a:p>
            <a:pPr lvl="2">
              <a:lnSpc>
                <a:spcPct val="90000"/>
              </a:lnSpc>
            </a:pPr>
            <a:r>
              <a:rPr lang="en-US" altLang="en-US" b="1">
                <a:solidFill>
                  <a:srgbClr val="00817E"/>
                </a:solidFill>
              </a:rPr>
              <a:t>Noise barrier, visual screens, dust control</a:t>
            </a:r>
          </a:p>
          <a:p>
            <a:pPr lvl="2">
              <a:lnSpc>
                <a:spcPct val="90000"/>
              </a:lnSpc>
              <a:spcAft>
                <a:spcPct val="55000"/>
              </a:spcAft>
            </a:pPr>
            <a:r>
              <a:rPr lang="en-US" altLang="en-US" b="1">
                <a:solidFill>
                  <a:srgbClr val="00817E"/>
                </a:solidFill>
              </a:rPr>
              <a:t>Beauty</a:t>
            </a:r>
          </a:p>
          <a:p>
            <a:r>
              <a:rPr lang="en-US" altLang="en-US" b="1">
                <a:solidFill>
                  <a:srgbClr val="00817E"/>
                </a:solidFill>
              </a:rPr>
              <a:t>Integrate into design</a:t>
            </a:r>
          </a:p>
          <a:p>
            <a:pPr lvl="1"/>
            <a:r>
              <a:rPr lang="en-US" altLang="en-US" b="1">
                <a:solidFill>
                  <a:srgbClr val="00817E"/>
                </a:solidFill>
              </a:rPr>
              <a:t>Alignment, edge, </a:t>
            </a:r>
          </a:p>
          <a:p>
            <a:pPr lvl="1"/>
            <a:r>
              <a:rPr lang="en-US" altLang="en-US" b="1">
                <a:solidFill>
                  <a:srgbClr val="00817E"/>
                </a:solidFill>
              </a:rPr>
              <a:t>Plant composition, layout</a:t>
            </a:r>
          </a:p>
          <a:p>
            <a:pPr lvl="2">
              <a:lnSpc>
                <a:spcPct val="90000"/>
              </a:lnSpc>
              <a:spcAft>
                <a:spcPct val="55000"/>
              </a:spcAft>
            </a:pPr>
            <a:r>
              <a:rPr lang="en-US" altLang="en-US" b="1">
                <a:solidFill>
                  <a:srgbClr val="00817E"/>
                </a:solidFill>
              </a:rPr>
              <a:t>Form, color, texture</a:t>
            </a:r>
          </a:p>
          <a:p>
            <a:r>
              <a:rPr lang="en-US" altLang="en-US" b="1">
                <a:solidFill>
                  <a:srgbClr val="00817E"/>
                </a:solidFill>
              </a:rPr>
              <a:t>My need to ‘Overbuild’ to add visual interest</a:t>
            </a:r>
          </a:p>
        </p:txBody>
      </p:sp>
    </p:spTree>
    <p:extLst>
      <p:ext uri="{BB962C8B-B14F-4D97-AF65-F5344CB8AC3E}">
        <p14:creationId xmlns:p14="http://schemas.microsoft.com/office/powerpoint/2010/main" val="145944877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316664" y="5014913"/>
            <a:ext cx="3868737" cy="595312"/>
          </a:xfrm>
          <a:prstGeom prst="rect">
            <a:avLst/>
          </a:prstGeom>
          <a:solidFill>
            <a:srgbClr val="C3E8B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7" name="Rectangle 3"/>
          <p:cNvSpPr>
            <a:spLocks noChangeArrowheads="1"/>
          </p:cNvSpPr>
          <p:nvPr/>
        </p:nvSpPr>
        <p:spPr bwMode="auto">
          <a:xfrm>
            <a:off x="2252664" y="5014913"/>
            <a:ext cx="3868737" cy="595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2708" name="Picture 4" descr="informal"/>
          <p:cNvPicPr preferRelativeResize="0">
            <a:picLocks noChangeArrowheads="1"/>
          </p:cNvPicPr>
          <p:nvPr/>
        </p:nvPicPr>
        <p:blipFill>
          <a:blip r:embed="rId3">
            <a:lum bright="18000"/>
            <a:extLst>
              <a:ext uri="{28A0092B-C50C-407E-A947-70E740481C1C}">
                <a14:useLocalDpi xmlns:a14="http://schemas.microsoft.com/office/drawing/2010/main" val="0"/>
              </a:ext>
            </a:extLst>
          </a:blip>
          <a:srcRect t="-648"/>
          <a:stretch>
            <a:fillRect/>
          </a:stretch>
        </p:blipFill>
        <p:spPr bwMode="auto">
          <a:xfrm>
            <a:off x="6318250" y="2225675"/>
            <a:ext cx="3867150" cy="2801938"/>
          </a:xfrm>
          <a:prstGeom prst="rect">
            <a:avLst/>
          </a:prstGeom>
          <a:noFill/>
          <a:effectLst>
            <a:outerShdw dist="80322" dir="17306097" algn="ctr" rotWithShape="0">
              <a:srgbClr val="C3E8B6"/>
            </a:outerShdw>
          </a:effectLst>
          <a:extLst>
            <a:ext uri="{909E8E84-426E-40DD-AFC4-6F175D3DCCD1}">
              <a14:hiddenFill xmlns:a14="http://schemas.microsoft.com/office/drawing/2010/main">
                <a:solidFill>
                  <a:srgbClr val="FFFFFF"/>
                </a:solidFill>
              </a14:hiddenFill>
            </a:ext>
          </a:extLst>
        </p:spPr>
      </p:pic>
      <p:pic>
        <p:nvPicPr>
          <p:cNvPr id="72709" name="Picture 5" descr="firmal"/>
          <p:cNvPicPr preferRelativeResize="0">
            <a:picLocks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2252664" y="2238375"/>
            <a:ext cx="3868737" cy="2776538"/>
          </a:xfrm>
          <a:prstGeom prst="rect">
            <a:avLst/>
          </a:prstGeom>
          <a:noFill/>
          <a:effectLst>
            <a:outerShdw dist="80322" dir="17306097" algn="ctr" rotWithShape="0">
              <a:srgbClr val="D5EBED"/>
            </a:outerShdw>
          </a:effectLst>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a:xfrm>
            <a:off x="2794001" y="249238"/>
            <a:ext cx="7185025" cy="1143000"/>
          </a:xfrm>
        </p:spPr>
        <p:txBody>
          <a:bodyPr/>
          <a:lstStyle/>
          <a:p>
            <a:pPr algn="l"/>
            <a:r>
              <a:rPr lang="en-US" altLang="en-US" sz="3800">
                <a:latin typeface="Arial Black" panose="020B0A04020102020204" pitchFamily="34" charset="0"/>
              </a:rPr>
              <a:t>Landowner Objectives</a:t>
            </a:r>
            <a:endParaRPr lang="en-US" altLang="en-US"/>
          </a:p>
        </p:txBody>
      </p:sp>
      <p:sp>
        <p:nvSpPr>
          <p:cNvPr id="72711" name="Text Box 7"/>
          <p:cNvSpPr txBox="1">
            <a:spLocks noChangeArrowheads="1"/>
          </p:cNvSpPr>
          <p:nvPr/>
        </p:nvSpPr>
        <p:spPr bwMode="auto">
          <a:xfrm>
            <a:off x="2235200" y="5129213"/>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Well maintained character</a:t>
            </a:r>
          </a:p>
        </p:txBody>
      </p:sp>
      <p:sp>
        <p:nvSpPr>
          <p:cNvPr id="72712" name="Text Box 8"/>
          <p:cNvSpPr txBox="1">
            <a:spLocks noChangeArrowheads="1"/>
          </p:cNvSpPr>
          <p:nvPr/>
        </p:nvSpPr>
        <p:spPr bwMode="auto">
          <a:xfrm>
            <a:off x="6388100" y="5129213"/>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Natural character</a:t>
            </a:r>
          </a:p>
        </p:txBody>
      </p:sp>
    </p:spTree>
    <p:extLst>
      <p:ext uri="{BB962C8B-B14F-4D97-AF65-F5344CB8AC3E}">
        <p14:creationId xmlns:p14="http://schemas.microsoft.com/office/powerpoint/2010/main" val="1652289190"/>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806701" y="1744663"/>
            <a:ext cx="735647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817E"/>
                </a:solidFill>
              </a:rPr>
              <a:t>Good Stewards – taking care of the land</a:t>
            </a:r>
          </a:p>
          <a:p>
            <a:pPr>
              <a:spcBef>
                <a:spcPct val="50000"/>
              </a:spcBef>
            </a:pPr>
            <a:r>
              <a:rPr lang="en-US" altLang="en-US" sz="2800" b="1" i="1">
                <a:solidFill>
                  <a:srgbClr val="00817E"/>
                </a:solidFill>
              </a:rPr>
              <a:t>Aesthetically pleasing</a:t>
            </a:r>
            <a:endParaRPr lang="en-US" altLang="en-US" sz="2800" b="1" i="1">
              <a:solidFill>
                <a:schemeClr val="hlink"/>
              </a:solidFill>
            </a:endParaRPr>
          </a:p>
          <a:p>
            <a:pPr>
              <a:spcBef>
                <a:spcPct val="50000"/>
              </a:spcBef>
            </a:pPr>
            <a:endParaRPr lang="en-US" altLang="en-US" b="1"/>
          </a:p>
          <a:p>
            <a:pPr>
              <a:spcBef>
                <a:spcPct val="50000"/>
              </a:spcBef>
            </a:pPr>
            <a:r>
              <a:rPr lang="en-US" altLang="en-US" sz="2800" b="1">
                <a:solidFill>
                  <a:srgbClr val="777777"/>
                </a:solidFill>
              </a:rPr>
              <a:t>Natural Areas or managing for wildlife may be perceived as not taking care of the land.</a:t>
            </a:r>
          </a:p>
          <a:p>
            <a:pPr>
              <a:spcBef>
                <a:spcPct val="50000"/>
              </a:spcBef>
            </a:pPr>
            <a:r>
              <a:rPr lang="en-US" altLang="en-US" sz="2800" b="1" i="1">
                <a:solidFill>
                  <a:srgbClr val="777777"/>
                </a:solidFill>
              </a:rPr>
              <a:t>Messy or trashy looking</a:t>
            </a:r>
          </a:p>
          <a:p>
            <a:pPr algn="ctr">
              <a:spcBef>
                <a:spcPct val="50000"/>
              </a:spcBef>
            </a:pPr>
            <a:endParaRPr lang="en-US" altLang="en-US" b="1">
              <a:solidFill>
                <a:srgbClr val="777777"/>
              </a:solidFill>
            </a:endParaRPr>
          </a:p>
        </p:txBody>
      </p:sp>
      <p:sp>
        <p:nvSpPr>
          <p:cNvPr id="74755" name="Rectangle 3"/>
          <p:cNvSpPr>
            <a:spLocks noGrp="1" noChangeArrowheads="1"/>
          </p:cNvSpPr>
          <p:nvPr>
            <p:ph type="title"/>
          </p:nvPr>
        </p:nvSpPr>
        <p:spPr>
          <a:xfrm>
            <a:off x="2806700" y="249238"/>
            <a:ext cx="4006850" cy="1143000"/>
          </a:xfrm>
        </p:spPr>
        <p:txBody>
          <a:bodyPr/>
          <a:lstStyle/>
          <a:p>
            <a:pPr algn="l"/>
            <a:r>
              <a:rPr lang="en-US" altLang="en-US" sz="3800">
                <a:solidFill>
                  <a:srgbClr val="00817E"/>
                </a:solidFill>
                <a:latin typeface="Arial Black" panose="020B0A04020102020204" pitchFamily="34" charset="0"/>
              </a:rPr>
              <a:t>The Dilemma:</a:t>
            </a:r>
            <a:endParaRPr lang="en-US" altLang="en-US" b="1"/>
          </a:p>
        </p:txBody>
      </p:sp>
      <p:sp>
        <p:nvSpPr>
          <p:cNvPr id="74756" name="AutoShape 4"/>
          <p:cNvSpPr>
            <a:spLocks noChangeArrowheads="1"/>
          </p:cNvSpPr>
          <p:nvPr/>
        </p:nvSpPr>
        <p:spPr bwMode="auto">
          <a:xfrm>
            <a:off x="2349500" y="1892300"/>
            <a:ext cx="400050" cy="1017588"/>
          </a:xfrm>
          <a:prstGeom prst="curvedRightArrow">
            <a:avLst>
              <a:gd name="adj1" fmla="val 50873"/>
              <a:gd name="adj2" fmla="val 101746"/>
              <a:gd name="adj3" fmla="val 33333"/>
            </a:avLst>
          </a:prstGeom>
          <a:solidFill>
            <a:srgbClr val="008D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 name="AutoShape 5"/>
          <p:cNvSpPr>
            <a:spLocks noChangeArrowheads="1"/>
          </p:cNvSpPr>
          <p:nvPr/>
        </p:nvSpPr>
        <p:spPr bwMode="auto">
          <a:xfrm>
            <a:off x="2349500" y="3611563"/>
            <a:ext cx="400050" cy="1854200"/>
          </a:xfrm>
          <a:prstGeom prst="curvedRightArrow">
            <a:avLst>
              <a:gd name="adj1" fmla="val 92698"/>
              <a:gd name="adj2" fmla="val 185397"/>
              <a:gd name="adj3" fmla="val 33333"/>
            </a:avLst>
          </a:prstGeom>
          <a:solidFill>
            <a:srgbClr val="51A5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339020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773363" y="249238"/>
            <a:ext cx="4970462" cy="1143000"/>
          </a:xfrm>
        </p:spPr>
        <p:txBody>
          <a:bodyPr/>
          <a:lstStyle/>
          <a:p>
            <a:pPr algn="l"/>
            <a:r>
              <a:rPr lang="en-US" altLang="en-US" sz="3800">
                <a:solidFill>
                  <a:srgbClr val="00817E"/>
                </a:solidFill>
                <a:latin typeface="Arial Black" panose="020B0A04020102020204" pitchFamily="34" charset="0"/>
              </a:rPr>
              <a:t>Design Principles</a:t>
            </a:r>
            <a:endParaRPr lang="en-US" altLang="en-US"/>
          </a:p>
        </p:txBody>
      </p:sp>
      <p:sp>
        <p:nvSpPr>
          <p:cNvPr id="76803" name="Rectangle 3"/>
          <p:cNvSpPr>
            <a:spLocks noGrp="1" noChangeArrowheads="1"/>
          </p:cNvSpPr>
          <p:nvPr>
            <p:ph type="body" idx="1"/>
          </p:nvPr>
        </p:nvSpPr>
        <p:spPr>
          <a:xfrm>
            <a:off x="2886076" y="2197101"/>
            <a:ext cx="7165975" cy="3833813"/>
          </a:xfrm>
        </p:spPr>
        <p:txBody>
          <a:bodyPr/>
          <a:lstStyle/>
          <a:p>
            <a:r>
              <a:rPr lang="en-US" altLang="en-US" b="1">
                <a:solidFill>
                  <a:srgbClr val="010000"/>
                </a:solidFill>
              </a:rPr>
              <a:t>Visual compatibility</a:t>
            </a:r>
          </a:p>
          <a:p>
            <a:pPr lvl="1"/>
            <a:r>
              <a:rPr lang="en-US" altLang="en-US" b="1">
                <a:solidFill>
                  <a:srgbClr val="010000"/>
                </a:solidFill>
              </a:rPr>
              <a:t>Harmony, balance, order, unity, rhythm</a:t>
            </a:r>
          </a:p>
          <a:p>
            <a:pPr lvl="1"/>
            <a:endParaRPr lang="en-US" altLang="en-US" b="1">
              <a:solidFill>
                <a:srgbClr val="010000"/>
              </a:solidFill>
            </a:endParaRPr>
          </a:p>
          <a:p>
            <a:r>
              <a:rPr lang="en-US" altLang="en-US" b="1">
                <a:solidFill>
                  <a:srgbClr val="010000"/>
                </a:solidFill>
              </a:rPr>
              <a:t>Visual Variety</a:t>
            </a:r>
          </a:p>
          <a:p>
            <a:pPr lvl="1"/>
            <a:r>
              <a:rPr lang="en-US" altLang="en-US" b="1">
                <a:solidFill>
                  <a:srgbClr val="010000"/>
                </a:solidFill>
              </a:rPr>
              <a:t>Interest, diversity, complexity, contrast</a:t>
            </a:r>
            <a:endParaRPr lang="en-US" altLang="en-US">
              <a:solidFill>
                <a:srgbClr val="00817E"/>
              </a:solidFill>
            </a:endParaRPr>
          </a:p>
        </p:txBody>
      </p:sp>
    </p:spTree>
    <p:extLst>
      <p:ext uri="{BB962C8B-B14F-4D97-AF65-F5344CB8AC3E}">
        <p14:creationId xmlns:p14="http://schemas.microsoft.com/office/powerpoint/2010/main" val="116039512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133601" y="2236788"/>
            <a:ext cx="8239125"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74638" algn="l"/>
              </a:tabLst>
              <a:defRPr>
                <a:solidFill>
                  <a:schemeClr val="tx1"/>
                </a:solidFill>
                <a:latin typeface="Arial" panose="020B0604020202020204" pitchFamily="34" charset="0"/>
              </a:defRPr>
            </a:lvl1pPr>
            <a:lvl2pPr>
              <a:tabLst>
                <a:tab pos="274638" algn="l"/>
              </a:tabLst>
              <a:defRPr>
                <a:solidFill>
                  <a:schemeClr val="tx1"/>
                </a:solidFill>
                <a:latin typeface="Arial" panose="020B0604020202020204" pitchFamily="34" charset="0"/>
              </a:defRPr>
            </a:lvl2pPr>
            <a:lvl3pPr>
              <a:tabLst>
                <a:tab pos="274638" algn="l"/>
              </a:tabLst>
              <a:defRPr>
                <a:solidFill>
                  <a:schemeClr val="tx1"/>
                </a:solidFill>
                <a:latin typeface="Arial" panose="020B0604020202020204" pitchFamily="34" charset="0"/>
              </a:defRPr>
            </a:lvl3pPr>
            <a:lvl4pPr>
              <a:tabLst>
                <a:tab pos="274638" algn="l"/>
              </a:tabLst>
              <a:defRPr>
                <a:solidFill>
                  <a:schemeClr val="tx1"/>
                </a:solidFill>
                <a:latin typeface="Arial" panose="020B0604020202020204" pitchFamily="34" charset="0"/>
              </a:defRPr>
            </a:lvl4pPr>
            <a:lvl5pPr>
              <a:tabLst>
                <a:tab pos="274638" algn="l"/>
              </a:tabLst>
              <a:defRPr>
                <a:solidFill>
                  <a:schemeClr val="tx1"/>
                </a:solidFill>
                <a:latin typeface="Arial" panose="020B0604020202020204" pitchFamily="34" charset="0"/>
              </a:defRPr>
            </a:lvl5pPr>
            <a:lvl6pPr fontAlgn="base">
              <a:spcBef>
                <a:spcPct val="0"/>
              </a:spcBef>
              <a:spcAft>
                <a:spcPct val="0"/>
              </a:spcAft>
              <a:tabLst>
                <a:tab pos="274638" algn="l"/>
              </a:tabLst>
              <a:defRPr>
                <a:solidFill>
                  <a:schemeClr val="tx1"/>
                </a:solidFill>
                <a:latin typeface="Arial" panose="020B0604020202020204" pitchFamily="34" charset="0"/>
              </a:defRPr>
            </a:lvl6pPr>
            <a:lvl7pPr fontAlgn="base">
              <a:spcBef>
                <a:spcPct val="0"/>
              </a:spcBef>
              <a:spcAft>
                <a:spcPct val="0"/>
              </a:spcAft>
              <a:tabLst>
                <a:tab pos="274638" algn="l"/>
              </a:tabLst>
              <a:defRPr>
                <a:solidFill>
                  <a:schemeClr val="tx1"/>
                </a:solidFill>
                <a:latin typeface="Arial" panose="020B0604020202020204" pitchFamily="34" charset="0"/>
              </a:defRPr>
            </a:lvl7pPr>
            <a:lvl8pPr fontAlgn="base">
              <a:spcBef>
                <a:spcPct val="0"/>
              </a:spcBef>
              <a:spcAft>
                <a:spcPct val="0"/>
              </a:spcAft>
              <a:tabLst>
                <a:tab pos="274638" algn="l"/>
              </a:tabLst>
              <a:defRPr>
                <a:solidFill>
                  <a:schemeClr val="tx1"/>
                </a:solidFill>
                <a:latin typeface="Arial" panose="020B0604020202020204" pitchFamily="34" charset="0"/>
              </a:defRPr>
            </a:lvl8pPr>
            <a:lvl9pPr fontAlgn="base">
              <a:spcBef>
                <a:spcPct val="0"/>
              </a:spcBef>
              <a:spcAft>
                <a:spcPct val="0"/>
              </a:spcAft>
              <a:tabLst>
                <a:tab pos="274638" algn="l"/>
              </a:tabLst>
              <a:defRPr>
                <a:solidFill>
                  <a:schemeClr val="tx1"/>
                </a:solidFill>
                <a:latin typeface="Arial" panose="020B0604020202020204" pitchFamily="34" charset="0"/>
              </a:defRPr>
            </a:lvl9pPr>
          </a:lstStyle>
          <a:p>
            <a:r>
              <a:rPr lang="en-US" altLang="en-US" sz="2800"/>
              <a:t>A.  Residential sites</a:t>
            </a:r>
          </a:p>
          <a:p>
            <a:r>
              <a:rPr lang="en-US" altLang="en-US" sz="2800"/>
              <a:t>B.  Industrial sites</a:t>
            </a:r>
          </a:p>
          <a:p>
            <a:r>
              <a:rPr lang="en-US" altLang="en-US" sz="2800"/>
              <a:t>C.  Farm and ranch headquarters</a:t>
            </a:r>
          </a:p>
          <a:p>
            <a:r>
              <a:rPr lang="en-US" altLang="en-US" sz="2800"/>
              <a:t>D.  Transportation systems</a:t>
            </a:r>
          </a:p>
          <a:p>
            <a:pPr lvl="1"/>
            <a:r>
              <a:rPr lang="en-US" altLang="en-US" sz="2800"/>
              <a:t>1.  Highways and roads</a:t>
            </a:r>
          </a:p>
          <a:p>
            <a:pPr lvl="1"/>
            <a:r>
              <a:rPr lang="en-US" altLang="en-US" sz="2800"/>
              <a:t>2.  Railroads</a:t>
            </a:r>
          </a:p>
          <a:p>
            <a:r>
              <a:rPr lang="en-US" altLang="en-US" sz="2800"/>
              <a:t>E.  Livestock facilities</a:t>
            </a:r>
          </a:p>
          <a:p>
            <a:r>
              <a:rPr lang="en-US" altLang="en-US" sz="2800"/>
              <a:t>F.  Irrigation systems (especially sprinkler systems)</a:t>
            </a:r>
          </a:p>
          <a:p>
            <a:r>
              <a:rPr lang="en-US" altLang="en-US" sz="2800"/>
              <a:t>G.  Recreation sites</a:t>
            </a:r>
          </a:p>
        </p:txBody>
      </p:sp>
      <p:sp>
        <p:nvSpPr>
          <p:cNvPr id="38918" name="Text Box 6"/>
          <p:cNvSpPr txBox="1">
            <a:spLocks noChangeArrowheads="1"/>
          </p:cNvSpPr>
          <p:nvPr/>
        </p:nvSpPr>
        <p:spPr bwMode="auto">
          <a:xfrm>
            <a:off x="1828800" y="320675"/>
            <a:ext cx="8534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b="1" i="1">
                <a:solidFill>
                  <a:schemeClr val="accent1">
                    <a:lumMod val="75000"/>
                  </a:schemeClr>
                </a:solidFill>
              </a:rPr>
              <a:t>What kind of structural sites are affected by high winds?</a:t>
            </a:r>
          </a:p>
        </p:txBody>
      </p:sp>
    </p:spTree>
    <p:extLst>
      <p:ext uri="{BB962C8B-B14F-4D97-AF65-F5344CB8AC3E}">
        <p14:creationId xmlns:p14="http://schemas.microsoft.com/office/powerpoint/2010/main" val="978438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dissolve">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784476" y="415925"/>
            <a:ext cx="6562725" cy="838200"/>
          </a:xfrm>
        </p:spPr>
        <p:txBody>
          <a:bodyPr/>
          <a:lstStyle/>
          <a:p>
            <a:pPr algn="l"/>
            <a:r>
              <a:rPr lang="en-US" altLang="en-US" sz="3800">
                <a:latin typeface="Arial Black" panose="020B0A04020102020204" pitchFamily="34" charset="0"/>
              </a:rPr>
              <a:t>Visual Compatibility</a:t>
            </a:r>
            <a:endParaRPr lang="en-US" altLang="en-US"/>
          </a:p>
        </p:txBody>
      </p:sp>
      <p:sp>
        <p:nvSpPr>
          <p:cNvPr id="78851" name="Rectangle 3"/>
          <p:cNvSpPr>
            <a:spLocks noGrp="1" noChangeArrowheads="1"/>
          </p:cNvSpPr>
          <p:nvPr>
            <p:ph type="body" idx="1"/>
          </p:nvPr>
        </p:nvSpPr>
        <p:spPr>
          <a:xfrm>
            <a:off x="2970213" y="1076325"/>
            <a:ext cx="7251700" cy="552450"/>
          </a:xfrm>
        </p:spPr>
        <p:txBody>
          <a:bodyPr/>
          <a:lstStyle/>
          <a:p>
            <a:r>
              <a:rPr lang="en-US" altLang="en-US" b="1"/>
              <a:t>Fit in with the surroundings</a:t>
            </a:r>
          </a:p>
        </p:txBody>
      </p:sp>
      <p:pic>
        <p:nvPicPr>
          <p:cNvPr id="78852" name="Picture 4" descr="048_a"/>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2876550" y="1635126"/>
            <a:ext cx="682625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29418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048_C"/>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2808289" y="1643064"/>
            <a:ext cx="7223125" cy="4727575"/>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3"/>
          <p:cNvSpPr>
            <a:spLocks noGrp="1" noChangeArrowheads="1"/>
          </p:cNvSpPr>
          <p:nvPr>
            <p:ph type="title"/>
          </p:nvPr>
        </p:nvSpPr>
        <p:spPr>
          <a:xfrm>
            <a:off x="2782888" y="403225"/>
            <a:ext cx="6432550" cy="838200"/>
          </a:xfrm>
        </p:spPr>
        <p:txBody>
          <a:bodyPr/>
          <a:lstStyle/>
          <a:p>
            <a:pPr algn="l"/>
            <a:r>
              <a:rPr lang="en-US" altLang="en-US" sz="3800">
                <a:latin typeface="Arial Black" panose="020B0A04020102020204" pitchFamily="34" charset="0"/>
              </a:rPr>
              <a:t>Visual Compatibility</a:t>
            </a:r>
            <a:endParaRPr lang="en-US" altLang="en-US"/>
          </a:p>
        </p:txBody>
      </p:sp>
      <p:sp>
        <p:nvSpPr>
          <p:cNvPr id="80900" name="Rectangle 4"/>
          <p:cNvSpPr>
            <a:spLocks noGrp="1" noChangeArrowheads="1"/>
          </p:cNvSpPr>
          <p:nvPr>
            <p:ph type="body" idx="1"/>
          </p:nvPr>
        </p:nvSpPr>
        <p:spPr>
          <a:xfrm>
            <a:off x="2922588" y="1063625"/>
            <a:ext cx="6203950" cy="554038"/>
          </a:xfrm>
        </p:spPr>
        <p:txBody>
          <a:bodyPr/>
          <a:lstStyle/>
          <a:p>
            <a:r>
              <a:rPr lang="en-US" altLang="en-US" b="1"/>
              <a:t>Fit in with the surroundings</a:t>
            </a:r>
          </a:p>
        </p:txBody>
      </p:sp>
    </p:spTree>
    <p:extLst>
      <p:ext uri="{BB962C8B-B14F-4D97-AF65-F5344CB8AC3E}">
        <p14:creationId xmlns:p14="http://schemas.microsoft.com/office/powerpoint/2010/main" val="129643187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97285" y="0"/>
            <a:ext cx="9832369" cy="934948"/>
          </a:xfrm>
        </p:spPr>
        <p:txBody>
          <a:bodyPr/>
          <a:lstStyle/>
          <a:p>
            <a:pPr algn="l"/>
            <a:r>
              <a:rPr lang="en-US" altLang="en-US" sz="4000">
                <a:latin typeface="Arial Black" panose="020B0A04020102020204" pitchFamily="34" charset="0"/>
              </a:rPr>
              <a:t>Visual </a:t>
            </a:r>
            <a:r>
              <a:rPr lang="en-US" altLang="en-US" sz="4000" smtClean="0">
                <a:latin typeface="Arial Black" panose="020B0A04020102020204" pitchFamily="34" charset="0"/>
              </a:rPr>
              <a:t>Variety – Needs Something</a:t>
            </a:r>
            <a:endParaRPr lang="en-US" altLang="en-US"/>
          </a:p>
        </p:txBody>
      </p:sp>
      <p:pic>
        <p:nvPicPr>
          <p:cNvPr id="89091" name="Picture 3" descr="air-wb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899" y="799744"/>
            <a:ext cx="8565366" cy="607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54134"/>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air-wbr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899" y="667820"/>
            <a:ext cx="8853043" cy="6190179"/>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p:cNvSpPr>
            <a:spLocks noGrp="1" noChangeArrowheads="1"/>
          </p:cNvSpPr>
          <p:nvPr>
            <p:ph type="title"/>
          </p:nvPr>
        </p:nvSpPr>
        <p:spPr>
          <a:xfrm>
            <a:off x="2724506" y="0"/>
            <a:ext cx="6666073" cy="838200"/>
          </a:xfrm>
        </p:spPr>
        <p:txBody>
          <a:bodyPr>
            <a:normAutofit fontScale="90000"/>
          </a:bodyPr>
          <a:lstStyle/>
          <a:p>
            <a:pPr algn="l"/>
            <a:r>
              <a:rPr lang="en-US" altLang="en-US" sz="3800">
                <a:latin typeface="Arial Black" panose="020B0A04020102020204" pitchFamily="34" charset="0"/>
              </a:rPr>
              <a:t>Visual </a:t>
            </a:r>
            <a:r>
              <a:rPr lang="en-US" altLang="en-US" sz="3800" smtClean="0">
                <a:latin typeface="Arial Black" panose="020B0A04020102020204" pitchFamily="34" charset="0"/>
              </a:rPr>
              <a:t>Variety - Traditional</a:t>
            </a:r>
            <a:r>
              <a:rPr lang="en-US" altLang="en-US" smtClean="0"/>
              <a:t> </a:t>
            </a:r>
            <a:endParaRPr lang="en-US" altLang="en-US"/>
          </a:p>
        </p:txBody>
      </p:sp>
      <p:sp>
        <p:nvSpPr>
          <p:cNvPr id="91140" name="Rectangle 4"/>
          <p:cNvSpPr>
            <a:spLocks noChangeArrowheads="1"/>
          </p:cNvSpPr>
          <p:nvPr/>
        </p:nvSpPr>
        <p:spPr bwMode="auto">
          <a:xfrm>
            <a:off x="2511426" y="667821"/>
            <a:ext cx="625475" cy="6190178"/>
          </a:xfrm>
          <a:prstGeom prst="rect">
            <a:avLst/>
          </a:prstGeom>
          <a:solidFill>
            <a:srgbClr val="BBD2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1" name="Text Box 5"/>
          <p:cNvSpPr txBox="1">
            <a:spLocks noChangeArrowheads="1"/>
          </p:cNvSpPr>
          <p:nvPr/>
        </p:nvSpPr>
        <p:spPr bwMode="auto">
          <a:xfrm rot="-5400000">
            <a:off x="1521619" y="3412332"/>
            <a:ext cx="25828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400">
                <a:solidFill>
                  <a:srgbClr val="009390"/>
                </a:solidFill>
                <a:latin typeface="Arial Black" panose="020B0A04020102020204" pitchFamily="34" charset="0"/>
              </a:rPr>
              <a:t>Alignment</a:t>
            </a:r>
            <a:endParaRPr lang="en-US" altLang="en-US" sz="4000">
              <a:solidFill>
                <a:schemeClr val="hlink"/>
              </a:solidFill>
              <a:latin typeface="Arial Black" panose="020B0A04020102020204" pitchFamily="34" charset="0"/>
            </a:endParaRPr>
          </a:p>
        </p:txBody>
      </p:sp>
    </p:spTree>
    <p:extLst>
      <p:ext uri="{BB962C8B-B14F-4D97-AF65-F5344CB8AC3E}">
        <p14:creationId xmlns:p14="http://schemas.microsoft.com/office/powerpoint/2010/main" val="2606246002"/>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air-wbr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899" y="708917"/>
            <a:ext cx="9055101" cy="6020656"/>
          </a:xfrm>
          <a:prstGeom prst="rect">
            <a:avLst/>
          </a:prstGeom>
          <a:noFill/>
          <a:extLst>
            <a:ext uri="{909E8E84-426E-40DD-AFC4-6F175D3DCCD1}">
              <a14:hiddenFill xmlns:a14="http://schemas.microsoft.com/office/drawing/2010/main">
                <a:solidFill>
                  <a:srgbClr val="FFFFFF"/>
                </a:solidFill>
              </a14:hiddenFill>
            </a:ext>
          </a:extLst>
        </p:spPr>
      </p:pic>
      <p:sp>
        <p:nvSpPr>
          <p:cNvPr id="93187" name="Rectangle 3"/>
          <p:cNvSpPr>
            <a:spLocks noGrp="1" noChangeArrowheads="1"/>
          </p:cNvSpPr>
          <p:nvPr>
            <p:ph type="title"/>
          </p:nvPr>
        </p:nvSpPr>
        <p:spPr>
          <a:xfrm>
            <a:off x="2724506" y="65089"/>
            <a:ext cx="7467457" cy="838200"/>
          </a:xfrm>
        </p:spPr>
        <p:txBody>
          <a:bodyPr>
            <a:normAutofit fontScale="90000"/>
          </a:bodyPr>
          <a:lstStyle/>
          <a:p>
            <a:pPr algn="l"/>
            <a:r>
              <a:rPr lang="en-US" altLang="en-US" sz="3800">
                <a:latin typeface="Arial Black" panose="020B0A04020102020204" pitchFamily="34" charset="0"/>
              </a:rPr>
              <a:t>Visual </a:t>
            </a:r>
            <a:r>
              <a:rPr lang="en-US" altLang="en-US" sz="3800" smtClean="0">
                <a:latin typeface="Arial Black" panose="020B0A04020102020204" pitchFamily="34" charset="0"/>
              </a:rPr>
              <a:t>Variety – a simple curve </a:t>
            </a:r>
            <a:endParaRPr lang="en-US" altLang="en-US"/>
          </a:p>
        </p:txBody>
      </p:sp>
      <p:sp>
        <p:nvSpPr>
          <p:cNvPr id="93188" name="Rectangle 4"/>
          <p:cNvSpPr>
            <a:spLocks noChangeArrowheads="1"/>
          </p:cNvSpPr>
          <p:nvPr/>
        </p:nvSpPr>
        <p:spPr bwMode="auto">
          <a:xfrm>
            <a:off x="2508251" y="708917"/>
            <a:ext cx="628650" cy="6020656"/>
          </a:xfrm>
          <a:prstGeom prst="rect">
            <a:avLst/>
          </a:prstGeom>
          <a:solidFill>
            <a:srgbClr val="BBD2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9" name="Text Box 5"/>
          <p:cNvSpPr txBox="1">
            <a:spLocks noChangeArrowheads="1"/>
          </p:cNvSpPr>
          <p:nvPr/>
        </p:nvSpPr>
        <p:spPr bwMode="auto">
          <a:xfrm rot="-5400000">
            <a:off x="1521619" y="3412332"/>
            <a:ext cx="25828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400">
                <a:solidFill>
                  <a:srgbClr val="009390"/>
                </a:solidFill>
                <a:latin typeface="Arial Black" panose="020B0A04020102020204" pitchFamily="34" charset="0"/>
              </a:rPr>
              <a:t>Alignment</a:t>
            </a:r>
            <a:endParaRPr lang="en-US" altLang="en-US" sz="4000">
              <a:solidFill>
                <a:schemeClr val="hlink"/>
              </a:solidFill>
              <a:latin typeface="Arial Black" panose="020B0A04020102020204" pitchFamily="34" charset="0"/>
            </a:endParaRPr>
          </a:p>
        </p:txBody>
      </p:sp>
    </p:spTree>
    <p:extLst>
      <p:ext uri="{BB962C8B-B14F-4D97-AF65-F5344CB8AC3E}">
        <p14:creationId xmlns:p14="http://schemas.microsoft.com/office/powerpoint/2010/main" val="959659821"/>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498726" y="667821"/>
            <a:ext cx="625475" cy="6190178"/>
          </a:xfrm>
          <a:prstGeom prst="rect">
            <a:avLst/>
          </a:prstGeom>
          <a:solidFill>
            <a:srgbClr val="DDDF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5235" name="Picture 3" descr="air-wbr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667820"/>
            <a:ext cx="8721902" cy="6190179"/>
          </a:xfrm>
          <a:prstGeom prst="rect">
            <a:avLst/>
          </a:prstGeom>
          <a:noFill/>
          <a:extLst>
            <a:ext uri="{909E8E84-426E-40DD-AFC4-6F175D3DCCD1}">
              <a14:hiddenFill xmlns:a14="http://schemas.microsoft.com/office/drawing/2010/main">
                <a:solidFill>
                  <a:srgbClr val="FFFFFF"/>
                </a:solidFill>
              </a14:hiddenFill>
            </a:ext>
          </a:extLst>
        </p:spPr>
      </p:pic>
      <p:sp>
        <p:nvSpPr>
          <p:cNvPr id="95236" name="Rectangle 4"/>
          <p:cNvSpPr>
            <a:spLocks noGrp="1" noChangeArrowheads="1"/>
          </p:cNvSpPr>
          <p:nvPr>
            <p:ph type="title"/>
          </p:nvPr>
        </p:nvSpPr>
        <p:spPr>
          <a:xfrm>
            <a:off x="2827338" y="0"/>
            <a:ext cx="6704744" cy="838200"/>
          </a:xfrm>
        </p:spPr>
        <p:txBody>
          <a:bodyPr>
            <a:normAutofit fontScale="90000"/>
          </a:bodyPr>
          <a:lstStyle/>
          <a:p>
            <a:pPr algn="l"/>
            <a:r>
              <a:rPr lang="en-US" altLang="en-US" sz="3800">
                <a:latin typeface="Arial Black" panose="020B0A04020102020204" pitchFamily="34" charset="0"/>
              </a:rPr>
              <a:t>Visual </a:t>
            </a:r>
            <a:r>
              <a:rPr lang="en-US" altLang="en-US" sz="3800" smtClean="0">
                <a:latin typeface="Arial Black" panose="020B0A04020102020204" pitchFamily="34" charset="0"/>
              </a:rPr>
              <a:t>Variety -Traditonal</a:t>
            </a:r>
            <a:r>
              <a:rPr lang="en-US" altLang="en-US" smtClean="0"/>
              <a:t> </a:t>
            </a:r>
            <a:endParaRPr lang="en-US" altLang="en-US"/>
          </a:p>
        </p:txBody>
      </p:sp>
      <p:sp>
        <p:nvSpPr>
          <p:cNvPr id="95237" name="Text Box 5"/>
          <p:cNvSpPr txBox="1">
            <a:spLocks noChangeArrowheads="1"/>
          </p:cNvSpPr>
          <p:nvPr/>
        </p:nvSpPr>
        <p:spPr bwMode="auto">
          <a:xfrm rot="-5400000">
            <a:off x="842169" y="3588544"/>
            <a:ext cx="39703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400">
                <a:solidFill>
                  <a:srgbClr val="009390"/>
                </a:solidFill>
                <a:latin typeface="Arial Black" panose="020B0A04020102020204" pitchFamily="34" charset="0"/>
              </a:rPr>
              <a:t>Edge Treatment</a:t>
            </a:r>
            <a:endParaRPr lang="en-US" altLang="en-US" sz="3400">
              <a:solidFill>
                <a:schemeClr val="hlink"/>
              </a:solidFill>
              <a:latin typeface="Arial Black" panose="020B0A04020102020204" pitchFamily="34" charset="0"/>
            </a:endParaRPr>
          </a:p>
        </p:txBody>
      </p:sp>
    </p:spTree>
    <p:extLst>
      <p:ext uri="{BB962C8B-B14F-4D97-AF65-F5344CB8AC3E}">
        <p14:creationId xmlns:p14="http://schemas.microsoft.com/office/powerpoint/2010/main" val="3071245894"/>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air-wb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899" y="760288"/>
            <a:ext cx="8544817" cy="6097712"/>
          </a:xfrm>
          <a:prstGeom prst="rect">
            <a:avLst/>
          </a:prstGeom>
          <a:noFill/>
          <a:extLst>
            <a:ext uri="{909E8E84-426E-40DD-AFC4-6F175D3DCCD1}">
              <a14:hiddenFill xmlns:a14="http://schemas.microsoft.com/office/drawing/2010/main">
                <a:solidFill>
                  <a:srgbClr val="FFFFFF"/>
                </a:solidFill>
              </a14:hiddenFill>
            </a:ext>
          </a:extLst>
        </p:spPr>
      </p:pic>
      <p:sp>
        <p:nvSpPr>
          <p:cNvPr id="97283" name="Rectangle 3"/>
          <p:cNvSpPr>
            <a:spLocks noGrp="1" noChangeArrowheads="1"/>
          </p:cNvSpPr>
          <p:nvPr>
            <p:ph type="title"/>
          </p:nvPr>
        </p:nvSpPr>
        <p:spPr>
          <a:xfrm>
            <a:off x="2824163" y="0"/>
            <a:ext cx="8374668" cy="838200"/>
          </a:xfrm>
        </p:spPr>
        <p:txBody>
          <a:bodyPr>
            <a:normAutofit fontScale="90000"/>
          </a:bodyPr>
          <a:lstStyle/>
          <a:p>
            <a:pPr algn="l"/>
            <a:r>
              <a:rPr lang="en-US" altLang="en-US" sz="3800">
                <a:latin typeface="Arial Black" panose="020B0A04020102020204" pitchFamily="34" charset="0"/>
              </a:rPr>
              <a:t>Visual </a:t>
            </a:r>
            <a:r>
              <a:rPr lang="en-US" altLang="en-US" sz="3800" smtClean="0">
                <a:latin typeface="Arial Black" panose="020B0A04020102020204" pitchFamily="34" charset="0"/>
              </a:rPr>
              <a:t>Variety – Accent Plantings</a:t>
            </a:r>
            <a:r>
              <a:rPr lang="en-US" altLang="en-US" smtClean="0"/>
              <a:t> </a:t>
            </a:r>
            <a:endParaRPr lang="en-US" altLang="en-US"/>
          </a:p>
        </p:txBody>
      </p:sp>
      <p:sp>
        <p:nvSpPr>
          <p:cNvPr id="97284" name="Rectangle 4"/>
          <p:cNvSpPr>
            <a:spLocks noChangeArrowheads="1"/>
          </p:cNvSpPr>
          <p:nvPr/>
        </p:nvSpPr>
        <p:spPr bwMode="auto">
          <a:xfrm>
            <a:off x="2511426" y="760288"/>
            <a:ext cx="625475" cy="6097711"/>
          </a:xfrm>
          <a:prstGeom prst="rect">
            <a:avLst/>
          </a:prstGeom>
          <a:solidFill>
            <a:srgbClr val="DDDF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Text Box 5"/>
          <p:cNvSpPr txBox="1">
            <a:spLocks noChangeArrowheads="1"/>
          </p:cNvSpPr>
          <p:nvPr/>
        </p:nvSpPr>
        <p:spPr bwMode="auto">
          <a:xfrm rot="-5400000">
            <a:off x="840581" y="3537744"/>
            <a:ext cx="39703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400">
                <a:solidFill>
                  <a:srgbClr val="009390"/>
                </a:solidFill>
                <a:latin typeface="Arial Black" panose="020B0A04020102020204" pitchFamily="34" charset="0"/>
              </a:rPr>
              <a:t>Edge Treatment</a:t>
            </a:r>
            <a:endParaRPr lang="en-US" altLang="en-US" sz="3400">
              <a:solidFill>
                <a:schemeClr val="hlink"/>
              </a:solidFill>
              <a:latin typeface="Arial Black" panose="020B0A04020102020204" pitchFamily="34" charset="0"/>
            </a:endParaRPr>
          </a:p>
        </p:txBody>
      </p:sp>
    </p:spTree>
    <p:extLst>
      <p:ext uri="{BB962C8B-B14F-4D97-AF65-F5344CB8AC3E}">
        <p14:creationId xmlns:p14="http://schemas.microsoft.com/office/powerpoint/2010/main" val="2965284657"/>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air-wbr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1341438"/>
            <a:ext cx="6965950" cy="4945062"/>
          </a:xfrm>
          <a:prstGeom prst="rect">
            <a:avLst/>
          </a:prstGeom>
          <a:noFill/>
          <a:extLst>
            <a:ext uri="{909E8E84-426E-40DD-AFC4-6F175D3DCCD1}">
              <a14:hiddenFill xmlns:a14="http://schemas.microsoft.com/office/drawing/2010/main">
                <a:solidFill>
                  <a:srgbClr val="FFFFFF"/>
                </a:solidFill>
              </a14:hiddenFill>
            </a:ext>
          </a:extLst>
        </p:spPr>
      </p:pic>
      <p:sp>
        <p:nvSpPr>
          <p:cNvPr id="101379" name="Rectangle 3"/>
          <p:cNvSpPr>
            <a:spLocks noGrp="1" noChangeArrowheads="1"/>
          </p:cNvSpPr>
          <p:nvPr>
            <p:ph type="title"/>
          </p:nvPr>
        </p:nvSpPr>
        <p:spPr>
          <a:xfrm>
            <a:off x="2797175" y="414338"/>
            <a:ext cx="5257800" cy="838200"/>
          </a:xfrm>
        </p:spPr>
        <p:txBody>
          <a:bodyPr/>
          <a:lstStyle/>
          <a:p>
            <a:pPr algn="l"/>
            <a:r>
              <a:rPr lang="en-US" altLang="en-US" sz="3800">
                <a:latin typeface="Arial Black" panose="020B0A04020102020204" pitchFamily="34" charset="0"/>
              </a:rPr>
              <a:t>Visual Variety</a:t>
            </a:r>
            <a:r>
              <a:rPr lang="en-US" altLang="en-US"/>
              <a:t> </a:t>
            </a:r>
          </a:p>
        </p:txBody>
      </p:sp>
      <p:sp>
        <p:nvSpPr>
          <p:cNvPr id="101380" name="Rectangle 4"/>
          <p:cNvSpPr>
            <a:spLocks noChangeArrowheads="1"/>
          </p:cNvSpPr>
          <p:nvPr/>
        </p:nvSpPr>
        <p:spPr bwMode="auto">
          <a:xfrm>
            <a:off x="2511426" y="1346201"/>
            <a:ext cx="625475" cy="4943475"/>
          </a:xfrm>
          <a:prstGeom prst="rect">
            <a:avLst/>
          </a:prstGeom>
          <a:solidFill>
            <a:srgbClr val="DDDF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1" name="Text Box 5"/>
          <p:cNvSpPr txBox="1">
            <a:spLocks noChangeArrowheads="1"/>
          </p:cNvSpPr>
          <p:nvPr/>
        </p:nvSpPr>
        <p:spPr bwMode="auto">
          <a:xfrm rot="-5400000">
            <a:off x="840581" y="3496469"/>
            <a:ext cx="39703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400">
                <a:solidFill>
                  <a:schemeClr val="hlink"/>
                </a:solidFill>
                <a:latin typeface="Arial Black" panose="020B0A04020102020204" pitchFamily="34" charset="0"/>
              </a:rPr>
              <a:t>Edge Treatment</a:t>
            </a:r>
          </a:p>
        </p:txBody>
      </p:sp>
    </p:spTree>
    <p:extLst>
      <p:ext uri="{BB962C8B-B14F-4D97-AF65-F5344CB8AC3E}">
        <p14:creationId xmlns:p14="http://schemas.microsoft.com/office/powerpoint/2010/main" val="1860375380"/>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accentplant"/>
          <p:cNvPicPr preferRelativeResize="0">
            <a:picLocks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427" name="Text Box 3"/>
          <p:cNvSpPr txBox="1">
            <a:spLocks noChangeArrowheads="1"/>
          </p:cNvSpPr>
          <p:nvPr/>
        </p:nvSpPr>
        <p:spPr bwMode="auto">
          <a:xfrm>
            <a:off x="6977063" y="187326"/>
            <a:ext cx="3429000" cy="823913"/>
          </a:xfrm>
          <a:prstGeom prst="rect">
            <a:avLst/>
          </a:prstGeom>
          <a:noFill/>
          <a:ln>
            <a:noFill/>
          </a:ln>
          <a:effectLst>
            <a:outerShdw dist="35921" dir="2700000" algn="ctr" rotWithShape="0">
              <a:srgbClr val="DCE6E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en-US" altLang="en-US" sz="4800">
                <a:latin typeface="Arial Black" panose="020B0A04020102020204" pitchFamily="34" charset="0"/>
              </a:rPr>
              <a:t>Color</a:t>
            </a:r>
            <a:endParaRPr lang="en-US" altLang="en-US" sz="4800"/>
          </a:p>
        </p:txBody>
      </p:sp>
      <p:sp>
        <p:nvSpPr>
          <p:cNvPr id="103428" name="Text Box 4"/>
          <p:cNvSpPr txBox="1">
            <a:spLocks noChangeArrowheads="1"/>
          </p:cNvSpPr>
          <p:nvPr/>
        </p:nvSpPr>
        <p:spPr bwMode="auto">
          <a:xfrm>
            <a:off x="10047288" y="6407150"/>
            <a:ext cx="444352" cy="40011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000" b="1">
                <a:solidFill>
                  <a:schemeClr val="bg1"/>
                </a:solidFill>
              </a:rPr>
              <a:t>26</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736093556"/>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olo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475" name="Text Box 3"/>
          <p:cNvSpPr txBox="1">
            <a:spLocks noChangeArrowheads="1"/>
          </p:cNvSpPr>
          <p:nvPr/>
        </p:nvSpPr>
        <p:spPr bwMode="auto">
          <a:xfrm>
            <a:off x="8004479" y="218148"/>
            <a:ext cx="3429000" cy="823913"/>
          </a:xfrm>
          <a:prstGeom prst="rect">
            <a:avLst/>
          </a:prstGeom>
          <a:noFill/>
          <a:ln>
            <a:noFill/>
          </a:ln>
          <a:effectLst>
            <a:outerShdw dist="35921" dir="2700000" algn="ctr" rotWithShape="0">
              <a:srgbClr val="DCE6E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en-US" altLang="en-US" sz="4800">
                <a:latin typeface="Arial Black" panose="020B0A04020102020204" pitchFamily="34" charset="0"/>
              </a:rPr>
              <a:t>Color</a:t>
            </a:r>
            <a:endParaRPr lang="en-US" altLang="en-US" sz="4800"/>
          </a:p>
        </p:txBody>
      </p:sp>
      <p:sp>
        <p:nvSpPr>
          <p:cNvPr id="105476" name="Text Box 4"/>
          <p:cNvSpPr txBox="1">
            <a:spLocks noChangeArrowheads="1"/>
          </p:cNvSpPr>
          <p:nvPr/>
        </p:nvSpPr>
        <p:spPr bwMode="auto">
          <a:xfrm>
            <a:off x="10047288" y="6229350"/>
            <a:ext cx="444352" cy="40011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000" b="1">
                <a:solidFill>
                  <a:schemeClr val="bg1"/>
                </a:solidFill>
              </a:rPr>
              <a:t>27</a:t>
            </a:r>
            <a:endParaRPr lang="en-US" altLang="en-US" sz="2400">
              <a:latin typeface="Times New Roman" panose="02020603050405020304" pitchFamily="18"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5806" r="8801" b="12959"/>
          <a:stretch/>
        </p:blipFill>
        <p:spPr>
          <a:xfrm>
            <a:off x="6828889" y="1508131"/>
            <a:ext cx="5363111" cy="5353895"/>
          </a:xfrm>
          <a:prstGeom prst="rect">
            <a:avLst/>
          </a:prstGeom>
        </p:spPr>
      </p:pic>
    </p:spTree>
    <p:extLst>
      <p:ext uri="{BB962C8B-B14F-4D97-AF65-F5344CB8AC3E}">
        <p14:creationId xmlns:p14="http://schemas.microsoft.com/office/powerpoint/2010/main" val="27331423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74938" y="266700"/>
            <a:ext cx="6926262" cy="11049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b="1" i="1"/>
              <a:t>Resource Needs</a:t>
            </a:r>
            <a:endParaRPr lang="en-US" altLang="en-US"/>
          </a:p>
        </p:txBody>
      </p:sp>
      <p:sp>
        <p:nvSpPr>
          <p:cNvPr id="15363" name="Rectangle 3"/>
          <p:cNvSpPr>
            <a:spLocks noGrp="1" noChangeArrowheads="1"/>
          </p:cNvSpPr>
          <p:nvPr>
            <p:ph type="body" sz="half" idx="1"/>
          </p:nvPr>
        </p:nvSpPr>
        <p:spPr>
          <a:xfrm>
            <a:off x="6510338" y="1905000"/>
            <a:ext cx="3929062" cy="4191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nSpc>
                <a:spcPct val="90000"/>
              </a:lnSpc>
            </a:pPr>
            <a:r>
              <a:rPr lang="en-US" altLang="en-US" sz="2400"/>
              <a:t>Protect structures, outside work and play areas</a:t>
            </a:r>
          </a:p>
          <a:p>
            <a:pPr lvl="1">
              <a:lnSpc>
                <a:spcPct val="90000"/>
              </a:lnSpc>
            </a:pPr>
            <a:r>
              <a:rPr lang="en-US" altLang="en-US" sz="2000"/>
              <a:t>Energy</a:t>
            </a:r>
          </a:p>
          <a:p>
            <a:pPr lvl="1">
              <a:lnSpc>
                <a:spcPct val="90000"/>
              </a:lnSpc>
            </a:pPr>
            <a:r>
              <a:rPr lang="en-US" altLang="en-US" sz="2000"/>
              <a:t>Snow</a:t>
            </a:r>
          </a:p>
          <a:p>
            <a:pPr lvl="1">
              <a:lnSpc>
                <a:spcPct val="90000"/>
              </a:lnSpc>
            </a:pPr>
            <a:r>
              <a:rPr lang="en-US" altLang="en-US" sz="2000"/>
              <a:t>Wind damage</a:t>
            </a:r>
          </a:p>
          <a:p>
            <a:pPr lvl="1">
              <a:lnSpc>
                <a:spcPct val="90000"/>
              </a:lnSpc>
            </a:pPr>
            <a:r>
              <a:rPr lang="en-US" altLang="en-US" sz="2000"/>
              <a:t>Dust</a:t>
            </a:r>
          </a:p>
          <a:p>
            <a:pPr>
              <a:lnSpc>
                <a:spcPct val="90000"/>
              </a:lnSpc>
            </a:pPr>
            <a:r>
              <a:rPr lang="en-US" altLang="en-US" sz="2400"/>
              <a:t>Reduce noise</a:t>
            </a:r>
          </a:p>
          <a:p>
            <a:pPr>
              <a:lnSpc>
                <a:spcPct val="90000"/>
              </a:lnSpc>
            </a:pPr>
            <a:r>
              <a:rPr lang="en-US" altLang="en-US" sz="2400"/>
              <a:t>Screen unsightly areas </a:t>
            </a:r>
          </a:p>
          <a:p>
            <a:pPr>
              <a:lnSpc>
                <a:spcPct val="90000"/>
              </a:lnSpc>
            </a:pPr>
            <a:r>
              <a:rPr lang="en-US" altLang="en-US" sz="2400"/>
              <a:t>Enhance aesthetics </a:t>
            </a:r>
          </a:p>
          <a:p>
            <a:pPr>
              <a:lnSpc>
                <a:spcPct val="90000"/>
              </a:lnSpc>
            </a:pPr>
            <a:r>
              <a:rPr lang="en-US" altLang="en-US" sz="2400"/>
              <a:t>Provide wildlife habitat </a:t>
            </a:r>
          </a:p>
        </p:txBody>
      </p:sp>
      <p:pic>
        <p:nvPicPr>
          <p:cNvPr id="15364" name="Picture 4" descr="L-shaped_windbreak"/>
          <p:cNvPicPr>
            <a:picLocks noGrp="1" noChangeAspect="1" noChangeArrowheads="1"/>
          </p:cNvPicPr>
          <p:nvPr>
            <p:ph sz="half" idx="2"/>
          </p:nvPr>
        </p:nvPicPr>
        <p:blipFill>
          <a:blip r:embed="rId3">
            <a:lum bright="18000"/>
            <a:extLst>
              <a:ext uri="{28A0092B-C50C-407E-A947-70E740481C1C}">
                <a14:useLocalDpi xmlns:a14="http://schemas.microsoft.com/office/drawing/2010/main" val="0"/>
              </a:ext>
            </a:extLst>
          </a:blip>
          <a:srcRect/>
          <a:stretch>
            <a:fillRect/>
          </a:stretch>
        </p:blipFill>
        <p:spPr>
          <a:xfrm>
            <a:off x="1752600" y="2009776"/>
            <a:ext cx="4724400" cy="4124325"/>
          </a:xfrm>
          <a:noFill/>
          <a:ln/>
          <a:effectLst>
            <a:outerShdw dist="89803" dir="13500000" algn="ctr" rotWithShape="0">
              <a:schemeClr val="folHlink">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9814965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517650" y="1"/>
            <a:ext cx="9144000" cy="709613"/>
          </a:xfrm>
          <a:prstGeom prst="rect">
            <a:avLst/>
          </a:prstGeom>
          <a:solidFill>
            <a:srgbClr val="DBF1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7523" name="Picture 3" descr="tex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96914"/>
            <a:ext cx="9144000" cy="6186487"/>
          </a:xfrm>
          <a:prstGeom prst="rect">
            <a:avLst/>
          </a:prstGeom>
          <a:noFill/>
          <a:extLst>
            <a:ext uri="{909E8E84-426E-40DD-AFC4-6F175D3DCCD1}">
              <a14:hiddenFill xmlns:a14="http://schemas.microsoft.com/office/drawing/2010/main">
                <a:solidFill>
                  <a:srgbClr val="FFFFFF"/>
                </a:solidFill>
              </a14:hiddenFill>
            </a:ext>
          </a:extLst>
        </p:spPr>
      </p:pic>
      <p:sp>
        <p:nvSpPr>
          <p:cNvPr id="107524" name="Text Box 4"/>
          <p:cNvSpPr txBox="1">
            <a:spLocks noChangeArrowheads="1"/>
          </p:cNvSpPr>
          <p:nvPr/>
        </p:nvSpPr>
        <p:spPr bwMode="auto">
          <a:xfrm>
            <a:off x="1765300" y="101601"/>
            <a:ext cx="3429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800">
                <a:solidFill>
                  <a:srgbClr val="008D8A"/>
                </a:solidFill>
                <a:latin typeface="Arial Black" panose="020B0A04020102020204" pitchFamily="34" charset="0"/>
              </a:rPr>
              <a:t>Texture</a:t>
            </a:r>
            <a:endParaRPr lang="en-US" altLang="en-US" sz="2800">
              <a:solidFill>
                <a:srgbClr val="008D8A"/>
              </a:solidFill>
            </a:endParaRPr>
          </a:p>
        </p:txBody>
      </p:sp>
      <p:sp>
        <p:nvSpPr>
          <p:cNvPr id="107525" name="Text Box 5"/>
          <p:cNvSpPr txBox="1">
            <a:spLocks noChangeArrowheads="1"/>
          </p:cNvSpPr>
          <p:nvPr/>
        </p:nvSpPr>
        <p:spPr bwMode="auto">
          <a:xfrm>
            <a:off x="10047288" y="6369050"/>
            <a:ext cx="444352" cy="40011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000" b="1">
                <a:solidFill>
                  <a:schemeClr val="bg1"/>
                </a:solidFill>
              </a:rPr>
              <a:t>28</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4017782741"/>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edge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524000" y="671514"/>
            <a:ext cx="9144000" cy="6186487"/>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p:cNvSpPr>
            <a:spLocks noChangeArrowheads="1"/>
          </p:cNvSpPr>
          <p:nvPr/>
        </p:nvSpPr>
        <p:spPr bwMode="auto">
          <a:xfrm>
            <a:off x="1524000" y="1"/>
            <a:ext cx="9144000" cy="1292225"/>
          </a:xfrm>
          <a:prstGeom prst="rect">
            <a:avLst/>
          </a:prstGeom>
          <a:solidFill>
            <a:srgbClr val="DBF1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2" name="Text Box 4"/>
          <p:cNvSpPr txBox="1">
            <a:spLocks noChangeArrowheads="1"/>
          </p:cNvSpPr>
          <p:nvPr/>
        </p:nvSpPr>
        <p:spPr bwMode="auto">
          <a:xfrm>
            <a:off x="1968500" y="425451"/>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a:solidFill>
                  <a:srgbClr val="008D8A"/>
                </a:solidFill>
                <a:latin typeface="Arial Black" panose="020B0A04020102020204" pitchFamily="34" charset="0"/>
              </a:rPr>
              <a:t>Form</a:t>
            </a:r>
            <a:endParaRPr lang="en-US" altLang="en-US" sz="4000"/>
          </a:p>
        </p:txBody>
      </p:sp>
      <p:sp>
        <p:nvSpPr>
          <p:cNvPr id="109573" name="Text Box 5"/>
          <p:cNvSpPr txBox="1">
            <a:spLocks noChangeArrowheads="1"/>
          </p:cNvSpPr>
          <p:nvPr/>
        </p:nvSpPr>
        <p:spPr bwMode="auto">
          <a:xfrm>
            <a:off x="10047288" y="6407150"/>
            <a:ext cx="444352" cy="40011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000" b="1">
                <a:solidFill>
                  <a:schemeClr val="bg1"/>
                </a:solidFill>
              </a:rPr>
              <a:t>29</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748160516"/>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57163"/>
            <a:ext cx="8885238" cy="3694112"/>
          </a:xfrm>
          <a:prstGeom prst="rect">
            <a:avLst/>
          </a:prstGeom>
          <a:noFill/>
          <a:extLst>
            <a:ext uri="{909E8E84-426E-40DD-AFC4-6F175D3DCCD1}">
              <a14:hiddenFill xmlns:a14="http://schemas.microsoft.com/office/drawing/2010/main">
                <a:solidFill>
                  <a:srgbClr val="FFFFFF"/>
                </a:solidFill>
              </a14:hiddenFill>
            </a:ext>
          </a:extLst>
        </p:spPr>
      </p:pic>
      <p:pic>
        <p:nvPicPr>
          <p:cNvPr id="111619" name="Picture 3" descr="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182563"/>
            <a:ext cx="8845550" cy="3689350"/>
          </a:xfrm>
          <a:prstGeom prst="rect">
            <a:avLst/>
          </a:prstGeom>
          <a:noFill/>
          <a:extLst>
            <a:ext uri="{909E8E84-426E-40DD-AFC4-6F175D3DCCD1}">
              <a14:hiddenFill xmlns:a14="http://schemas.microsoft.com/office/drawing/2010/main">
                <a:solidFill>
                  <a:srgbClr val="FFFFFF"/>
                </a:solidFill>
              </a14:hiddenFill>
            </a:ext>
          </a:extLst>
        </p:spPr>
      </p:pic>
      <p:pic>
        <p:nvPicPr>
          <p:cNvPr id="111620" name="Picture 4" descr="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5" y="3213101"/>
            <a:ext cx="8872538"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357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11619"/>
                                        </p:tgtEl>
                                        <p:attrNameLst>
                                          <p:attrName>style.visibility</p:attrName>
                                        </p:attrNameLst>
                                      </p:cBhvr>
                                      <p:to>
                                        <p:strVal val="visible"/>
                                      </p:to>
                                    </p:set>
                                    <p:animEffect transition="in" filter="fade">
                                      <p:cBhvr>
                                        <p:cTn id="11" dur="20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armstead wb"/>
          <p:cNvPicPr>
            <a:picLocks noChangeAspect="1" noChangeArrowheads="1"/>
          </p:cNvPicPr>
          <p:nvPr/>
        </p:nvPicPr>
        <p:blipFill>
          <a:blip r:embed="rId3" cstate="print">
            <a:lum bright="24000" contrast="24000"/>
            <a:extLst>
              <a:ext uri="{28A0092B-C50C-407E-A947-70E740481C1C}">
                <a14:useLocalDpi xmlns:a14="http://schemas.microsoft.com/office/drawing/2010/main" val="0"/>
              </a:ext>
            </a:extLst>
          </a:blip>
          <a:srcRect/>
          <a:stretch>
            <a:fillRect/>
          </a:stretch>
        </p:blipFill>
        <p:spPr bwMode="auto">
          <a:xfrm>
            <a:off x="1524000" y="960438"/>
            <a:ext cx="9144000" cy="5897562"/>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1524000" y="1968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MX" altLang="en-US" sz="3600" b="1"/>
              <a:t>Windbreaks Can Make a Difference</a:t>
            </a:r>
            <a:endParaRPr lang="es-MX" altLang="en-US" sz="2800">
              <a:latin typeface="Times New Roman" panose="02020603050405020304" pitchFamily="18" charset="0"/>
            </a:endParaRPr>
          </a:p>
        </p:txBody>
      </p:sp>
      <p:sp>
        <p:nvSpPr>
          <p:cNvPr id="50180" name="Text Box 4"/>
          <p:cNvSpPr txBox="1">
            <a:spLocks noChangeArrowheads="1"/>
          </p:cNvSpPr>
          <p:nvPr/>
        </p:nvSpPr>
        <p:spPr bwMode="auto">
          <a:xfrm>
            <a:off x="6477000" y="1981201"/>
            <a:ext cx="34290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MX" altLang="en-US" sz="2800"/>
              <a:t>Primary Windbreak</a:t>
            </a:r>
          </a:p>
        </p:txBody>
      </p:sp>
      <p:sp>
        <p:nvSpPr>
          <p:cNvPr id="50181" name="Line 5"/>
          <p:cNvSpPr>
            <a:spLocks noChangeShapeType="1"/>
          </p:cNvSpPr>
          <p:nvPr/>
        </p:nvSpPr>
        <p:spPr bwMode="auto">
          <a:xfrm flipH="1">
            <a:off x="5105400" y="2514600"/>
            <a:ext cx="3048000" cy="1905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2" name="Line 6"/>
          <p:cNvSpPr>
            <a:spLocks noChangeShapeType="1"/>
          </p:cNvSpPr>
          <p:nvPr/>
        </p:nvSpPr>
        <p:spPr bwMode="auto">
          <a:xfrm flipH="1">
            <a:off x="7924800" y="2514600"/>
            <a:ext cx="228600" cy="2133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3" name="Line 7"/>
          <p:cNvSpPr>
            <a:spLocks noChangeShapeType="1"/>
          </p:cNvSpPr>
          <p:nvPr/>
        </p:nvSpPr>
        <p:spPr bwMode="auto">
          <a:xfrm>
            <a:off x="8153400" y="2514600"/>
            <a:ext cx="1066800" cy="1600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4" name="Text Box 8"/>
          <p:cNvSpPr txBox="1">
            <a:spLocks noChangeArrowheads="1"/>
          </p:cNvSpPr>
          <p:nvPr/>
        </p:nvSpPr>
        <p:spPr bwMode="auto">
          <a:xfrm>
            <a:off x="4038600" y="1905000"/>
            <a:ext cx="19050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MX" altLang="en-US" sz="2800"/>
              <a:t>Secondary Windbreak</a:t>
            </a:r>
          </a:p>
        </p:txBody>
      </p:sp>
      <p:sp>
        <p:nvSpPr>
          <p:cNvPr id="50185" name="Line 9"/>
          <p:cNvSpPr>
            <a:spLocks noChangeShapeType="1"/>
          </p:cNvSpPr>
          <p:nvPr/>
        </p:nvSpPr>
        <p:spPr bwMode="auto">
          <a:xfrm flipH="1">
            <a:off x="4495800" y="2819400"/>
            <a:ext cx="533400" cy="838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6" name="Text Box 10"/>
          <p:cNvSpPr txBox="1">
            <a:spLocks noChangeArrowheads="1"/>
          </p:cNvSpPr>
          <p:nvPr/>
        </p:nvSpPr>
        <p:spPr bwMode="auto">
          <a:xfrm>
            <a:off x="2362200" y="2133600"/>
            <a:ext cx="106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MX" altLang="en-US" sz="2800">
                <a:latin typeface="Times New Roman" panose="02020603050405020304" pitchFamily="18" charset="0"/>
              </a:rPr>
              <a:t>Snow Trap</a:t>
            </a:r>
          </a:p>
        </p:txBody>
      </p:sp>
      <p:sp>
        <p:nvSpPr>
          <p:cNvPr id="50187" name="Line 11"/>
          <p:cNvSpPr>
            <a:spLocks noChangeShapeType="1"/>
          </p:cNvSpPr>
          <p:nvPr/>
        </p:nvSpPr>
        <p:spPr bwMode="auto">
          <a:xfrm>
            <a:off x="2781300" y="2971800"/>
            <a:ext cx="1600200" cy="2286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2059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b="1" i="1"/>
              <a:t>Saving Energy</a:t>
            </a:r>
          </a:p>
        </p:txBody>
      </p:sp>
      <p:sp>
        <p:nvSpPr>
          <p:cNvPr id="41987" name="Rectangle 3"/>
          <p:cNvSpPr>
            <a:spLocks noGrp="1" noChangeArrowheads="1"/>
          </p:cNvSpPr>
          <p:nvPr>
            <p:ph type="body" idx="1"/>
          </p:nvPr>
        </p:nvSpPr>
        <p:spPr>
          <a:xfrm>
            <a:off x="1828800" y="4800600"/>
            <a:ext cx="8610600" cy="1752600"/>
          </a:xfrm>
        </p:spPr>
        <p:txBody>
          <a:bodyPr>
            <a:normAutofit lnSpcReduction="10000"/>
          </a:bodyPr>
          <a:lstStyle/>
          <a:p>
            <a:pPr>
              <a:lnSpc>
                <a:spcPct val="90000"/>
              </a:lnSpc>
            </a:pPr>
            <a:r>
              <a:rPr lang="en-US" altLang="en-US"/>
              <a:t>Two-thirds of residential energy use is for heating (53%) and cooling (12%). </a:t>
            </a:r>
          </a:p>
          <a:p>
            <a:pPr>
              <a:lnSpc>
                <a:spcPct val="90000"/>
              </a:lnSpc>
            </a:pPr>
            <a:r>
              <a:rPr lang="en-US" altLang="en-US"/>
              <a:t>Windbreaks can save from 3 to 26% (average 10-15%) in heating.</a:t>
            </a:r>
          </a:p>
        </p:txBody>
      </p:sp>
      <p:pic>
        <p:nvPicPr>
          <p:cNvPr id="41988" name="Picture 4" descr="ND Frms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35126"/>
            <a:ext cx="4419600" cy="2860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5" descr="2250-0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35125"/>
            <a:ext cx="4419600" cy="2846388"/>
          </a:xfrm>
          <a:prstGeom prst="rect">
            <a:avLst/>
          </a:prstGeom>
          <a:solidFill>
            <a:srgbClr val="FFFF00"/>
          </a:solidFill>
          <a:ln w="28575">
            <a:solidFill>
              <a:schemeClr val="folHlink"/>
            </a:solidFill>
            <a:miter lim="800000"/>
            <a:headEnd/>
            <a:tailEnd/>
          </a:ln>
        </p:spPr>
      </p:pic>
    </p:spTree>
    <p:extLst>
      <p:ext uri="{BB962C8B-B14F-4D97-AF65-F5344CB8AC3E}">
        <p14:creationId xmlns:p14="http://schemas.microsoft.com/office/powerpoint/2010/main" val="245474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descr="Cold house"/>
          <p:cNvPicPr>
            <a:picLocks noChangeAspect="1" noChangeArrowheads="1"/>
          </p:cNvPicPr>
          <p:nvPr/>
        </p:nvPicPr>
        <p:blipFill>
          <a:blip r:embed="rId3">
            <a:extLst>
              <a:ext uri="{28A0092B-C50C-407E-A947-70E740481C1C}">
                <a14:useLocalDpi xmlns:a14="http://schemas.microsoft.com/office/drawing/2010/main" val="0"/>
              </a:ext>
            </a:extLst>
          </a:blip>
          <a:srcRect l="35965" b="30974"/>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44" name="Rectangle 8"/>
          <p:cNvSpPr>
            <a:spLocks noGrp="1" noChangeArrowheads="1"/>
          </p:cNvSpPr>
          <p:nvPr>
            <p:ph type="title"/>
          </p:nvPr>
        </p:nvSpPr>
        <p:spPr/>
        <p:txBody>
          <a:bodyPr/>
          <a:lstStyle/>
          <a:p>
            <a:r>
              <a:rPr lang="en-US" altLang="en-US" sz="4800" b="1" i="1">
                <a:solidFill>
                  <a:schemeClr val="bg2"/>
                </a:solidFill>
              </a:rPr>
              <a:t>Energy Gains &amp; Losses</a:t>
            </a:r>
          </a:p>
        </p:txBody>
      </p:sp>
      <p:sp>
        <p:nvSpPr>
          <p:cNvPr id="39955" name="Rectangle 19"/>
          <p:cNvSpPr>
            <a:spLocks noGrp="1" noChangeArrowheads="1"/>
          </p:cNvSpPr>
          <p:nvPr>
            <p:ph type="body" idx="1"/>
          </p:nvPr>
        </p:nvSpPr>
        <p:spPr>
          <a:xfrm>
            <a:off x="1981200" y="4114800"/>
            <a:ext cx="8229600" cy="2209800"/>
          </a:xfrm>
        </p:spPr>
        <p:txBody>
          <a:bodyPr/>
          <a:lstStyle/>
          <a:p>
            <a:r>
              <a:rPr lang="en-US" altLang="en-US" b="1">
                <a:solidFill>
                  <a:srgbClr val="000000"/>
                </a:solidFill>
              </a:rPr>
              <a:t>In the winter, up to 50% of the heat loss from a building is due to infiltration.</a:t>
            </a:r>
          </a:p>
        </p:txBody>
      </p:sp>
      <p:sp>
        <p:nvSpPr>
          <p:cNvPr id="39945" name="AutoShape 9"/>
          <p:cNvSpPr>
            <a:spLocks noChangeArrowheads="1"/>
          </p:cNvSpPr>
          <p:nvPr/>
        </p:nvSpPr>
        <p:spPr bwMode="auto">
          <a:xfrm>
            <a:off x="3657600" y="2438401"/>
            <a:ext cx="2209800" cy="238125"/>
          </a:xfrm>
          <a:prstGeom prst="rightArrow">
            <a:avLst>
              <a:gd name="adj1" fmla="val 50000"/>
              <a:gd name="adj2" fmla="val 232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AutoShape 10"/>
          <p:cNvSpPr>
            <a:spLocks noChangeArrowheads="1"/>
          </p:cNvSpPr>
          <p:nvPr/>
        </p:nvSpPr>
        <p:spPr bwMode="auto">
          <a:xfrm>
            <a:off x="3657600" y="2819401"/>
            <a:ext cx="2209800" cy="238125"/>
          </a:xfrm>
          <a:prstGeom prst="rightArrow">
            <a:avLst>
              <a:gd name="adj1" fmla="val 50000"/>
              <a:gd name="adj2" fmla="val 232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AutoShape 11"/>
          <p:cNvSpPr>
            <a:spLocks noChangeArrowheads="1"/>
          </p:cNvSpPr>
          <p:nvPr/>
        </p:nvSpPr>
        <p:spPr bwMode="auto">
          <a:xfrm>
            <a:off x="3657600" y="3124201"/>
            <a:ext cx="2209800" cy="238125"/>
          </a:xfrm>
          <a:prstGeom prst="rightArrow">
            <a:avLst>
              <a:gd name="adj1" fmla="val 50000"/>
              <a:gd name="adj2" fmla="val 232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8" name="AutoShape 12"/>
          <p:cNvSpPr>
            <a:spLocks noChangeArrowheads="1"/>
          </p:cNvSpPr>
          <p:nvPr/>
        </p:nvSpPr>
        <p:spPr bwMode="auto">
          <a:xfrm>
            <a:off x="3657600" y="3476626"/>
            <a:ext cx="2209800" cy="238125"/>
          </a:xfrm>
          <a:prstGeom prst="rightArrow">
            <a:avLst>
              <a:gd name="adj1" fmla="val 50000"/>
              <a:gd name="adj2" fmla="val 232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9" name="AutoShape 13"/>
          <p:cNvSpPr>
            <a:spLocks noChangeArrowheads="1"/>
          </p:cNvSpPr>
          <p:nvPr/>
        </p:nvSpPr>
        <p:spPr bwMode="auto">
          <a:xfrm rot="16200000">
            <a:off x="5824538" y="1785938"/>
            <a:ext cx="1066800" cy="238125"/>
          </a:xfrm>
          <a:prstGeom prst="rightArrow">
            <a:avLst>
              <a:gd name="adj1" fmla="val 50000"/>
              <a:gd name="adj2" fmla="val 112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0" name="AutoShape 14"/>
          <p:cNvSpPr>
            <a:spLocks noChangeArrowheads="1"/>
          </p:cNvSpPr>
          <p:nvPr/>
        </p:nvSpPr>
        <p:spPr bwMode="auto">
          <a:xfrm rot="16200000">
            <a:off x="6138863" y="1785938"/>
            <a:ext cx="1066800" cy="238125"/>
          </a:xfrm>
          <a:prstGeom prst="rightArrow">
            <a:avLst>
              <a:gd name="adj1" fmla="val 50000"/>
              <a:gd name="adj2" fmla="val 112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AutoShape 15"/>
          <p:cNvSpPr>
            <a:spLocks noChangeArrowheads="1"/>
          </p:cNvSpPr>
          <p:nvPr/>
        </p:nvSpPr>
        <p:spPr bwMode="auto">
          <a:xfrm rot="16200000">
            <a:off x="6443663" y="1785938"/>
            <a:ext cx="1066800" cy="238125"/>
          </a:xfrm>
          <a:prstGeom prst="rightArrow">
            <a:avLst>
              <a:gd name="adj1" fmla="val 50000"/>
              <a:gd name="adj2" fmla="val 112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2" name="Text Box 16"/>
          <p:cNvSpPr txBox="1">
            <a:spLocks noChangeArrowheads="1"/>
          </p:cNvSpPr>
          <p:nvPr/>
        </p:nvSpPr>
        <p:spPr bwMode="auto">
          <a:xfrm>
            <a:off x="1981201" y="2071688"/>
            <a:ext cx="28874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chemeClr val="accent1"/>
                </a:solidFill>
              </a:rPr>
              <a:t>Cold Air Infiltrates</a:t>
            </a:r>
          </a:p>
        </p:txBody>
      </p:sp>
      <p:sp>
        <p:nvSpPr>
          <p:cNvPr id="39953" name="Text Box 17"/>
          <p:cNvSpPr txBox="1">
            <a:spLocks noChangeArrowheads="1"/>
          </p:cNvSpPr>
          <p:nvPr/>
        </p:nvSpPr>
        <p:spPr bwMode="auto">
          <a:xfrm>
            <a:off x="6942139" y="1676400"/>
            <a:ext cx="2853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3300"/>
                </a:solidFill>
              </a:rPr>
              <a:t>Warm Air Escapes</a:t>
            </a:r>
          </a:p>
        </p:txBody>
      </p:sp>
    </p:spTree>
    <p:extLst>
      <p:ext uri="{BB962C8B-B14F-4D97-AF65-F5344CB8AC3E}">
        <p14:creationId xmlns:p14="http://schemas.microsoft.com/office/powerpoint/2010/main" val="248651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52"/>
                                        </p:tgtEl>
                                        <p:attrNameLst>
                                          <p:attrName>style.visibility</p:attrName>
                                        </p:attrNameLst>
                                      </p:cBhvr>
                                      <p:to>
                                        <p:strVal val="visible"/>
                                      </p:to>
                                    </p:set>
                                    <p:anim calcmode="lin" valueType="num">
                                      <p:cBhvr additive="base">
                                        <p:cTn id="7" dur="500" fill="hold"/>
                                        <p:tgtEl>
                                          <p:spTgt spid="39952"/>
                                        </p:tgtEl>
                                        <p:attrNameLst>
                                          <p:attrName>ppt_x</p:attrName>
                                        </p:attrNameLst>
                                      </p:cBhvr>
                                      <p:tavLst>
                                        <p:tav tm="0">
                                          <p:val>
                                            <p:strVal val="0-#ppt_w/2"/>
                                          </p:val>
                                        </p:tav>
                                        <p:tav tm="100000">
                                          <p:val>
                                            <p:strVal val="#ppt_x"/>
                                          </p:val>
                                        </p:tav>
                                      </p:tavLst>
                                    </p:anim>
                                    <p:anim calcmode="lin" valueType="num">
                                      <p:cBhvr additive="base">
                                        <p:cTn id="8" dur="500" fill="hold"/>
                                        <p:tgtEl>
                                          <p:spTgt spid="3995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46"/>
                                        </p:tgtEl>
                                        <p:attrNameLst>
                                          <p:attrName>style.visibility</p:attrName>
                                        </p:attrNameLst>
                                      </p:cBhvr>
                                      <p:to>
                                        <p:strVal val="visible"/>
                                      </p:to>
                                    </p:set>
                                    <p:anim calcmode="lin" valueType="num">
                                      <p:cBhvr additive="base">
                                        <p:cTn id="11" dur="500" fill="hold"/>
                                        <p:tgtEl>
                                          <p:spTgt spid="39946"/>
                                        </p:tgtEl>
                                        <p:attrNameLst>
                                          <p:attrName>ppt_x</p:attrName>
                                        </p:attrNameLst>
                                      </p:cBhvr>
                                      <p:tavLst>
                                        <p:tav tm="0">
                                          <p:val>
                                            <p:strVal val="0-#ppt_w/2"/>
                                          </p:val>
                                        </p:tav>
                                        <p:tav tm="100000">
                                          <p:val>
                                            <p:strVal val="#ppt_x"/>
                                          </p:val>
                                        </p:tav>
                                      </p:tavLst>
                                    </p:anim>
                                    <p:anim calcmode="lin" valueType="num">
                                      <p:cBhvr additive="base">
                                        <p:cTn id="12" dur="500" fill="hold"/>
                                        <p:tgtEl>
                                          <p:spTgt spid="399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45"/>
                                        </p:tgtEl>
                                        <p:attrNameLst>
                                          <p:attrName>style.visibility</p:attrName>
                                        </p:attrNameLst>
                                      </p:cBhvr>
                                      <p:to>
                                        <p:strVal val="visible"/>
                                      </p:to>
                                    </p:set>
                                    <p:anim calcmode="lin" valueType="num">
                                      <p:cBhvr additive="base">
                                        <p:cTn id="15" dur="500" fill="hold"/>
                                        <p:tgtEl>
                                          <p:spTgt spid="39945"/>
                                        </p:tgtEl>
                                        <p:attrNameLst>
                                          <p:attrName>ppt_x</p:attrName>
                                        </p:attrNameLst>
                                      </p:cBhvr>
                                      <p:tavLst>
                                        <p:tav tm="0">
                                          <p:val>
                                            <p:strVal val="0-#ppt_w/2"/>
                                          </p:val>
                                        </p:tav>
                                        <p:tav tm="100000">
                                          <p:val>
                                            <p:strVal val="#ppt_x"/>
                                          </p:val>
                                        </p:tav>
                                      </p:tavLst>
                                    </p:anim>
                                    <p:anim calcmode="lin" valueType="num">
                                      <p:cBhvr additive="base">
                                        <p:cTn id="16" dur="500" fill="hold"/>
                                        <p:tgtEl>
                                          <p:spTgt spid="3994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947"/>
                                        </p:tgtEl>
                                        <p:attrNameLst>
                                          <p:attrName>style.visibility</p:attrName>
                                        </p:attrNameLst>
                                      </p:cBhvr>
                                      <p:to>
                                        <p:strVal val="visible"/>
                                      </p:to>
                                    </p:set>
                                    <p:anim calcmode="lin" valueType="num">
                                      <p:cBhvr additive="base">
                                        <p:cTn id="19" dur="500" fill="hold"/>
                                        <p:tgtEl>
                                          <p:spTgt spid="39947"/>
                                        </p:tgtEl>
                                        <p:attrNameLst>
                                          <p:attrName>ppt_x</p:attrName>
                                        </p:attrNameLst>
                                      </p:cBhvr>
                                      <p:tavLst>
                                        <p:tav tm="0">
                                          <p:val>
                                            <p:strVal val="0-#ppt_w/2"/>
                                          </p:val>
                                        </p:tav>
                                        <p:tav tm="100000">
                                          <p:val>
                                            <p:strVal val="#ppt_x"/>
                                          </p:val>
                                        </p:tav>
                                      </p:tavLst>
                                    </p:anim>
                                    <p:anim calcmode="lin" valueType="num">
                                      <p:cBhvr additive="base">
                                        <p:cTn id="20" dur="500" fill="hold"/>
                                        <p:tgtEl>
                                          <p:spTgt spid="399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9948"/>
                                        </p:tgtEl>
                                        <p:attrNameLst>
                                          <p:attrName>style.visibility</p:attrName>
                                        </p:attrNameLst>
                                      </p:cBhvr>
                                      <p:to>
                                        <p:strVal val="visible"/>
                                      </p:to>
                                    </p:set>
                                    <p:anim calcmode="lin" valueType="num">
                                      <p:cBhvr additive="base">
                                        <p:cTn id="23" dur="500" fill="hold"/>
                                        <p:tgtEl>
                                          <p:spTgt spid="39948"/>
                                        </p:tgtEl>
                                        <p:attrNameLst>
                                          <p:attrName>ppt_x</p:attrName>
                                        </p:attrNameLst>
                                      </p:cBhvr>
                                      <p:tavLst>
                                        <p:tav tm="0">
                                          <p:val>
                                            <p:strVal val="0-#ppt_w/2"/>
                                          </p:val>
                                        </p:tav>
                                        <p:tav tm="100000">
                                          <p:val>
                                            <p:strVal val="#ppt_x"/>
                                          </p:val>
                                        </p:tav>
                                      </p:tavLst>
                                    </p:anim>
                                    <p:anim calcmode="lin" valueType="num">
                                      <p:cBhvr additive="base">
                                        <p:cTn id="24" dur="500" fill="hold"/>
                                        <p:tgtEl>
                                          <p:spTgt spid="3994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9949"/>
                                        </p:tgtEl>
                                        <p:attrNameLst>
                                          <p:attrName>style.visibility</p:attrName>
                                        </p:attrNameLst>
                                      </p:cBhvr>
                                      <p:to>
                                        <p:strVal val="visible"/>
                                      </p:to>
                                    </p:set>
                                    <p:animEffect transition="in" filter="dissolve">
                                      <p:cBhvr>
                                        <p:cTn id="29" dur="500"/>
                                        <p:tgtEl>
                                          <p:spTgt spid="3994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9950"/>
                                        </p:tgtEl>
                                        <p:attrNameLst>
                                          <p:attrName>style.visibility</p:attrName>
                                        </p:attrNameLst>
                                      </p:cBhvr>
                                      <p:to>
                                        <p:strVal val="visible"/>
                                      </p:to>
                                    </p:set>
                                    <p:animEffect transition="in" filter="dissolve">
                                      <p:cBhvr>
                                        <p:cTn id="32" dur="500"/>
                                        <p:tgtEl>
                                          <p:spTgt spid="3995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9951"/>
                                        </p:tgtEl>
                                        <p:attrNameLst>
                                          <p:attrName>style.visibility</p:attrName>
                                        </p:attrNameLst>
                                      </p:cBhvr>
                                      <p:to>
                                        <p:strVal val="visible"/>
                                      </p:to>
                                    </p:set>
                                    <p:animEffect transition="in" filter="dissolve">
                                      <p:cBhvr>
                                        <p:cTn id="35" dur="500"/>
                                        <p:tgtEl>
                                          <p:spTgt spid="3995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9953"/>
                                        </p:tgtEl>
                                        <p:attrNameLst>
                                          <p:attrName>style.visibility</p:attrName>
                                        </p:attrNameLst>
                                      </p:cBhvr>
                                      <p:to>
                                        <p:strVal val="visible"/>
                                      </p:to>
                                    </p:set>
                                    <p:animEffect transition="in" filter="dissolve">
                                      <p:cBhvr>
                                        <p:cTn id="38" dur="500"/>
                                        <p:tgtEl>
                                          <p:spTgt spid="3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nimBg="1"/>
      <p:bldP spid="39946" grpId="0" animBg="1"/>
      <p:bldP spid="39947" grpId="0" animBg="1"/>
      <p:bldP spid="39948" grpId="0" animBg="1"/>
      <p:bldP spid="39949" grpId="0" animBg="1"/>
      <p:bldP spid="39950" grpId="0" animBg="1"/>
      <p:bldP spid="39951" grpId="0" animBg="1"/>
      <p:bldP spid="39952" grpId="0"/>
      <p:bldP spid="399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a:noFill/>
          <a:ln/>
        </p:spPr>
        <p:txBody>
          <a:bodyPr/>
          <a:lstStyle/>
          <a:p>
            <a:r>
              <a:rPr lang="en-US" altLang="en-US" b="1" i="1"/>
              <a:t>Energy Gains &amp; Losses</a:t>
            </a:r>
          </a:p>
        </p:txBody>
      </p:sp>
      <p:pic>
        <p:nvPicPr>
          <p:cNvPr id="57350" name="Picture 6" descr="house air infil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3" y="1566864"/>
            <a:ext cx="11536212" cy="494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2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altLang="en-US" b="1" i="1"/>
              <a:t>Removing Snow Costs!!</a:t>
            </a:r>
          </a:p>
        </p:txBody>
      </p:sp>
      <p:pic>
        <p:nvPicPr>
          <p:cNvPr id="46085" name="Picture 5" descr="pembina snow 97"/>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5410200" y="3589338"/>
            <a:ext cx="52578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cavalier 97"/>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524000" y="1295401"/>
            <a:ext cx="5181600" cy="3363913"/>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 Box 7"/>
          <p:cNvSpPr txBox="1">
            <a:spLocks noChangeArrowheads="1"/>
          </p:cNvSpPr>
          <p:nvPr/>
        </p:nvSpPr>
        <p:spPr bwMode="auto">
          <a:xfrm>
            <a:off x="6858000" y="1295400"/>
            <a:ext cx="3581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Landowners have estimated that snow removal costs can run about $200 per year. </a:t>
            </a:r>
          </a:p>
        </p:txBody>
      </p:sp>
    </p:spTree>
    <p:extLst>
      <p:ext uri="{BB962C8B-B14F-4D97-AF65-F5344CB8AC3E}">
        <p14:creationId xmlns:p14="http://schemas.microsoft.com/office/powerpoint/2010/main" val="852456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ox(out)">
                                      <p:cBhvr>
                                        <p:cTn id="7" dur="500"/>
                                        <p:tgtEl>
                                          <p:spTgt spid="46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box(out)">
                                      <p:cBhvr>
                                        <p:cTn id="12" dur="500"/>
                                        <p:tgtEl>
                                          <p:spTgt spid="46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box(in)">
                                      <p:cBhvr>
                                        <p:cTn id="1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snowy barn"/>
          <p:cNvPicPr>
            <a:picLocks noChangeAspect="1" noChangeArrowheads="1"/>
          </p:cNvPicPr>
          <p:nvPr/>
        </p:nvPicPr>
        <p:blipFill>
          <a:blip r:embed="rId3">
            <a:lum bright="24000" contrast="6000"/>
            <a:extLst>
              <a:ext uri="{28A0092B-C50C-407E-A947-70E740481C1C}">
                <a14:useLocalDpi xmlns:a14="http://schemas.microsoft.com/office/drawing/2010/main" val="0"/>
              </a:ext>
            </a:extLst>
          </a:blip>
          <a:srcRect t="4445" r="2516"/>
          <a:stretch>
            <a:fillRect/>
          </a:stretch>
        </p:blipFill>
        <p:spPr bwMode="auto">
          <a:xfrm>
            <a:off x="1513725" y="-7191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6" name="Text Box 6"/>
          <p:cNvSpPr txBox="1">
            <a:spLocks noChangeArrowheads="1"/>
          </p:cNvSpPr>
          <p:nvPr/>
        </p:nvSpPr>
        <p:spPr bwMode="auto">
          <a:xfrm>
            <a:off x="3124200" y="76201"/>
            <a:ext cx="5943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MX" altLang="en-US" sz="4000" b="1" i="1">
                <a:solidFill>
                  <a:srgbClr val="FFFF00"/>
                </a:solidFill>
              </a:rPr>
              <a:t>Windbreaks Reduce Snow Removal Costs </a:t>
            </a:r>
          </a:p>
        </p:txBody>
      </p:sp>
      <p:sp>
        <p:nvSpPr>
          <p:cNvPr id="40967" name="Text Box 7"/>
          <p:cNvSpPr txBox="1">
            <a:spLocks noChangeArrowheads="1"/>
          </p:cNvSpPr>
          <p:nvPr/>
        </p:nvSpPr>
        <p:spPr bwMode="auto">
          <a:xfrm>
            <a:off x="5410200" y="4876800"/>
            <a:ext cx="411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MX" altLang="en-US" sz="2800" b="1"/>
              <a:t>Note drift position and open areas</a:t>
            </a:r>
          </a:p>
        </p:txBody>
      </p:sp>
      <p:grpSp>
        <p:nvGrpSpPr>
          <p:cNvPr id="40968" name="Group 8"/>
          <p:cNvGrpSpPr>
            <a:grpSpLocks/>
          </p:cNvGrpSpPr>
          <p:nvPr/>
        </p:nvGrpSpPr>
        <p:grpSpPr bwMode="auto">
          <a:xfrm>
            <a:off x="7391400" y="3962400"/>
            <a:ext cx="2133600" cy="1066800"/>
            <a:chOff x="3696" y="2496"/>
            <a:chExt cx="1344" cy="672"/>
          </a:xfrm>
        </p:grpSpPr>
        <p:sp>
          <p:nvSpPr>
            <p:cNvPr id="40969" name="Line 9"/>
            <p:cNvSpPr>
              <a:spLocks noChangeShapeType="1"/>
            </p:cNvSpPr>
            <p:nvPr/>
          </p:nvSpPr>
          <p:spPr bwMode="auto">
            <a:xfrm flipV="1">
              <a:off x="3696" y="2496"/>
              <a:ext cx="1344" cy="67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0" name="Line 10"/>
            <p:cNvSpPr>
              <a:spLocks noChangeShapeType="1"/>
            </p:cNvSpPr>
            <p:nvPr/>
          </p:nvSpPr>
          <p:spPr bwMode="auto">
            <a:xfrm flipV="1">
              <a:off x="3696" y="2496"/>
              <a:ext cx="0" cy="67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971" name="Group 11"/>
          <p:cNvGrpSpPr>
            <a:grpSpLocks/>
          </p:cNvGrpSpPr>
          <p:nvPr/>
        </p:nvGrpSpPr>
        <p:grpSpPr bwMode="auto">
          <a:xfrm>
            <a:off x="3962400" y="4191000"/>
            <a:ext cx="2362200" cy="1371600"/>
            <a:chOff x="1536" y="2640"/>
            <a:chExt cx="1488" cy="864"/>
          </a:xfrm>
        </p:grpSpPr>
        <p:sp>
          <p:nvSpPr>
            <p:cNvPr id="40972" name="Line 12"/>
            <p:cNvSpPr>
              <a:spLocks noChangeShapeType="1"/>
            </p:cNvSpPr>
            <p:nvPr/>
          </p:nvSpPr>
          <p:spPr bwMode="auto">
            <a:xfrm flipH="1">
              <a:off x="2016" y="3504"/>
              <a:ext cx="384"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3" name="Line 13"/>
            <p:cNvSpPr>
              <a:spLocks noChangeShapeType="1"/>
            </p:cNvSpPr>
            <p:nvPr/>
          </p:nvSpPr>
          <p:spPr bwMode="auto">
            <a:xfrm flipV="1">
              <a:off x="2016" y="2640"/>
              <a:ext cx="480" cy="86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Line 14"/>
            <p:cNvSpPr>
              <a:spLocks noChangeShapeType="1"/>
            </p:cNvSpPr>
            <p:nvPr/>
          </p:nvSpPr>
          <p:spPr bwMode="auto">
            <a:xfrm flipV="1">
              <a:off x="2016" y="2736"/>
              <a:ext cx="1008" cy="76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5" name="Line 15"/>
            <p:cNvSpPr>
              <a:spLocks noChangeShapeType="1"/>
            </p:cNvSpPr>
            <p:nvPr/>
          </p:nvSpPr>
          <p:spPr bwMode="auto">
            <a:xfrm flipH="1" flipV="1">
              <a:off x="1536" y="2784"/>
              <a:ext cx="480" cy="72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4073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b="1" i="1"/>
              <a:t>Reducing Physical Wind Damage</a:t>
            </a:r>
          </a:p>
        </p:txBody>
      </p:sp>
      <p:sp>
        <p:nvSpPr>
          <p:cNvPr id="48131" name="Rectangle 3"/>
          <p:cNvSpPr>
            <a:spLocks noGrp="1" noChangeArrowheads="1"/>
          </p:cNvSpPr>
          <p:nvPr>
            <p:ph type="body" idx="1"/>
          </p:nvPr>
        </p:nvSpPr>
        <p:spPr>
          <a:xfrm>
            <a:off x="6172200" y="1981200"/>
            <a:ext cx="4724400" cy="3429000"/>
          </a:xfrm>
        </p:spPr>
        <p:txBody>
          <a:bodyPr/>
          <a:lstStyle/>
          <a:p>
            <a:pPr>
              <a:buFontTx/>
              <a:buNone/>
            </a:pPr>
            <a:r>
              <a:rPr lang="en-US" altLang="en-US"/>
              <a:t> </a:t>
            </a:r>
            <a:r>
              <a:rPr lang="en-US" altLang="en-US" sz="2400"/>
              <a:t>1.  Roofs (wind)</a:t>
            </a:r>
          </a:p>
          <a:p>
            <a:pPr>
              <a:buFontTx/>
              <a:buNone/>
            </a:pPr>
            <a:r>
              <a:rPr lang="en-US" altLang="en-US" sz="2400"/>
              <a:t>  2.  Paint (blowing soil)</a:t>
            </a:r>
          </a:p>
          <a:p>
            <a:pPr>
              <a:buFontTx/>
              <a:buNone/>
            </a:pPr>
            <a:r>
              <a:rPr lang="en-US" altLang="en-US" sz="2400"/>
              <a:t>  3.  Doors and windows (wind)</a:t>
            </a:r>
          </a:p>
          <a:p>
            <a:pPr>
              <a:buFontTx/>
              <a:buNone/>
            </a:pPr>
            <a:r>
              <a:rPr lang="en-US" altLang="en-US" sz="2400"/>
              <a:t>  4.  Yards and gardens (wind)</a:t>
            </a:r>
          </a:p>
          <a:p>
            <a:pPr>
              <a:buFontTx/>
              <a:buNone/>
            </a:pPr>
            <a:r>
              <a:rPr lang="en-US" altLang="en-US" sz="2400"/>
              <a:t>  5.  Road surfaces (due to removal of windblown snow and wind deposited snow)</a:t>
            </a:r>
          </a:p>
        </p:txBody>
      </p:sp>
      <p:pic>
        <p:nvPicPr>
          <p:cNvPr id="48132" name="Picture 4" descr="firmal"/>
          <p:cNvPicPr preferRelativeResize="0">
            <a:picLocks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676400" y="1981200"/>
            <a:ext cx="4419600" cy="3505200"/>
          </a:xfrm>
          <a:prstGeom prst="rect">
            <a:avLst/>
          </a:prstGeom>
          <a:noFill/>
          <a:effectLst>
            <a:outerShdw dist="80322" dir="17306097" algn="ctr" rotWithShape="0">
              <a:srgbClr val="D5EBED"/>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21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out)">
                                      <p:cBhvr>
                                        <p:cTn id="7" dur="500"/>
                                        <p:tgtEl>
                                          <p:spTgt spid="4813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animEffect transition="in" filter="box(out)">
                                      <p:cBhvr>
                                        <p:cTn id="10" dur="500"/>
                                        <p:tgtEl>
                                          <p:spTgt spid="4813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Effect transition="in" filter="box(out)">
                                      <p:cBhvr>
                                        <p:cTn id="13" dur="500"/>
                                        <p:tgtEl>
                                          <p:spTgt spid="48131">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48131">
                                            <p:txEl>
                                              <p:pRg st="3" end="3"/>
                                            </p:txEl>
                                          </p:spTgt>
                                        </p:tgtEl>
                                        <p:attrNameLst>
                                          <p:attrName>style.visibility</p:attrName>
                                        </p:attrNameLst>
                                      </p:cBhvr>
                                      <p:to>
                                        <p:strVal val="visible"/>
                                      </p:to>
                                    </p:set>
                                    <p:animEffect transition="in" filter="box(out)">
                                      <p:cBhvr>
                                        <p:cTn id="16" dur="500"/>
                                        <p:tgtEl>
                                          <p:spTgt spid="48131">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box(out)">
                                      <p:cBhvr>
                                        <p:cTn id="19"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2754</Words>
  <Application>Microsoft Office PowerPoint</Application>
  <PresentationFormat>Widescreen</PresentationFormat>
  <Paragraphs>226</Paragraphs>
  <Slides>33</Slides>
  <Notes>31</Notes>
  <HiddenSlides>1</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Calibri Light</vt:lpstr>
      <vt:lpstr>Tahoma</vt:lpstr>
      <vt:lpstr>Times New Roman</vt:lpstr>
      <vt:lpstr>Office Theme</vt:lpstr>
      <vt:lpstr>PowerPoint Presentation</vt:lpstr>
      <vt:lpstr>PowerPoint Presentation</vt:lpstr>
      <vt:lpstr>Resource Needs</vt:lpstr>
      <vt:lpstr>Saving Energy</vt:lpstr>
      <vt:lpstr>Energy Gains &amp; Losses</vt:lpstr>
      <vt:lpstr>Energy Gains &amp; Losses</vt:lpstr>
      <vt:lpstr>Removing Snow Costs!!</vt:lpstr>
      <vt:lpstr>PowerPoint Presentation</vt:lpstr>
      <vt:lpstr>Reducing Physical Wind Damage</vt:lpstr>
      <vt:lpstr>Resource Needs – Roads </vt:lpstr>
      <vt:lpstr>PowerPoint Presentation</vt:lpstr>
      <vt:lpstr>PowerPoint Presentation</vt:lpstr>
      <vt:lpstr>Reduce Undesirable Noise</vt:lpstr>
      <vt:lpstr>Reduce Undesirable Noise</vt:lpstr>
      <vt:lpstr>Reduce Undesirable Noise</vt:lpstr>
      <vt:lpstr>Design</vt:lpstr>
      <vt:lpstr>Landowner Objectives</vt:lpstr>
      <vt:lpstr>The Dilemma:</vt:lpstr>
      <vt:lpstr>Design Principles</vt:lpstr>
      <vt:lpstr>Visual Compatibility</vt:lpstr>
      <vt:lpstr>Visual Compatibility</vt:lpstr>
      <vt:lpstr>Visual Variety – Needs Something</vt:lpstr>
      <vt:lpstr>Visual Variety - Traditional </vt:lpstr>
      <vt:lpstr>Visual Variety – a simple curve </vt:lpstr>
      <vt:lpstr>Visual Variety -Traditonal </vt:lpstr>
      <vt:lpstr>Visual Variety – Accent Plantings </vt:lpstr>
      <vt:lpstr>Visual Variety </vt:lpstr>
      <vt:lpstr>PowerPoint Presentation</vt:lpstr>
      <vt:lpstr>PowerPoint Presentation</vt:lpstr>
      <vt:lpstr>PowerPoint Presentation</vt:lpstr>
      <vt:lpstr>PowerPoint Presentation</vt:lpstr>
      <vt:lpstr>PowerPoint Presentation</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Stange, Craig - NRCS, Bismarck, ND</dc:creator>
  <cp:lastModifiedBy>MacFarland, Katherine D -FS</cp:lastModifiedBy>
  <cp:revision>18</cp:revision>
  <dcterms:created xsi:type="dcterms:W3CDTF">2016-04-26T18:02:28Z</dcterms:created>
  <dcterms:modified xsi:type="dcterms:W3CDTF">2016-12-12T20:28:32Z</dcterms:modified>
</cp:coreProperties>
</file>