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113"/>
  </p:notesMasterIdLst>
  <p:sldIdLst>
    <p:sldId id="256" r:id="rId2"/>
    <p:sldId id="277" r:id="rId3"/>
    <p:sldId id="278" r:id="rId4"/>
    <p:sldId id="308" r:id="rId5"/>
    <p:sldId id="384" r:id="rId6"/>
    <p:sldId id="385" r:id="rId7"/>
    <p:sldId id="386" r:id="rId8"/>
    <p:sldId id="387" r:id="rId9"/>
    <p:sldId id="311" r:id="rId10"/>
    <p:sldId id="321" r:id="rId11"/>
    <p:sldId id="322" r:id="rId12"/>
    <p:sldId id="319" r:id="rId13"/>
    <p:sldId id="300" r:id="rId14"/>
    <p:sldId id="301" r:id="rId15"/>
    <p:sldId id="312" r:id="rId16"/>
    <p:sldId id="313" r:id="rId17"/>
    <p:sldId id="314" r:id="rId18"/>
    <p:sldId id="316" r:id="rId19"/>
    <p:sldId id="324" r:id="rId20"/>
    <p:sldId id="302" r:id="rId21"/>
    <p:sldId id="304" r:id="rId22"/>
    <p:sldId id="303" r:id="rId23"/>
    <p:sldId id="323" r:id="rId24"/>
    <p:sldId id="305" r:id="rId25"/>
    <p:sldId id="309" r:id="rId26"/>
    <p:sldId id="270" r:id="rId27"/>
    <p:sldId id="271" r:id="rId28"/>
    <p:sldId id="259" r:id="rId29"/>
    <p:sldId id="260" r:id="rId30"/>
    <p:sldId id="261" r:id="rId31"/>
    <p:sldId id="262" r:id="rId32"/>
    <p:sldId id="263" r:id="rId33"/>
    <p:sldId id="264" r:id="rId34"/>
    <p:sldId id="325" r:id="rId35"/>
    <p:sldId id="265" r:id="rId36"/>
    <p:sldId id="266" r:id="rId37"/>
    <p:sldId id="269" r:id="rId38"/>
    <p:sldId id="267" r:id="rId39"/>
    <p:sldId id="326" r:id="rId40"/>
    <p:sldId id="327" r:id="rId41"/>
    <p:sldId id="328" r:id="rId42"/>
    <p:sldId id="286" r:id="rId43"/>
    <p:sldId id="329" r:id="rId44"/>
    <p:sldId id="330" r:id="rId45"/>
    <p:sldId id="332" r:id="rId46"/>
    <p:sldId id="331" r:id="rId47"/>
    <p:sldId id="287" r:id="rId48"/>
    <p:sldId id="285" r:id="rId49"/>
    <p:sldId id="390" r:id="rId50"/>
    <p:sldId id="391" r:id="rId51"/>
    <p:sldId id="333" r:id="rId52"/>
    <p:sldId id="268" r:id="rId53"/>
    <p:sldId id="282" r:id="rId54"/>
    <p:sldId id="283" r:id="rId55"/>
    <p:sldId id="284" r:id="rId56"/>
    <p:sldId id="334" r:id="rId57"/>
    <p:sldId id="349" r:id="rId58"/>
    <p:sldId id="288" r:id="rId59"/>
    <p:sldId id="289" r:id="rId60"/>
    <p:sldId id="392" r:id="rId61"/>
    <p:sldId id="335" r:id="rId62"/>
    <p:sldId id="336" r:id="rId63"/>
    <p:sldId id="337" r:id="rId64"/>
    <p:sldId id="338" r:id="rId65"/>
    <p:sldId id="339" r:id="rId66"/>
    <p:sldId id="340" r:id="rId67"/>
    <p:sldId id="341" r:id="rId68"/>
    <p:sldId id="342" r:id="rId69"/>
    <p:sldId id="343" r:id="rId70"/>
    <p:sldId id="344" r:id="rId71"/>
    <p:sldId id="369" r:id="rId72"/>
    <p:sldId id="370" r:id="rId73"/>
    <p:sldId id="373" r:id="rId74"/>
    <p:sldId id="348" r:id="rId75"/>
    <p:sldId id="350" r:id="rId76"/>
    <p:sldId id="351" r:id="rId77"/>
    <p:sldId id="394" r:id="rId78"/>
    <p:sldId id="377" r:id="rId79"/>
    <p:sldId id="352" r:id="rId80"/>
    <p:sldId id="353" r:id="rId81"/>
    <p:sldId id="354" r:id="rId82"/>
    <p:sldId id="357" r:id="rId83"/>
    <p:sldId id="355" r:id="rId84"/>
    <p:sldId id="378" r:id="rId85"/>
    <p:sldId id="376" r:id="rId86"/>
    <p:sldId id="356" r:id="rId87"/>
    <p:sldId id="383" r:id="rId88"/>
    <p:sldId id="393" r:id="rId89"/>
    <p:sldId id="374" r:id="rId90"/>
    <p:sldId id="360" r:id="rId91"/>
    <p:sldId id="362" r:id="rId92"/>
    <p:sldId id="363" r:id="rId93"/>
    <p:sldId id="382" r:id="rId94"/>
    <p:sldId id="364" r:id="rId95"/>
    <p:sldId id="375" r:id="rId96"/>
    <p:sldId id="365" r:id="rId97"/>
    <p:sldId id="366" r:id="rId98"/>
    <p:sldId id="361" r:id="rId99"/>
    <p:sldId id="297" r:id="rId100"/>
    <p:sldId id="395" r:id="rId101"/>
    <p:sldId id="396" r:id="rId102"/>
    <p:sldId id="397" r:id="rId103"/>
    <p:sldId id="398" r:id="rId104"/>
    <p:sldId id="399" r:id="rId105"/>
    <p:sldId id="400" r:id="rId106"/>
    <p:sldId id="401" r:id="rId107"/>
    <p:sldId id="402" r:id="rId108"/>
    <p:sldId id="403" r:id="rId109"/>
    <p:sldId id="273" r:id="rId110"/>
    <p:sldId id="275" r:id="rId111"/>
    <p:sldId id="389" r:id="rId1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0000FF"/>
    <a:srgbClr val="FF0000"/>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4854" autoAdjust="0"/>
    <p:restoredTop sz="94707" autoAdjust="0"/>
  </p:normalViewPr>
  <p:slideViewPr>
    <p:cSldViewPr>
      <p:cViewPr>
        <p:scale>
          <a:sx n="66" d="100"/>
          <a:sy n="66" d="100"/>
        </p:scale>
        <p:origin x="-22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6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DEC2761-206A-4475-8217-02F52722EA8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4E49DC19-FF59-40E0-8C92-D1A40364DA92}" type="slidenum">
              <a:rPr lang="en-US"/>
              <a:pPr/>
              <a:t>1</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78035AE-A291-43C0-9B23-3A99749D5558}" type="slidenum">
              <a:rPr lang="en-US"/>
              <a:pPr/>
              <a:t>14</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CFA6123-EA8B-48DA-A554-836AC473244C}" type="slidenum">
              <a:rPr lang="en-US"/>
              <a:pPr/>
              <a:t>15</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31FD2A1-E708-476A-85E9-6F5D07389036}" type="slidenum">
              <a:rPr lang="en-US"/>
              <a:pPr/>
              <a:t>16</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92E2F59-D9AA-42A3-B4F6-7F5758CBFE05}" type="slidenum">
              <a:rPr lang="en-US"/>
              <a:pPr/>
              <a:t>17</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C80BC0C-CCAA-4EA7-A15D-D73C5326A743}" type="slidenum">
              <a:rPr lang="en-US"/>
              <a:pPr/>
              <a:t>18</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3CACC9D-F958-48EF-9B04-BC4DFFA33BEC}" type="slidenum">
              <a:rPr lang="en-US"/>
              <a:pPr/>
              <a:t>19</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0509F3B2-82A5-448B-B426-8A831AC083D9}" type="slidenum">
              <a:rPr lang="en-US"/>
              <a:pPr/>
              <a:t>20</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00936524-556F-40CC-9E9A-BEF3964A47FB}" type="slidenum">
              <a:rPr lang="en-US"/>
              <a:pPr/>
              <a:t>21</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CCB1ED23-CC8E-4864-BCAE-F84D591488A7}" type="slidenum">
              <a:rPr lang="en-US"/>
              <a:pPr/>
              <a:t>22</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DFBCC72-A7A6-41BD-AC4B-9632DEFC2D66}" type="slidenum">
              <a:rPr lang="en-US"/>
              <a:pPr/>
              <a:t>23</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662A036-3880-4711-A1FF-FE0509FCFE4D}" type="slidenum">
              <a:rPr lang="en-US"/>
              <a:pPr/>
              <a:t>2</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2E01290-DD59-4558-BC52-09393A444D9D}" type="slidenum">
              <a:rPr lang="en-US"/>
              <a:pPr/>
              <a:t>24</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FFDFE9EF-D081-434B-8102-DE2409B62446}" type="slidenum">
              <a:rPr lang="en-US"/>
              <a:pPr/>
              <a:t>25</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8EC64AA-DC9B-4EEC-B91B-5837F841A3AC}" type="slidenum">
              <a:rPr lang="en-US"/>
              <a:pPr/>
              <a:t>26</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7C6173C-5097-4994-8422-33D2304F365E}" type="slidenum">
              <a:rPr lang="en-US"/>
              <a:pPr/>
              <a:t>27</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0F72102-3C8E-4F08-ACCD-17D276940639}" type="slidenum">
              <a:rPr lang="en-US"/>
              <a:pPr/>
              <a:t>28</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67EE83F-B1A9-415D-A107-03036EC1A5A0}" type="slidenum">
              <a:rPr lang="en-US"/>
              <a:pPr/>
              <a:t>29</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F87C6E7-9165-4EE8-A958-CB8B1325C7B2}" type="slidenum">
              <a:rPr lang="en-US"/>
              <a:pPr/>
              <a:t>30</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12C41FE-A2F3-408D-9356-821069F095AA}" type="slidenum">
              <a:rPr lang="en-US"/>
              <a:pPr/>
              <a:t>31</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5D3EBF0-8A60-426A-B80A-905E5BC781FE}" type="slidenum">
              <a:rPr lang="en-US"/>
              <a:pPr/>
              <a:t>32</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6AD3EFE8-0FC1-42EB-830B-1A22BF8543B8}" type="slidenum">
              <a:rPr lang="en-US"/>
              <a:pPr/>
              <a:t>33</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2C3535DD-933C-4EFA-8C53-08861FDB8A68}" type="slidenum">
              <a:rPr lang="en-US"/>
              <a:pPr/>
              <a:t>3</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097329F-0473-494F-9EE7-B5FE088FE19A}" type="slidenum">
              <a:rPr lang="en-US"/>
              <a:pPr/>
              <a:t>34</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C0F04DBE-5D71-4391-A928-02183C58E58B}" type="slidenum">
              <a:rPr lang="en-US"/>
              <a:pPr/>
              <a:t>35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AAB11CC0-EC6E-4CE5-87B7-B190F5A341A7}" type="slidenum">
              <a:rPr lang="en-US"/>
              <a:pPr/>
              <a:t>36</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7D41234-B4D5-4C55-ABA4-E43FBC384DFC}" type="slidenum">
              <a:rPr lang="en-US"/>
              <a:pPr/>
              <a:t>37</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34F430C4-C383-4724-9FE6-8909BA7C6A28}" type="slidenum">
              <a:rPr lang="en-US"/>
              <a:pPr/>
              <a:t>38</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820A11CB-FE2F-473D-9B15-46E936ACD943}" type="slidenum">
              <a:rPr lang="en-US"/>
              <a:pPr/>
              <a:t>39</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31B4AC9-8905-445A-A409-7D1FD5E09977}" type="slidenum">
              <a:rPr lang="en-US"/>
              <a:pPr/>
              <a:t>40</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01D25711-FEA9-41D6-B604-A85459DBC2E5}" type="slidenum">
              <a:rPr lang="en-US"/>
              <a:pPr/>
              <a:t>41</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B3CED617-64AB-4E15-8807-8D8F1636A0BB}" type="slidenum">
              <a:rPr lang="en-US"/>
              <a:pPr/>
              <a:t>42</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3484602E-02EE-4130-837F-2CA50D4902E2}" type="slidenum">
              <a:rPr lang="en-US"/>
              <a:pPr/>
              <a:t>43</a:t>
            </a:fld>
            <a:endParaRPr 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6E152007-7D62-42DB-AB5C-5F067DA4BF07}" type="slidenum">
              <a:rPr lang="en-US"/>
              <a:pPr/>
              <a:t>4</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D45ADE3D-319F-42C6-9B7C-DC229B447379}" type="slidenum">
              <a:rPr lang="en-US"/>
              <a:pPr/>
              <a:t>44</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C14E535-2E97-4F78-9DE0-4379861DDBD3}" type="slidenum">
              <a:rPr lang="en-US"/>
              <a:pPr/>
              <a:t>45</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E53BFAB-E54C-4E85-8420-FDF54F060EFC}" type="slidenum">
              <a:rPr lang="en-US"/>
              <a:pPr/>
              <a:t>46</a:t>
            </a:fld>
            <a:endParaRPr 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6BABD337-80B3-414C-9989-526798A37AD2}" type="slidenum">
              <a:rPr lang="en-US"/>
              <a:pPr/>
              <a:t>47</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1553C082-CE53-4F5C-9C44-57AFD479F916}" type="slidenum">
              <a:rPr lang="en-US"/>
              <a:pPr/>
              <a:t>48</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165D27D9-2FD8-4489-82CE-F603572B4B3A}" type="slidenum">
              <a:rPr lang="en-US"/>
              <a:pPr/>
              <a:t>51</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9814D7D8-B29B-4882-A01C-D49CA4D63145}" type="slidenum">
              <a:rPr lang="en-US"/>
              <a:pPr/>
              <a:t>52</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5E54DFE-0C58-470F-9980-7256E0B9347E}" type="slidenum">
              <a:rPr lang="en-US"/>
              <a:pPr/>
              <a:t>53</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BFB9C3E-D0FD-4CB9-8593-7076D13645F6}" type="slidenum">
              <a:rPr lang="en-US"/>
              <a:pPr/>
              <a:t>54</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0AF6E30-8101-4B87-88A3-3CA38A4DA583}" type="slidenum">
              <a:rPr lang="en-US"/>
              <a:pPr/>
              <a:t>55</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083057B-4F6A-4ABB-9FF9-2FA27CB7EEE8}" type="slidenum">
              <a:rPr lang="en-US"/>
              <a:pPr/>
              <a:t>9</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332931DF-C47F-430C-A5B5-0E7E5455150C}" type="slidenum">
              <a:rPr lang="en-US"/>
              <a:pPr/>
              <a:t>56</a:t>
            </a:fld>
            <a:endParaRPr lang="en-US"/>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14CB3B8-4666-44FC-9172-4DC9C2FF73E4}" type="slidenum">
              <a:rPr lang="en-US"/>
              <a:pPr/>
              <a:t>57</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B18955A-D81E-4439-B2A6-200AC7BEF75B}" type="slidenum">
              <a:rPr lang="en-US"/>
              <a:pPr/>
              <a:t>58</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A480A8F-254A-4854-98F9-9D1751707A3A}" type="slidenum">
              <a:rPr lang="en-US"/>
              <a:pPr/>
              <a:t>59</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D9F75E04-B480-4EA8-96E5-3710145D8586}" type="slidenum">
              <a:rPr lang="en-US"/>
              <a:pPr/>
              <a:t>60</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19E9AFDB-2CA4-45B2-B6D5-35A1F2562859}" type="slidenum">
              <a:rPr lang="en-US"/>
              <a:pPr/>
              <a:t>61</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93DCA5B3-A3A3-46B4-B1E3-3A84901182B1}" type="slidenum">
              <a:rPr lang="en-US"/>
              <a:pPr/>
              <a:t>62</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879CB628-71A1-4F7B-9CC7-B2FA3089FA73}" type="slidenum">
              <a:rPr lang="en-US"/>
              <a:pPr/>
              <a:t>63</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B481FAE-E58C-4233-B927-AEBA6F1552BF}" type="slidenum">
              <a:rPr lang="en-US"/>
              <a:pPr/>
              <a:t>64</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2B1E47EF-087C-4254-A015-9BBB27C3FDF4}" type="slidenum">
              <a:rPr lang="en-US"/>
              <a:pPr/>
              <a:t>65</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FDFC6786-79AF-47D1-A475-B07240114B55}" type="slidenum">
              <a:rPr lang="en-US"/>
              <a:pPr/>
              <a:t>10</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8CCB13D-6E28-4099-82DA-6107A1A91959}" type="slidenum">
              <a:rPr lang="en-US"/>
              <a:pPr/>
              <a:t>66</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BC62ED65-42D0-4BB8-A3A8-1ACAFF59BC93}" type="slidenum">
              <a:rPr lang="en-US"/>
              <a:pPr/>
              <a:t>67</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2CFD32B-C40F-46C8-A433-FA341951F6DA}" type="slidenum">
              <a:rPr lang="en-US"/>
              <a:pPr/>
              <a:t>68</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D81A24D-E116-42EF-A77B-5F68AF93FA40}" type="slidenum">
              <a:rPr lang="en-US"/>
              <a:pPr/>
              <a:t>69</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54DF457F-187E-4F30-A9AE-19FFC2DA6A55}" type="slidenum">
              <a:rPr lang="en-US"/>
              <a:pPr/>
              <a:t>70</a:t>
            </a:fld>
            <a:endParaRPr 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698A5ACA-AED1-4C76-AD0A-456588CE9FBF}" type="slidenum">
              <a:rPr lang="en-US"/>
              <a:pPr/>
              <a:t>71</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DE686622-7EE3-48BC-AC0A-69A0DFBF3DAE}" type="slidenum">
              <a:rPr lang="en-US"/>
              <a:pPr/>
              <a:t>72</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F7CB7DF1-7592-4E60-A1F4-2025F8DF042F}" type="slidenum">
              <a:rPr lang="en-US"/>
              <a:pPr/>
              <a:t>73</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606A03FE-3444-4950-93AE-A8127B6B766F}" type="slidenum">
              <a:rPr lang="en-US"/>
              <a:pPr/>
              <a:t>74</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89E967A2-8FA0-423C-80DB-42247B8909CD}" type="slidenum">
              <a:rPr lang="en-US"/>
              <a:pPr/>
              <a:t>75</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AF046B0-60B1-4F9D-9B4B-62A01417DCB5}" type="slidenum">
              <a:rPr lang="en-US"/>
              <a:pPr/>
              <a:t>11</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F64326AD-15BC-46C3-8104-06ADB6E2F199}" type="slidenum">
              <a:rPr lang="en-US"/>
              <a:pPr/>
              <a:t>76</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9F245162-DB75-41CB-B24B-08B04333B331}" type="slidenum">
              <a:rPr lang="en-US"/>
              <a:pPr/>
              <a:t>78</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FBC7AF82-1466-482C-94B2-42157794F9C7}" type="slidenum">
              <a:rPr lang="en-US"/>
              <a:pPr/>
              <a:t>79</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A8AAFB4D-D29F-447A-B99F-A47B2D2B9D4B}" type="slidenum">
              <a:rPr lang="en-US"/>
              <a:pPr/>
              <a:t>80</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8F7A6E2B-9693-44D4-B6E5-F99B420AE5DA}" type="slidenum">
              <a:rPr lang="en-US"/>
              <a:pPr/>
              <a:t>81</a:t>
            </a:fld>
            <a:endParaRPr 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CF02F738-E78A-4832-8558-56B881A19BFF}" type="slidenum">
              <a:rPr lang="en-US"/>
              <a:pPr/>
              <a:t>82</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456033AC-CC37-4221-8651-374666982C5B}" type="slidenum">
              <a:rPr lang="en-US"/>
              <a:pPr/>
              <a:t>83</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87ACA8BE-5DD3-4580-A8FB-EA6C906DEA09}" type="slidenum">
              <a:rPr lang="en-US"/>
              <a:pPr/>
              <a:t>84</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7EC96858-C695-4A2D-AD88-738EA3E02941}" type="slidenum">
              <a:rPr lang="en-US"/>
              <a:pPr/>
              <a:t>85</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51542A12-C33B-4F60-A229-DF777A5C8C27}" type="slidenum">
              <a:rPr lang="en-US"/>
              <a:pPr/>
              <a:t>86</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E3FFC74-D482-4573-A991-A2A0A0393F2E}" type="slidenum">
              <a:rPr lang="en-US"/>
              <a:pPr/>
              <a:t>12</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662252F2-A06C-4CB5-A0D9-8C87BF8E0A6C}" type="slidenum">
              <a:rPr lang="en-US"/>
              <a:pPr/>
              <a:t>89</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14FE253E-02E5-4D1C-944B-C99ABDA67076}" type="slidenum">
              <a:rPr lang="en-US"/>
              <a:pPr/>
              <a:t>90</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27E2708F-F0F8-482E-B8CF-8AEBC5465F4D}" type="slidenum">
              <a:rPr lang="en-US"/>
              <a:pPr/>
              <a:t>91</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592AEFD0-2DD9-4F64-A614-A84192519BDA}" type="slidenum">
              <a:rPr lang="en-US"/>
              <a:pPr/>
              <a:t>92</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96CAD84A-138D-4FA8-87CB-5BE4EF0DD175}" type="slidenum">
              <a:rPr lang="en-US"/>
              <a:pPr/>
              <a:t>93</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06C94F25-8CBD-41BF-B864-817995E8C50E}" type="slidenum">
              <a:rPr lang="en-US"/>
              <a:pPr/>
              <a:t>94</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3467120F-6758-4A3C-9D4F-ED35321D7FA2}" type="slidenum">
              <a:rPr lang="en-US"/>
              <a:pPr/>
              <a:t>95</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07A9CB20-0D26-4075-BB10-1748CB514EFD}" type="slidenum">
              <a:rPr lang="en-US"/>
              <a:pPr/>
              <a:t>96</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1C25755F-06BB-4C55-8E8A-A1A8A946EB20}" type="slidenum">
              <a:rPr lang="en-US"/>
              <a:pPr/>
              <a:t>97</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62FFDBAF-821B-43FC-B54C-50044D9B9629}" type="slidenum">
              <a:rPr lang="en-US"/>
              <a:pPr/>
              <a:t>98</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E7DCE00-ED96-400A-829F-EFB606E9C8B2}" type="slidenum">
              <a:rPr lang="en-US"/>
              <a:pPr/>
              <a:t>13</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AC8D0E4B-AFF2-4C86-840F-36C17D43596C}" type="slidenum">
              <a:rPr lang="en-US"/>
              <a:pPr/>
              <a:t>99</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392FBFE2-8E9D-4FFD-B35F-9EEA226FEE88}" type="slidenum">
              <a:rPr lang="en-US"/>
              <a:pPr/>
              <a:t>109</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17F7A01D-84B2-4FB0-8054-7E0EB391BD1D}" type="slidenum">
              <a:rPr lang="en-US"/>
              <a:pPr/>
              <a:t>110</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9A292-66D3-4C09-86FB-3296EFD7206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29F2E8-2BBF-429C-B3AA-0C4F75972B0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504C59-A3A7-4DA0-9C91-F5396079E24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10804-A628-4533-B466-F16C284C36F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FC113-5005-4126-8983-B7ABB6C6FAE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ED8A3-F687-4C4E-8635-6626AF69954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B62212-3725-4658-84BA-EF7ECDAFA88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8959BB-A24B-44BA-B652-D4496CE9C82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59B6F0-1D25-44B6-9F79-7F95E6C399A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805C9F-D0DC-4DBC-8C29-E7E37C0187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5324B0-FAEE-4F4F-94BC-71044AF973A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D32094-94CB-4A0B-A10D-2B31EC82DDA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D6D0502-6138-4172-87C1-EDB67371A40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hyperlink" Target="mailto:rkarrfalt@fs.fed.u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1.xml.rels><?xml version="1.0" encoding="UTF-8" standalone="yes"?>
<Relationships xmlns="http://schemas.openxmlformats.org/package/2006/relationships"><Relationship Id="rId3" Type="http://schemas.openxmlformats.org/officeDocument/2006/relationships/hyperlink" Target="http://www.ars-grin.gov/npgs/acc/acc_queries.html" TargetMode="External"/><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sz="4000" smtClean="0"/>
              <a:t>Ash Seed Collection</a:t>
            </a:r>
            <a:br>
              <a:rPr lang="en-US" sz="4000" smtClean="0"/>
            </a:br>
            <a:r>
              <a:rPr lang="en-US" sz="4000" smtClean="0"/>
              <a:t>and </a:t>
            </a:r>
            <a:br>
              <a:rPr lang="en-US" sz="4000" smtClean="0"/>
            </a:br>
            <a:r>
              <a:rPr lang="en-US" sz="4000" smtClean="0"/>
              <a:t>Emerald Ash Borer (EAB)</a:t>
            </a:r>
          </a:p>
        </p:txBody>
      </p:sp>
      <p:sp>
        <p:nvSpPr>
          <p:cNvPr id="2051" name="Rectangle 3"/>
          <p:cNvSpPr>
            <a:spLocks noGrp="1" noChangeArrowheads="1"/>
          </p:cNvSpPr>
          <p:nvPr>
            <p:ph type="subTitle" idx="1"/>
          </p:nvPr>
        </p:nvSpPr>
        <p:spPr/>
        <p:txBody>
          <a:bodyPr/>
          <a:lstStyle/>
          <a:p>
            <a:pPr eaLnBrk="1" hangingPunct="1">
              <a:lnSpc>
                <a:spcPct val="80000"/>
              </a:lnSpc>
            </a:pPr>
            <a:r>
              <a:rPr lang="en-US" sz="1400" smtClean="0"/>
              <a:t>Prepared by R.P. Karrfalt</a:t>
            </a:r>
          </a:p>
          <a:p>
            <a:pPr eaLnBrk="1" hangingPunct="1">
              <a:lnSpc>
                <a:spcPct val="80000"/>
              </a:lnSpc>
            </a:pPr>
            <a:r>
              <a:rPr lang="en-US" sz="1400" smtClean="0"/>
              <a:t>Director, USFS National Seed Laboratory</a:t>
            </a:r>
          </a:p>
          <a:p>
            <a:pPr eaLnBrk="1" hangingPunct="1">
              <a:lnSpc>
                <a:spcPct val="80000"/>
              </a:lnSpc>
            </a:pPr>
            <a:r>
              <a:rPr lang="en-US" sz="1400" smtClean="0"/>
              <a:t>August  2011</a:t>
            </a:r>
          </a:p>
          <a:p>
            <a:pPr eaLnBrk="1" hangingPunct="1">
              <a:lnSpc>
                <a:spcPct val="80000"/>
              </a:lnSpc>
            </a:pPr>
            <a:r>
              <a:rPr lang="en-US" sz="1400" smtClean="0">
                <a:hlinkClick r:id="rId4"/>
              </a:rPr>
              <a:t>rkarrfalt@fs.fed.us</a:t>
            </a:r>
            <a:endParaRPr lang="en-US" sz="1400" smtClean="0"/>
          </a:p>
          <a:p>
            <a:pPr eaLnBrk="1" hangingPunct="1">
              <a:lnSpc>
                <a:spcPct val="80000"/>
              </a:lnSpc>
            </a:pPr>
            <a:r>
              <a:rPr lang="en-US" sz="1400" smtClean="0"/>
              <a:t>http://www.nsl.fs.fed.us</a:t>
            </a:r>
          </a:p>
          <a:p>
            <a:pPr eaLnBrk="1" hangingPunct="1">
              <a:lnSpc>
                <a:spcPct val="80000"/>
              </a:lnSpc>
            </a:pPr>
            <a:r>
              <a:rPr lang="en-US" sz="1400" smtClean="0"/>
              <a:t>471-751-3551</a:t>
            </a:r>
          </a:p>
          <a:p>
            <a:pPr eaLnBrk="1" hangingPunct="1">
              <a:lnSpc>
                <a:spcPct val="80000"/>
              </a:lnSpc>
            </a:pPr>
            <a:r>
              <a:rPr lang="en-US" sz="1400" smtClean="0"/>
              <a:t>404-275-5398</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p:txBody>
          <a:bodyPr/>
          <a:lstStyle/>
          <a:p>
            <a:pPr eaLnBrk="1" hangingPunct="1"/>
            <a:r>
              <a:rPr lang="en-US" smtClean="0"/>
              <a:t>Ash trees have </a:t>
            </a:r>
            <a:r>
              <a:rPr lang="en-US" smtClean="0">
                <a:solidFill>
                  <a:srgbClr val="FF0000"/>
                </a:solidFill>
              </a:rPr>
              <a:t>opposite</a:t>
            </a:r>
            <a:r>
              <a:rPr lang="en-US" smtClean="0"/>
              <a:t>  branches.</a:t>
            </a:r>
          </a:p>
        </p:txBody>
      </p:sp>
      <p:sp>
        <p:nvSpPr>
          <p:cNvPr id="11267" name="Rectangle 3"/>
          <p:cNvSpPr>
            <a:spLocks noGrp="1" noChangeArrowheads="1"/>
          </p:cNvSpPr>
          <p:nvPr>
            <p:ph type="subTitle" idx="1"/>
          </p:nvPr>
        </p:nvSpPr>
        <p:spPr>
          <a:xfrm>
            <a:off x="1371600" y="3886200"/>
            <a:ext cx="6400800" cy="2286000"/>
          </a:xfrm>
        </p:spPr>
        <p:txBody>
          <a:bodyPr/>
          <a:lstStyle/>
          <a:p>
            <a:pPr eaLnBrk="1" hangingPunct="1">
              <a:lnSpc>
                <a:spcPct val="90000"/>
              </a:lnSpc>
            </a:pPr>
            <a:r>
              <a:rPr lang="en-US" sz="2400" dirty="0" smtClean="0">
                <a:solidFill>
                  <a:srgbClr val="A50021"/>
                </a:solidFill>
              </a:rPr>
              <a:t>M</a:t>
            </a:r>
            <a:r>
              <a:rPr lang="en-US" sz="2400" dirty="0" smtClean="0"/>
              <a:t>aples, </a:t>
            </a:r>
            <a:r>
              <a:rPr lang="en-US" sz="2400" dirty="0" smtClean="0">
                <a:solidFill>
                  <a:srgbClr val="A50021"/>
                </a:solidFill>
              </a:rPr>
              <a:t>a</a:t>
            </a:r>
            <a:r>
              <a:rPr lang="en-US" sz="2400" dirty="0" smtClean="0"/>
              <a:t>shes, </a:t>
            </a:r>
            <a:r>
              <a:rPr lang="en-US" sz="2400" dirty="0" smtClean="0">
                <a:solidFill>
                  <a:srgbClr val="A50021"/>
                </a:solidFill>
              </a:rPr>
              <a:t>d</a:t>
            </a:r>
            <a:r>
              <a:rPr lang="en-US" sz="2400" dirty="0" smtClean="0"/>
              <a:t>ogwoods, and </a:t>
            </a:r>
            <a:r>
              <a:rPr lang="en-US" sz="2400" dirty="0" smtClean="0">
                <a:solidFill>
                  <a:srgbClr val="A50021"/>
                </a:solidFill>
              </a:rPr>
              <a:t>horse </a:t>
            </a:r>
            <a:r>
              <a:rPr lang="en-US" sz="2400" dirty="0" smtClean="0"/>
              <a:t>chestnuts </a:t>
            </a:r>
            <a:r>
              <a:rPr lang="en-US" sz="2400" dirty="0" smtClean="0">
                <a:solidFill>
                  <a:srgbClr val="A50021"/>
                </a:solidFill>
              </a:rPr>
              <a:t>(mad horse)</a:t>
            </a:r>
            <a:r>
              <a:rPr lang="en-US" sz="2400" dirty="0" smtClean="0"/>
              <a:t> have opposite branches but only ash and box elder have a </a:t>
            </a:r>
            <a:r>
              <a:rPr lang="en-US" sz="2400" dirty="0" err="1" smtClean="0"/>
              <a:t>pinnately</a:t>
            </a:r>
            <a:r>
              <a:rPr lang="en-US" sz="2400" dirty="0" smtClean="0"/>
              <a:t> compound leaf.  Do not get confused with box elder. Horse chestnut has a </a:t>
            </a:r>
            <a:r>
              <a:rPr lang="en-US" sz="2400" dirty="0" err="1" smtClean="0"/>
              <a:t>palmately</a:t>
            </a:r>
            <a:r>
              <a:rPr lang="en-US" sz="2400" dirty="0" smtClean="0"/>
              <a:t> (like a hand) compound leaf.</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DSCN0436"/>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16771" name="Text Box 3"/>
          <p:cNvSpPr txBox="1">
            <a:spLocks noChangeArrowheads="1"/>
          </p:cNvSpPr>
          <p:nvPr/>
        </p:nvSpPr>
        <p:spPr bwMode="auto">
          <a:xfrm>
            <a:off x="4038600" y="5638800"/>
            <a:ext cx="4495800" cy="77946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16 to 20 oz drink bottle</a:t>
            </a:r>
          </a:p>
          <a:p>
            <a:pPr>
              <a:spcBef>
                <a:spcPct val="50000"/>
              </a:spcBef>
            </a:pPr>
            <a:r>
              <a:rPr lang="en-US">
                <a:solidFill>
                  <a:srgbClr val="FFFF00"/>
                </a:solidFill>
              </a:rPr>
              <a:t>2.5 in diameter x 6 in. tall main body</a:t>
            </a:r>
          </a:p>
        </p:txBody>
      </p:sp>
      <p:sp>
        <p:nvSpPr>
          <p:cNvPr id="416772" name="Line 4"/>
          <p:cNvSpPr>
            <a:spLocks noChangeShapeType="1"/>
          </p:cNvSpPr>
          <p:nvPr/>
        </p:nvSpPr>
        <p:spPr bwMode="auto">
          <a:xfrm flipV="1">
            <a:off x="7162800" y="4419600"/>
            <a:ext cx="685800" cy="1219200"/>
          </a:xfrm>
          <a:prstGeom prst="line">
            <a:avLst/>
          </a:prstGeom>
          <a:noFill/>
          <a:ln w="9525">
            <a:solidFill>
              <a:srgbClr val="FFFF00"/>
            </a:solidFill>
            <a:round/>
            <a:headEnd/>
            <a:tailEnd type="triangle" w="med" len="med"/>
          </a:ln>
          <a:effectLst/>
        </p:spPr>
        <p:txBody>
          <a:bodyPr/>
          <a:lstStyle/>
          <a:p>
            <a:endParaRPr lang="en-US"/>
          </a:p>
        </p:txBody>
      </p:sp>
      <p:sp>
        <p:nvSpPr>
          <p:cNvPr id="416773" name="Text Box 5"/>
          <p:cNvSpPr txBox="1">
            <a:spLocks noChangeArrowheads="1"/>
          </p:cNvSpPr>
          <p:nvPr/>
        </p:nvSpPr>
        <p:spPr bwMode="auto">
          <a:xfrm>
            <a:off x="609600" y="5715000"/>
            <a:ext cx="29718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Stick to hook lateral branch</a:t>
            </a:r>
          </a:p>
        </p:txBody>
      </p:sp>
      <p:sp>
        <p:nvSpPr>
          <p:cNvPr id="416774" name="Line 6"/>
          <p:cNvSpPr>
            <a:spLocks noChangeShapeType="1"/>
          </p:cNvSpPr>
          <p:nvPr/>
        </p:nvSpPr>
        <p:spPr bwMode="auto">
          <a:xfrm flipV="1">
            <a:off x="1981200" y="4419600"/>
            <a:ext cx="304800" cy="1295400"/>
          </a:xfrm>
          <a:prstGeom prst="line">
            <a:avLst/>
          </a:prstGeom>
          <a:noFill/>
          <a:ln w="9525">
            <a:solidFill>
              <a:srgbClr val="FFFF00"/>
            </a:solidFill>
            <a:round/>
            <a:headEnd/>
            <a:tailEnd type="triangle" w="med" len="med"/>
          </a:ln>
          <a:effectLst/>
        </p:spPr>
        <p:txBody>
          <a:bodyPr/>
          <a:lstStyle/>
          <a:p>
            <a:endParaRPr lang="en-US"/>
          </a:p>
        </p:txBody>
      </p:sp>
      <p:sp>
        <p:nvSpPr>
          <p:cNvPr id="416775" name="Text Box 7"/>
          <p:cNvSpPr txBox="1">
            <a:spLocks noChangeArrowheads="1"/>
          </p:cNvSpPr>
          <p:nvPr/>
        </p:nvSpPr>
        <p:spPr bwMode="auto">
          <a:xfrm>
            <a:off x="6019800" y="1143000"/>
            <a:ext cx="2819400" cy="915988"/>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Packaging tape or moisture proof tape of your choice</a:t>
            </a:r>
          </a:p>
        </p:txBody>
      </p:sp>
      <p:sp>
        <p:nvSpPr>
          <p:cNvPr id="416776" name="Line 8"/>
          <p:cNvSpPr>
            <a:spLocks noChangeShapeType="1"/>
          </p:cNvSpPr>
          <p:nvPr/>
        </p:nvSpPr>
        <p:spPr bwMode="auto">
          <a:xfrm flipH="1">
            <a:off x="6705600" y="2057400"/>
            <a:ext cx="762000" cy="1295400"/>
          </a:xfrm>
          <a:prstGeom prst="line">
            <a:avLst/>
          </a:prstGeom>
          <a:noFill/>
          <a:ln w="9525">
            <a:solidFill>
              <a:srgbClr val="FFFF00"/>
            </a:solidFill>
            <a:round/>
            <a:headEnd/>
            <a:tailEnd type="triangle" w="med" len="med"/>
          </a:ln>
          <a:effectLst/>
        </p:spPr>
        <p:txBody>
          <a:bodyPr/>
          <a:lstStyle/>
          <a:p>
            <a:endParaRPr lang="en-US"/>
          </a:p>
        </p:txBody>
      </p:sp>
      <p:sp>
        <p:nvSpPr>
          <p:cNvPr id="416777" name="Text Box 9"/>
          <p:cNvSpPr txBox="1">
            <a:spLocks noChangeArrowheads="1"/>
          </p:cNvSpPr>
          <p:nvPr/>
        </p:nvSpPr>
        <p:spPr bwMode="auto">
          <a:xfrm>
            <a:off x="1143000" y="609600"/>
            <a:ext cx="4114800" cy="915988"/>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This modified pole pruner can cut a seed laden branch and lower it gently to the tarp or ground.</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DSCN043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17795" name="Text Box 3"/>
          <p:cNvSpPr txBox="1">
            <a:spLocks noChangeArrowheads="1"/>
          </p:cNvSpPr>
          <p:nvPr/>
        </p:nvSpPr>
        <p:spPr bwMode="auto">
          <a:xfrm>
            <a:off x="4724400" y="4343400"/>
            <a:ext cx="3124200" cy="641350"/>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Bottle is the spacer to hold stick out from cutting head.</a:t>
            </a:r>
          </a:p>
        </p:txBody>
      </p:sp>
      <p:sp>
        <p:nvSpPr>
          <p:cNvPr id="417796" name="Line 4"/>
          <p:cNvSpPr>
            <a:spLocks noChangeShapeType="1"/>
          </p:cNvSpPr>
          <p:nvPr/>
        </p:nvSpPr>
        <p:spPr bwMode="auto">
          <a:xfrm flipV="1">
            <a:off x="6629400" y="3657600"/>
            <a:ext cx="381000" cy="685800"/>
          </a:xfrm>
          <a:prstGeom prst="line">
            <a:avLst/>
          </a:prstGeom>
          <a:noFill/>
          <a:ln w="9525">
            <a:solidFill>
              <a:srgbClr val="FFFF00"/>
            </a:solidFill>
            <a:round/>
            <a:headEnd/>
            <a:tailEnd type="triangle" w="med" len="med"/>
          </a:ln>
          <a:effectLst/>
        </p:spPr>
        <p:txBody>
          <a:bodyPr/>
          <a:lstStyle/>
          <a:p>
            <a:endParaRPr lang="en-US"/>
          </a:p>
        </p:txBody>
      </p:sp>
      <p:sp>
        <p:nvSpPr>
          <p:cNvPr id="417797" name="Line 5"/>
          <p:cNvSpPr>
            <a:spLocks noChangeShapeType="1"/>
          </p:cNvSpPr>
          <p:nvPr/>
        </p:nvSpPr>
        <p:spPr bwMode="auto">
          <a:xfrm flipV="1">
            <a:off x="1295400" y="1981200"/>
            <a:ext cx="0" cy="1143000"/>
          </a:xfrm>
          <a:prstGeom prst="line">
            <a:avLst/>
          </a:prstGeom>
          <a:noFill/>
          <a:ln w="9525">
            <a:solidFill>
              <a:srgbClr val="FFFF00"/>
            </a:solidFill>
            <a:round/>
            <a:headEnd type="triangle" w="med" len="med"/>
            <a:tailEnd type="triangle" w="med" len="med"/>
          </a:ln>
          <a:effectLst/>
        </p:spPr>
        <p:txBody>
          <a:bodyPr/>
          <a:lstStyle/>
          <a:p>
            <a:endParaRPr lang="en-US"/>
          </a:p>
        </p:txBody>
      </p:sp>
      <p:sp>
        <p:nvSpPr>
          <p:cNvPr id="417798" name="Text Box 6"/>
          <p:cNvSpPr txBox="1">
            <a:spLocks noChangeArrowheads="1"/>
          </p:cNvSpPr>
          <p:nvPr/>
        </p:nvSpPr>
        <p:spPr bwMode="auto">
          <a:xfrm>
            <a:off x="1981200" y="4419600"/>
            <a:ext cx="2286000" cy="376238"/>
          </a:xfrm>
          <a:prstGeom prst="rect">
            <a:avLst/>
          </a:prstGeom>
          <a:solidFill>
            <a:schemeClr val="accent2"/>
          </a:solidFill>
          <a:ln w="9525">
            <a:solidFill>
              <a:srgbClr val="FFFF00"/>
            </a:solidFill>
            <a:miter lim="800000"/>
            <a:headEnd/>
            <a:tailEnd/>
          </a:ln>
          <a:effectLst/>
        </p:spPr>
        <p:txBody>
          <a:bodyPr>
            <a:spAutoFit/>
          </a:bodyPr>
          <a:lstStyle/>
          <a:p>
            <a:pPr>
              <a:spcBef>
                <a:spcPct val="50000"/>
              </a:spcBef>
            </a:pPr>
            <a:r>
              <a:rPr lang="en-US">
                <a:solidFill>
                  <a:srgbClr val="FFFF00"/>
                </a:solidFill>
              </a:rPr>
              <a:t>Head of pruner hook</a:t>
            </a:r>
          </a:p>
        </p:txBody>
      </p:sp>
      <p:sp>
        <p:nvSpPr>
          <p:cNvPr id="417799" name="Line 7"/>
          <p:cNvSpPr>
            <a:spLocks noChangeShapeType="1"/>
          </p:cNvSpPr>
          <p:nvPr/>
        </p:nvSpPr>
        <p:spPr bwMode="auto">
          <a:xfrm flipH="1" flipV="1">
            <a:off x="1371600" y="3200400"/>
            <a:ext cx="838200" cy="1219200"/>
          </a:xfrm>
          <a:prstGeom prst="line">
            <a:avLst/>
          </a:prstGeom>
          <a:noFill/>
          <a:ln w="9525">
            <a:solidFill>
              <a:srgbClr val="FFFF00"/>
            </a:solidFill>
            <a:round/>
            <a:headEnd/>
            <a:tailEnd type="triangle" w="med" len="med"/>
          </a:ln>
          <a:effectLst/>
        </p:spPr>
        <p:txBody>
          <a:bodyPr/>
          <a:lstStyle/>
          <a:p>
            <a:endParaRPr lang="en-US"/>
          </a:p>
        </p:txBody>
      </p:sp>
      <p:sp>
        <p:nvSpPr>
          <p:cNvPr id="417800" name="Line 8"/>
          <p:cNvSpPr>
            <a:spLocks noChangeShapeType="1"/>
          </p:cNvSpPr>
          <p:nvPr/>
        </p:nvSpPr>
        <p:spPr bwMode="auto">
          <a:xfrm flipV="1">
            <a:off x="2438400" y="3200400"/>
            <a:ext cx="228600" cy="1219200"/>
          </a:xfrm>
          <a:prstGeom prst="line">
            <a:avLst/>
          </a:prstGeom>
          <a:noFill/>
          <a:ln w="9525">
            <a:solidFill>
              <a:srgbClr val="FFFF00"/>
            </a:solidFill>
            <a:round/>
            <a:headEnd/>
            <a:tailEnd type="triangle" w="med" len="med"/>
          </a:ln>
          <a:effectLst/>
        </p:spPr>
        <p:txBody>
          <a:bodyPr/>
          <a:lstStyle/>
          <a:p>
            <a:endParaRPr lang="en-US"/>
          </a:p>
        </p:txBody>
      </p:sp>
      <p:sp>
        <p:nvSpPr>
          <p:cNvPr id="417801" name="Text Box 9"/>
          <p:cNvSpPr txBox="1">
            <a:spLocks noChangeArrowheads="1"/>
          </p:cNvSpPr>
          <p:nvPr/>
        </p:nvSpPr>
        <p:spPr bwMode="auto">
          <a:xfrm>
            <a:off x="2514600" y="609600"/>
            <a:ext cx="3352800" cy="1603375"/>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Approximate 2 inch clearance between cutting head and stick.</a:t>
            </a:r>
          </a:p>
          <a:p>
            <a:pPr>
              <a:spcBef>
                <a:spcPct val="50000"/>
              </a:spcBef>
            </a:pPr>
            <a:r>
              <a:rPr lang="en-US">
                <a:solidFill>
                  <a:srgbClr val="FFFF00"/>
                </a:solidFill>
              </a:rPr>
              <a:t>Stick needs to extend a little past top of cutting head.</a:t>
            </a:r>
          </a:p>
        </p:txBody>
      </p:sp>
      <p:sp>
        <p:nvSpPr>
          <p:cNvPr id="417802" name="Line 10"/>
          <p:cNvSpPr>
            <a:spLocks noChangeShapeType="1"/>
          </p:cNvSpPr>
          <p:nvPr/>
        </p:nvSpPr>
        <p:spPr bwMode="auto">
          <a:xfrm>
            <a:off x="2895600" y="1752600"/>
            <a:ext cx="0" cy="0"/>
          </a:xfrm>
          <a:prstGeom prst="line">
            <a:avLst/>
          </a:prstGeom>
          <a:noFill/>
          <a:ln w="9525">
            <a:solidFill>
              <a:schemeClr val="tx1"/>
            </a:solidFill>
            <a:round/>
            <a:headEnd/>
            <a:tailEnd type="triangle" w="med" len="med"/>
          </a:ln>
          <a:effectLst/>
        </p:spPr>
        <p:txBody>
          <a:bodyPr/>
          <a:lstStyle/>
          <a:p>
            <a:endParaRPr lang="en-US"/>
          </a:p>
        </p:txBody>
      </p:sp>
      <p:sp>
        <p:nvSpPr>
          <p:cNvPr id="417803" name="Line 11"/>
          <p:cNvSpPr>
            <a:spLocks noChangeShapeType="1"/>
          </p:cNvSpPr>
          <p:nvPr/>
        </p:nvSpPr>
        <p:spPr bwMode="auto">
          <a:xfrm flipH="1">
            <a:off x="1295400" y="1600200"/>
            <a:ext cx="1219200" cy="990600"/>
          </a:xfrm>
          <a:prstGeom prst="line">
            <a:avLst/>
          </a:prstGeom>
          <a:noFill/>
          <a:ln w="9525">
            <a:solidFill>
              <a:srgbClr val="FFFF00"/>
            </a:solidFill>
            <a:round/>
            <a:headEnd/>
            <a:tailEnd type="triangle" w="med" len="med"/>
          </a:ln>
          <a:effectLst/>
        </p:spPr>
        <p:txBody>
          <a:bodyPr/>
          <a:lstStyle/>
          <a:p>
            <a:endParaRPr lang="en-US"/>
          </a:p>
        </p:txBody>
      </p:sp>
      <p:sp>
        <p:nvSpPr>
          <p:cNvPr id="417804" name="Text Box 12"/>
          <p:cNvSpPr txBox="1">
            <a:spLocks noChangeArrowheads="1"/>
          </p:cNvSpPr>
          <p:nvPr/>
        </p:nvSpPr>
        <p:spPr bwMode="auto">
          <a:xfrm>
            <a:off x="1219200" y="6096000"/>
            <a:ext cx="25908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Modified pole pruner</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DSCN043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18819" name="Text Box 3"/>
          <p:cNvSpPr txBox="1">
            <a:spLocks noChangeArrowheads="1"/>
          </p:cNvSpPr>
          <p:nvPr/>
        </p:nvSpPr>
        <p:spPr bwMode="auto">
          <a:xfrm>
            <a:off x="6019800" y="457200"/>
            <a:ext cx="17526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Lateral branch</a:t>
            </a:r>
          </a:p>
        </p:txBody>
      </p:sp>
      <p:sp>
        <p:nvSpPr>
          <p:cNvPr id="418820" name="Line 4"/>
          <p:cNvSpPr>
            <a:spLocks noChangeShapeType="1"/>
          </p:cNvSpPr>
          <p:nvPr/>
        </p:nvSpPr>
        <p:spPr bwMode="auto">
          <a:xfrm flipH="1">
            <a:off x="5105400" y="838200"/>
            <a:ext cx="1295400" cy="1143000"/>
          </a:xfrm>
          <a:prstGeom prst="line">
            <a:avLst/>
          </a:prstGeom>
          <a:noFill/>
          <a:ln w="9525">
            <a:solidFill>
              <a:srgbClr val="FFFF00"/>
            </a:solidFill>
            <a:round/>
            <a:headEnd/>
            <a:tailEnd type="triangle" w="med" len="med"/>
          </a:ln>
          <a:effectLst/>
        </p:spPr>
        <p:txBody>
          <a:bodyPr/>
          <a:lstStyle/>
          <a:p>
            <a:endParaRPr lang="en-US"/>
          </a:p>
        </p:txBody>
      </p:sp>
      <p:sp>
        <p:nvSpPr>
          <p:cNvPr id="418821" name="Text Box 5"/>
          <p:cNvSpPr txBox="1">
            <a:spLocks noChangeArrowheads="1"/>
          </p:cNvSpPr>
          <p:nvPr/>
        </p:nvSpPr>
        <p:spPr bwMode="auto">
          <a:xfrm>
            <a:off x="6172200" y="4191000"/>
            <a:ext cx="2362200" cy="915988"/>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Place the stick behind a lateral branch</a:t>
            </a:r>
          </a:p>
        </p:txBody>
      </p:sp>
      <p:sp>
        <p:nvSpPr>
          <p:cNvPr id="418822" name="Line 6"/>
          <p:cNvSpPr>
            <a:spLocks noChangeShapeType="1"/>
          </p:cNvSpPr>
          <p:nvPr/>
        </p:nvSpPr>
        <p:spPr bwMode="auto">
          <a:xfrm flipH="1" flipV="1">
            <a:off x="5105400" y="3581400"/>
            <a:ext cx="1066800" cy="838200"/>
          </a:xfrm>
          <a:prstGeom prst="line">
            <a:avLst/>
          </a:prstGeom>
          <a:noFill/>
          <a:ln w="9525">
            <a:solidFill>
              <a:srgbClr val="FFFF00"/>
            </a:solidFill>
            <a:round/>
            <a:headEnd/>
            <a:tailEnd type="triangle" w="med" len="med"/>
          </a:ln>
          <a:effectLst/>
        </p:spPr>
        <p:txBody>
          <a:bodyPr/>
          <a:lstStyle/>
          <a:p>
            <a:endParaRPr lang="en-US"/>
          </a:p>
        </p:txBody>
      </p:sp>
      <p:sp>
        <p:nvSpPr>
          <p:cNvPr id="418823" name="Text Box 7"/>
          <p:cNvSpPr txBox="1">
            <a:spLocks noChangeArrowheads="1"/>
          </p:cNvSpPr>
          <p:nvPr/>
        </p:nvSpPr>
        <p:spPr bwMode="auto">
          <a:xfrm>
            <a:off x="457200" y="609600"/>
            <a:ext cx="15240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Cutting head</a:t>
            </a:r>
          </a:p>
        </p:txBody>
      </p:sp>
      <p:sp>
        <p:nvSpPr>
          <p:cNvPr id="418824" name="Line 8"/>
          <p:cNvSpPr>
            <a:spLocks noChangeShapeType="1"/>
          </p:cNvSpPr>
          <p:nvPr/>
        </p:nvSpPr>
        <p:spPr bwMode="auto">
          <a:xfrm>
            <a:off x="914400" y="990600"/>
            <a:ext cx="2286000" cy="1981200"/>
          </a:xfrm>
          <a:prstGeom prst="line">
            <a:avLst/>
          </a:prstGeom>
          <a:noFill/>
          <a:ln w="9525">
            <a:solidFill>
              <a:srgbClr val="FFFF00"/>
            </a:solidFill>
            <a:round/>
            <a:headEnd/>
            <a:tailEnd type="triangle" w="med" len="med"/>
          </a:ln>
          <a:effectLst/>
        </p:spPr>
        <p:txBody>
          <a:bodyPr/>
          <a:lstStyle/>
          <a:p>
            <a:endParaRPr lang="en-US"/>
          </a:p>
        </p:txBody>
      </p:sp>
      <p:sp>
        <p:nvSpPr>
          <p:cNvPr id="418825" name="Text Box 9"/>
          <p:cNvSpPr txBox="1">
            <a:spLocks noChangeArrowheads="1"/>
          </p:cNvSpPr>
          <p:nvPr/>
        </p:nvSpPr>
        <p:spPr bwMode="auto">
          <a:xfrm>
            <a:off x="609600" y="5105400"/>
            <a:ext cx="3581400" cy="641350"/>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Preparing to cut and lower a branch with seeds.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DSCN043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19843" name="Text Box 3"/>
          <p:cNvSpPr txBox="1">
            <a:spLocks noChangeArrowheads="1"/>
          </p:cNvSpPr>
          <p:nvPr/>
        </p:nvSpPr>
        <p:spPr bwMode="auto">
          <a:xfrm>
            <a:off x="6019800" y="685800"/>
            <a:ext cx="16002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Cutting head</a:t>
            </a:r>
          </a:p>
        </p:txBody>
      </p:sp>
      <p:sp>
        <p:nvSpPr>
          <p:cNvPr id="419844" name="Line 4"/>
          <p:cNvSpPr>
            <a:spLocks noChangeShapeType="1"/>
          </p:cNvSpPr>
          <p:nvPr/>
        </p:nvSpPr>
        <p:spPr bwMode="auto">
          <a:xfrm flipH="1">
            <a:off x="4648200" y="838200"/>
            <a:ext cx="1371600" cy="457200"/>
          </a:xfrm>
          <a:prstGeom prst="line">
            <a:avLst/>
          </a:prstGeom>
          <a:noFill/>
          <a:ln w="9525">
            <a:solidFill>
              <a:srgbClr val="FFFF00"/>
            </a:solidFill>
            <a:round/>
            <a:headEnd/>
            <a:tailEnd type="triangle" w="med" len="med"/>
          </a:ln>
          <a:effectLst/>
        </p:spPr>
        <p:txBody>
          <a:bodyPr/>
          <a:lstStyle/>
          <a:p>
            <a:endParaRPr lang="en-US"/>
          </a:p>
        </p:txBody>
      </p:sp>
      <p:sp>
        <p:nvSpPr>
          <p:cNvPr id="419845" name="Text Box 5"/>
          <p:cNvSpPr txBox="1">
            <a:spLocks noChangeArrowheads="1"/>
          </p:cNvSpPr>
          <p:nvPr/>
        </p:nvSpPr>
        <p:spPr bwMode="auto">
          <a:xfrm>
            <a:off x="1219200" y="3657600"/>
            <a:ext cx="16764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Lateral branch</a:t>
            </a:r>
          </a:p>
        </p:txBody>
      </p:sp>
      <p:sp>
        <p:nvSpPr>
          <p:cNvPr id="419846" name="Line 6"/>
          <p:cNvSpPr>
            <a:spLocks noChangeShapeType="1"/>
          </p:cNvSpPr>
          <p:nvPr/>
        </p:nvSpPr>
        <p:spPr bwMode="auto">
          <a:xfrm flipV="1">
            <a:off x="2895600" y="3581400"/>
            <a:ext cx="990600" cy="152400"/>
          </a:xfrm>
          <a:prstGeom prst="line">
            <a:avLst/>
          </a:prstGeom>
          <a:noFill/>
          <a:ln w="9525">
            <a:solidFill>
              <a:srgbClr val="FFFF00"/>
            </a:solidFill>
            <a:round/>
            <a:headEnd/>
            <a:tailEnd type="triangle" w="med" len="med"/>
          </a:ln>
          <a:effectLst/>
        </p:spPr>
        <p:txBody>
          <a:bodyPr/>
          <a:lstStyle/>
          <a:p>
            <a:endParaRPr lang="en-US"/>
          </a:p>
        </p:txBody>
      </p:sp>
      <p:sp>
        <p:nvSpPr>
          <p:cNvPr id="419847" name="Text Box 7"/>
          <p:cNvSpPr txBox="1">
            <a:spLocks noChangeArrowheads="1"/>
          </p:cNvSpPr>
          <p:nvPr/>
        </p:nvSpPr>
        <p:spPr bwMode="auto">
          <a:xfrm>
            <a:off x="6019800" y="6019800"/>
            <a:ext cx="1905000" cy="650875"/>
          </a:xfrm>
          <a:prstGeom prst="rect">
            <a:avLst/>
          </a:prstGeom>
          <a:solidFill>
            <a:schemeClr val="accent2"/>
          </a:solidFill>
          <a:ln w="9525">
            <a:solidFill>
              <a:srgbClr val="FFFF00"/>
            </a:solidFill>
            <a:miter lim="800000"/>
            <a:headEnd/>
            <a:tailEnd/>
          </a:ln>
          <a:effectLst/>
        </p:spPr>
        <p:txBody>
          <a:bodyPr>
            <a:spAutoFit/>
          </a:bodyPr>
          <a:lstStyle/>
          <a:p>
            <a:pPr>
              <a:spcBef>
                <a:spcPct val="50000"/>
              </a:spcBef>
            </a:pPr>
            <a:r>
              <a:rPr lang="en-US">
                <a:solidFill>
                  <a:srgbClr val="FFFF00"/>
                </a:solidFill>
              </a:rPr>
              <a:t>Stick behind the lateral branch</a:t>
            </a:r>
          </a:p>
        </p:txBody>
      </p:sp>
      <p:sp>
        <p:nvSpPr>
          <p:cNvPr id="419848" name="Line 8"/>
          <p:cNvSpPr>
            <a:spLocks noChangeShapeType="1"/>
          </p:cNvSpPr>
          <p:nvPr/>
        </p:nvSpPr>
        <p:spPr bwMode="auto">
          <a:xfrm flipH="1" flipV="1">
            <a:off x="5105400" y="5486400"/>
            <a:ext cx="914400" cy="762000"/>
          </a:xfrm>
          <a:prstGeom prst="line">
            <a:avLst/>
          </a:prstGeom>
          <a:noFill/>
          <a:ln w="9525">
            <a:solidFill>
              <a:srgbClr val="FFFF00"/>
            </a:solidFill>
            <a:round/>
            <a:headEnd/>
            <a:tailEnd type="triangle" w="med" len="med"/>
          </a:ln>
          <a:effectLst/>
        </p:spPr>
        <p:txBody>
          <a:bodyPr/>
          <a:lstStyle/>
          <a:p>
            <a:endParaRPr lang="en-US"/>
          </a:p>
        </p:txBody>
      </p:sp>
      <p:sp>
        <p:nvSpPr>
          <p:cNvPr id="419849" name="Text Box 9"/>
          <p:cNvSpPr txBox="1">
            <a:spLocks noChangeArrowheads="1"/>
          </p:cNvSpPr>
          <p:nvPr/>
        </p:nvSpPr>
        <p:spPr bwMode="auto">
          <a:xfrm>
            <a:off x="7239000" y="1981200"/>
            <a:ext cx="8382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Seeds</a:t>
            </a:r>
          </a:p>
        </p:txBody>
      </p:sp>
      <p:sp>
        <p:nvSpPr>
          <p:cNvPr id="419850" name="Line 10"/>
          <p:cNvSpPr>
            <a:spLocks noChangeShapeType="1"/>
          </p:cNvSpPr>
          <p:nvPr/>
        </p:nvSpPr>
        <p:spPr bwMode="auto">
          <a:xfrm flipH="1">
            <a:off x="5257800" y="2133600"/>
            <a:ext cx="1981200" cy="685800"/>
          </a:xfrm>
          <a:prstGeom prst="line">
            <a:avLst/>
          </a:prstGeom>
          <a:noFill/>
          <a:ln w="9525">
            <a:solidFill>
              <a:srgbClr val="FFFF00"/>
            </a:solidFill>
            <a:round/>
            <a:headEnd/>
            <a:tailEnd type="triangle" w="med" len="med"/>
          </a:ln>
          <a:effectLst/>
        </p:spPr>
        <p:txBody>
          <a:bodyPr/>
          <a:lstStyle/>
          <a:p>
            <a:endParaRPr lang="en-US"/>
          </a:p>
        </p:txBody>
      </p:sp>
      <p:sp>
        <p:nvSpPr>
          <p:cNvPr id="419851" name="Line 11"/>
          <p:cNvSpPr>
            <a:spLocks noChangeShapeType="1"/>
          </p:cNvSpPr>
          <p:nvPr/>
        </p:nvSpPr>
        <p:spPr bwMode="auto">
          <a:xfrm flipH="1">
            <a:off x="6096000" y="2362200"/>
            <a:ext cx="1219200" cy="1524000"/>
          </a:xfrm>
          <a:prstGeom prst="line">
            <a:avLst/>
          </a:prstGeom>
          <a:noFill/>
          <a:ln w="9525">
            <a:solidFill>
              <a:srgbClr val="FFFF00"/>
            </a:solidFill>
            <a:round/>
            <a:headEnd/>
            <a:tailEnd type="triangle" w="med" len="med"/>
          </a:ln>
          <a:effectLst/>
        </p:spPr>
        <p:txBody>
          <a:bodyPr/>
          <a:lstStyle/>
          <a:p>
            <a:endParaRPr lang="en-US"/>
          </a:p>
        </p:txBody>
      </p:sp>
      <p:sp>
        <p:nvSpPr>
          <p:cNvPr id="419852" name="Line 12"/>
          <p:cNvSpPr>
            <a:spLocks noChangeShapeType="1"/>
          </p:cNvSpPr>
          <p:nvPr/>
        </p:nvSpPr>
        <p:spPr bwMode="auto">
          <a:xfrm>
            <a:off x="7772400" y="2362200"/>
            <a:ext cx="533400" cy="3048000"/>
          </a:xfrm>
          <a:prstGeom prst="line">
            <a:avLst/>
          </a:prstGeom>
          <a:noFill/>
          <a:ln w="9525">
            <a:solidFill>
              <a:srgbClr val="FFFF00"/>
            </a:solidFill>
            <a:round/>
            <a:headEnd/>
            <a:tailEnd type="triangle" w="med" len="med"/>
          </a:ln>
          <a:effectLst/>
        </p:spPr>
        <p:txBody>
          <a:bodyPr/>
          <a:lstStyle/>
          <a:p>
            <a:endParaRPr lang="en-US"/>
          </a:p>
        </p:txBody>
      </p:sp>
      <p:sp>
        <p:nvSpPr>
          <p:cNvPr id="419853" name="Text Box 13"/>
          <p:cNvSpPr txBox="1">
            <a:spLocks noChangeArrowheads="1"/>
          </p:cNvSpPr>
          <p:nvPr/>
        </p:nvSpPr>
        <p:spPr bwMode="auto">
          <a:xfrm>
            <a:off x="2362200" y="4800600"/>
            <a:ext cx="16764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Main branch</a:t>
            </a:r>
          </a:p>
        </p:txBody>
      </p:sp>
      <p:sp>
        <p:nvSpPr>
          <p:cNvPr id="419854" name="Line 14"/>
          <p:cNvSpPr>
            <a:spLocks noChangeShapeType="1"/>
          </p:cNvSpPr>
          <p:nvPr/>
        </p:nvSpPr>
        <p:spPr bwMode="auto">
          <a:xfrm flipV="1">
            <a:off x="4038600" y="4800600"/>
            <a:ext cx="1600200" cy="152400"/>
          </a:xfrm>
          <a:prstGeom prst="line">
            <a:avLst/>
          </a:prstGeom>
          <a:noFill/>
          <a:ln w="9525">
            <a:solidFill>
              <a:srgbClr val="FFFF00"/>
            </a:solidFill>
            <a:round/>
            <a:headEnd/>
            <a:tailEnd type="triangle" w="med" len="med"/>
          </a:ln>
          <a:effectLst/>
        </p:spPr>
        <p:txBody>
          <a:bodyPr/>
          <a:lstStyle/>
          <a:p>
            <a:endParaRPr lang="en-US"/>
          </a:p>
        </p:txBody>
      </p:sp>
      <p:sp>
        <p:nvSpPr>
          <p:cNvPr id="419855" name="Line 15"/>
          <p:cNvSpPr>
            <a:spLocks noChangeShapeType="1"/>
          </p:cNvSpPr>
          <p:nvPr/>
        </p:nvSpPr>
        <p:spPr bwMode="auto">
          <a:xfrm flipH="1">
            <a:off x="3886200" y="2057400"/>
            <a:ext cx="762000" cy="457200"/>
          </a:xfrm>
          <a:prstGeom prst="line">
            <a:avLst/>
          </a:prstGeom>
          <a:noFill/>
          <a:ln w="57150">
            <a:solidFill>
              <a:schemeClr val="tx1"/>
            </a:solidFill>
            <a:round/>
            <a:headEnd/>
            <a:tailEnd/>
          </a:ln>
          <a:effectLst/>
        </p:spPr>
        <p:txBody>
          <a:bodyPr/>
          <a:lstStyle/>
          <a:p>
            <a:endParaRPr lang="en-US"/>
          </a:p>
        </p:txBody>
      </p:sp>
      <p:sp>
        <p:nvSpPr>
          <p:cNvPr id="419856" name="Text Box 16"/>
          <p:cNvSpPr txBox="1">
            <a:spLocks noChangeArrowheads="1"/>
          </p:cNvSpPr>
          <p:nvPr/>
        </p:nvSpPr>
        <p:spPr bwMode="auto">
          <a:xfrm>
            <a:off x="2057400" y="685800"/>
            <a:ext cx="1828800" cy="376238"/>
          </a:xfrm>
          <a:prstGeom prst="rect">
            <a:avLst/>
          </a:prstGeom>
          <a:solidFill>
            <a:schemeClr val="accent2"/>
          </a:solidFill>
          <a:ln w="9525">
            <a:solidFill>
              <a:srgbClr val="FFFF00"/>
            </a:solidFill>
            <a:miter lim="800000"/>
            <a:headEnd/>
            <a:tailEnd/>
          </a:ln>
          <a:effectLst/>
        </p:spPr>
        <p:txBody>
          <a:bodyPr>
            <a:spAutoFit/>
          </a:bodyPr>
          <a:lstStyle/>
          <a:p>
            <a:pPr>
              <a:spcBef>
                <a:spcPct val="50000"/>
              </a:spcBef>
            </a:pPr>
            <a:r>
              <a:rPr lang="en-US">
                <a:solidFill>
                  <a:srgbClr val="FFFF00"/>
                </a:solidFill>
              </a:rPr>
              <a:t>Cut made here</a:t>
            </a:r>
          </a:p>
        </p:txBody>
      </p:sp>
      <p:sp>
        <p:nvSpPr>
          <p:cNvPr id="419857" name="Line 17"/>
          <p:cNvSpPr>
            <a:spLocks noChangeShapeType="1"/>
          </p:cNvSpPr>
          <p:nvPr/>
        </p:nvSpPr>
        <p:spPr bwMode="auto">
          <a:xfrm>
            <a:off x="3429000" y="1066800"/>
            <a:ext cx="762000" cy="1219200"/>
          </a:xfrm>
          <a:prstGeom prst="line">
            <a:avLst/>
          </a:prstGeom>
          <a:noFill/>
          <a:ln w="9525">
            <a:solidFill>
              <a:srgbClr val="FFFF00"/>
            </a:solidFill>
            <a:round/>
            <a:headEnd/>
            <a:tailEnd type="triangle" w="med" len="med"/>
          </a:ln>
          <a:effectLst/>
        </p:spPr>
        <p:txBody>
          <a:bodyPr/>
          <a:lstStyle/>
          <a:p>
            <a:endParaRPr lang="en-US"/>
          </a:p>
        </p:txBody>
      </p:sp>
      <p:sp>
        <p:nvSpPr>
          <p:cNvPr id="419858" name="Text Box 18"/>
          <p:cNvSpPr txBox="1">
            <a:spLocks noChangeArrowheads="1"/>
          </p:cNvSpPr>
          <p:nvPr/>
        </p:nvSpPr>
        <p:spPr bwMode="auto">
          <a:xfrm>
            <a:off x="685800" y="5638800"/>
            <a:ext cx="2743200" cy="641350"/>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Place the cutting head over the main branch.</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DSCN044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20867" name="Text Box 3"/>
          <p:cNvSpPr txBox="1">
            <a:spLocks noChangeArrowheads="1"/>
          </p:cNvSpPr>
          <p:nvPr/>
        </p:nvSpPr>
        <p:spPr bwMode="auto">
          <a:xfrm>
            <a:off x="609600" y="5562600"/>
            <a:ext cx="1905000" cy="1190625"/>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Reaching high into the tree to cut a seed laden branch.</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descr="DSCN0441"/>
          <p:cNvPicPr>
            <a:picLocks noChangeAspect="1" noChangeArrowheads="1"/>
          </p:cNvPicPr>
          <p:nvPr/>
        </p:nvPicPr>
        <p:blipFill>
          <a:blip r:embed="rId2" cstate="print"/>
          <a:srcRect/>
          <a:stretch>
            <a:fillRect/>
          </a:stretch>
        </p:blipFill>
        <p:spPr bwMode="auto">
          <a:xfrm>
            <a:off x="0" y="0"/>
            <a:ext cx="5372100" cy="6858000"/>
          </a:xfrm>
          <a:prstGeom prst="rect">
            <a:avLst/>
          </a:prstGeom>
          <a:noFill/>
        </p:spPr>
      </p:pic>
      <p:sp>
        <p:nvSpPr>
          <p:cNvPr id="421891" name="Text Box 3"/>
          <p:cNvSpPr txBox="1">
            <a:spLocks noChangeArrowheads="1"/>
          </p:cNvSpPr>
          <p:nvPr/>
        </p:nvSpPr>
        <p:spPr bwMode="auto">
          <a:xfrm>
            <a:off x="5334000" y="0"/>
            <a:ext cx="3657600" cy="915988"/>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Lowering the seed laden branch to the ground.  The stick is beneath the lateral branch.</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descr="DSCN0444"/>
          <p:cNvPicPr>
            <a:picLocks noChangeAspect="1" noChangeArrowheads="1"/>
          </p:cNvPicPr>
          <p:nvPr/>
        </p:nvPicPr>
        <p:blipFill>
          <a:blip r:embed="rId2" cstate="print"/>
          <a:srcRect/>
          <a:stretch>
            <a:fillRect/>
          </a:stretch>
        </p:blipFill>
        <p:spPr bwMode="auto">
          <a:xfrm>
            <a:off x="1219200" y="0"/>
            <a:ext cx="5257800" cy="7010400"/>
          </a:xfrm>
          <a:prstGeom prst="rect">
            <a:avLst/>
          </a:prstGeom>
          <a:noFill/>
        </p:spPr>
      </p:pic>
      <p:sp>
        <p:nvSpPr>
          <p:cNvPr id="422915" name="Text Box 3"/>
          <p:cNvSpPr txBox="1">
            <a:spLocks noChangeArrowheads="1"/>
          </p:cNvSpPr>
          <p:nvPr/>
        </p:nvSpPr>
        <p:spPr bwMode="auto">
          <a:xfrm>
            <a:off x="6553200" y="304800"/>
            <a:ext cx="2438400" cy="2014538"/>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The branch is lowered onto a tarp (or other sheet or vessel) so that any loose seed do not fall off onto the ground and become lost.</a:t>
            </a:r>
          </a:p>
        </p:txBody>
      </p:sp>
      <p:sp>
        <p:nvSpPr>
          <p:cNvPr id="422916" name="Line 4"/>
          <p:cNvSpPr>
            <a:spLocks noChangeShapeType="1"/>
          </p:cNvSpPr>
          <p:nvPr/>
        </p:nvSpPr>
        <p:spPr bwMode="auto">
          <a:xfrm flipH="1">
            <a:off x="5410200" y="1676400"/>
            <a:ext cx="1143000" cy="2133600"/>
          </a:xfrm>
          <a:prstGeom prst="line">
            <a:avLst/>
          </a:prstGeom>
          <a:noFill/>
          <a:ln w="19050">
            <a:solidFill>
              <a:srgbClr val="FFFF00"/>
            </a:solidFill>
            <a:round/>
            <a:headEnd/>
            <a:tailEnd type="triangle" w="med" len="med"/>
          </a:ln>
          <a:effectLst/>
        </p:spPr>
        <p:txBody>
          <a:bodyPr/>
          <a:lstStyle/>
          <a:p>
            <a:endParaRPr lang="en-US"/>
          </a:p>
        </p:txBody>
      </p:sp>
      <p:sp>
        <p:nvSpPr>
          <p:cNvPr id="422917" name="Text Box 5"/>
          <p:cNvSpPr txBox="1">
            <a:spLocks noChangeArrowheads="1"/>
          </p:cNvSpPr>
          <p:nvPr/>
        </p:nvSpPr>
        <p:spPr bwMode="auto">
          <a:xfrm>
            <a:off x="1524000" y="2286000"/>
            <a:ext cx="1219200" cy="641350"/>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Lateral branch</a:t>
            </a:r>
          </a:p>
        </p:txBody>
      </p:sp>
      <p:sp>
        <p:nvSpPr>
          <p:cNvPr id="422918" name="Line 6"/>
          <p:cNvSpPr>
            <a:spLocks noChangeShapeType="1"/>
          </p:cNvSpPr>
          <p:nvPr/>
        </p:nvSpPr>
        <p:spPr bwMode="auto">
          <a:xfrm flipV="1">
            <a:off x="2743200" y="1981200"/>
            <a:ext cx="1066800" cy="457200"/>
          </a:xfrm>
          <a:prstGeom prst="line">
            <a:avLst/>
          </a:prstGeom>
          <a:noFill/>
          <a:ln w="9525">
            <a:solidFill>
              <a:srgbClr val="FFFF00"/>
            </a:solidFill>
            <a:round/>
            <a:headEnd/>
            <a:tailEnd type="triangle" w="med" len="med"/>
          </a:ln>
          <a:effectLst/>
        </p:spPr>
        <p:txBody>
          <a:bodyPr/>
          <a:lstStyle/>
          <a:p>
            <a:endParaRPr lang="en-US"/>
          </a:p>
        </p:txBody>
      </p:sp>
      <p:sp>
        <p:nvSpPr>
          <p:cNvPr id="422919" name="Text Box 7"/>
          <p:cNvSpPr txBox="1">
            <a:spLocks noChangeArrowheads="1"/>
          </p:cNvSpPr>
          <p:nvPr/>
        </p:nvSpPr>
        <p:spPr bwMode="auto">
          <a:xfrm>
            <a:off x="1905000" y="304800"/>
            <a:ext cx="1524000" cy="1190625"/>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Stick hooked below the lateral branch</a:t>
            </a:r>
          </a:p>
        </p:txBody>
      </p:sp>
      <p:sp>
        <p:nvSpPr>
          <p:cNvPr id="422920" name="Line 8"/>
          <p:cNvSpPr>
            <a:spLocks noChangeShapeType="1"/>
          </p:cNvSpPr>
          <p:nvPr/>
        </p:nvSpPr>
        <p:spPr bwMode="auto">
          <a:xfrm>
            <a:off x="3429000" y="1143000"/>
            <a:ext cx="381000" cy="381000"/>
          </a:xfrm>
          <a:prstGeom prst="line">
            <a:avLst/>
          </a:prstGeom>
          <a:noFill/>
          <a:ln w="9525">
            <a:solidFill>
              <a:srgbClr val="FFFF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DSCN0455"/>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23939" name="Text Box 3"/>
          <p:cNvSpPr txBox="1">
            <a:spLocks noChangeArrowheads="1"/>
          </p:cNvSpPr>
          <p:nvPr/>
        </p:nvSpPr>
        <p:spPr bwMode="auto">
          <a:xfrm>
            <a:off x="6096000" y="5181600"/>
            <a:ext cx="2590800" cy="1190625"/>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Close up view showing how the branch is hooked on the modified pole pruner.</a:t>
            </a:r>
          </a:p>
        </p:txBody>
      </p:sp>
      <p:sp>
        <p:nvSpPr>
          <p:cNvPr id="423940" name="Text Box 4"/>
          <p:cNvSpPr txBox="1">
            <a:spLocks noChangeArrowheads="1"/>
          </p:cNvSpPr>
          <p:nvPr/>
        </p:nvSpPr>
        <p:spPr bwMode="auto">
          <a:xfrm>
            <a:off x="2209800" y="2133600"/>
            <a:ext cx="6858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Stick</a:t>
            </a:r>
          </a:p>
        </p:txBody>
      </p:sp>
      <p:sp>
        <p:nvSpPr>
          <p:cNvPr id="423941" name="Line 5"/>
          <p:cNvSpPr>
            <a:spLocks noChangeShapeType="1"/>
          </p:cNvSpPr>
          <p:nvPr/>
        </p:nvSpPr>
        <p:spPr bwMode="auto">
          <a:xfrm flipV="1">
            <a:off x="2895600" y="2133600"/>
            <a:ext cx="762000" cy="228600"/>
          </a:xfrm>
          <a:prstGeom prst="line">
            <a:avLst/>
          </a:prstGeom>
          <a:noFill/>
          <a:ln w="28575">
            <a:solidFill>
              <a:schemeClr val="bg1"/>
            </a:solidFill>
            <a:round/>
            <a:headEnd/>
            <a:tailEnd type="triangle" w="med" len="med"/>
          </a:ln>
          <a:effectLst/>
        </p:spPr>
        <p:txBody>
          <a:bodyPr/>
          <a:lstStyle/>
          <a:p>
            <a:endParaRPr lang="en-US"/>
          </a:p>
        </p:txBody>
      </p:sp>
      <p:sp>
        <p:nvSpPr>
          <p:cNvPr id="423942" name="Text Box 6"/>
          <p:cNvSpPr txBox="1">
            <a:spLocks noChangeArrowheads="1"/>
          </p:cNvSpPr>
          <p:nvPr/>
        </p:nvSpPr>
        <p:spPr bwMode="auto">
          <a:xfrm>
            <a:off x="5943600" y="3962400"/>
            <a:ext cx="18288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Lateral branch</a:t>
            </a:r>
          </a:p>
        </p:txBody>
      </p:sp>
      <p:sp>
        <p:nvSpPr>
          <p:cNvPr id="423943" name="Line 7"/>
          <p:cNvSpPr>
            <a:spLocks noChangeShapeType="1"/>
          </p:cNvSpPr>
          <p:nvPr/>
        </p:nvSpPr>
        <p:spPr bwMode="auto">
          <a:xfrm flipH="1">
            <a:off x="5181600" y="4114800"/>
            <a:ext cx="762000" cy="228600"/>
          </a:xfrm>
          <a:prstGeom prst="line">
            <a:avLst/>
          </a:prstGeom>
          <a:noFill/>
          <a:ln w="28575">
            <a:solidFill>
              <a:schemeClr val="bg1"/>
            </a:solidFill>
            <a:round/>
            <a:headEnd/>
            <a:tailEnd type="triangle" w="med" len="med"/>
          </a:ln>
          <a:effectLst/>
        </p:spPr>
        <p:txBody>
          <a:bodyPr/>
          <a:lstStyle/>
          <a:p>
            <a:endParaRPr lang="en-US"/>
          </a:p>
        </p:txBody>
      </p:sp>
      <p:sp>
        <p:nvSpPr>
          <p:cNvPr id="423944" name="Text Box 8"/>
          <p:cNvSpPr txBox="1">
            <a:spLocks noChangeArrowheads="1"/>
          </p:cNvSpPr>
          <p:nvPr/>
        </p:nvSpPr>
        <p:spPr bwMode="auto">
          <a:xfrm>
            <a:off x="5105400" y="609600"/>
            <a:ext cx="1676400" cy="36671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Cutting head</a:t>
            </a:r>
          </a:p>
        </p:txBody>
      </p:sp>
      <p:sp>
        <p:nvSpPr>
          <p:cNvPr id="423945" name="Line 9"/>
          <p:cNvSpPr>
            <a:spLocks noChangeShapeType="1"/>
          </p:cNvSpPr>
          <p:nvPr/>
        </p:nvSpPr>
        <p:spPr bwMode="auto">
          <a:xfrm flipH="1">
            <a:off x="4419600" y="762000"/>
            <a:ext cx="685800" cy="76200"/>
          </a:xfrm>
          <a:prstGeom prst="line">
            <a:avLst/>
          </a:prstGeom>
          <a:noFill/>
          <a:ln w="28575">
            <a:solidFill>
              <a:schemeClr val="bg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DSCN045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24963" name="Text Box 3"/>
          <p:cNvSpPr txBox="1">
            <a:spLocks noChangeArrowheads="1"/>
          </p:cNvSpPr>
          <p:nvPr/>
        </p:nvSpPr>
        <p:spPr bwMode="auto">
          <a:xfrm>
            <a:off x="5334000" y="457200"/>
            <a:ext cx="3048000" cy="146526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Green leaf material should be removed from the seeds because the leaves are too high in moisture and could cause the seed to mold.</a:t>
            </a:r>
          </a:p>
        </p:txBody>
      </p:sp>
      <p:sp>
        <p:nvSpPr>
          <p:cNvPr id="424964" name="Text Box 4"/>
          <p:cNvSpPr txBox="1">
            <a:spLocks noChangeArrowheads="1"/>
          </p:cNvSpPr>
          <p:nvPr/>
        </p:nvSpPr>
        <p:spPr bwMode="auto">
          <a:xfrm>
            <a:off x="6248400" y="5257800"/>
            <a:ext cx="2438400" cy="146526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Sticks and dry leaves can remain in the seeds.  It is more efficient to remove these in the lab.</a:t>
            </a:r>
          </a:p>
        </p:txBody>
      </p:sp>
      <p:sp>
        <p:nvSpPr>
          <p:cNvPr id="424965" name="Line 5"/>
          <p:cNvSpPr>
            <a:spLocks noChangeShapeType="1"/>
          </p:cNvSpPr>
          <p:nvPr/>
        </p:nvSpPr>
        <p:spPr bwMode="auto">
          <a:xfrm flipH="1" flipV="1">
            <a:off x="6172200" y="3505200"/>
            <a:ext cx="838200" cy="1752600"/>
          </a:xfrm>
          <a:prstGeom prst="line">
            <a:avLst/>
          </a:prstGeom>
          <a:noFill/>
          <a:ln w="9525">
            <a:solidFill>
              <a:srgbClr val="FFFF00"/>
            </a:solidFill>
            <a:round/>
            <a:headEnd/>
            <a:tailEnd type="triangle" w="med" len="med"/>
          </a:ln>
          <a:effectLst/>
        </p:spPr>
        <p:txBody>
          <a:bodyPr/>
          <a:lstStyle/>
          <a:p>
            <a:endParaRPr lang="en-US"/>
          </a:p>
        </p:txBody>
      </p:sp>
      <p:sp>
        <p:nvSpPr>
          <p:cNvPr id="424966" name="Line 6"/>
          <p:cNvSpPr>
            <a:spLocks noChangeShapeType="1"/>
          </p:cNvSpPr>
          <p:nvPr/>
        </p:nvSpPr>
        <p:spPr bwMode="auto">
          <a:xfrm flipH="1">
            <a:off x="4343400" y="6019800"/>
            <a:ext cx="1905000" cy="0"/>
          </a:xfrm>
          <a:prstGeom prst="line">
            <a:avLst/>
          </a:prstGeom>
          <a:noFill/>
          <a:ln w="9525">
            <a:solidFill>
              <a:srgbClr val="FFFF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mtClean="0"/>
              <a:t>Post harvest handling	</a:t>
            </a:r>
          </a:p>
        </p:txBody>
      </p:sp>
      <p:sp>
        <p:nvSpPr>
          <p:cNvPr id="103427" name="Rectangle 3"/>
          <p:cNvSpPr>
            <a:spLocks noGrp="1" noChangeArrowheads="1"/>
          </p:cNvSpPr>
          <p:nvPr>
            <p:ph type="body" idx="1"/>
          </p:nvPr>
        </p:nvSpPr>
        <p:spPr/>
        <p:txBody>
          <a:bodyPr/>
          <a:lstStyle/>
          <a:p>
            <a:pPr eaLnBrk="1" hangingPunct="1">
              <a:lnSpc>
                <a:spcPct val="80000"/>
              </a:lnSpc>
            </a:pPr>
            <a:r>
              <a:rPr lang="en-US" sz="2000" dirty="0" smtClean="0"/>
              <a:t>Keep the seed out of the heat (over 90</a:t>
            </a:r>
            <a:r>
              <a:rPr lang="en-US" sz="2000" baseline="30000" dirty="0" smtClean="0"/>
              <a:t>o</a:t>
            </a:r>
            <a:r>
              <a:rPr lang="en-US" sz="2000" dirty="0" smtClean="0"/>
              <a:t>F) </a:t>
            </a:r>
          </a:p>
          <a:p>
            <a:pPr lvl="1" eaLnBrk="1" hangingPunct="1">
              <a:lnSpc>
                <a:spcPct val="80000"/>
              </a:lnSpc>
            </a:pPr>
            <a:r>
              <a:rPr lang="en-US" sz="1800" dirty="0" smtClean="0"/>
              <a:t>Do not leave in the car in the sun</a:t>
            </a:r>
          </a:p>
          <a:p>
            <a:pPr lvl="1" eaLnBrk="1" hangingPunct="1">
              <a:lnSpc>
                <a:spcPct val="80000"/>
              </a:lnSpc>
            </a:pPr>
            <a:r>
              <a:rPr lang="en-US" sz="1800" dirty="0" smtClean="0"/>
              <a:t>Store them so they do not dry out, but they must remain cool.</a:t>
            </a:r>
          </a:p>
          <a:p>
            <a:pPr eaLnBrk="1" hangingPunct="1">
              <a:lnSpc>
                <a:spcPct val="80000"/>
              </a:lnSpc>
            </a:pPr>
            <a:r>
              <a:rPr lang="en-US" sz="2000" dirty="0" smtClean="0"/>
              <a:t>Ship the seeds, along with their leaf samples, frequently to the address provided.  </a:t>
            </a:r>
          </a:p>
          <a:p>
            <a:pPr lvl="1" eaLnBrk="1" hangingPunct="1">
              <a:lnSpc>
                <a:spcPct val="80000"/>
              </a:lnSpc>
            </a:pPr>
            <a:r>
              <a:rPr lang="en-US" sz="1800" dirty="0" smtClean="0"/>
              <a:t>You will receive instructions with your supplies on when, to who, and how  to ship the seeds.</a:t>
            </a:r>
          </a:p>
          <a:p>
            <a:pPr lvl="1" eaLnBrk="1" hangingPunct="1">
              <a:lnSpc>
                <a:spcPct val="80000"/>
              </a:lnSpc>
            </a:pPr>
            <a:r>
              <a:rPr lang="en-US" sz="1800" dirty="0" smtClean="0"/>
              <a:t>Upon arrival at the processing location the seed will be given a 2 to 4 week chilling treatment that will cause any weevils to leave the seed.</a:t>
            </a:r>
          </a:p>
          <a:p>
            <a:pPr lvl="2" eaLnBrk="1" hangingPunct="1">
              <a:lnSpc>
                <a:spcPct val="80000"/>
              </a:lnSpc>
            </a:pPr>
            <a:r>
              <a:rPr lang="en-US" sz="1600" dirty="0" smtClean="0"/>
              <a:t>This is why the seed is kept moist after harvest.  Premature drying of the seeds will kill the weevils before they can exit </a:t>
            </a:r>
            <a:r>
              <a:rPr lang="en-US" sz="1600" dirty="0" smtClean="0"/>
              <a:t>during </a:t>
            </a:r>
            <a:r>
              <a:rPr lang="en-US" sz="1600" dirty="0" smtClean="0"/>
              <a:t>the chilling treatment.</a:t>
            </a:r>
          </a:p>
          <a:p>
            <a:pPr lvl="2" eaLnBrk="1" hangingPunct="1">
              <a:lnSpc>
                <a:spcPct val="80000"/>
              </a:lnSpc>
            </a:pPr>
            <a:r>
              <a:rPr lang="en-US" sz="1600" dirty="0" smtClean="0"/>
              <a:t>Once the weevils exit the seeds, the </a:t>
            </a:r>
            <a:r>
              <a:rPr lang="en-US" sz="1600" dirty="0" err="1" smtClean="0"/>
              <a:t>weeviled</a:t>
            </a:r>
            <a:r>
              <a:rPr lang="en-US" sz="1600" dirty="0" smtClean="0"/>
              <a:t> seed will be more easily separated from the good seeds with a seed cleaner.  This makes the seed higher quality for growing seedlings.</a:t>
            </a:r>
          </a:p>
          <a:p>
            <a:pPr lvl="2" eaLnBrk="1" hangingPunct="1">
              <a:lnSpc>
                <a:spcPct val="80000"/>
              </a:lnSpc>
            </a:pPr>
            <a:r>
              <a:rPr lang="en-US" sz="1600" dirty="0" smtClean="0"/>
              <a:t>The seeds are dried and cleaned after the chilling period.</a:t>
            </a:r>
          </a:p>
        </p:txBody>
      </p:sp>
    </p:spTree>
  </p:cSld>
  <p:clrMapOvr>
    <a:overrideClrMapping bg1="dk2" tx1="lt1" bg2="dk1"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SCN0999"/>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12291" name="Text Box 3"/>
          <p:cNvSpPr txBox="1">
            <a:spLocks noChangeArrowheads="1"/>
          </p:cNvSpPr>
          <p:nvPr/>
        </p:nvSpPr>
        <p:spPr bwMode="auto">
          <a:xfrm>
            <a:off x="2286000" y="5943600"/>
            <a:ext cx="4724400" cy="641350"/>
          </a:xfrm>
          <a:prstGeom prst="rect">
            <a:avLst/>
          </a:prstGeom>
          <a:noFill/>
          <a:ln w="9525">
            <a:noFill/>
            <a:miter lim="800000"/>
            <a:headEnd/>
            <a:tailEnd/>
          </a:ln>
        </p:spPr>
        <p:txBody>
          <a:bodyPr>
            <a:spAutoFit/>
          </a:bodyPr>
          <a:lstStyle/>
          <a:p>
            <a:pPr>
              <a:spcBef>
                <a:spcPct val="50000"/>
              </a:spcBef>
            </a:pPr>
            <a:r>
              <a:rPr lang="en-US"/>
              <a:t>White ash showing opposite arrangement of branches and leaves.</a:t>
            </a:r>
          </a:p>
        </p:txBody>
      </p:sp>
      <p:sp>
        <p:nvSpPr>
          <p:cNvPr id="12292" name="Text Box 4"/>
          <p:cNvSpPr txBox="1">
            <a:spLocks noChangeArrowheads="1"/>
          </p:cNvSpPr>
          <p:nvPr/>
        </p:nvSpPr>
        <p:spPr bwMode="auto">
          <a:xfrm>
            <a:off x="1676400" y="3352800"/>
            <a:ext cx="1828800" cy="366713"/>
          </a:xfrm>
          <a:prstGeom prst="rect">
            <a:avLst/>
          </a:prstGeom>
          <a:solidFill>
            <a:srgbClr val="A50021"/>
          </a:solidFill>
          <a:ln w="9525">
            <a:noFill/>
            <a:miter lim="800000"/>
            <a:headEnd/>
            <a:tailEnd/>
          </a:ln>
        </p:spPr>
        <p:txBody>
          <a:bodyPr>
            <a:spAutoFit/>
          </a:bodyPr>
          <a:lstStyle/>
          <a:p>
            <a:pPr>
              <a:spcBef>
                <a:spcPct val="50000"/>
              </a:spcBef>
            </a:pPr>
            <a:r>
              <a:rPr lang="en-US"/>
              <a:t>Opposite leaves</a:t>
            </a:r>
          </a:p>
        </p:txBody>
      </p:sp>
      <p:sp>
        <p:nvSpPr>
          <p:cNvPr id="12293" name="Line 5"/>
          <p:cNvSpPr>
            <a:spLocks noChangeShapeType="1"/>
          </p:cNvSpPr>
          <p:nvPr/>
        </p:nvSpPr>
        <p:spPr bwMode="auto">
          <a:xfrm flipV="1">
            <a:off x="3429000" y="3124200"/>
            <a:ext cx="304800" cy="304800"/>
          </a:xfrm>
          <a:prstGeom prst="line">
            <a:avLst/>
          </a:prstGeom>
          <a:noFill/>
          <a:ln w="9525">
            <a:solidFill>
              <a:srgbClr val="A50021"/>
            </a:solidFill>
            <a:round/>
            <a:headEnd/>
            <a:tailEnd type="triangle" w="med" len="med"/>
          </a:ln>
        </p:spPr>
        <p:txBody>
          <a:bodyPr/>
          <a:lstStyle/>
          <a:p>
            <a:endParaRPr lang="en-US"/>
          </a:p>
        </p:txBody>
      </p:sp>
      <p:sp>
        <p:nvSpPr>
          <p:cNvPr id="12294" name="Line 6"/>
          <p:cNvSpPr>
            <a:spLocks noChangeShapeType="1"/>
          </p:cNvSpPr>
          <p:nvPr/>
        </p:nvSpPr>
        <p:spPr bwMode="auto">
          <a:xfrm flipV="1">
            <a:off x="3429000" y="3124200"/>
            <a:ext cx="685800" cy="457200"/>
          </a:xfrm>
          <a:prstGeom prst="line">
            <a:avLst/>
          </a:prstGeom>
          <a:noFill/>
          <a:ln w="9525">
            <a:solidFill>
              <a:srgbClr val="A50021"/>
            </a:solidFill>
            <a:round/>
            <a:headEnd/>
            <a:tailEnd type="triangle" w="med" len="med"/>
          </a:ln>
        </p:spPr>
        <p:txBody>
          <a:bodyPr/>
          <a:lstStyle/>
          <a:p>
            <a:endParaRPr lang="en-US"/>
          </a:p>
        </p:txBody>
      </p:sp>
      <p:sp>
        <p:nvSpPr>
          <p:cNvPr id="12295" name="Text Box 7"/>
          <p:cNvSpPr txBox="1">
            <a:spLocks noChangeArrowheads="1"/>
          </p:cNvSpPr>
          <p:nvPr/>
        </p:nvSpPr>
        <p:spPr bwMode="auto">
          <a:xfrm>
            <a:off x="6324600" y="5029200"/>
            <a:ext cx="1219200" cy="641350"/>
          </a:xfrm>
          <a:prstGeom prst="rect">
            <a:avLst/>
          </a:prstGeom>
          <a:solidFill>
            <a:srgbClr val="A50021"/>
          </a:solidFill>
          <a:ln w="9525">
            <a:noFill/>
            <a:miter lim="800000"/>
            <a:headEnd/>
            <a:tailEnd/>
          </a:ln>
        </p:spPr>
        <p:txBody>
          <a:bodyPr>
            <a:spAutoFit/>
          </a:bodyPr>
          <a:lstStyle/>
          <a:p>
            <a:pPr>
              <a:spcBef>
                <a:spcPct val="50000"/>
              </a:spcBef>
            </a:pPr>
            <a:r>
              <a:rPr lang="en-US"/>
              <a:t>Opposite branches</a:t>
            </a:r>
          </a:p>
        </p:txBody>
      </p:sp>
      <p:sp>
        <p:nvSpPr>
          <p:cNvPr id="12296" name="Line 8"/>
          <p:cNvSpPr>
            <a:spLocks noChangeShapeType="1"/>
          </p:cNvSpPr>
          <p:nvPr/>
        </p:nvSpPr>
        <p:spPr bwMode="auto">
          <a:xfrm flipH="1" flipV="1">
            <a:off x="5943600" y="4495800"/>
            <a:ext cx="457200" cy="685800"/>
          </a:xfrm>
          <a:prstGeom prst="line">
            <a:avLst/>
          </a:prstGeom>
          <a:noFill/>
          <a:ln w="9525">
            <a:solidFill>
              <a:srgbClr val="A50021"/>
            </a:solidFill>
            <a:round/>
            <a:headEnd/>
            <a:tailEnd type="triangle" w="med" len="med"/>
          </a:ln>
        </p:spPr>
        <p:txBody>
          <a:bodyPr/>
          <a:lstStyle/>
          <a:p>
            <a:endParaRPr lang="en-US"/>
          </a:p>
        </p:txBody>
      </p:sp>
      <p:sp>
        <p:nvSpPr>
          <p:cNvPr id="12297" name="Line 9"/>
          <p:cNvSpPr>
            <a:spLocks noChangeShapeType="1"/>
          </p:cNvSpPr>
          <p:nvPr/>
        </p:nvSpPr>
        <p:spPr bwMode="auto">
          <a:xfrm flipH="1" flipV="1">
            <a:off x="5334000" y="4648200"/>
            <a:ext cx="1066800" cy="7620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4000" smtClean="0"/>
              <a:t>How the Seeds Will Be Stored Long Term</a:t>
            </a:r>
          </a:p>
        </p:txBody>
      </p:sp>
      <p:sp>
        <p:nvSpPr>
          <p:cNvPr id="106499" name="Rectangle 3"/>
          <p:cNvSpPr>
            <a:spLocks noGrp="1" noChangeArrowheads="1"/>
          </p:cNvSpPr>
          <p:nvPr>
            <p:ph type="body" idx="1"/>
          </p:nvPr>
        </p:nvSpPr>
        <p:spPr/>
        <p:txBody>
          <a:bodyPr/>
          <a:lstStyle/>
          <a:p>
            <a:pPr eaLnBrk="1" hangingPunct="1"/>
            <a:r>
              <a:rPr lang="en-US" dirty="0" smtClean="0"/>
              <a:t>Dried with air of 30% relative humidity or less until dry.</a:t>
            </a:r>
          </a:p>
          <a:p>
            <a:pPr eaLnBrk="1" hangingPunct="1"/>
            <a:r>
              <a:rPr lang="en-US" dirty="0" smtClean="0"/>
              <a:t>Sealed in a moisture proof container</a:t>
            </a:r>
          </a:p>
          <a:p>
            <a:pPr lvl="1" eaLnBrk="1" hangingPunct="1"/>
            <a:r>
              <a:rPr lang="en-US" dirty="0" smtClean="0"/>
              <a:t>4 to 6 mill poly-foil bag, or</a:t>
            </a:r>
          </a:p>
          <a:p>
            <a:pPr lvl="1" eaLnBrk="1" hangingPunct="1"/>
            <a:r>
              <a:rPr lang="en-US" dirty="0" smtClean="0"/>
              <a:t>Plastic bottle with a tight lid</a:t>
            </a:r>
          </a:p>
          <a:p>
            <a:pPr eaLnBrk="1" hangingPunct="1"/>
            <a:r>
              <a:rPr lang="en-US" dirty="0" smtClean="0"/>
              <a:t>Frozen at – 8</a:t>
            </a:r>
            <a:r>
              <a:rPr lang="en-US" baseline="30000" dirty="0" smtClean="0"/>
              <a:t>o</a:t>
            </a:r>
            <a:r>
              <a:rPr lang="en-US" dirty="0" smtClean="0"/>
              <a:t>C or below</a:t>
            </a:r>
          </a:p>
          <a:p>
            <a:pPr eaLnBrk="1" hangingPunct="1"/>
            <a:r>
              <a:rPr lang="en-US" dirty="0" smtClean="0"/>
              <a:t>All collections recorded in the GRIN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Finding Forest Service Ash Seed Collections in GRIN</a:t>
            </a:r>
            <a:endParaRPr lang="en-US" dirty="0"/>
          </a:p>
        </p:txBody>
      </p:sp>
      <p:pic>
        <p:nvPicPr>
          <p:cNvPr id="221187" name="Picture 3"/>
          <p:cNvPicPr>
            <a:picLocks noGrp="1" noChangeAspect="1" noChangeArrowheads="1"/>
          </p:cNvPicPr>
          <p:nvPr>
            <p:ph sz="half" idx="1"/>
          </p:nvPr>
        </p:nvPicPr>
        <p:blipFill>
          <a:blip r:embed="rId2" cstate="print"/>
          <a:stretch>
            <a:fillRect/>
          </a:stretch>
        </p:blipFill>
        <p:spPr bwMode="auto">
          <a:xfrm>
            <a:off x="152400" y="1524000"/>
            <a:ext cx="4343400" cy="4495799"/>
          </a:xfrm>
          <a:prstGeom prst="rect">
            <a:avLst/>
          </a:prstGeom>
          <a:noFill/>
          <a:ln w="9525">
            <a:noFill/>
            <a:miter lim="800000"/>
            <a:headEnd/>
            <a:tailEnd/>
          </a:ln>
        </p:spPr>
      </p:pic>
      <p:sp>
        <p:nvSpPr>
          <p:cNvPr id="8" name="Content Placeholder 7"/>
          <p:cNvSpPr>
            <a:spLocks noGrp="1"/>
          </p:cNvSpPr>
          <p:nvPr>
            <p:ph sz="half" idx="2"/>
          </p:nvPr>
        </p:nvSpPr>
        <p:spPr/>
        <p:txBody>
          <a:bodyPr/>
          <a:lstStyle/>
          <a:p>
            <a:pPr lvl="1" eaLnBrk="1" hangingPunct="1"/>
            <a:r>
              <a:rPr lang="en-US" dirty="0" smtClean="0">
                <a:hlinkClick r:id="rId3"/>
              </a:rPr>
              <a:t>http://www.ars- grin.gov/</a:t>
            </a:r>
            <a:r>
              <a:rPr lang="en-US" dirty="0" err="1" smtClean="0">
                <a:hlinkClick r:id="rId3"/>
              </a:rPr>
              <a:t>npgs</a:t>
            </a:r>
            <a:r>
              <a:rPr lang="en-US" dirty="0" smtClean="0">
                <a:hlinkClick r:id="rId3"/>
              </a:rPr>
              <a:t>/acc/acc_queries.html</a:t>
            </a:r>
            <a:endParaRPr lang="en-US" dirty="0" smtClean="0"/>
          </a:p>
          <a:p>
            <a:pPr lvl="1" eaLnBrk="1" hangingPunct="1"/>
            <a:r>
              <a:rPr lang="en-US" dirty="0" smtClean="0"/>
              <a:t>All Forest Service ash seed collections are found by putting FSNS </a:t>
            </a:r>
            <a:r>
              <a:rPr lang="en-US" dirty="0" err="1" smtClean="0"/>
              <a:t>Fraxinus</a:t>
            </a:r>
            <a:r>
              <a:rPr lang="en-US" dirty="0" smtClean="0"/>
              <a:t> in the block for Text Search Query and checking the block, “historical and unavailable” </a:t>
            </a:r>
          </a:p>
          <a:p>
            <a:pPr lvl="1" eaLnBrk="1" hangingPunct="1"/>
            <a:r>
              <a:rPr lang="en-US" dirty="0" smtClean="0"/>
              <a:t>Select “Submit” button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000" smtClean="0"/>
              <a:t>Where species grow can help identify them.</a:t>
            </a:r>
          </a:p>
        </p:txBody>
      </p:sp>
      <p:sp>
        <p:nvSpPr>
          <p:cNvPr id="13315" name="Rectangle 3"/>
          <p:cNvSpPr>
            <a:spLocks noGrp="1" noChangeArrowheads="1"/>
          </p:cNvSpPr>
          <p:nvPr>
            <p:ph type="body" idx="1"/>
          </p:nvPr>
        </p:nvSpPr>
        <p:spPr/>
        <p:txBody>
          <a:bodyPr/>
          <a:lstStyle/>
          <a:p>
            <a:pPr eaLnBrk="1" hangingPunct="1">
              <a:lnSpc>
                <a:spcPct val="90000"/>
              </a:lnSpc>
            </a:pPr>
            <a:r>
              <a:rPr lang="en-US" dirty="0" smtClean="0"/>
              <a:t>Green ash and black ash are found on wetter sites with black ash sometimes generally growing in swamps.</a:t>
            </a:r>
          </a:p>
          <a:p>
            <a:pPr lvl="1" eaLnBrk="1" hangingPunct="1">
              <a:lnSpc>
                <a:spcPct val="90000"/>
              </a:lnSpc>
            </a:pPr>
            <a:r>
              <a:rPr lang="en-US" dirty="0" smtClean="0"/>
              <a:t>Green ash might be found near black ash.</a:t>
            </a:r>
          </a:p>
          <a:p>
            <a:pPr eaLnBrk="1" hangingPunct="1">
              <a:lnSpc>
                <a:spcPct val="90000"/>
              </a:lnSpc>
            </a:pPr>
            <a:r>
              <a:rPr lang="en-US" dirty="0" smtClean="0"/>
              <a:t>White ash is an upland species growing on moist but more well drained sites.</a:t>
            </a:r>
          </a:p>
          <a:p>
            <a:pPr lvl="1" eaLnBrk="1" hangingPunct="1">
              <a:lnSpc>
                <a:spcPct val="90000"/>
              </a:lnSpc>
            </a:pPr>
            <a:r>
              <a:rPr lang="en-US" dirty="0" smtClean="0"/>
              <a:t>Green ash might grow close to white ash.</a:t>
            </a:r>
          </a:p>
          <a:p>
            <a:pPr lvl="1" eaLnBrk="1" hangingPunct="1">
              <a:lnSpc>
                <a:spcPct val="90000"/>
              </a:lnSpc>
            </a:pPr>
            <a:r>
              <a:rPr lang="en-US" dirty="0" smtClean="0"/>
              <a:t>White ash and black ash will not normally grow near each other in nature.</a:t>
            </a:r>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CN0930"/>
          <p:cNvPicPr>
            <a:picLocks noChangeAspect="1" noChangeArrowheads="1"/>
          </p:cNvPicPr>
          <p:nvPr/>
        </p:nvPicPr>
        <p:blipFill>
          <a:blip r:embed="rId3" cstate="print"/>
          <a:srcRect/>
          <a:stretch>
            <a:fillRect/>
          </a:stretch>
        </p:blipFill>
        <p:spPr bwMode="auto">
          <a:xfrm>
            <a:off x="1447800" y="1066800"/>
            <a:ext cx="6019800" cy="4681538"/>
          </a:xfrm>
          <a:prstGeom prst="rect">
            <a:avLst/>
          </a:prstGeom>
          <a:noFill/>
          <a:ln w="9525">
            <a:noFill/>
            <a:miter lim="800000"/>
            <a:headEnd/>
            <a:tailEnd/>
          </a:ln>
        </p:spPr>
      </p:pic>
      <p:sp>
        <p:nvSpPr>
          <p:cNvPr id="14339" name="Text Box 3"/>
          <p:cNvSpPr txBox="1">
            <a:spLocks noChangeArrowheads="1"/>
          </p:cNvSpPr>
          <p:nvPr/>
        </p:nvSpPr>
        <p:spPr bwMode="auto">
          <a:xfrm>
            <a:off x="7696200" y="762000"/>
            <a:ext cx="1447800" cy="5311775"/>
          </a:xfrm>
          <a:prstGeom prst="rect">
            <a:avLst/>
          </a:prstGeom>
          <a:noFill/>
          <a:ln w="9525">
            <a:noFill/>
            <a:miter lim="800000"/>
            <a:headEnd/>
            <a:tailEnd/>
          </a:ln>
        </p:spPr>
        <p:txBody>
          <a:bodyPr>
            <a:spAutoFit/>
          </a:bodyPr>
          <a:lstStyle/>
          <a:p>
            <a:pPr>
              <a:spcBef>
                <a:spcPct val="50000"/>
              </a:spcBef>
            </a:pPr>
            <a:r>
              <a:rPr lang="en-US"/>
              <a:t>White ash left, green ash right.</a:t>
            </a:r>
          </a:p>
          <a:p>
            <a:pPr>
              <a:spcBef>
                <a:spcPct val="50000"/>
              </a:spcBef>
            </a:pPr>
            <a:r>
              <a:rPr lang="en-US"/>
              <a:t>Ash leaves are pinnately compound.</a:t>
            </a:r>
          </a:p>
          <a:p>
            <a:pPr>
              <a:spcBef>
                <a:spcPct val="50000"/>
              </a:spcBef>
            </a:pPr>
            <a:r>
              <a:rPr lang="en-US"/>
              <a:t>Ash leaves have a central stem called the rachis, with leaflets branching off of it somewhat like a feather.</a:t>
            </a:r>
          </a:p>
        </p:txBody>
      </p:sp>
      <p:sp>
        <p:nvSpPr>
          <p:cNvPr id="14340" name="Text Box 5"/>
          <p:cNvSpPr txBox="1">
            <a:spLocks noChangeArrowheads="1"/>
          </p:cNvSpPr>
          <p:nvPr/>
        </p:nvSpPr>
        <p:spPr bwMode="auto">
          <a:xfrm>
            <a:off x="5867400" y="1600200"/>
            <a:ext cx="1143000" cy="366713"/>
          </a:xfrm>
          <a:prstGeom prst="rect">
            <a:avLst/>
          </a:prstGeom>
          <a:noFill/>
          <a:ln w="9525">
            <a:noFill/>
            <a:miter lim="800000"/>
            <a:headEnd/>
            <a:tailEnd/>
          </a:ln>
        </p:spPr>
        <p:txBody>
          <a:bodyPr>
            <a:spAutoFit/>
          </a:bodyPr>
          <a:lstStyle/>
          <a:p>
            <a:pPr>
              <a:spcBef>
                <a:spcPct val="50000"/>
              </a:spcBef>
            </a:pPr>
            <a:r>
              <a:rPr lang="en-US"/>
              <a:t>leaflet</a:t>
            </a:r>
          </a:p>
        </p:txBody>
      </p:sp>
      <p:sp>
        <p:nvSpPr>
          <p:cNvPr id="14341" name="Line 6"/>
          <p:cNvSpPr>
            <a:spLocks noChangeShapeType="1"/>
          </p:cNvSpPr>
          <p:nvPr/>
        </p:nvSpPr>
        <p:spPr bwMode="auto">
          <a:xfrm flipH="1">
            <a:off x="6019800" y="1905000"/>
            <a:ext cx="152400" cy="685800"/>
          </a:xfrm>
          <a:prstGeom prst="line">
            <a:avLst/>
          </a:prstGeom>
          <a:noFill/>
          <a:ln w="9525">
            <a:solidFill>
              <a:schemeClr val="tx1"/>
            </a:solidFill>
            <a:round/>
            <a:headEnd/>
            <a:tailEnd type="triangle" w="med" len="med"/>
          </a:ln>
        </p:spPr>
        <p:txBody>
          <a:bodyPr/>
          <a:lstStyle/>
          <a:p>
            <a:endParaRPr lang="en-US"/>
          </a:p>
        </p:txBody>
      </p:sp>
      <p:sp>
        <p:nvSpPr>
          <p:cNvPr id="14342" name="Line 7"/>
          <p:cNvSpPr>
            <a:spLocks noChangeShapeType="1"/>
          </p:cNvSpPr>
          <p:nvPr/>
        </p:nvSpPr>
        <p:spPr bwMode="auto">
          <a:xfrm flipH="1">
            <a:off x="5562600" y="1752600"/>
            <a:ext cx="304800" cy="152400"/>
          </a:xfrm>
          <a:prstGeom prst="line">
            <a:avLst/>
          </a:prstGeom>
          <a:noFill/>
          <a:ln w="9525">
            <a:solidFill>
              <a:schemeClr val="tx1"/>
            </a:solidFill>
            <a:round/>
            <a:headEnd/>
            <a:tailEnd type="triangle" w="med" len="med"/>
          </a:ln>
        </p:spPr>
        <p:txBody>
          <a:bodyPr/>
          <a:lstStyle/>
          <a:p>
            <a:endParaRPr lang="en-US"/>
          </a:p>
        </p:txBody>
      </p:sp>
      <p:sp>
        <p:nvSpPr>
          <p:cNvPr id="14343" name="Text Box 8"/>
          <p:cNvSpPr txBox="1">
            <a:spLocks noChangeArrowheads="1"/>
          </p:cNvSpPr>
          <p:nvPr/>
        </p:nvSpPr>
        <p:spPr bwMode="auto">
          <a:xfrm>
            <a:off x="4267200" y="5410200"/>
            <a:ext cx="1066800" cy="366713"/>
          </a:xfrm>
          <a:prstGeom prst="rect">
            <a:avLst/>
          </a:prstGeom>
          <a:noFill/>
          <a:ln w="9525">
            <a:noFill/>
            <a:miter lim="800000"/>
            <a:headEnd/>
            <a:tailEnd/>
          </a:ln>
        </p:spPr>
        <p:txBody>
          <a:bodyPr>
            <a:spAutoFit/>
          </a:bodyPr>
          <a:lstStyle/>
          <a:p>
            <a:pPr>
              <a:spcBef>
                <a:spcPct val="50000"/>
              </a:spcBef>
            </a:pPr>
            <a:r>
              <a:rPr lang="en-US"/>
              <a:t>rachis</a:t>
            </a:r>
          </a:p>
        </p:txBody>
      </p:sp>
      <p:sp>
        <p:nvSpPr>
          <p:cNvPr id="14344" name="Line 9"/>
          <p:cNvSpPr>
            <a:spLocks noChangeShapeType="1"/>
          </p:cNvSpPr>
          <p:nvPr/>
        </p:nvSpPr>
        <p:spPr bwMode="auto">
          <a:xfrm flipV="1">
            <a:off x="4953000" y="5105400"/>
            <a:ext cx="609600" cy="304800"/>
          </a:xfrm>
          <a:prstGeom prst="line">
            <a:avLst/>
          </a:prstGeom>
          <a:noFill/>
          <a:ln w="9525">
            <a:solidFill>
              <a:schemeClr val="tx1"/>
            </a:solidFill>
            <a:round/>
            <a:headEnd/>
            <a:tailEnd type="triangle" w="med" len="med"/>
          </a:ln>
        </p:spPr>
        <p:txBody>
          <a:bodyPr/>
          <a:lstStyle/>
          <a:p>
            <a:endParaRPr lang="en-US"/>
          </a:p>
        </p:txBody>
      </p:sp>
      <p:sp>
        <p:nvSpPr>
          <p:cNvPr id="14345" name="Line 10"/>
          <p:cNvSpPr>
            <a:spLocks noChangeShapeType="1"/>
          </p:cNvSpPr>
          <p:nvPr/>
        </p:nvSpPr>
        <p:spPr bwMode="auto">
          <a:xfrm flipH="1" flipV="1">
            <a:off x="3962400" y="5029200"/>
            <a:ext cx="457200" cy="457200"/>
          </a:xfrm>
          <a:prstGeom prst="line">
            <a:avLst/>
          </a:prstGeom>
          <a:noFill/>
          <a:ln w="9525">
            <a:solidFill>
              <a:schemeClr val="tx1"/>
            </a:solidFill>
            <a:round/>
            <a:headEnd/>
            <a:tailEnd type="triangle" w="med" len="med"/>
          </a:ln>
        </p:spPr>
        <p:txBody>
          <a:bodyPr/>
          <a:lstStyle/>
          <a:p>
            <a:endParaRPr lang="en-US"/>
          </a:p>
        </p:txBody>
      </p:sp>
      <p:sp>
        <p:nvSpPr>
          <p:cNvPr id="14346" name="Text Box 11"/>
          <p:cNvSpPr txBox="1">
            <a:spLocks noChangeArrowheads="1"/>
          </p:cNvSpPr>
          <p:nvPr/>
        </p:nvSpPr>
        <p:spPr bwMode="auto">
          <a:xfrm>
            <a:off x="1981200" y="1752600"/>
            <a:ext cx="1371600" cy="366713"/>
          </a:xfrm>
          <a:prstGeom prst="rect">
            <a:avLst/>
          </a:prstGeom>
          <a:noFill/>
          <a:ln w="9525">
            <a:noFill/>
            <a:miter lim="800000"/>
            <a:headEnd/>
            <a:tailEnd/>
          </a:ln>
        </p:spPr>
        <p:txBody>
          <a:bodyPr>
            <a:spAutoFit/>
          </a:bodyPr>
          <a:lstStyle/>
          <a:p>
            <a:pPr>
              <a:spcBef>
                <a:spcPct val="50000"/>
              </a:spcBef>
            </a:pPr>
            <a:r>
              <a:rPr lang="en-US"/>
              <a:t>leaflet</a:t>
            </a:r>
          </a:p>
        </p:txBody>
      </p:sp>
      <p:sp>
        <p:nvSpPr>
          <p:cNvPr id="14347" name="Line 12"/>
          <p:cNvSpPr>
            <a:spLocks noChangeShapeType="1"/>
          </p:cNvSpPr>
          <p:nvPr/>
        </p:nvSpPr>
        <p:spPr bwMode="auto">
          <a:xfrm>
            <a:off x="2286000" y="2133600"/>
            <a:ext cx="76200" cy="762000"/>
          </a:xfrm>
          <a:prstGeom prst="line">
            <a:avLst/>
          </a:prstGeom>
          <a:noFill/>
          <a:ln w="9525">
            <a:solidFill>
              <a:schemeClr val="tx1"/>
            </a:solidFill>
            <a:round/>
            <a:headEnd/>
            <a:tailEnd type="triangle" w="med" len="med"/>
          </a:ln>
        </p:spPr>
        <p:txBody>
          <a:bodyPr/>
          <a:lstStyle/>
          <a:p>
            <a:endParaRPr lang="en-US"/>
          </a:p>
        </p:txBody>
      </p:sp>
      <p:sp>
        <p:nvSpPr>
          <p:cNvPr id="14348" name="Line 13"/>
          <p:cNvSpPr>
            <a:spLocks noChangeShapeType="1"/>
          </p:cNvSpPr>
          <p:nvPr/>
        </p:nvSpPr>
        <p:spPr bwMode="auto">
          <a:xfrm>
            <a:off x="2514600" y="2057400"/>
            <a:ext cx="685800" cy="762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N0931"/>
          <p:cNvPicPr>
            <a:picLocks noChangeAspect="1" noChangeArrowheads="1"/>
          </p:cNvPicPr>
          <p:nvPr/>
        </p:nvPicPr>
        <p:blipFill>
          <a:blip r:embed="rId3" cstate="print"/>
          <a:srcRect/>
          <a:stretch>
            <a:fillRect/>
          </a:stretch>
        </p:blipFill>
        <p:spPr bwMode="auto">
          <a:xfrm>
            <a:off x="1447800" y="1066800"/>
            <a:ext cx="6019800" cy="4681538"/>
          </a:xfrm>
          <a:prstGeom prst="rect">
            <a:avLst/>
          </a:prstGeom>
          <a:noFill/>
          <a:ln w="9525">
            <a:noFill/>
            <a:miter lim="800000"/>
            <a:headEnd/>
            <a:tailEnd/>
          </a:ln>
        </p:spPr>
      </p:pic>
      <p:sp>
        <p:nvSpPr>
          <p:cNvPr id="15363" name="Text Box 3"/>
          <p:cNvSpPr txBox="1">
            <a:spLocks noChangeArrowheads="1"/>
          </p:cNvSpPr>
          <p:nvPr/>
        </p:nvSpPr>
        <p:spPr bwMode="auto">
          <a:xfrm>
            <a:off x="2133600" y="5943600"/>
            <a:ext cx="5486400" cy="641350"/>
          </a:xfrm>
          <a:prstGeom prst="rect">
            <a:avLst/>
          </a:prstGeom>
          <a:noFill/>
          <a:ln w="9525">
            <a:noFill/>
            <a:miter lim="800000"/>
            <a:headEnd/>
            <a:tailEnd/>
          </a:ln>
        </p:spPr>
        <p:txBody>
          <a:bodyPr>
            <a:spAutoFit/>
          </a:bodyPr>
          <a:lstStyle/>
          <a:p>
            <a:r>
              <a:rPr lang="en-US"/>
              <a:t>This is the underside of the leaves.  White ash is lighter colored beneath than is green ash.</a:t>
            </a:r>
          </a:p>
        </p:txBody>
      </p:sp>
      <p:sp>
        <p:nvSpPr>
          <p:cNvPr id="15364" name="Text Box 4"/>
          <p:cNvSpPr txBox="1">
            <a:spLocks noChangeArrowheads="1"/>
          </p:cNvSpPr>
          <p:nvPr/>
        </p:nvSpPr>
        <p:spPr bwMode="auto">
          <a:xfrm>
            <a:off x="6172200" y="4343400"/>
            <a:ext cx="1219200" cy="641350"/>
          </a:xfrm>
          <a:prstGeom prst="rect">
            <a:avLst/>
          </a:prstGeom>
          <a:noFill/>
          <a:ln w="9525">
            <a:noFill/>
            <a:miter lim="800000"/>
            <a:headEnd/>
            <a:tailEnd/>
          </a:ln>
        </p:spPr>
        <p:txBody>
          <a:bodyPr>
            <a:spAutoFit/>
          </a:bodyPr>
          <a:lstStyle/>
          <a:p>
            <a:pPr>
              <a:spcBef>
                <a:spcPct val="50000"/>
              </a:spcBef>
            </a:pPr>
            <a:r>
              <a:rPr lang="en-US"/>
              <a:t>Green ash</a:t>
            </a:r>
          </a:p>
        </p:txBody>
      </p:sp>
      <p:sp>
        <p:nvSpPr>
          <p:cNvPr id="15365" name="Text Box 5"/>
          <p:cNvSpPr txBox="1">
            <a:spLocks noChangeArrowheads="1"/>
          </p:cNvSpPr>
          <p:nvPr/>
        </p:nvSpPr>
        <p:spPr bwMode="auto">
          <a:xfrm>
            <a:off x="1676400" y="2209800"/>
            <a:ext cx="990600" cy="641350"/>
          </a:xfrm>
          <a:prstGeom prst="rect">
            <a:avLst/>
          </a:prstGeom>
          <a:noFill/>
          <a:ln w="9525">
            <a:noFill/>
            <a:miter lim="800000"/>
            <a:headEnd/>
            <a:tailEnd/>
          </a:ln>
        </p:spPr>
        <p:txBody>
          <a:bodyPr>
            <a:spAutoFit/>
          </a:bodyPr>
          <a:lstStyle/>
          <a:p>
            <a:pPr>
              <a:spcBef>
                <a:spcPct val="50000"/>
              </a:spcBef>
            </a:pPr>
            <a:r>
              <a:rPr lang="en-US"/>
              <a:t>White ash</a:t>
            </a:r>
          </a:p>
        </p:txBody>
      </p:sp>
      <p:sp>
        <p:nvSpPr>
          <p:cNvPr id="15366" name="Line 6"/>
          <p:cNvSpPr>
            <a:spLocks noChangeShapeType="1"/>
          </p:cNvSpPr>
          <p:nvPr/>
        </p:nvSpPr>
        <p:spPr bwMode="auto">
          <a:xfrm>
            <a:off x="2209800" y="2667000"/>
            <a:ext cx="609600" cy="152400"/>
          </a:xfrm>
          <a:prstGeom prst="line">
            <a:avLst/>
          </a:prstGeom>
          <a:noFill/>
          <a:ln w="9525">
            <a:solidFill>
              <a:schemeClr val="tx1"/>
            </a:solidFill>
            <a:round/>
            <a:headEnd/>
            <a:tailEnd type="triangle" w="med" len="med"/>
          </a:ln>
        </p:spPr>
        <p:txBody>
          <a:bodyPr/>
          <a:lstStyle/>
          <a:p>
            <a:endParaRPr lang="en-US"/>
          </a:p>
        </p:txBody>
      </p:sp>
      <p:sp>
        <p:nvSpPr>
          <p:cNvPr id="15367" name="Line 7"/>
          <p:cNvSpPr>
            <a:spLocks noChangeShapeType="1"/>
          </p:cNvSpPr>
          <p:nvPr/>
        </p:nvSpPr>
        <p:spPr bwMode="auto">
          <a:xfrm flipH="1" flipV="1">
            <a:off x="5791200" y="4114800"/>
            <a:ext cx="457200" cy="228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DSCN0972"/>
          <p:cNvPicPr>
            <a:picLocks noChangeAspect="1" noChangeArrowheads="1"/>
          </p:cNvPicPr>
          <p:nvPr/>
        </p:nvPicPr>
        <p:blipFill>
          <a:blip r:embed="rId3" cstate="print"/>
          <a:srcRect/>
          <a:stretch>
            <a:fillRect/>
          </a:stretch>
        </p:blipFill>
        <p:spPr bwMode="auto">
          <a:xfrm>
            <a:off x="1524000" y="1087438"/>
            <a:ext cx="6169025" cy="4322762"/>
          </a:xfrm>
          <a:prstGeom prst="rect">
            <a:avLst/>
          </a:prstGeom>
          <a:noFill/>
          <a:ln w="9525">
            <a:noFill/>
            <a:miter lim="800000"/>
            <a:headEnd/>
            <a:tailEnd/>
          </a:ln>
        </p:spPr>
      </p:pic>
      <p:sp>
        <p:nvSpPr>
          <p:cNvPr id="16387" name="Text Box 5"/>
          <p:cNvSpPr txBox="1">
            <a:spLocks noChangeArrowheads="1"/>
          </p:cNvSpPr>
          <p:nvPr/>
        </p:nvSpPr>
        <p:spPr bwMode="auto">
          <a:xfrm>
            <a:off x="1279525" y="5675313"/>
            <a:ext cx="7042150" cy="641350"/>
          </a:xfrm>
          <a:prstGeom prst="rect">
            <a:avLst/>
          </a:prstGeom>
          <a:noFill/>
          <a:ln w="9525">
            <a:noFill/>
            <a:miter lim="800000"/>
            <a:headEnd/>
            <a:tailEnd/>
          </a:ln>
        </p:spPr>
        <p:txBody>
          <a:bodyPr wrap="none">
            <a:spAutoFit/>
          </a:bodyPr>
          <a:lstStyle/>
          <a:p>
            <a:r>
              <a:rPr lang="en-US"/>
              <a:t>A black ash leaf.  The leaflets of black ash are attached very closely</a:t>
            </a:r>
          </a:p>
          <a:p>
            <a:r>
              <a:rPr lang="en-US"/>
              <a:t>to the rachis.  They are </a:t>
            </a:r>
            <a:r>
              <a:rPr lang="en-US">
                <a:solidFill>
                  <a:srgbClr val="FF0000"/>
                </a:solidFill>
              </a:rPr>
              <a:t>sessile</a:t>
            </a:r>
            <a:r>
              <a:rPr lang="en-US"/>
              <a:t> on the </a:t>
            </a:r>
            <a:r>
              <a:rPr lang="en-US">
                <a:solidFill>
                  <a:srgbClr val="FF0000"/>
                </a:solidFill>
              </a:rPr>
              <a:t>rachis</a:t>
            </a:r>
            <a:r>
              <a:rPr lang="en-US"/>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SCN0974"/>
          <p:cNvPicPr>
            <a:picLocks noChangeAspect="1" noChangeArrowheads="1"/>
          </p:cNvPicPr>
          <p:nvPr/>
        </p:nvPicPr>
        <p:blipFill>
          <a:blip r:embed="rId3" cstate="print"/>
          <a:srcRect/>
          <a:stretch>
            <a:fillRect/>
          </a:stretch>
        </p:blipFill>
        <p:spPr bwMode="auto">
          <a:xfrm>
            <a:off x="1524000" y="1087438"/>
            <a:ext cx="6169025" cy="4475162"/>
          </a:xfrm>
          <a:prstGeom prst="rect">
            <a:avLst/>
          </a:prstGeom>
          <a:noFill/>
          <a:ln w="9525">
            <a:noFill/>
            <a:miter lim="800000"/>
            <a:headEnd/>
            <a:tailEnd/>
          </a:ln>
        </p:spPr>
      </p:pic>
      <p:sp>
        <p:nvSpPr>
          <p:cNvPr id="17411" name="Text Box 3"/>
          <p:cNvSpPr txBox="1">
            <a:spLocks noChangeArrowheads="1"/>
          </p:cNvSpPr>
          <p:nvPr/>
        </p:nvSpPr>
        <p:spPr bwMode="auto">
          <a:xfrm>
            <a:off x="1066800" y="6096000"/>
            <a:ext cx="7467600" cy="641350"/>
          </a:xfrm>
          <a:prstGeom prst="rect">
            <a:avLst/>
          </a:prstGeom>
          <a:noFill/>
          <a:ln w="9525">
            <a:noFill/>
            <a:miter lim="800000"/>
            <a:headEnd/>
            <a:tailEnd/>
          </a:ln>
        </p:spPr>
        <p:txBody>
          <a:bodyPr>
            <a:spAutoFit/>
          </a:bodyPr>
          <a:lstStyle/>
          <a:p>
            <a:pPr>
              <a:spcBef>
                <a:spcPct val="50000"/>
              </a:spcBef>
            </a:pPr>
            <a:r>
              <a:rPr lang="en-US"/>
              <a:t>Another black ash showing leaflets that were more pointed (acute) than the leaf in the previous slide.  Species characteristics can be variable.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DSCN0976"/>
          <p:cNvPicPr>
            <a:picLocks noChangeAspect="1" noChangeArrowheads="1"/>
          </p:cNvPicPr>
          <p:nvPr/>
        </p:nvPicPr>
        <p:blipFill>
          <a:blip r:embed="rId3" cstate="print"/>
          <a:srcRect/>
          <a:stretch>
            <a:fillRect/>
          </a:stretch>
        </p:blipFill>
        <p:spPr bwMode="auto">
          <a:xfrm>
            <a:off x="1600200" y="1143000"/>
            <a:ext cx="6169025" cy="4475162"/>
          </a:xfrm>
          <a:prstGeom prst="rect">
            <a:avLst/>
          </a:prstGeom>
          <a:noFill/>
          <a:ln w="9525">
            <a:noFill/>
            <a:miter lim="800000"/>
            <a:headEnd/>
            <a:tailEnd/>
          </a:ln>
        </p:spPr>
      </p:pic>
      <p:sp>
        <p:nvSpPr>
          <p:cNvPr id="18435" name="Text Box 4"/>
          <p:cNvSpPr txBox="1">
            <a:spLocks noChangeArrowheads="1"/>
          </p:cNvSpPr>
          <p:nvPr/>
        </p:nvSpPr>
        <p:spPr bwMode="auto">
          <a:xfrm>
            <a:off x="936625" y="6011863"/>
            <a:ext cx="7597775" cy="641350"/>
          </a:xfrm>
          <a:prstGeom prst="rect">
            <a:avLst/>
          </a:prstGeom>
          <a:noFill/>
          <a:ln w="9525">
            <a:noFill/>
            <a:miter lim="800000"/>
            <a:headEnd/>
            <a:tailEnd/>
          </a:ln>
        </p:spPr>
        <p:txBody>
          <a:bodyPr>
            <a:spAutoFit/>
          </a:bodyPr>
          <a:lstStyle/>
          <a:p>
            <a:pPr>
              <a:spcBef>
                <a:spcPct val="50000"/>
              </a:spcBef>
            </a:pPr>
            <a:r>
              <a:rPr lang="en-US"/>
              <a:t>A green ash leaf on the left and a black ash leaf on the right.  Note the difference in how their leaflets are attached to the rachis.</a:t>
            </a:r>
          </a:p>
        </p:txBody>
      </p:sp>
      <p:sp>
        <p:nvSpPr>
          <p:cNvPr id="18436" name="Text Box 5"/>
          <p:cNvSpPr txBox="1">
            <a:spLocks noChangeArrowheads="1"/>
          </p:cNvSpPr>
          <p:nvPr/>
        </p:nvSpPr>
        <p:spPr bwMode="auto">
          <a:xfrm>
            <a:off x="6781800" y="2971800"/>
            <a:ext cx="2133600" cy="915988"/>
          </a:xfrm>
          <a:prstGeom prst="rect">
            <a:avLst/>
          </a:prstGeom>
          <a:noFill/>
          <a:ln w="9525">
            <a:noFill/>
            <a:miter lim="800000"/>
            <a:headEnd/>
            <a:tailEnd/>
          </a:ln>
        </p:spPr>
        <p:txBody>
          <a:bodyPr>
            <a:spAutoFit/>
          </a:bodyPr>
          <a:lstStyle/>
          <a:p>
            <a:pPr>
              <a:spcBef>
                <a:spcPct val="50000"/>
              </a:spcBef>
            </a:pPr>
            <a:r>
              <a:rPr lang="en-US" dirty="0"/>
              <a:t>Leaflet is closely attached </a:t>
            </a:r>
            <a:r>
              <a:rPr lang="en-US" dirty="0">
                <a:solidFill>
                  <a:srgbClr val="FF0000"/>
                </a:solidFill>
              </a:rPr>
              <a:t>(sessile)</a:t>
            </a:r>
            <a:r>
              <a:rPr lang="en-US" dirty="0"/>
              <a:t> on the rachis.</a:t>
            </a:r>
          </a:p>
        </p:txBody>
      </p:sp>
      <p:sp>
        <p:nvSpPr>
          <p:cNvPr id="18437" name="Line 6"/>
          <p:cNvSpPr>
            <a:spLocks noChangeShapeType="1"/>
          </p:cNvSpPr>
          <p:nvPr/>
        </p:nvSpPr>
        <p:spPr bwMode="auto">
          <a:xfrm flipH="1" flipV="1">
            <a:off x="6019800" y="3352800"/>
            <a:ext cx="762000" cy="76200"/>
          </a:xfrm>
          <a:prstGeom prst="line">
            <a:avLst/>
          </a:prstGeom>
          <a:noFill/>
          <a:ln w="9525">
            <a:solidFill>
              <a:schemeClr val="tx1"/>
            </a:solidFill>
            <a:round/>
            <a:headEnd/>
            <a:tailEnd type="triangle" w="med" len="med"/>
          </a:ln>
        </p:spPr>
        <p:txBody>
          <a:bodyPr/>
          <a:lstStyle/>
          <a:p>
            <a:endParaRPr lang="en-US"/>
          </a:p>
        </p:txBody>
      </p:sp>
      <p:sp>
        <p:nvSpPr>
          <p:cNvPr id="18438" name="Text Box 7"/>
          <p:cNvSpPr txBox="1">
            <a:spLocks noChangeArrowheads="1"/>
          </p:cNvSpPr>
          <p:nvPr/>
        </p:nvSpPr>
        <p:spPr bwMode="auto">
          <a:xfrm>
            <a:off x="1752600" y="3200400"/>
            <a:ext cx="1447800" cy="2014538"/>
          </a:xfrm>
          <a:prstGeom prst="rect">
            <a:avLst/>
          </a:prstGeom>
          <a:noFill/>
          <a:ln w="9525">
            <a:noFill/>
            <a:miter lim="800000"/>
            <a:headEnd/>
            <a:tailEnd/>
          </a:ln>
        </p:spPr>
        <p:txBody>
          <a:bodyPr>
            <a:spAutoFit/>
          </a:bodyPr>
          <a:lstStyle/>
          <a:p>
            <a:pPr>
              <a:spcBef>
                <a:spcPct val="50000"/>
              </a:spcBef>
            </a:pPr>
            <a:r>
              <a:rPr lang="en-US" dirty="0" err="1">
                <a:solidFill>
                  <a:schemeClr val="bg1"/>
                </a:solidFill>
              </a:rPr>
              <a:t>Leaftlet</a:t>
            </a:r>
            <a:r>
              <a:rPr lang="en-US" dirty="0">
                <a:solidFill>
                  <a:schemeClr val="bg1"/>
                </a:solidFill>
              </a:rPr>
              <a:t> </a:t>
            </a:r>
            <a:r>
              <a:rPr lang="en-US" dirty="0" smtClean="0">
                <a:solidFill>
                  <a:schemeClr val="bg1"/>
                </a:solidFill>
              </a:rPr>
              <a:t>is </a:t>
            </a:r>
            <a:r>
              <a:rPr lang="en-US" dirty="0">
                <a:solidFill>
                  <a:schemeClr val="bg1"/>
                </a:solidFill>
              </a:rPr>
              <a:t>not as closely attached to the rachis on green ash.</a:t>
            </a:r>
          </a:p>
        </p:txBody>
      </p:sp>
      <p:sp>
        <p:nvSpPr>
          <p:cNvPr id="18439" name="Line 8"/>
          <p:cNvSpPr>
            <a:spLocks noChangeShapeType="1"/>
          </p:cNvSpPr>
          <p:nvPr/>
        </p:nvSpPr>
        <p:spPr bwMode="auto">
          <a:xfrm flipV="1">
            <a:off x="2971800" y="3733800"/>
            <a:ext cx="914400" cy="228600"/>
          </a:xfrm>
          <a:prstGeom prst="line">
            <a:avLst/>
          </a:prstGeom>
          <a:noFill/>
          <a:ln w="9525">
            <a:solidFill>
              <a:schemeClr val="tx1"/>
            </a:solidFill>
            <a:round/>
            <a:headEnd/>
            <a:tailEnd type="triangle" w="med" len="med"/>
          </a:ln>
        </p:spPr>
        <p:txBody>
          <a:bodyPr/>
          <a:lstStyle/>
          <a:p>
            <a:endParaRPr lang="en-US"/>
          </a:p>
        </p:txBody>
      </p:sp>
      <p:sp>
        <p:nvSpPr>
          <p:cNvPr id="18440" name="Text Box 9"/>
          <p:cNvSpPr txBox="1">
            <a:spLocks noChangeArrowheads="1"/>
          </p:cNvSpPr>
          <p:nvPr/>
        </p:nvSpPr>
        <p:spPr bwMode="auto">
          <a:xfrm>
            <a:off x="6934200" y="4572000"/>
            <a:ext cx="2057400" cy="915988"/>
          </a:xfrm>
          <a:prstGeom prst="rect">
            <a:avLst/>
          </a:prstGeom>
          <a:noFill/>
          <a:ln w="9525">
            <a:noFill/>
            <a:miter lim="800000"/>
            <a:headEnd/>
            <a:tailEnd/>
          </a:ln>
        </p:spPr>
        <p:txBody>
          <a:bodyPr>
            <a:spAutoFit/>
          </a:bodyPr>
          <a:lstStyle/>
          <a:p>
            <a:pPr>
              <a:spcBef>
                <a:spcPct val="50000"/>
              </a:spcBef>
            </a:pPr>
            <a:r>
              <a:rPr lang="en-US">
                <a:solidFill>
                  <a:srgbClr val="A50021"/>
                </a:solidFill>
              </a:rPr>
              <a:t>This rachis is bent to make it fit into an envelope.</a:t>
            </a:r>
          </a:p>
        </p:txBody>
      </p:sp>
      <p:sp>
        <p:nvSpPr>
          <p:cNvPr id="18441" name="Line 10"/>
          <p:cNvSpPr>
            <a:spLocks noChangeShapeType="1"/>
          </p:cNvSpPr>
          <p:nvPr/>
        </p:nvSpPr>
        <p:spPr bwMode="auto">
          <a:xfrm flipH="1">
            <a:off x="6096000" y="5029200"/>
            <a:ext cx="685800" cy="762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black ash twig"/>
          <p:cNvPicPr>
            <a:picLocks noChangeAspect="1" noChangeArrowheads="1"/>
          </p:cNvPicPr>
          <p:nvPr/>
        </p:nvPicPr>
        <p:blipFill>
          <a:blip r:embed="rId3" cstate="print"/>
          <a:srcRect/>
          <a:stretch>
            <a:fillRect/>
          </a:stretch>
        </p:blipFill>
        <p:spPr bwMode="auto">
          <a:xfrm>
            <a:off x="685800" y="1219200"/>
            <a:ext cx="2851150" cy="3500438"/>
          </a:xfrm>
          <a:prstGeom prst="rect">
            <a:avLst/>
          </a:prstGeom>
          <a:noFill/>
          <a:ln w="9525">
            <a:noFill/>
            <a:miter lim="800000"/>
            <a:headEnd/>
            <a:tailEnd/>
          </a:ln>
        </p:spPr>
      </p:pic>
      <p:sp>
        <p:nvSpPr>
          <p:cNvPr id="19459" name="Text Box 4"/>
          <p:cNvSpPr txBox="1">
            <a:spLocks noChangeArrowheads="1"/>
          </p:cNvSpPr>
          <p:nvPr/>
        </p:nvSpPr>
        <p:spPr bwMode="auto">
          <a:xfrm>
            <a:off x="1371600" y="5086350"/>
            <a:ext cx="1752600" cy="366713"/>
          </a:xfrm>
          <a:prstGeom prst="rect">
            <a:avLst/>
          </a:prstGeom>
          <a:noFill/>
          <a:ln w="9525">
            <a:noFill/>
            <a:miter lim="800000"/>
            <a:headEnd/>
            <a:tailEnd/>
          </a:ln>
        </p:spPr>
        <p:txBody>
          <a:bodyPr>
            <a:spAutoFit/>
          </a:bodyPr>
          <a:lstStyle/>
          <a:p>
            <a:pPr>
              <a:spcBef>
                <a:spcPct val="50000"/>
              </a:spcBef>
            </a:pPr>
            <a:r>
              <a:rPr lang="en-US"/>
              <a:t>Black ash twig</a:t>
            </a:r>
          </a:p>
        </p:txBody>
      </p:sp>
      <p:sp>
        <p:nvSpPr>
          <p:cNvPr id="19460" name="Text Box 5"/>
          <p:cNvSpPr txBox="1">
            <a:spLocks noChangeArrowheads="1"/>
          </p:cNvSpPr>
          <p:nvPr/>
        </p:nvSpPr>
        <p:spPr bwMode="auto">
          <a:xfrm>
            <a:off x="3886200" y="2133600"/>
            <a:ext cx="1524000" cy="366713"/>
          </a:xfrm>
          <a:prstGeom prst="rect">
            <a:avLst/>
          </a:prstGeom>
          <a:solidFill>
            <a:srgbClr val="A50021"/>
          </a:solidFill>
          <a:ln w="9525">
            <a:noFill/>
            <a:miter lim="800000"/>
            <a:headEnd/>
            <a:tailEnd/>
          </a:ln>
        </p:spPr>
        <p:txBody>
          <a:bodyPr>
            <a:spAutoFit/>
          </a:bodyPr>
          <a:lstStyle/>
          <a:p>
            <a:pPr>
              <a:spcBef>
                <a:spcPct val="50000"/>
              </a:spcBef>
            </a:pPr>
            <a:r>
              <a:rPr lang="en-US"/>
              <a:t>Lateral bud</a:t>
            </a:r>
          </a:p>
        </p:txBody>
      </p:sp>
      <p:sp>
        <p:nvSpPr>
          <p:cNvPr id="19461" name="Text Box 6"/>
          <p:cNvSpPr txBox="1">
            <a:spLocks noChangeArrowheads="1"/>
          </p:cNvSpPr>
          <p:nvPr/>
        </p:nvSpPr>
        <p:spPr bwMode="auto">
          <a:xfrm>
            <a:off x="4114800" y="2895600"/>
            <a:ext cx="1219200" cy="366713"/>
          </a:xfrm>
          <a:prstGeom prst="rect">
            <a:avLst/>
          </a:prstGeom>
          <a:solidFill>
            <a:srgbClr val="A50021"/>
          </a:solidFill>
          <a:ln w="9525">
            <a:noFill/>
            <a:miter lim="800000"/>
            <a:headEnd/>
            <a:tailEnd/>
          </a:ln>
        </p:spPr>
        <p:txBody>
          <a:bodyPr>
            <a:spAutoFit/>
          </a:bodyPr>
          <a:lstStyle/>
          <a:p>
            <a:pPr>
              <a:spcBef>
                <a:spcPct val="50000"/>
              </a:spcBef>
            </a:pPr>
            <a:r>
              <a:rPr lang="en-US"/>
              <a:t>leaf scar</a:t>
            </a:r>
          </a:p>
        </p:txBody>
      </p:sp>
      <p:sp>
        <p:nvSpPr>
          <p:cNvPr id="19462" name="Line 8"/>
          <p:cNvSpPr>
            <a:spLocks noChangeShapeType="1"/>
          </p:cNvSpPr>
          <p:nvPr/>
        </p:nvSpPr>
        <p:spPr bwMode="auto">
          <a:xfrm flipH="1">
            <a:off x="2514600" y="1447800"/>
            <a:ext cx="1371600" cy="152400"/>
          </a:xfrm>
          <a:prstGeom prst="line">
            <a:avLst/>
          </a:prstGeom>
          <a:noFill/>
          <a:ln w="9525">
            <a:solidFill>
              <a:srgbClr val="A50021"/>
            </a:solidFill>
            <a:round/>
            <a:headEnd/>
            <a:tailEnd type="triangle" w="med" len="med"/>
          </a:ln>
        </p:spPr>
        <p:txBody>
          <a:bodyPr/>
          <a:lstStyle/>
          <a:p>
            <a:endParaRPr lang="en-US"/>
          </a:p>
        </p:txBody>
      </p:sp>
      <p:sp>
        <p:nvSpPr>
          <p:cNvPr id="19463" name="Text Box 9"/>
          <p:cNvSpPr txBox="1">
            <a:spLocks noChangeArrowheads="1"/>
          </p:cNvSpPr>
          <p:nvPr/>
        </p:nvSpPr>
        <p:spPr bwMode="auto">
          <a:xfrm>
            <a:off x="3962400" y="1219200"/>
            <a:ext cx="1600200" cy="366713"/>
          </a:xfrm>
          <a:prstGeom prst="rect">
            <a:avLst/>
          </a:prstGeom>
          <a:solidFill>
            <a:srgbClr val="A50021"/>
          </a:solidFill>
          <a:ln w="9525">
            <a:noFill/>
            <a:miter lim="800000"/>
            <a:headEnd/>
            <a:tailEnd/>
          </a:ln>
        </p:spPr>
        <p:txBody>
          <a:bodyPr>
            <a:spAutoFit/>
          </a:bodyPr>
          <a:lstStyle/>
          <a:p>
            <a:r>
              <a:rPr lang="en-US"/>
              <a:t>Terminal bud</a:t>
            </a:r>
          </a:p>
        </p:txBody>
      </p:sp>
      <p:sp>
        <p:nvSpPr>
          <p:cNvPr id="19464" name="Line 10"/>
          <p:cNvSpPr>
            <a:spLocks noChangeShapeType="1"/>
          </p:cNvSpPr>
          <p:nvPr/>
        </p:nvSpPr>
        <p:spPr bwMode="auto">
          <a:xfrm flipH="1">
            <a:off x="6172200" y="838200"/>
            <a:ext cx="228600" cy="76200"/>
          </a:xfrm>
          <a:prstGeom prst="line">
            <a:avLst/>
          </a:prstGeom>
          <a:noFill/>
          <a:ln w="9525">
            <a:solidFill>
              <a:srgbClr val="A50021"/>
            </a:solidFill>
            <a:round/>
            <a:headEnd/>
            <a:tailEnd type="triangle" w="med" len="med"/>
          </a:ln>
        </p:spPr>
        <p:txBody>
          <a:bodyPr/>
          <a:lstStyle/>
          <a:p>
            <a:endParaRPr lang="en-US"/>
          </a:p>
        </p:txBody>
      </p:sp>
      <p:pic>
        <p:nvPicPr>
          <p:cNvPr id="19465" name="Picture 11" descr="green ash twig basic"/>
          <p:cNvPicPr>
            <a:picLocks noChangeAspect="1" noChangeArrowheads="1"/>
          </p:cNvPicPr>
          <p:nvPr/>
        </p:nvPicPr>
        <p:blipFill>
          <a:blip r:embed="rId4" cstate="print"/>
          <a:srcRect l="16216" t="11911"/>
          <a:stretch>
            <a:fillRect/>
          </a:stretch>
        </p:blipFill>
        <p:spPr bwMode="auto">
          <a:xfrm>
            <a:off x="5815013" y="1295400"/>
            <a:ext cx="2362200" cy="3386138"/>
          </a:xfrm>
          <a:prstGeom prst="rect">
            <a:avLst/>
          </a:prstGeom>
          <a:noFill/>
          <a:ln w="9525">
            <a:noFill/>
            <a:miter lim="800000"/>
            <a:headEnd/>
            <a:tailEnd/>
          </a:ln>
        </p:spPr>
      </p:pic>
      <p:sp>
        <p:nvSpPr>
          <p:cNvPr id="19466" name="Line 12"/>
          <p:cNvSpPr>
            <a:spLocks noChangeShapeType="1"/>
          </p:cNvSpPr>
          <p:nvPr/>
        </p:nvSpPr>
        <p:spPr bwMode="auto">
          <a:xfrm rot="10800000" flipH="1" flipV="1">
            <a:off x="5486400" y="1447800"/>
            <a:ext cx="1219200" cy="152400"/>
          </a:xfrm>
          <a:prstGeom prst="line">
            <a:avLst/>
          </a:prstGeom>
          <a:noFill/>
          <a:ln w="9525">
            <a:solidFill>
              <a:srgbClr val="A50021"/>
            </a:solidFill>
            <a:round/>
            <a:headEnd/>
            <a:tailEnd type="triangle" w="med" len="med"/>
          </a:ln>
        </p:spPr>
        <p:txBody>
          <a:bodyPr/>
          <a:lstStyle/>
          <a:p>
            <a:endParaRPr lang="en-US"/>
          </a:p>
        </p:txBody>
      </p:sp>
      <p:sp>
        <p:nvSpPr>
          <p:cNvPr id="19467" name="Line 7"/>
          <p:cNvSpPr>
            <a:spLocks noChangeShapeType="1"/>
          </p:cNvSpPr>
          <p:nvPr/>
        </p:nvSpPr>
        <p:spPr bwMode="auto">
          <a:xfrm flipV="1">
            <a:off x="5486400" y="2438400"/>
            <a:ext cx="1219200" cy="533400"/>
          </a:xfrm>
          <a:prstGeom prst="line">
            <a:avLst/>
          </a:prstGeom>
          <a:noFill/>
          <a:ln w="9525">
            <a:solidFill>
              <a:srgbClr val="A50021"/>
            </a:solidFill>
            <a:round/>
            <a:headEnd/>
            <a:tailEnd type="triangle" w="med" len="med"/>
          </a:ln>
        </p:spPr>
        <p:txBody>
          <a:bodyPr/>
          <a:lstStyle/>
          <a:p>
            <a:endParaRPr lang="en-US"/>
          </a:p>
        </p:txBody>
      </p:sp>
      <p:sp>
        <p:nvSpPr>
          <p:cNvPr id="19468" name="Line 13"/>
          <p:cNvSpPr>
            <a:spLocks noChangeShapeType="1"/>
          </p:cNvSpPr>
          <p:nvPr/>
        </p:nvSpPr>
        <p:spPr bwMode="auto">
          <a:xfrm flipH="1">
            <a:off x="2209800" y="2228850"/>
            <a:ext cx="1600200" cy="76200"/>
          </a:xfrm>
          <a:prstGeom prst="line">
            <a:avLst/>
          </a:prstGeom>
          <a:noFill/>
          <a:ln w="9525">
            <a:solidFill>
              <a:srgbClr val="A50021"/>
            </a:solidFill>
            <a:round/>
            <a:headEnd/>
            <a:tailEnd type="triangle" w="med" len="med"/>
          </a:ln>
        </p:spPr>
        <p:txBody>
          <a:bodyPr/>
          <a:lstStyle/>
          <a:p>
            <a:endParaRPr lang="en-US"/>
          </a:p>
        </p:txBody>
      </p:sp>
      <p:sp>
        <p:nvSpPr>
          <p:cNvPr id="19469" name="Line 14"/>
          <p:cNvSpPr>
            <a:spLocks noChangeShapeType="1"/>
          </p:cNvSpPr>
          <p:nvPr/>
        </p:nvSpPr>
        <p:spPr bwMode="auto">
          <a:xfrm>
            <a:off x="5486400" y="2286000"/>
            <a:ext cx="1295400" cy="0"/>
          </a:xfrm>
          <a:prstGeom prst="line">
            <a:avLst/>
          </a:prstGeom>
          <a:noFill/>
          <a:ln w="9525">
            <a:solidFill>
              <a:srgbClr val="A50021"/>
            </a:solidFill>
            <a:round/>
            <a:headEnd/>
            <a:tailEnd type="triangle" w="med" len="med"/>
          </a:ln>
        </p:spPr>
        <p:txBody>
          <a:bodyPr/>
          <a:lstStyle/>
          <a:p>
            <a:endParaRPr lang="en-US"/>
          </a:p>
        </p:txBody>
      </p:sp>
      <p:sp>
        <p:nvSpPr>
          <p:cNvPr id="19470" name="Line 15"/>
          <p:cNvSpPr>
            <a:spLocks noChangeShapeType="1"/>
          </p:cNvSpPr>
          <p:nvPr/>
        </p:nvSpPr>
        <p:spPr bwMode="auto">
          <a:xfrm flipH="1" flipV="1">
            <a:off x="2247900" y="2543175"/>
            <a:ext cx="1757363" cy="457200"/>
          </a:xfrm>
          <a:prstGeom prst="line">
            <a:avLst/>
          </a:prstGeom>
          <a:noFill/>
          <a:ln w="9525">
            <a:solidFill>
              <a:srgbClr val="A50021"/>
            </a:solidFill>
            <a:round/>
            <a:headEnd/>
            <a:tailEnd type="triangle" w="med" len="med"/>
          </a:ln>
        </p:spPr>
        <p:txBody>
          <a:bodyPr/>
          <a:lstStyle/>
          <a:p>
            <a:endParaRPr lang="en-US"/>
          </a:p>
        </p:txBody>
      </p:sp>
      <p:sp>
        <p:nvSpPr>
          <p:cNvPr id="19471" name="Text Box 16"/>
          <p:cNvSpPr txBox="1">
            <a:spLocks noChangeArrowheads="1"/>
          </p:cNvSpPr>
          <p:nvPr/>
        </p:nvSpPr>
        <p:spPr bwMode="auto">
          <a:xfrm>
            <a:off x="5791200" y="5105400"/>
            <a:ext cx="2286000" cy="366713"/>
          </a:xfrm>
          <a:prstGeom prst="rect">
            <a:avLst/>
          </a:prstGeom>
          <a:noFill/>
          <a:ln w="9525">
            <a:noFill/>
            <a:miter lim="800000"/>
            <a:headEnd/>
            <a:tailEnd/>
          </a:ln>
        </p:spPr>
        <p:txBody>
          <a:bodyPr>
            <a:spAutoFit/>
          </a:bodyPr>
          <a:lstStyle/>
          <a:p>
            <a:pPr>
              <a:spcBef>
                <a:spcPct val="50000"/>
              </a:spcBef>
            </a:pPr>
            <a:r>
              <a:rPr lang="en-US" dirty="0" smtClean="0"/>
              <a:t>Green </a:t>
            </a:r>
            <a:r>
              <a:rPr lang="en-US" dirty="0"/>
              <a:t>ash twig.  </a:t>
            </a:r>
          </a:p>
        </p:txBody>
      </p:sp>
      <p:sp>
        <p:nvSpPr>
          <p:cNvPr id="19472" name="Text Box 17"/>
          <p:cNvSpPr txBox="1">
            <a:spLocks noChangeArrowheads="1"/>
          </p:cNvSpPr>
          <p:nvPr/>
        </p:nvSpPr>
        <p:spPr bwMode="auto">
          <a:xfrm>
            <a:off x="1905000" y="5791200"/>
            <a:ext cx="6248400" cy="641350"/>
          </a:xfrm>
          <a:prstGeom prst="rect">
            <a:avLst/>
          </a:prstGeom>
          <a:noFill/>
          <a:ln w="9525">
            <a:noFill/>
            <a:miter lim="800000"/>
            <a:headEnd/>
            <a:tailEnd/>
          </a:ln>
        </p:spPr>
        <p:txBody>
          <a:bodyPr>
            <a:spAutoFit/>
          </a:bodyPr>
          <a:lstStyle/>
          <a:p>
            <a:pPr>
              <a:spcBef>
                <a:spcPct val="50000"/>
              </a:spcBef>
            </a:pPr>
            <a:r>
              <a:rPr lang="en-US"/>
              <a:t>The tip of a black ash twig has parallel sides, while a green ash flares at the tip.</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N0991"/>
          <p:cNvPicPr>
            <a:picLocks noChangeAspect="1" noChangeArrowheads="1"/>
          </p:cNvPicPr>
          <p:nvPr/>
        </p:nvPicPr>
        <p:blipFill>
          <a:blip r:embed="rId3" cstate="print"/>
          <a:srcRect/>
          <a:stretch>
            <a:fillRect/>
          </a:stretch>
        </p:blipFill>
        <p:spPr bwMode="auto">
          <a:xfrm>
            <a:off x="4191000" y="304800"/>
            <a:ext cx="4681538" cy="5867400"/>
          </a:xfrm>
          <a:prstGeom prst="rect">
            <a:avLst/>
          </a:prstGeom>
          <a:noFill/>
          <a:ln w="9525">
            <a:noFill/>
            <a:miter lim="800000"/>
            <a:headEnd/>
            <a:tailEnd/>
          </a:ln>
        </p:spPr>
      </p:pic>
      <p:sp>
        <p:nvSpPr>
          <p:cNvPr id="20483" name="Text Box 3"/>
          <p:cNvSpPr txBox="1">
            <a:spLocks noChangeArrowheads="1"/>
          </p:cNvSpPr>
          <p:nvPr/>
        </p:nvSpPr>
        <p:spPr bwMode="auto">
          <a:xfrm>
            <a:off x="6858000" y="1295400"/>
            <a:ext cx="1905000" cy="1465263"/>
          </a:xfrm>
          <a:prstGeom prst="rect">
            <a:avLst/>
          </a:prstGeom>
          <a:noFill/>
          <a:ln w="9525">
            <a:noFill/>
            <a:miter lim="800000"/>
            <a:headEnd/>
            <a:tailEnd/>
          </a:ln>
        </p:spPr>
        <p:txBody>
          <a:bodyPr>
            <a:spAutoFit/>
          </a:bodyPr>
          <a:lstStyle/>
          <a:p>
            <a:pPr>
              <a:spcBef>
                <a:spcPct val="50000"/>
              </a:spcBef>
            </a:pPr>
            <a:r>
              <a:rPr lang="en-US"/>
              <a:t>White ash twig showing how the leaf scar comes up on the sides of the bud.</a:t>
            </a:r>
          </a:p>
        </p:txBody>
      </p:sp>
      <p:sp>
        <p:nvSpPr>
          <p:cNvPr id="20484" name="Text Box 4"/>
          <p:cNvSpPr txBox="1">
            <a:spLocks noChangeArrowheads="1"/>
          </p:cNvSpPr>
          <p:nvPr/>
        </p:nvSpPr>
        <p:spPr bwMode="auto">
          <a:xfrm>
            <a:off x="6934200" y="4724400"/>
            <a:ext cx="1371600" cy="366713"/>
          </a:xfrm>
          <a:prstGeom prst="rect">
            <a:avLst/>
          </a:prstGeom>
          <a:solidFill>
            <a:srgbClr val="A50021"/>
          </a:solidFill>
          <a:ln w="9525">
            <a:noFill/>
            <a:miter lim="800000"/>
            <a:headEnd/>
            <a:tailEnd/>
          </a:ln>
        </p:spPr>
        <p:txBody>
          <a:bodyPr>
            <a:spAutoFit/>
          </a:bodyPr>
          <a:lstStyle/>
          <a:p>
            <a:pPr>
              <a:spcBef>
                <a:spcPct val="50000"/>
              </a:spcBef>
            </a:pPr>
            <a:r>
              <a:rPr lang="en-US"/>
              <a:t>Leaf scar</a:t>
            </a:r>
          </a:p>
        </p:txBody>
      </p:sp>
      <p:sp>
        <p:nvSpPr>
          <p:cNvPr id="20485" name="Line 5"/>
          <p:cNvSpPr>
            <a:spLocks noChangeShapeType="1"/>
          </p:cNvSpPr>
          <p:nvPr/>
        </p:nvSpPr>
        <p:spPr bwMode="auto">
          <a:xfrm flipH="1" flipV="1">
            <a:off x="6477000" y="4267200"/>
            <a:ext cx="685800" cy="381000"/>
          </a:xfrm>
          <a:prstGeom prst="line">
            <a:avLst/>
          </a:prstGeom>
          <a:noFill/>
          <a:ln w="9525">
            <a:solidFill>
              <a:srgbClr val="A50021"/>
            </a:solidFill>
            <a:round/>
            <a:headEnd/>
            <a:tailEnd type="triangle" w="med" len="med"/>
          </a:ln>
        </p:spPr>
        <p:txBody>
          <a:bodyPr/>
          <a:lstStyle/>
          <a:p>
            <a:endParaRPr lang="en-US"/>
          </a:p>
        </p:txBody>
      </p:sp>
      <p:sp>
        <p:nvSpPr>
          <p:cNvPr id="20486" name="Text Box 6"/>
          <p:cNvSpPr txBox="1">
            <a:spLocks noChangeArrowheads="1"/>
          </p:cNvSpPr>
          <p:nvPr/>
        </p:nvSpPr>
        <p:spPr bwMode="auto">
          <a:xfrm>
            <a:off x="4419600" y="4572000"/>
            <a:ext cx="1371600" cy="1465263"/>
          </a:xfrm>
          <a:prstGeom prst="rect">
            <a:avLst/>
          </a:prstGeom>
          <a:solidFill>
            <a:srgbClr val="A50021"/>
          </a:solidFill>
          <a:ln w="9525">
            <a:noFill/>
            <a:miter lim="800000"/>
            <a:headEnd/>
            <a:tailEnd/>
          </a:ln>
        </p:spPr>
        <p:txBody>
          <a:bodyPr>
            <a:spAutoFit/>
          </a:bodyPr>
          <a:lstStyle/>
          <a:p>
            <a:pPr>
              <a:spcBef>
                <a:spcPct val="50000"/>
              </a:spcBef>
            </a:pPr>
            <a:r>
              <a:rPr lang="en-US"/>
              <a:t>End of leaf rachis pulled off of the scar to the right.</a:t>
            </a:r>
          </a:p>
        </p:txBody>
      </p:sp>
      <p:sp>
        <p:nvSpPr>
          <p:cNvPr id="20487" name="Line 7"/>
          <p:cNvSpPr>
            <a:spLocks noChangeShapeType="1"/>
          </p:cNvSpPr>
          <p:nvPr/>
        </p:nvSpPr>
        <p:spPr bwMode="auto">
          <a:xfrm flipV="1">
            <a:off x="5257800" y="4038600"/>
            <a:ext cx="381000" cy="457200"/>
          </a:xfrm>
          <a:prstGeom prst="line">
            <a:avLst/>
          </a:prstGeom>
          <a:noFill/>
          <a:ln w="9525">
            <a:solidFill>
              <a:srgbClr val="A50021"/>
            </a:solidFill>
            <a:round/>
            <a:headEnd/>
            <a:tailEnd type="triangle" w="med" len="med"/>
          </a:ln>
        </p:spPr>
        <p:txBody>
          <a:bodyPr/>
          <a:lstStyle/>
          <a:p>
            <a:endParaRPr lang="en-US"/>
          </a:p>
        </p:txBody>
      </p:sp>
      <p:sp>
        <p:nvSpPr>
          <p:cNvPr id="20488" name="Text Box 8"/>
          <p:cNvSpPr txBox="1">
            <a:spLocks noChangeArrowheads="1"/>
          </p:cNvSpPr>
          <p:nvPr/>
        </p:nvSpPr>
        <p:spPr bwMode="auto">
          <a:xfrm>
            <a:off x="7086600" y="2971800"/>
            <a:ext cx="1143000" cy="641350"/>
          </a:xfrm>
          <a:prstGeom prst="rect">
            <a:avLst/>
          </a:prstGeom>
          <a:solidFill>
            <a:srgbClr val="A50021"/>
          </a:solidFill>
          <a:ln w="9525">
            <a:noFill/>
            <a:miter lim="800000"/>
            <a:headEnd/>
            <a:tailEnd/>
          </a:ln>
        </p:spPr>
        <p:txBody>
          <a:bodyPr>
            <a:spAutoFit/>
          </a:bodyPr>
          <a:lstStyle/>
          <a:p>
            <a:pPr>
              <a:spcBef>
                <a:spcPct val="50000"/>
              </a:spcBef>
            </a:pPr>
            <a:r>
              <a:rPr lang="en-US"/>
              <a:t>Lateral bud</a:t>
            </a:r>
          </a:p>
        </p:txBody>
      </p:sp>
      <p:sp>
        <p:nvSpPr>
          <p:cNvPr id="20489" name="Line 9"/>
          <p:cNvSpPr>
            <a:spLocks noChangeShapeType="1"/>
          </p:cNvSpPr>
          <p:nvPr/>
        </p:nvSpPr>
        <p:spPr bwMode="auto">
          <a:xfrm flipH="1">
            <a:off x="6477000" y="3429000"/>
            <a:ext cx="685800" cy="381000"/>
          </a:xfrm>
          <a:prstGeom prst="line">
            <a:avLst/>
          </a:prstGeom>
          <a:noFill/>
          <a:ln w="9525">
            <a:solidFill>
              <a:srgbClr val="A50021"/>
            </a:solidFill>
            <a:round/>
            <a:headEnd/>
            <a:tailEnd type="triangle" w="med" len="med"/>
          </a:ln>
        </p:spPr>
        <p:txBody>
          <a:bodyPr/>
          <a:lstStyle/>
          <a:p>
            <a:endParaRPr lang="en-US"/>
          </a:p>
        </p:txBody>
      </p:sp>
      <p:pic>
        <p:nvPicPr>
          <p:cNvPr id="20490" name="Picture 10" descr="green ash twig basic"/>
          <p:cNvPicPr>
            <a:picLocks noChangeAspect="1" noChangeArrowheads="1"/>
          </p:cNvPicPr>
          <p:nvPr/>
        </p:nvPicPr>
        <p:blipFill>
          <a:blip r:embed="rId4" cstate="print"/>
          <a:srcRect l="16216" t="11911"/>
          <a:stretch>
            <a:fillRect/>
          </a:stretch>
        </p:blipFill>
        <p:spPr bwMode="auto">
          <a:xfrm>
            <a:off x="381000" y="304800"/>
            <a:ext cx="3733800" cy="5715000"/>
          </a:xfrm>
          <a:prstGeom prst="rect">
            <a:avLst/>
          </a:prstGeom>
          <a:noFill/>
          <a:ln w="9525">
            <a:noFill/>
            <a:miter lim="800000"/>
            <a:headEnd/>
            <a:tailEnd/>
          </a:ln>
        </p:spPr>
      </p:pic>
      <p:sp>
        <p:nvSpPr>
          <p:cNvPr id="20491" name="Text Box 11"/>
          <p:cNvSpPr txBox="1">
            <a:spLocks noChangeArrowheads="1"/>
          </p:cNvSpPr>
          <p:nvPr/>
        </p:nvSpPr>
        <p:spPr bwMode="auto">
          <a:xfrm>
            <a:off x="152400" y="6248400"/>
            <a:ext cx="8991600" cy="1054100"/>
          </a:xfrm>
          <a:prstGeom prst="rect">
            <a:avLst/>
          </a:prstGeom>
          <a:noFill/>
          <a:ln w="9525">
            <a:noFill/>
            <a:miter lim="800000"/>
            <a:headEnd/>
            <a:tailEnd/>
          </a:ln>
        </p:spPr>
        <p:txBody>
          <a:bodyPr>
            <a:spAutoFit/>
          </a:bodyPr>
          <a:lstStyle/>
          <a:p>
            <a:pPr>
              <a:spcBef>
                <a:spcPct val="50000"/>
              </a:spcBef>
            </a:pPr>
            <a:r>
              <a:rPr lang="en-US"/>
              <a:t>The </a:t>
            </a:r>
            <a:r>
              <a:rPr lang="en-US">
                <a:solidFill>
                  <a:srgbClr val="FF0000"/>
                </a:solidFill>
              </a:rPr>
              <a:t>upper edge of the leaf scar</a:t>
            </a:r>
            <a:r>
              <a:rPr lang="en-US"/>
              <a:t> on green ash is typically straight across the top and does not wrap around the bud.</a:t>
            </a:r>
          </a:p>
          <a:p>
            <a:pPr>
              <a:spcBef>
                <a:spcPct val="50000"/>
              </a:spcBef>
            </a:pPr>
            <a:endParaRPr lang="en-US"/>
          </a:p>
        </p:txBody>
      </p:sp>
      <p:sp>
        <p:nvSpPr>
          <p:cNvPr id="20492" name="Text Box 12"/>
          <p:cNvSpPr txBox="1">
            <a:spLocks noChangeArrowheads="1"/>
          </p:cNvSpPr>
          <p:nvPr/>
        </p:nvSpPr>
        <p:spPr bwMode="auto">
          <a:xfrm>
            <a:off x="2514600" y="838200"/>
            <a:ext cx="1524000" cy="1465263"/>
          </a:xfrm>
          <a:prstGeom prst="rect">
            <a:avLst/>
          </a:prstGeom>
          <a:noFill/>
          <a:ln w="9525">
            <a:noFill/>
            <a:miter lim="800000"/>
            <a:headEnd/>
            <a:tailEnd/>
          </a:ln>
        </p:spPr>
        <p:txBody>
          <a:bodyPr>
            <a:spAutoFit/>
          </a:bodyPr>
          <a:lstStyle/>
          <a:p>
            <a:pPr>
              <a:spcBef>
                <a:spcPct val="50000"/>
              </a:spcBef>
            </a:pPr>
            <a:r>
              <a:rPr lang="en-US"/>
              <a:t>Green ash twig showing the straight top to the scare.</a:t>
            </a:r>
          </a:p>
        </p:txBody>
      </p:sp>
      <p:sp>
        <p:nvSpPr>
          <p:cNvPr id="20493" name="Text Box 14"/>
          <p:cNvSpPr txBox="1">
            <a:spLocks noChangeArrowheads="1"/>
          </p:cNvSpPr>
          <p:nvPr/>
        </p:nvSpPr>
        <p:spPr bwMode="auto">
          <a:xfrm>
            <a:off x="2667000" y="2743200"/>
            <a:ext cx="914400" cy="641350"/>
          </a:xfrm>
          <a:prstGeom prst="rect">
            <a:avLst/>
          </a:prstGeom>
          <a:solidFill>
            <a:srgbClr val="A50021"/>
          </a:solidFill>
          <a:ln w="9525">
            <a:noFill/>
            <a:miter lim="800000"/>
            <a:headEnd/>
            <a:tailEnd/>
          </a:ln>
        </p:spPr>
        <p:txBody>
          <a:bodyPr>
            <a:spAutoFit/>
          </a:bodyPr>
          <a:lstStyle/>
          <a:p>
            <a:pPr>
              <a:spcBef>
                <a:spcPct val="50000"/>
              </a:spcBef>
            </a:pPr>
            <a:r>
              <a:rPr lang="en-US"/>
              <a:t>Leaf scar</a:t>
            </a:r>
          </a:p>
        </p:txBody>
      </p:sp>
      <p:sp>
        <p:nvSpPr>
          <p:cNvPr id="20494" name="Text Box 15"/>
          <p:cNvSpPr txBox="1">
            <a:spLocks noChangeArrowheads="1"/>
          </p:cNvSpPr>
          <p:nvPr/>
        </p:nvSpPr>
        <p:spPr bwMode="auto">
          <a:xfrm>
            <a:off x="457200" y="1600200"/>
            <a:ext cx="1066800" cy="1054100"/>
          </a:xfrm>
          <a:prstGeom prst="rect">
            <a:avLst/>
          </a:prstGeom>
          <a:solidFill>
            <a:srgbClr val="A50021"/>
          </a:solidFill>
          <a:ln w="9525">
            <a:noFill/>
            <a:miter lim="800000"/>
            <a:headEnd/>
            <a:tailEnd/>
          </a:ln>
        </p:spPr>
        <p:txBody>
          <a:bodyPr>
            <a:spAutoFit/>
          </a:bodyPr>
          <a:lstStyle/>
          <a:p>
            <a:pPr>
              <a:spcBef>
                <a:spcPct val="50000"/>
              </a:spcBef>
            </a:pPr>
            <a:r>
              <a:rPr lang="en-US"/>
              <a:t>Lateral bud</a:t>
            </a:r>
          </a:p>
          <a:p>
            <a:pPr>
              <a:spcBef>
                <a:spcPct val="50000"/>
              </a:spcBef>
            </a:pPr>
            <a:endParaRPr lang="en-US"/>
          </a:p>
        </p:txBody>
      </p:sp>
      <p:sp>
        <p:nvSpPr>
          <p:cNvPr id="20495" name="Line 17"/>
          <p:cNvSpPr>
            <a:spLocks noChangeShapeType="1"/>
          </p:cNvSpPr>
          <p:nvPr/>
        </p:nvSpPr>
        <p:spPr bwMode="auto">
          <a:xfrm>
            <a:off x="1447800" y="1752600"/>
            <a:ext cx="457200" cy="228600"/>
          </a:xfrm>
          <a:prstGeom prst="line">
            <a:avLst/>
          </a:prstGeom>
          <a:noFill/>
          <a:ln w="9525">
            <a:solidFill>
              <a:srgbClr val="A50021"/>
            </a:solidFill>
            <a:round/>
            <a:headEnd/>
            <a:tailEnd type="triangle" w="med" len="med"/>
          </a:ln>
        </p:spPr>
        <p:txBody>
          <a:bodyPr/>
          <a:lstStyle/>
          <a:p>
            <a:endParaRPr lang="en-US"/>
          </a:p>
        </p:txBody>
      </p:sp>
      <p:sp>
        <p:nvSpPr>
          <p:cNvPr id="20496" name="Line 18"/>
          <p:cNvSpPr>
            <a:spLocks noChangeShapeType="1"/>
          </p:cNvSpPr>
          <p:nvPr/>
        </p:nvSpPr>
        <p:spPr bwMode="auto">
          <a:xfrm flipH="1" flipV="1">
            <a:off x="2133600" y="2286000"/>
            <a:ext cx="533400" cy="5334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990600" y="304800"/>
            <a:ext cx="7924800" cy="4939814"/>
          </a:xfrm>
          <a:prstGeom prst="rect">
            <a:avLst/>
          </a:prstGeom>
          <a:noFill/>
          <a:ln w="9525">
            <a:noFill/>
            <a:miter lim="800000"/>
            <a:headEnd/>
            <a:tailEnd/>
          </a:ln>
        </p:spPr>
        <p:txBody>
          <a:bodyPr wrap="square">
            <a:spAutoFit/>
          </a:bodyPr>
          <a:lstStyle/>
          <a:p>
            <a:pPr>
              <a:spcBef>
                <a:spcPct val="50000"/>
              </a:spcBef>
            </a:pPr>
            <a:r>
              <a:rPr lang="en-US" dirty="0" smtClean="0"/>
              <a:t>All plants and animals are adapted to their environments through genetic selection over many years of interaction between the organism and the environment.  The same is naturally true for ash trees being killed by the emerald ash borer.  Therefore, as the trees are </a:t>
            </a:r>
            <a:r>
              <a:rPr lang="en-US" dirty="0" smtClean="0"/>
              <a:t>lost, </a:t>
            </a:r>
            <a:r>
              <a:rPr lang="en-US" dirty="0" smtClean="0"/>
              <a:t>so is their adaptation to the many environments in which they grow.  It is important to preserve this adaptation for forest restoration once the challenge of the EAB has been solved.   </a:t>
            </a:r>
            <a:r>
              <a:rPr lang="en-US" dirty="0" smtClean="0"/>
              <a:t>One of </a:t>
            </a:r>
            <a:r>
              <a:rPr lang="en-US" dirty="0" smtClean="0"/>
              <a:t>the easiest and </a:t>
            </a:r>
            <a:r>
              <a:rPr lang="en-US" dirty="0" smtClean="0"/>
              <a:t>more </a:t>
            </a:r>
            <a:r>
              <a:rPr lang="en-US" dirty="0" smtClean="0"/>
              <a:t>economical methods of genetic conservation for ash is long term seed storage in deep freeze.   Ash seed has successfully stored for almost 40 years.  It can be expected to store even longer, but 40 years is the longest measurement made to date.  </a:t>
            </a:r>
          </a:p>
          <a:p>
            <a:pPr>
              <a:spcBef>
                <a:spcPct val="50000"/>
              </a:spcBef>
            </a:pPr>
            <a:r>
              <a:rPr lang="en-US" dirty="0" smtClean="0"/>
              <a:t>How many seed lots should be collected and from where should they be collected?  </a:t>
            </a:r>
            <a:r>
              <a:rPr lang="en-US" dirty="0" err="1" smtClean="0"/>
              <a:t>Ecoregions</a:t>
            </a:r>
            <a:r>
              <a:rPr lang="en-US" dirty="0" smtClean="0"/>
              <a:t> are geographic areas in which the environment is similar.  Therefore, ash trees growing within one </a:t>
            </a:r>
            <a:r>
              <a:rPr lang="en-US" dirty="0" err="1" smtClean="0"/>
              <a:t>ecoregion</a:t>
            </a:r>
            <a:r>
              <a:rPr lang="en-US" dirty="0" smtClean="0"/>
              <a:t> could be logically expected to have a similar genetic make up in terms of adaptation to the environment.  Genetic tests on many organisms have proven this to be true. One system of defining </a:t>
            </a:r>
            <a:r>
              <a:rPr lang="en-US" dirty="0" err="1" smtClean="0"/>
              <a:t>ecoregions</a:t>
            </a:r>
            <a:r>
              <a:rPr lang="en-US" dirty="0" smtClean="0"/>
              <a:t> is the </a:t>
            </a:r>
            <a:r>
              <a:rPr lang="en-US" dirty="0" err="1" smtClean="0"/>
              <a:t>Omernik</a:t>
            </a:r>
            <a:r>
              <a:rPr lang="en-US" dirty="0" smtClean="0"/>
              <a:t> system. http://www.epa.gov/wed/pages/ecoregions/level_iii_iv.htm</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CN0926"/>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21507" name="Text Box 3"/>
          <p:cNvSpPr txBox="1">
            <a:spLocks noChangeArrowheads="1"/>
          </p:cNvSpPr>
          <p:nvPr/>
        </p:nvSpPr>
        <p:spPr bwMode="auto">
          <a:xfrm>
            <a:off x="7772400" y="1371600"/>
            <a:ext cx="1371600" cy="3693319"/>
          </a:xfrm>
          <a:prstGeom prst="rect">
            <a:avLst/>
          </a:prstGeom>
          <a:noFill/>
          <a:ln w="9525">
            <a:noFill/>
            <a:miter lim="800000"/>
            <a:headEnd/>
            <a:tailEnd/>
          </a:ln>
        </p:spPr>
        <p:txBody>
          <a:bodyPr>
            <a:spAutoFit/>
          </a:bodyPr>
          <a:lstStyle/>
          <a:p>
            <a:pPr>
              <a:spcBef>
                <a:spcPct val="50000"/>
              </a:spcBef>
            </a:pPr>
            <a:r>
              <a:rPr lang="en-US" dirty="0"/>
              <a:t>Seeds of green ash are </a:t>
            </a:r>
            <a:r>
              <a:rPr lang="en-US" dirty="0" smtClean="0"/>
              <a:t>usually born </a:t>
            </a:r>
            <a:r>
              <a:rPr lang="en-US" dirty="0"/>
              <a:t>in tighter </a:t>
            </a:r>
            <a:r>
              <a:rPr lang="en-US" dirty="0">
                <a:solidFill>
                  <a:srgbClr val="FF0000"/>
                </a:solidFill>
              </a:rPr>
              <a:t>panicles </a:t>
            </a:r>
            <a:r>
              <a:rPr lang="en-US" dirty="0"/>
              <a:t>than white ash.  The seeds are also narrower and more pointed.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N0928"/>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22531" name="Text Box 3"/>
          <p:cNvSpPr txBox="1">
            <a:spLocks noChangeArrowheads="1"/>
          </p:cNvSpPr>
          <p:nvPr/>
        </p:nvSpPr>
        <p:spPr bwMode="auto">
          <a:xfrm>
            <a:off x="1524000" y="5942013"/>
            <a:ext cx="6096000" cy="915987"/>
          </a:xfrm>
          <a:prstGeom prst="rect">
            <a:avLst/>
          </a:prstGeom>
          <a:noFill/>
          <a:ln w="9525">
            <a:noFill/>
            <a:miter lim="800000"/>
            <a:headEnd/>
            <a:tailEnd/>
          </a:ln>
        </p:spPr>
        <p:txBody>
          <a:bodyPr>
            <a:spAutoFit/>
          </a:bodyPr>
          <a:lstStyle/>
          <a:p>
            <a:pPr>
              <a:spcBef>
                <a:spcPct val="50000"/>
              </a:spcBef>
            </a:pPr>
            <a:r>
              <a:rPr lang="en-US" dirty="0"/>
              <a:t>White ash seeds are </a:t>
            </a:r>
            <a:r>
              <a:rPr lang="en-US" dirty="0" smtClean="0"/>
              <a:t>usually born </a:t>
            </a:r>
            <a:r>
              <a:rPr lang="en-US" dirty="0"/>
              <a:t>in looser </a:t>
            </a:r>
            <a:r>
              <a:rPr lang="en-US" dirty="0">
                <a:solidFill>
                  <a:srgbClr val="FF0000"/>
                </a:solidFill>
              </a:rPr>
              <a:t>panicles </a:t>
            </a:r>
            <a:r>
              <a:rPr lang="en-US" dirty="0"/>
              <a:t>than are green ash.  The seeds generally are not as pointed and sharp as green ash are.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N0947"/>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23555" name="Text Box 3"/>
          <p:cNvSpPr txBox="1">
            <a:spLocks noChangeArrowheads="1"/>
          </p:cNvSpPr>
          <p:nvPr/>
        </p:nvSpPr>
        <p:spPr bwMode="auto">
          <a:xfrm>
            <a:off x="1676400" y="6019800"/>
            <a:ext cx="5715000" cy="641350"/>
          </a:xfrm>
          <a:prstGeom prst="rect">
            <a:avLst/>
          </a:prstGeom>
          <a:noFill/>
          <a:ln w="9525">
            <a:noFill/>
            <a:miter lim="800000"/>
            <a:headEnd/>
            <a:tailEnd/>
          </a:ln>
        </p:spPr>
        <p:txBody>
          <a:bodyPr>
            <a:spAutoFit/>
          </a:bodyPr>
          <a:lstStyle/>
          <a:p>
            <a:pPr>
              <a:spcBef>
                <a:spcPct val="50000"/>
              </a:spcBef>
            </a:pPr>
            <a:r>
              <a:rPr lang="en-US"/>
              <a:t>Black ash have wings that surround the seed and are easily distinguished from the green and white ash.</a:t>
            </a:r>
          </a:p>
        </p:txBody>
      </p:sp>
      <p:sp>
        <p:nvSpPr>
          <p:cNvPr id="23556" name="Text Box 4"/>
          <p:cNvSpPr txBox="1">
            <a:spLocks noChangeArrowheads="1"/>
          </p:cNvSpPr>
          <p:nvPr/>
        </p:nvSpPr>
        <p:spPr bwMode="auto">
          <a:xfrm>
            <a:off x="3810000" y="4495800"/>
            <a:ext cx="1524000" cy="641350"/>
          </a:xfrm>
          <a:prstGeom prst="rect">
            <a:avLst/>
          </a:prstGeom>
          <a:solidFill>
            <a:srgbClr val="A50021"/>
          </a:solidFill>
          <a:ln w="9525">
            <a:noFill/>
            <a:miter lim="800000"/>
            <a:headEnd/>
            <a:tailEnd/>
          </a:ln>
        </p:spPr>
        <p:txBody>
          <a:bodyPr>
            <a:spAutoFit/>
          </a:bodyPr>
          <a:lstStyle/>
          <a:p>
            <a:pPr>
              <a:spcBef>
                <a:spcPct val="50000"/>
              </a:spcBef>
            </a:pPr>
            <a:r>
              <a:rPr lang="en-US"/>
              <a:t>Seed end of the fruit.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N0992"/>
          <p:cNvPicPr>
            <a:picLocks noChangeAspect="1" noChangeArrowheads="1"/>
          </p:cNvPicPr>
          <p:nvPr/>
        </p:nvPicPr>
        <p:blipFill>
          <a:blip r:embed="rId3" cstate="print"/>
          <a:srcRect/>
          <a:stretch>
            <a:fillRect/>
          </a:stretch>
        </p:blipFill>
        <p:spPr bwMode="auto">
          <a:xfrm>
            <a:off x="1447800" y="533400"/>
            <a:ext cx="6242050" cy="4681538"/>
          </a:xfrm>
          <a:prstGeom prst="rect">
            <a:avLst/>
          </a:prstGeom>
          <a:noFill/>
          <a:ln w="9525">
            <a:noFill/>
            <a:miter lim="800000"/>
            <a:headEnd/>
            <a:tailEnd/>
          </a:ln>
        </p:spPr>
      </p:pic>
      <p:sp>
        <p:nvSpPr>
          <p:cNvPr id="24579" name="Text Box 3"/>
          <p:cNvSpPr txBox="1">
            <a:spLocks noChangeArrowheads="1"/>
          </p:cNvSpPr>
          <p:nvPr/>
        </p:nvSpPr>
        <p:spPr bwMode="auto">
          <a:xfrm>
            <a:off x="2590800" y="3886200"/>
            <a:ext cx="1295400" cy="366713"/>
          </a:xfrm>
          <a:prstGeom prst="rect">
            <a:avLst/>
          </a:prstGeom>
          <a:solidFill>
            <a:srgbClr val="A50021"/>
          </a:solidFill>
          <a:ln w="9525">
            <a:noFill/>
            <a:miter lim="800000"/>
            <a:headEnd/>
            <a:tailEnd/>
          </a:ln>
        </p:spPr>
        <p:txBody>
          <a:bodyPr>
            <a:spAutoFit/>
          </a:bodyPr>
          <a:lstStyle/>
          <a:p>
            <a:pPr>
              <a:spcBef>
                <a:spcPct val="50000"/>
              </a:spcBef>
            </a:pPr>
            <a:r>
              <a:rPr lang="en-US" dirty="0"/>
              <a:t>Black ash</a:t>
            </a:r>
          </a:p>
        </p:txBody>
      </p:sp>
      <p:sp>
        <p:nvSpPr>
          <p:cNvPr id="24580" name="Text Box 4"/>
          <p:cNvSpPr txBox="1">
            <a:spLocks noChangeArrowheads="1"/>
          </p:cNvSpPr>
          <p:nvPr/>
        </p:nvSpPr>
        <p:spPr bwMode="auto">
          <a:xfrm>
            <a:off x="4191000" y="4648200"/>
            <a:ext cx="1447800" cy="366713"/>
          </a:xfrm>
          <a:prstGeom prst="rect">
            <a:avLst/>
          </a:prstGeom>
          <a:solidFill>
            <a:srgbClr val="A50021"/>
          </a:solidFill>
          <a:ln w="9525">
            <a:noFill/>
            <a:miter lim="800000"/>
            <a:headEnd/>
            <a:tailEnd/>
          </a:ln>
        </p:spPr>
        <p:txBody>
          <a:bodyPr>
            <a:spAutoFit/>
          </a:bodyPr>
          <a:lstStyle/>
          <a:p>
            <a:pPr>
              <a:spcBef>
                <a:spcPct val="50000"/>
              </a:spcBef>
            </a:pPr>
            <a:r>
              <a:rPr lang="en-US" dirty="0"/>
              <a:t>Green ash</a:t>
            </a:r>
          </a:p>
        </p:txBody>
      </p:sp>
      <p:sp>
        <p:nvSpPr>
          <p:cNvPr id="24581" name="Text Box 5"/>
          <p:cNvSpPr txBox="1">
            <a:spLocks noChangeArrowheads="1"/>
          </p:cNvSpPr>
          <p:nvPr/>
        </p:nvSpPr>
        <p:spPr bwMode="auto">
          <a:xfrm>
            <a:off x="6248400" y="4038600"/>
            <a:ext cx="1273175" cy="366712"/>
          </a:xfrm>
          <a:prstGeom prst="rect">
            <a:avLst/>
          </a:prstGeom>
          <a:solidFill>
            <a:srgbClr val="A50021"/>
          </a:solidFill>
          <a:ln w="9525">
            <a:noFill/>
            <a:miter lim="800000"/>
            <a:headEnd/>
            <a:tailEnd/>
          </a:ln>
        </p:spPr>
        <p:txBody>
          <a:bodyPr>
            <a:spAutoFit/>
          </a:bodyPr>
          <a:lstStyle/>
          <a:p>
            <a:pPr>
              <a:spcBef>
                <a:spcPct val="50000"/>
              </a:spcBef>
            </a:pPr>
            <a:r>
              <a:rPr lang="en-US" dirty="0"/>
              <a:t>White ash</a:t>
            </a:r>
          </a:p>
        </p:txBody>
      </p:sp>
      <p:sp>
        <p:nvSpPr>
          <p:cNvPr id="24582" name="Text Box 6"/>
          <p:cNvSpPr txBox="1">
            <a:spLocks noChangeArrowheads="1"/>
          </p:cNvSpPr>
          <p:nvPr/>
        </p:nvSpPr>
        <p:spPr bwMode="auto">
          <a:xfrm>
            <a:off x="1905000" y="5334000"/>
            <a:ext cx="5334000" cy="1338828"/>
          </a:xfrm>
          <a:prstGeom prst="rect">
            <a:avLst/>
          </a:prstGeom>
          <a:noFill/>
          <a:ln w="9525">
            <a:noFill/>
            <a:miter lim="800000"/>
            <a:headEnd/>
            <a:tailEnd/>
          </a:ln>
        </p:spPr>
        <p:txBody>
          <a:bodyPr>
            <a:spAutoFit/>
          </a:bodyPr>
          <a:lstStyle/>
          <a:p>
            <a:pPr>
              <a:spcBef>
                <a:spcPct val="50000"/>
              </a:spcBef>
            </a:pPr>
            <a:r>
              <a:rPr lang="en-US" dirty="0"/>
              <a:t>Comparison of black, green and white ash </a:t>
            </a:r>
            <a:r>
              <a:rPr lang="en-US" dirty="0" smtClean="0"/>
              <a:t>seeds</a:t>
            </a:r>
          </a:p>
          <a:p>
            <a:pPr>
              <a:spcBef>
                <a:spcPct val="50000"/>
              </a:spcBef>
            </a:pPr>
            <a:r>
              <a:rPr lang="en-US" dirty="0" smtClean="0"/>
              <a:t>Blue ash will look like black ash seed but grow in total separate areas and therefore should never be confused.</a:t>
            </a:r>
            <a:endParaRPr lang="en-US" dirty="0"/>
          </a:p>
        </p:txBody>
      </p:sp>
      <p:cxnSp>
        <p:nvCxnSpPr>
          <p:cNvPr id="8" name="Straight Connector 7"/>
          <p:cNvCxnSpPr/>
          <p:nvPr/>
        </p:nvCxnSpPr>
        <p:spPr>
          <a:xfrm rot="16200000" flipV="1">
            <a:off x="3162300" y="1866900"/>
            <a:ext cx="3124200" cy="914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V="1">
            <a:off x="4648200" y="2057400"/>
            <a:ext cx="2895600" cy="609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629400" y="838200"/>
            <a:ext cx="1981200" cy="2862322"/>
          </a:xfrm>
          <a:prstGeom prst="rect">
            <a:avLst/>
          </a:prstGeom>
          <a:solidFill>
            <a:srgbClr val="FFFF00"/>
          </a:solidFill>
        </p:spPr>
        <p:txBody>
          <a:bodyPr wrap="square" rtlCol="0">
            <a:spAutoFit/>
          </a:bodyPr>
          <a:lstStyle/>
          <a:p>
            <a:r>
              <a:rPr lang="en-US" dirty="0" smtClean="0">
                <a:solidFill>
                  <a:srgbClr val="0000FF"/>
                </a:solidFill>
              </a:rPr>
              <a:t>Note that the angle of the wing is much straighter on green ash as the wing goes towards the tip of the seed.  The white ash wing is more curved</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DSCN0946"/>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25603" name="Text Box 4"/>
          <p:cNvSpPr txBox="1">
            <a:spLocks noChangeArrowheads="1"/>
          </p:cNvSpPr>
          <p:nvPr/>
        </p:nvSpPr>
        <p:spPr bwMode="auto">
          <a:xfrm>
            <a:off x="7848600" y="1600200"/>
            <a:ext cx="1295400" cy="641350"/>
          </a:xfrm>
          <a:prstGeom prst="rect">
            <a:avLst/>
          </a:prstGeom>
          <a:solidFill>
            <a:srgbClr val="A50021"/>
          </a:solidFill>
          <a:ln w="9525">
            <a:noFill/>
            <a:miter lim="800000"/>
            <a:headEnd/>
            <a:tailEnd/>
          </a:ln>
        </p:spPr>
        <p:txBody>
          <a:bodyPr>
            <a:spAutoFit/>
          </a:bodyPr>
          <a:lstStyle/>
          <a:p>
            <a:pPr>
              <a:spcBef>
                <a:spcPct val="50000"/>
              </a:spcBef>
            </a:pPr>
            <a:r>
              <a:rPr lang="en-US"/>
              <a:t>Bud of white ash.</a:t>
            </a:r>
          </a:p>
        </p:txBody>
      </p:sp>
      <p:sp>
        <p:nvSpPr>
          <p:cNvPr id="25604" name="Line 5"/>
          <p:cNvSpPr>
            <a:spLocks noChangeShapeType="1"/>
          </p:cNvSpPr>
          <p:nvPr/>
        </p:nvSpPr>
        <p:spPr bwMode="auto">
          <a:xfrm flipH="1">
            <a:off x="5638800" y="1981200"/>
            <a:ext cx="2209800" cy="990600"/>
          </a:xfrm>
          <a:prstGeom prst="line">
            <a:avLst/>
          </a:prstGeom>
          <a:noFill/>
          <a:ln w="9525">
            <a:solidFill>
              <a:schemeClr val="tx1"/>
            </a:solidFill>
            <a:round/>
            <a:headEnd/>
            <a:tailEnd type="triangle" w="med" len="med"/>
          </a:ln>
        </p:spPr>
        <p:txBody>
          <a:bodyPr/>
          <a:lstStyle/>
          <a:p>
            <a:endParaRPr lang="en-US"/>
          </a:p>
        </p:txBody>
      </p:sp>
      <p:sp>
        <p:nvSpPr>
          <p:cNvPr id="25605" name="Text Box 6"/>
          <p:cNvSpPr txBox="1">
            <a:spLocks noChangeArrowheads="1"/>
          </p:cNvSpPr>
          <p:nvPr/>
        </p:nvSpPr>
        <p:spPr bwMode="auto">
          <a:xfrm>
            <a:off x="479425" y="5097463"/>
            <a:ext cx="2035175" cy="366712"/>
          </a:xfrm>
          <a:prstGeom prst="rect">
            <a:avLst/>
          </a:prstGeom>
          <a:solidFill>
            <a:srgbClr val="A50021"/>
          </a:solidFill>
          <a:ln w="9525">
            <a:noFill/>
            <a:miter lim="800000"/>
            <a:headEnd/>
            <a:tailEnd/>
          </a:ln>
        </p:spPr>
        <p:txBody>
          <a:bodyPr>
            <a:spAutoFit/>
          </a:bodyPr>
          <a:lstStyle/>
          <a:p>
            <a:pPr>
              <a:spcBef>
                <a:spcPct val="50000"/>
              </a:spcBef>
            </a:pPr>
            <a:r>
              <a:rPr lang="en-US"/>
              <a:t>Seed of white ash</a:t>
            </a:r>
          </a:p>
        </p:txBody>
      </p:sp>
      <p:sp>
        <p:nvSpPr>
          <p:cNvPr id="25606" name="Line 7"/>
          <p:cNvSpPr>
            <a:spLocks noChangeShapeType="1"/>
          </p:cNvSpPr>
          <p:nvPr/>
        </p:nvSpPr>
        <p:spPr bwMode="auto">
          <a:xfrm flipV="1">
            <a:off x="2743200" y="4724400"/>
            <a:ext cx="457200" cy="381000"/>
          </a:xfrm>
          <a:prstGeom prst="line">
            <a:avLst/>
          </a:prstGeom>
          <a:noFill/>
          <a:ln w="9525">
            <a:solidFill>
              <a:schemeClr val="tx1"/>
            </a:solidFill>
            <a:round/>
            <a:headEnd/>
            <a:tailEnd type="triangle" w="med" len="med"/>
          </a:ln>
        </p:spPr>
        <p:txBody>
          <a:bodyPr/>
          <a:lstStyle/>
          <a:p>
            <a:endParaRPr lang="en-US"/>
          </a:p>
        </p:txBody>
      </p:sp>
      <p:sp>
        <p:nvSpPr>
          <p:cNvPr id="25607" name="Text Box 8"/>
          <p:cNvSpPr txBox="1">
            <a:spLocks noChangeArrowheads="1"/>
          </p:cNvSpPr>
          <p:nvPr/>
        </p:nvSpPr>
        <p:spPr bwMode="auto">
          <a:xfrm>
            <a:off x="6248400" y="3505200"/>
            <a:ext cx="1905000" cy="1739900"/>
          </a:xfrm>
          <a:prstGeom prst="rect">
            <a:avLst/>
          </a:prstGeom>
          <a:solidFill>
            <a:srgbClr val="A50021"/>
          </a:solidFill>
          <a:ln w="9525">
            <a:noFill/>
            <a:miter lim="800000"/>
            <a:headEnd/>
            <a:tailEnd/>
          </a:ln>
        </p:spPr>
        <p:txBody>
          <a:bodyPr>
            <a:spAutoFit/>
          </a:bodyPr>
          <a:lstStyle/>
          <a:p>
            <a:pPr>
              <a:spcBef>
                <a:spcPct val="50000"/>
              </a:spcBef>
            </a:pPr>
            <a:r>
              <a:rPr lang="en-US"/>
              <a:t>This leaf scar is not typical for white ash but more like the scar on green ash.</a:t>
            </a:r>
          </a:p>
        </p:txBody>
      </p:sp>
      <p:sp>
        <p:nvSpPr>
          <p:cNvPr id="25608" name="Line 9"/>
          <p:cNvSpPr>
            <a:spLocks noChangeShapeType="1"/>
          </p:cNvSpPr>
          <p:nvPr/>
        </p:nvSpPr>
        <p:spPr bwMode="auto">
          <a:xfrm flipH="1" flipV="1">
            <a:off x="5486400" y="3429000"/>
            <a:ext cx="762000" cy="685800"/>
          </a:xfrm>
          <a:prstGeom prst="line">
            <a:avLst/>
          </a:prstGeom>
          <a:noFill/>
          <a:ln w="9525">
            <a:solidFill>
              <a:schemeClr val="tx1"/>
            </a:solidFill>
            <a:round/>
            <a:headEnd/>
            <a:tailEnd type="triangle" w="med" len="med"/>
          </a:ln>
        </p:spPr>
        <p:txBody>
          <a:bodyPr/>
          <a:lstStyle/>
          <a:p>
            <a:endParaRPr lang="en-US"/>
          </a:p>
        </p:txBody>
      </p:sp>
      <p:sp>
        <p:nvSpPr>
          <p:cNvPr id="25609" name="Text Box 10"/>
          <p:cNvSpPr txBox="1">
            <a:spLocks noChangeArrowheads="1"/>
          </p:cNvSpPr>
          <p:nvPr/>
        </p:nvSpPr>
        <p:spPr bwMode="auto">
          <a:xfrm>
            <a:off x="1828800" y="5942013"/>
            <a:ext cx="5715000" cy="915987"/>
          </a:xfrm>
          <a:prstGeom prst="rect">
            <a:avLst/>
          </a:prstGeom>
          <a:noFill/>
          <a:ln w="9525">
            <a:noFill/>
            <a:miter lim="800000"/>
            <a:headEnd/>
            <a:tailEnd/>
          </a:ln>
        </p:spPr>
        <p:txBody>
          <a:bodyPr>
            <a:spAutoFit/>
          </a:bodyPr>
          <a:lstStyle/>
          <a:p>
            <a:pPr>
              <a:spcBef>
                <a:spcPct val="50000"/>
              </a:spcBef>
            </a:pPr>
            <a:r>
              <a:rPr lang="en-US"/>
              <a:t>This tree was called white ash because it was more white than green.  This is an example of how traits can vary within a species or on one tree.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p:txBody>
          <a:bodyPr/>
          <a:lstStyle/>
          <a:p>
            <a:pPr eaLnBrk="1" hangingPunct="1"/>
            <a:r>
              <a:rPr lang="en-US" smtClean="0"/>
              <a:t>Monitoring and Locating Seed Trees</a:t>
            </a:r>
          </a:p>
        </p:txBody>
      </p:sp>
      <p:sp>
        <p:nvSpPr>
          <p:cNvPr id="26627" name="Rectangle 3"/>
          <p:cNvSpPr>
            <a:spLocks noGrp="1" noChangeArrowheads="1"/>
          </p:cNvSpPr>
          <p:nvPr>
            <p:ph type="subTitle" idx="1"/>
          </p:nvPr>
        </p:nvSpPr>
        <p:spPr/>
        <p:txBody>
          <a:bodyPr/>
          <a:lstStyle/>
          <a:p>
            <a:pPr eaLnBrk="1" hangingPunct="1">
              <a:lnSpc>
                <a:spcPct val="80000"/>
              </a:lnSpc>
            </a:pPr>
            <a:r>
              <a:rPr lang="en-US" sz="2800" smtClean="0"/>
              <a:t>Where will seeds be found?</a:t>
            </a:r>
          </a:p>
          <a:p>
            <a:pPr eaLnBrk="1" hangingPunct="1">
              <a:lnSpc>
                <a:spcPct val="80000"/>
              </a:lnSpc>
            </a:pPr>
            <a:r>
              <a:rPr lang="en-US" sz="2800" smtClean="0"/>
              <a:t>Predicting if seeds will be found in the fall of the year.</a:t>
            </a:r>
          </a:p>
          <a:p>
            <a:pPr eaLnBrk="1" hangingPunct="1">
              <a:lnSpc>
                <a:spcPct val="80000"/>
              </a:lnSpc>
            </a:pPr>
            <a:r>
              <a:rPr lang="en-US" sz="2800" smtClean="0"/>
              <a:t>Identifying trees from which to collect.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SCN0663"/>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27651" name="Text Box 3"/>
          <p:cNvSpPr txBox="1">
            <a:spLocks noChangeArrowheads="1"/>
          </p:cNvSpPr>
          <p:nvPr/>
        </p:nvSpPr>
        <p:spPr bwMode="auto">
          <a:xfrm>
            <a:off x="7772400" y="228600"/>
            <a:ext cx="1371600" cy="6408738"/>
          </a:xfrm>
          <a:prstGeom prst="rect">
            <a:avLst/>
          </a:prstGeom>
          <a:noFill/>
          <a:ln w="9525">
            <a:noFill/>
            <a:miter lim="800000"/>
            <a:headEnd/>
            <a:tailEnd/>
          </a:ln>
        </p:spPr>
        <p:txBody>
          <a:bodyPr>
            <a:spAutoFit/>
          </a:bodyPr>
          <a:lstStyle/>
          <a:p>
            <a:pPr>
              <a:spcBef>
                <a:spcPct val="50000"/>
              </a:spcBef>
            </a:pPr>
            <a:r>
              <a:rPr lang="en-US"/>
              <a:t>Ash flowers are formed at the base of the new growth each spring.  Abundant amounts of seeds will most likely be found from trees that have full crowns with good light exposure.  These will be trees growing in open areas.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CN0667"/>
          <p:cNvPicPr>
            <a:picLocks noChangeAspect="1" noChangeArrowheads="1"/>
          </p:cNvPicPr>
          <p:nvPr/>
        </p:nvPicPr>
        <p:blipFill>
          <a:blip r:embed="rId3" cstate="print"/>
          <a:srcRect/>
          <a:stretch>
            <a:fillRect/>
          </a:stretch>
        </p:blipFill>
        <p:spPr bwMode="auto">
          <a:xfrm>
            <a:off x="1447800" y="1066800"/>
            <a:ext cx="6242050" cy="4681538"/>
          </a:xfrm>
          <a:prstGeom prst="rect">
            <a:avLst/>
          </a:prstGeom>
          <a:noFill/>
          <a:ln w="9525">
            <a:noFill/>
            <a:miter lim="800000"/>
            <a:headEnd/>
            <a:tailEnd/>
          </a:ln>
        </p:spPr>
      </p:pic>
      <p:sp>
        <p:nvSpPr>
          <p:cNvPr id="28675" name="Text Box 3"/>
          <p:cNvSpPr txBox="1">
            <a:spLocks noChangeArrowheads="1"/>
          </p:cNvSpPr>
          <p:nvPr/>
        </p:nvSpPr>
        <p:spPr bwMode="auto">
          <a:xfrm>
            <a:off x="7772400" y="838200"/>
            <a:ext cx="1371600" cy="3937000"/>
          </a:xfrm>
          <a:prstGeom prst="rect">
            <a:avLst/>
          </a:prstGeom>
          <a:noFill/>
          <a:ln w="9525">
            <a:noFill/>
            <a:miter lim="800000"/>
            <a:headEnd/>
            <a:tailEnd/>
          </a:ln>
        </p:spPr>
        <p:txBody>
          <a:bodyPr>
            <a:spAutoFit/>
          </a:bodyPr>
          <a:lstStyle/>
          <a:p>
            <a:pPr>
              <a:spcBef>
                <a:spcPct val="50000"/>
              </a:spcBef>
            </a:pPr>
            <a:r>
              <a:rPr lang="en-US"/>
              <a:t>Another view of ash flowers blooming at the base of new shoot growth in the spring of the year.  The new growth is bright green in spring.</a:t>
            </a:r>
          </a:p>
        </p:txBody>
      </p:sp>
      <p:sp>
        <p:nvSpPr>
          <p:cNvPr id="28676" name="Line 4"/>
          <p:cNvSpPr>
            <a:spLocks noChangeShapeType="1"/>
          </p:cNvSpPr>
          <p:nvPr/>
        </p:nvSpPr>
        <p:spPr bwMode="auto">
          <a:xfrm flipV="1">
            <a:off x="4191000" y="2819400"/>
            <a:ext cx="152400" cy="457200"/>
          </a:xfrm>
          <a:prstGeom prst="line">
            <a:avLst/>
          </a:prstGeom>
          <a:noFill/>
          <a:ln w="9525">
            <a:solidFill>
              <a:schemeClr val="bg1"/>
            </a:solidFill>
            <a:round/>
            <a:headEnd/>
            <a:tailEnd type="triangle" w="med" len="med"/>
          </a:ln>
        </p:spPr>
        <p:txBody>
          <a:bodyPr/>
          <a:lstStyle/>
          <a:p>
            <a:endParaRPr lang="en-US"/>
          </a:p>
        </p:txBody>
      </p:sp>
      <p:sp>
        <p:nvSpPr>
          <p:cNvPr id="28677" name="Text Box 5"/>
          <p:cNvSpPr txBox="1">
            <a:spLocks noChangeArrowheads="1"/>
          </p:cNvSpPr>
          <p:nvPr/>
        </p:nvSpPr>
        <p:spPr bwMode="auto">
          <a:xfrm>
            <a:off x="3810000" y="3344863"/>
            <a:ext cx="990600" cy="641350"/>
          </a:xfrm>
          <a:prstGeom prst="rect">
            <a:avLst/>
          </a:prstGeom>
          <a:solidFill>
            <a:srgbClr val="A50021"/>
          </a:solidFill>
          <a:ln w="9525">
            <a:noFill/>
            <a:miter lim="800000"/>
            <a:headEnd/>
            <a:tailEnd/>
          </a:ln>
        </p:spPr>
        <p:txBody>
          <a:bodyPr>
            <a:spAutoFit/>
          </a:bodyPr>
          <a:lstStyle/>
          <a:p>
            <a:pPr>
              <a:spcBef>
                <a:spcPct val="50000"/>
              </a:spcBef>
            </a:pPr>
            <a:r>
              <a:rPr lang="en-US">
                <a:solidFill>
                  <a:srgbClr val="0000FF"/>
                </a:solidFill>
              </a:rPr>
              <a:t>New growth</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SCN0704"/>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29699" name="Text Box 3"/>
          <p:cNvSpPr txBox="1">
            <a:spLocks noChangeArrowheads="1"/>
          </p:cNvSpPr>
          <p:nvPr/>
        </p:nvSpPr>
        <p:spPr bwMode="auto">
          <a:xfrm>
            <a:off x="7696200" y="1143000"/>
            <a:ext cx="1447800" cy="5035550"/>
          </a:xfrm>
          <a:prstGeom prst="rect">
            <a:avLst/>
          </a:prstGeom>
          <a:noFill/>
          <a:ln w="9525">
            <a:noFill/>
            <a:miter lim="800000"/>
            <a:headEnd/>
            <a:tailEnd/>
          </a:ln>
        </p:spPr>
        <p:txBody>
          <a:bodyPr>
            <a:spAutoFit/>
          </a:bodyPr>
          <a:lstStyle/>
          <a:p>
            <a:pPr>
              <a:spcBef>
                <a:spcPct val="50000"/>
              </a:spcBef>
            </a:pPr>
            <a:r>
              <a:rPr lang="en-US"/>
              <a:t>Immature white ash seeds growing from the base of the current year’s growth.  The flowers and immature seeds are indicators that seeds will be available in the fall.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SCN0749"/>
          <p:cNvPicPr>
            <a:picLocks noChangeAspect="1" noChangeArrowheads="1"/>
          </p:cNvPicPr>
          <p:nvPr/>
        </p:nvPicPr>
        <p:blipFill>
          <a:blip r:embed="rId3" cstate="print"/>
          <a:srcRect/>
          <a:stretch>
            <a:fillRect/>
          </a:stretch>
        </p:blipFill>
        <p:spPr bwMode="auto">
          <a:xfrm>
            <a:off x="2230438" y="307975"/>
            <a:ext cx="4681537" cy="6242050"/>
          </a:xfrm>
          <a:prstGeom prst="rect">
            <a:avLst/>
          </a:prstGeom>
          <a:noFill/>
          <a:ln w="9525">
            <a:noFill/>
            <a:miter lim="800000"/>
            <a:headEnd/>
            <a:tailEnd/>
          </a:ln>
        </p:spPr>
      </p:pic>
      <p:sp>
        <p:nvSpPr>
          <p:cNvPr id="30723" name="Text Box 3"/>
          <p:cNvSpPr txBox="1">
            <a:spLocks noChangeArrowheads="1"/>
          </p:cNvSpPr>
          <p:nvPr/>
        </p:nvSpPr>
        <p:spPr bwMode="auto">
          <a:xfrm>
            <a:off x="7010400" y="174625"/>
            <a:ext cx="2133600" cy="6683375"/>
          </a:xfrm>
          <a:prstGeom prst="rect">
            <a:avLst/>
          </a:prstGeom>
          <a:noFill/>
          <a:ln w="9525">
            <a:noFill/>
            <a:miter lim="800000"/>
            <a:headEnd/>
            <a:tailEnd/>
          </a:ln>
        </p:spPr>
        <p:txBody>
          <a:bodyPr>
            <a:spAutoFit/>
          </a:bodyPr>
          <a:lstStyle/>
          <a:p>
            <a:pPr>
              <a:spcBef>
                <a:spcPct val="50000"/>
              </a:spcBef>
            </a:pPr>
            <a:r>
              <a:rPr lang="en-US"/>
              <a:t>This tree would be good to collect from.  It is growing wild next to a residential yard.  Unless the tree is positively known to have been a wild tree sprouting up naturally or has been transplanted from the local forest, trees in residential yards are not good trees because their genetic background is unknown.  Trees from parks, streets  or other public places are not acceptable for the same reason.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mernik III"/>
          <p:cNvPicPr>
            <a:picLocks noChangeAspect="1" noChangeArrowheads="1"/>
          </p:cNvPicPr>
          <p:nvPr/>
        </p:nvPicPr>
        <p:blipFill>
          <a:blip r:embed="rId3" cstate="print"/>
          <a:srcRect/>
          <a:stretch>
            <a:fillRect/>
          </a:stretch>
        </p:blipFill>
        <p:spPr bwMode="auto">
          <a:xfrm>
            <a:off x="0" y="57150"/>
            <a:ext cx="5715000" cy="6800850"/>
          </a:xfrm>
          <a:prstGeom prst="rect">
            <a:avLst/>
          </a:prstGeom>
          <a:noFill/>
          <a:ln w="9525">
            <a:noFill/>
            <a:miter lim="800000"/>
            <a:headEnd/>
            <a:tailEnd/>
          </a:ln>
        </p:spPr>
      </p:pic>
      <p:sp>
        <p:nvSpPr>
          <p:cNvPr id="4099" name="Text Box 3"/>
          <p:cNvSpPr txBox="1">
            <a:spLocks noChangeArrowheads="1"/>
          </p:cNvSpPr>
          <p:nvPr/>
        </p:nvSpPr>
        <p:spPr bwMode="auto">
          <a:xfrm>
            <a:off x="6019800" y="228600"/>
            <a:ext cx="2895600" cy="5216525"/>
          </a:xfrm>
          <a:prstGeom prst="rect">
            <a:avLst/>
          </a:prstGeom>
          <a:noFill/>
          <a:ln w="9525">
            <a:noFill/>
            <a:miter lim="800000"/>
            <a:headEnd/>
            <a:tailEnd/>
          </a:ln>
        </p:spPr>
        <p:txBody>
          <a:bodyPr>
            <a:spAutoFit/>
          </a:bodyPr>
          <a:lstStyle/>
          <a:p>
            <a:pPr>
              <a:spcBef>
                <a:spcPct val="50000"/>
              </a:spcBef>
            </a:pPr>
            <a:r>
              <a:rPr lang="en-US" dirty="0" err="1"/>
              <a:t>Omernik</a:t>
            </a:r>
            <a:r>
              <a:rPr lang="en-US" dirty="0"/>
              <a:t> </a:t>
            </a:r>
            <a:r>
              <a:rPr lang="en-US" dirty="0" err="1"/>
              <a:t>ecoregions</a:t>
            </a:r>
            <a:r>
              <a:rPr lang="en-US" dirty="0"/>
              <a:t> are defined according to precipitation, soil types, temperatures, and similar factors that determine the  growing conditions to which plants, e.g. ash trees, must adapt to survive and grow well.  </a:t>
            </a:r>
          </a:p>
          <a:p>
            <a:pPr>
              <a:spcBef>
                <a:spcPct val="50000"/>
              </a:spcBef>
            </a:pPr>
            <a:r>
              <a:rPr lang="en-US" dirty="0"/>
              <a:t>The general target for the Forest Service is to collect </a:t>
            </a:r>
            <a:r>
              <a:rPr lang="en-US" dirty="0" smtClean="0"/>
              <a:t>seeds from 50 </a:t>
            </a:r>
            <a:r>
              <a:rPr lang="en-US" dirty="0"/>
              <a:t>trees </a:t>
            </a:r>
            <a:r>
              <a:rPr lang="en-US" dirty="0" smtClean="0"/>
              <a:t>within each </a:t>
            </a:r>
            <a:r>
              <a:rPr lang="en-US" dirty="0" err="1"/>
              <a:t>Omernik</a:t>
            </a:r>
            <a:r>
              <a:rPr lang="en-US" dirty="0"/>
              <a:t> level III </a:t>
            </a:r>
            <a:r>
              <a:rPr lang="en-US" dirty="0" err="1"/>
              <a:t>ecoregion</a:t>
            </a:r>
            <a:r>
              <a:rPr lang="en-US" dirty="0"/>
              <a:t>.  The trees should be evenly spread across the </a:t>
            </a:r>
            <a:r>
              <a:rPr lang="en-US" dirty="0" err="1"/>
              <a:t>ecoregion</a:t>
            </a:r>
            <a:r>
              <a:rPr lang="en-US" dirty="0"/>
              <a:t> within the range of the ash species.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SCN0751"/>
          <p:cNvPicPr>
            <a:picLocks noChangeAspect="1" noChangeArrowheads="1"/>
          </p:cNvPicPr>
          <p:nvPr/>
        </p:nvPicPr>
        <p:blipFill>
          <a:blip r:embed="rId3" cstate="print"/>
          <a:srcRect/>
          <a:stretch>
            <a:fillRect/>
          </a:stretch>
        </p:blipFill>
        <p:spPr bwMode="auto">
          <a:xfrm>
            <a:off x="2230438" y="307975"/>
            <a:ext cx="4681537" cy="6242050"/>
          </a:xfrm>
          <a:prstGeom prst="rect">
            <a:avLst/>
          </a:prstGeom>
          <a:noFill/>
          <a:ln w="9525">
            <a:noFill/>
            <a:miter lim="800000"/>
            <a:headEnd/>
            <a:tailEnd/>
          </a:ln>
        </p:spPr>
      </p:pic>
      <p:sp>
        <p:nvSpPr>
          <p:cNvPr id="31747" name="Text Box 3"/>
          <p:cNvSpPr txBox="1">
            <a:spLocks noChangeArrowheads="1"/>
          </p:cNvSpPr>
          <p:nvPr/>
        </p:nvSpPr>
        <p:spPr bwMode="auto">
          <a:xfrm>
            <a:off x="6934200" y="228600"/>
            <a:ext cx="2057400" cy="6408738"/>
          </a:xfrm>
          <a:prstGeom prst="rect">
            <a:avLst/>
          </a:prstGeom>
          <a:noFill/>
          <a:ln w="9525">
            <a:noFill/>
            <a:miter lim="800000"/>
            <a:headEnd/>
            <a:tailEnd/>
          </a:ln>
        </p:spPr>
        <p:txBody>
          <a:bodyPr>
            <a:spAutoFit/>
          </a:bodyPr>
          <a:lstStyle/>
          <a:p>
            <a:pPr>
              <a:spcBef>
                <a:spcPct val="50000"/>
              </a:spcBef>
            </a:pPr>
            <a:r>
              <a:rPr lang="en-US"/>
              <a:t>Trees growing along rural roads are good trees to collect from.  White and green ash are either male or female and cannot self pollinate themselves.  </a:t>
            </a:r>
            <a:br>
              <a:rPr lang="en-US"/>
            </a:br>
            <a:r>
              <a:rPr lang="en-US"/>
              <a:t>Although this tree is isolated it has been outcrossed and will have good seeds.  Isolated trees of a monoecious tree species might have self pollinated seeds that are inbred and will give poor seedlings.</a:t>
            </a:r>
          </a:p>
        </p:txBody>
      </p:sp>
      <p:sp>
        <p:nvSpPr>
          <p:cNvPr id="31748" name="Text Box 4"/>
          <p:cNvSpPr txBox="1">
            <a:spLocks noChangeArrowheads="1"/>
          </p:cNvSpPr>
          <p:nvPr/>
        </p:nvSpPr>
        <p:spPr bwMode="auto">
          <a:xfrm>
            <a:off x="0" y="152400"/>
            <a:ext cx="2133600" cy="6550025"/>
          </a:xfrm>
          <a:prstGeom prst="rect">
            <a:avLst/>
          </a:prstGeom>
          <a:noFill/>
          <a:ln w="9525">
            <a:noFill/>
            <a:miter lim="800000"/>
            <a:headEnd/>
            <a:tailEnd/>
          </a:ln>
        </p:spPr>
        <p:txBody>
          <a:bodyPr>
            <a:spAutoFit/>
          </a:bodyPr>
          <a:lstStyle/>
          <a:p>
            <a:pPr>
              <a:spcBef>
                <a:spcPct val="50000"/>
              </a:spcBef>
            </a:pPr>
            <a:r>
              <a:rPr lang="en-US">
                <a:solidFill>
                  <a:srgbClr val="FF0000"/>
                </a:solidFill>
              </a:rPr>
              <a:t>Dioecious:</a:t>
            </a:r>
            <a:r>
              <a:rPr lang="en-US"/>
              <a:t> only male or female flowers are produced.</a:t>
            </a:r>
          </a:p>
          <a:p>
            <a:pPr>
              <a:spcBef>
                <a:spcPct val="50000"/>
              </a:spcBef>
            </a:pPr>
            <a:r>
              <a:rPr lang="en-US"/>
              <a:t>Monoecious: Both male and female flowers are produced.</a:t>
            </a:r>
          </a:p>
          <a:p>
            <a:pPr>
              <a:spcBef>
                <a:spcPct val="50000"/>
              </a:spcBef>
            </a:pPr>
            <a:r>
              <a:rPr lang="en-US"/>
              <a:t>White and green ash are dioecious.</a:t>
            </a:r>
          </a:p>
          <a:p>
            <a:pPr>
              <a:spcBef>
                <a:spcPct val="50000"/>
              </a:spcBef>
            </a:pPr>
            <a:r>
              <a:rPr lang="en-US"/>
              <a:t>Black ash is polygomous: maybe male, maybe female, maybe both on the same plant.</a:t>
            </a:r>
          </a:p>
          <a:p>
            <a:pPr>
              <a:spcBef>
                <a:spcPct val="50000"/>
              </a:spcBef>
            </a:pPr>
            <a:r>
              <a:rPr lang="en-US"/>
              <a:t>Outcross: two trees involved.</a:t>
            </a:r>
          </a:p>
          <a:p>
            <a:pPr>
              <a:spcBef>
                <a:spcPct val="50000"/>
              </a:spcBef>
            </a:pPr>
            <a:r>
              <a:rPr lang="en-US"/>
              <a:t>Selfed: The tree’s own pollen pollinates the tree.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N0753"/>
          <p:cNvPicPr>
            <a:picLocks noChangeAspect="1" noChangeArrowheads="1"/>
          </p:cNvPicPr>
          <p:nvPr/>
        </p:nvPicPr>
        <p:blipFill>
          <a:blip r:embed="rId3" cstate="print"/>
          <a:srcRect/>
          <a:stretch>
            <a:fillRect/>
          </a:stretch>
        </p:blipFill>
        <p:spPr bwMode="auto">
          <a:xfrm>
            <a:off x="2209800" y="304800"/>
            <a:ext cx="4681538" cy="6242050"/>
          </a:xfrm>
          <a:prstGeom prst="rect">
            <a:avLst/>
          </a:prstGeom>
          <a:noFill/>
          <a:ln w="9525">
            <a:noFill/>
            <a:miter lim="800000"/>
            <a:headEnd/>
            <a:tailEnd/>
          </a:ln>
        </p:spPr>
      </p:pic>
      <p:sp>
        <p:nvSpPr>
          <p:cNvPr id="32771" name="Text Box 3"/>
          <p:cNvSpPr txBox="1">
            <a:spLocks noChangeArrowheads="1"/>
          </p:cNvSpPr>
          <p:nvPr/>
        </p:nvSpPr>
        <p:spPr bwMode="auto">
          <a:xfrm>
            <a:off x="6934200" y="685800"/>
            <a:ext cx="2209800" cy="5037138"/>
          </a:xfrm>
          <a:prstGeom prst="rect">
            <a:avLst/>
          </a:prstGeom>
          <a:noFill/>
          <a:ln w="9525">
            <a:noFill/>
            <a:miter lim="800000"/>
            <a:headEnd/>
            <a:tailEnd/>
          </a:ln>
        </p:spPr>
        <p:txBody>
          <a:bodyPr>
            <a:spAutoFit/>
          </a:bodyPr>
          <a:lstStyle/>
          <a:p>
            <a:pPr>
              <a:spcBef>
                <a:spcPct val="50000"/>
              </a:spcBef>
            </a:pPr>
            <a:r>
              <a:rPr lang="en-US"/>
              <a:t>This is the tree from the previous slide.  Many seeds can be hand stripped from the tree while simply standing on the ground.</a:t>
            </a:r>
          </a:p>
          <a:p>
            <a:pPr>
              <a:spcBef>
                <a:spcPct val="50000"/>
              </a:spcBef>
            </a:pPr>
            <a:endParaRPr lang="en-US"/>
          </a:p>
          <a:p>
            <a:pPr>
              <a:spcBef>
                <a:spcPct val="50000"/>
              </a:spcBef>
            </a:pPr>
            <a:r>
              <a:rPr lang="en-US"/>
              <a:t>Although this tree has lots of seeds this year it may not have many next year.  Trees are cyclical in seed production and may not have seeds every year.</a:t>
            </a:r>
          </a:p>
        </p:txBody>
      </p:sp>
      <p:sp>
        <p:nvSpPr>
          <p:cNvPr id="32772" name="Line 4"/>
          <p:cNvSpPr>
            <a:spLocks noChangeShapeType="1"/>
          </p:cNvSpPr>
          <p:nvPr/>
        </p:nvSpPr>
        <p:spPr bwMode="auto">
          <a:xfrm flipH="1" flipV="1">
            <a:off x="4876800" y="3429000"/>
            <a:ext cx="685800" cy="76200"/>
          </a:xfrm>
          <a:prstGeom prst="line">
            <a:avLst/>
          </a:prstGeom>
          <a:noFill/>
          <a:ln w="9525">
            <a:solidFill>
              <a:srgbClr val="0000FF"/>
            </a:solidFill>
            <a:round/>
            <a:headEnd/>
            <a:tailEnd type="triangle" w="med" len="med"/>
          </a:ln>
        </p:spPr>
        <p:txBody>
          <a:bodyPr/>
          <a:lstStyle/>
          <a:p>
            <a:endParaRPr lang="en-US"/>
          </a:p>
        </p:txBody>
      </p:sp>
      <p:sp>
        <p:nvSpPr>
          <p:cNvPr id="32773" name="Line 5"/>
          <p:cNvSpPr>
            <a:spLocks noChangeShapeType="1"/>
          </p:cNvSpPr>
          <p:nvPr/>
        </p:nvSpPr>
        <p:spPr bwMode="auto">
          <a:xfrm flipV="1">
            <a:off x="5867400" y="2819400"/>
            <a:ext cx="76200" cy="533400"/>
          </a:xfrm>
          <a:prstGeom prst="line">
            <a:avLst/>
          </a:prstGeom>
          <a:noFill/>
          <a:ln w="9525">
            <a:solidFill>
              <a:srgbClr val="0000FF"/>
            </a:solidFill>
            <a:round/>
            <a:headEnd/>
            <a:tailEnd type="triangle" w="med" len="med"/>
          </a:ln>
        </p:spPr>
        <p:txBody>
          <a:bodyPr/>
          <a:lstStyle/>
          <a:p>
            <a:endParaRPr lang="en-US"/>
          </a:p>
        </p:txBody>
      </p:sp>
      <p:sp>
        <p:nvSpPr>
          <p:cNvPr id="32774" name="Text Box 6"/>
          <p:cNvSpPr txBox="1">
            <a:spLocks noChangeArrowheads="1"/>
          </p:cNvSpPr>
          <p:nvPr/>
        </p:nvSpPr>
        <p:spPr bwMode="auto">
          <a:xfrm>
            <a:off x="5562600" y="3276600"/>
            <a:ext cx="1295400" cy="641350"/>
          </a:xfrm>
          <a:prstGeom prst="rect">
            <a:avLst/>
          </a:prstGeom>
          <a:solidFill>
            <a:srgbClr val="A50021"/>
          </a:solidFill>
          <a:ln w="9525">
            <a:noFill/>
            <a:miter lim="800000"/>
            <a:headEnd/>
            <a:tailEnd/>
          </a:ln>
        </p:spPr>
        <p:txBody>
          <a:bodyPr>
            <a:spAutoFit/>
          </a:bodyPr>
          <a:lstStyle/>
          <a:p>
            <a:pPr>
              <a:spcBef>
                <a:spcPct val="50000"/>
              </a:spcBef>
            </a:pPr>
            <a:r>
              <a:rPr lang="en-US">
                <a:solidFill>
                  <a:srgbClr val="0000FF"/>
                </a:solidFill>
              </a:rPr>
              <a:t>Seed clusters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SCN0754"/>
          <p:cNvPicPr>
            <a:picLocks noChangeAspect="1" noChangeArrowheads="1"/>
          </p:cNvPicPr>
          <p:nvPr/>
        </p:nvPicPr>
        <p:blipFill>
          <a:blip r:embed="rId3" cstate="print"/>
          <a:srcRect/>
          <a:stretch>
            <a:fillRect/>
          </a:stretch>
        </p:blipFill>
        <p:spPr bwMode="auto">
          <a:xfrm>
            <a:off x="1447800" y="1066800"/>
            <a:ext cx="6242050" cy="4681538"/>
          </a:xfrm>
          <a:prstGeom prst="rect">
            <a:avLst/>
          </a:prstGeom>
          <a:noFill/>
          <a:ln w="9525">
            <a:noFill/>
            <a:miter lim="800000"/>
            <a:headEnd/>
            <a:tailEnd/>
          </a:ln>
        </p:spPr>
      </p:pic>
      <p:sp>
        <p:nvSpPr>
          <p:cNvPr id="33795" name="Text Box 3"/>
          <p:cNvSpPr txBox="1">
            <a:spLocks noChangeArrowheads="1"/>
          </p:cNvSpPr>
          <p:nvPr/>
        </p:nvSpPr>
        <p:spPr bwMode="auto">
          <a:xfrm>
            <a:off x="7696200" y="1295400"/>
            <a:ext cx="1219200" cy="366713"/>
          </a:xfrm>
          <a:prstGeom prst="rect">
            <a:avLst/>
          </a:prstGeom>
          <a:noFill/>
          <a:ln w="9525">
            <a:noFill/>
            <a:miter lim="800000"/>
            <a:headEnd/>
            <a:tailEnd/>
          </a:ln>
        </p:spPr>
        <p:txBody>
          <a:bodyPr>
            <a:spAutoFit/>
          </a:bodyPr>
          <a:lstStyle/>
          <a:p>
            <a:pPr>
              <a:spcBef>
                <a:spcPct val="50000"/>
              </a:spcBef>
            </a:pPr>
            <a:endParaRPr lang="en-US"/>
          </a:p>
        </p:txBody>
      </p:sp>
      <p:sp>
        <p:nvSpPr>
          <p:cNvPr id="33796" name="Text Box 4"/>
          <p:cNvSpPr txBox="1">
            <a:spLocks noChangeArrowheads="1"/>
          </p:cNvSpPr>
          <p:nvPr/>
        </p:nvSpPr>
        <p:spPr bwMode="auto">
          <a:xfrm>
            <a:off x="7772400" y="1219200"/>
            <a:ext cx="1219200" cy="3113088"/>
          </a:xfrm>
          <a:prstGeom prst="rect">
            <a:avLst/>
          </a:prstGeom>
          <a:noFill/>
          <a:ln w="9525">
            <a:noFill/>
            <a:miter lim="800000"/>
            <a:headEnd/>
            <a:tailEnd/>
          </a:ln>
        </p:spPr>
        <p:txBody>
          <a:bodyPr>
            <a:spAutoFit/>
          </a:bodyPr>
          <a:lstStyle/>
          <a:p>
            <a:pPr>
              <a:spcBef>
                <a:spcPct val="50000"/>
              </a:spcBef>
            </a:pPr>
            <a:r>
              <a:rPr lang="en-US"/>
              <a:t>Trees growing along the edge or out in farm fields are good seed producers.</a:t>
            </a:r>
          </a:p>
        </p:txBody>
      </p:sp>
      <p:sp>
        <p:nvSpPr>
          <p:cNvPr id="33797" name="Line 5"/>
          <p:cNvSpPr>
            <a:spLocks noChangeShapeType="1"/>
          </p:cNvSpPr>
          <p:nvPr/>
        </p:nvSpPr>
        <p:spPr bwMode="auto">
          <a:xfrm flipH="1">
            <a:off x="3810000" y="2286000"/>
            <a:ext cx="381000" cy="228600"/>
          </a:xfrm>
          <a:prstGeom prst="line">
            <a:avLst/>
          </a:prstGeom>
          <a:noFill/>
          <a:ln w="9525">
            <a:solidFill>
              <a:srgbClr val="FFFFFF"/>
            </a:solidFill>
            <a:round/>
            <a:headEnd/>
            <a:tailEnd type="triangle" w="med" len="med"/>
          </a:ln>
        </p:spPr>
        <p:txBody>
          <a:bodyPr/>
          <a:lstStyle/>
          <a:p>
            <a:endParaRPr lang="en-US"/>
          </a:p>
        </p:txBody>
      </p:sp>
      <p:sp>
        <p:nvSpPr>
          <p:cNvPr id="33798" name="Text Box 7"/>
          <p:cNvSpPr txBox="1">
            <a:spLocks noChangeArrowheads="1"/>
          </p:cNvSpPr>
          <p:nvPr/>
        </p:nvSpPr>
        <p:spPr bwMode="auto">
          <a:xfrm>
            <a:off x="4191000" y="1905000"/>
            <a:ext cx="1447800" cy="366713"/>
          </a:xfrm>
          <a:prstGeom prst="rect">
            <a:avLst/>
          </a:prstGeom>
          <a:noFill/>
          <a:ln w="9525">
            <a:noFill/>
            <a:miter lim="800000"/>
            <a:headEnd/>
            <a:tailEnd/>
          </a:ln>
        </p:spPr>
        <p:txBody>
          <a:bodyPr>
            <a:spAutoFit/>
          </a:bodyPr>
          <a:lstStyle/>
          <a:p>
            <a:pPr>
              <a:spcBef>
                <a:spcPct val="50000"/>
              </a:spcBef>
            </a:pPr>
            <a:r>
              <a:rPr lang="en-US">
                <a:solidFill>
                  <a:srgbClr val="FFFFFF"/>
                </a:solidFill>
              </a:rPr>
              <a:t>Ash tree</a:t>
            </a:r>
          </a:p>
        </p:txBody>
      </p:sp>
      <p:sp>
        <p:nvSpPr>
          <p:cNvPr id="33799" name="Line 8"/>
          <p:cNvSpPr>
            <a:spLocks noChangeShapeType="1"/>
          </p:cNvSpPr>
          <p:nvPr/>
        </p:nvSpPr>
        <p:spPr bwMode="auto">
          <a:xfrm flipH="1" flipV="1">
            <a:off x="3505200" y="1676400"/>
            <a:ext cx="762000" cy="304800"/>
          </a:xfrm>
          <a:prstGeom prst="line">
            <a:avLst/>
          </a:prstGeom>
          <a:noFill/>
          <a:ln w="9525">
            <a:solidFill>
              <a:srgbClr val="FFFFFF"/>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N0756"/>
          <p:cNvPicPr>
            <a:picLocks noChangeAspect="1" noChangeArrowheads="1"/>
          </p:cNvPicPr>
          <p:nvPr/>
        </p:nvPicPr>
        <p:blipFill>
          <a:blip r:embed="rId3" cstate="print"/>
          <a:srcRect/>
          <a:stretch>
            <a:fillRect/>
          </a:stretch>
        </p:blipFill>
        <p:spPr bwMode="auto">
          <a:xfrm>
            <a:off x="2230438" y="307975"/>
            <a:ext cx="4681537" cy="6242050"/>
          </a:xfrm>
          <a:prstGeom prst="rect">
            <a:avLst/>
          </a:prstGeom>
          <a:noFill/>
          <a:ln w="9525">
            <a:noFill/>
            <a:miter lim="800000"/>
            <a:headEnd/>
            <a:tailEnd/>
          </a:ln>
        </p:spPr>
      </p:pic>
      <p:sp>
        <p:nvSpPr>
          <p:cNvPr id="34819" name="Text Box 3"/>
          <p:cNvSpPr txBox="1">
            <a:spLocks noChangeArrowheads="1"/>
          </p:cNvSpPr>
          <p:nvPr/>
        </p:nvSpPr>
        <p:spPr bwMode="auto">
          <a:xfrm>
            <a:off x="381000" y="533400"/>
            <a:ext cx="1828800" cy="5584825"/>
          </a:xfrm>
          <a:prstGeom prst="rect">
            <a:avLst/>
          </a:prstGeom>
          <a:noFill/>
          <a:ln w="9525">
            <a:noFill/>
            <a:miter lim="800000"/>
            <a:headEnd/>
            <a:tailEnd/>
          </a:ln>
        </p:spPr>
        <p:txBody>
          <a:bodyPr>
            <a:spAutoFit/>
          </a:bodyPr>
          <a:lstStyle/>
          <a:p>
            <a:pPr>
              <a:spcBef>
                <a:spcPct val="50000"/>
              </a:spcBef>
            </a:pPr>
            <a:r>
              <a:rPr lang="en-US"/>
              <a:t>This tree is acceptable for collecting because it was a strong tree at one time.  The top has died back most likely because the farmer has struck it several times with farming implements.  The bark at the base of the tree has been broken off about half way around the tree.</a:t>
            </a:r>
          </a:p>
        </p:txBody>
      </p:sp>
      <p:sp>
        <p:nvSpPr>
          <p:cNvPr id="34820" name="Text Box 4"/>
          <p:cNvSpPr txBox="1">
            <a:spLocks noChangeArrowheads="1"/>
          </p:cNvSpPr>
          <p:nvPr/>
        </p:nvSpPr>
        <p:spPr bwMode="auto">
          <a:xfrm>
            <a:off x="7162800" y="533400"/>
            <a:ext cx="1676400" cy="915988"/>
          </a:xfrm>
          <a:prstGeom prst="rect">
            <a:avLst/>
          </a:prstGeom>
          <a:noFill/>
          <a:ln w="9525">
            <a:noFill/>
            <a:miter lim="800000"/>
            <a:headEnd/>
            <a:tailEnd/>
          </a:ln>
        </p:spPr>
        <p:txBody>
          <a:bodyPr>
            <a:spAutoFit/>
          </a:bodyPr>
          <a:lstStyle/>
          <a:p>
            <a:pPr>
              <a:spcBef>
                <a:spcPct val="50000"/>
              </a:spcBef>
            </a:pPr>
            <a:r>
              <a:rPr lang="en-US"/>
              <a:t>This tree has an abundant seed crop.</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smtClean="0"/>
              <a:t>When are seeds ready to collect?</a:t>
            </a:r>
          </a:p>
        </p:txBody>
      </p:sp>
      <p:sp>
        <p:nvSpPr>
          <p:cNvPr id="35843" name="Rectangle 3"/>
          <p:cNvSpPr>
            <a:spLocks noGrp="1" noChangeArrowheads="1"/>
          </p:cNvSpPr>
          <p:nvPr>
            <p:ph type="body" idx="1"/>
          </p:nvPr>
        </p:nvSpPr>
        <p:spPr/>
        <p:txBody>
          <a:bodyPr/>
          <a:lstStyle/>
          <a:p>
            <a:pPr eaLnBrk="1" hangingPunct="1"/>
            <a:r>
              <a:rPr lang="en-US" smtClean="0"/>
              <a:t>Must first know the seed structures to observe if they are developing and maturing.</a:t>
            </a:r>
          </a:p>
          <a:p>
            <a:pPr lvl="1" eaLnBrk="1" hangingPunct="1"/>
            <a:r>
              <a:rPr lang="en-US" smtClean="0"/>
              <a:t>The following slide shows the structure of a mature ash seed</a:t>
            </a:r>
          </a:p>
          <a:p>
            <a:pPr lvl="1" eaLnBrk="1" hangingPunct="1"/>
            <a:r>
              <a:rPr lang="en-US" smtClean="0"/>
              <a:t>Subsequent slides show seeds in different stages of development and the changes they undergo as they mature.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N0782"/>
          <p:cNvPicPr>
            <a:picLocks noChangeAspect="1" noChangeArrowheads="1"/>
          </p:cNvPicPr>
          <p:nvPr/>
        </p:nvPicPr>
        <p:blipFill>
          <a:blip r:embed="rId3" cstate="print"/>
          <a:srcRect/>
          <a:stretch>
            <a:fillRect/>
          </a:stretch>
        </p:blipFill>
        <p:spPr bwMode="auto">
          <a:xfrm>
            <a:off x="2230438" y="307975"/>
            <a:ext cx="4681537" cy="5483225"/>
          </a:xfrm>
          <a:prstGeom prst="rect">
            <a:avLst/>
          </a:prstGeom>
          <a:noFill/>
          <a:ln w="9525">
            <a:noFill/>
            <a:miter lim="800000"/>
            <a:headEnd/>
            <a:tailEnd/>
          </a:ln>
        </p:spPr>
      </p:pic>
      <p:sp>
        <p:nvSpPr>
          <p:cNvPr id="36867" name="Text Box 3"/>
          <p:cNvSpPr txBox="1">
            <a:spLocks noChangeArrowheads="1"/>
          </p:cNvSpPr>
          <p:nvPr/>
        </p:nvSpPr>
        <p:spPr bwMode="auto">
          <a:xfrm>
            <a:off x="609600" y="685800"/>
            <a:ext cx="1600200" cy="6135688"/>
          </a:xfrm>
          <a:prstGeom prst="rect">
            <a:avLst/>
          </a:prstGeom>
          <a:noFill/>
          <a:ln w="9525">
            <a:noFill/>
            <a:miter lim="800000"/>
            <a:headEnd/>
            <a:tailEnd/>
          </a:ln>
        </p:spPr>
        <p:txBody>
          <a:bodyPr>
            <a:spAutoFit/>
          </a:bodyPr>
          <a:lstStyle/>
          <a:p>
            <a:pPr>
              <a:spcBef>
                <a:spcPct val="50000"/>
              </a:spcBef>
            </a:pPr>
            <a:r>
              <a:rPr lang="en-US" dirty="0"/>
              <a:t>It is important to </a:t>
            </a:r>
            <a:r>
              <a:rPr lang="en-US" dirty="0" smtClean="0"/>
              <a:t>know </a:t>
            </a:r>
            <a:r>
              <a:rPr lang="en-US" dirty="0"/>
              <a:t>the structure of the seed for determining when seeds are mature and good for collecting.</a:t>
            </a:r>
          </a:p>
          <a:p>
            <a:pPr>
              <a:spcBef>
                <a:spcPct val="50000"/>
              </a:spcBef>
            </a:pPr>
            <a:endParaRPr lang="en-US" dirty="0"/>
          </a:p>
          <a:p>
            <a:pPr>
              <a:spcBef>
                <a:spcPct val="50000"/>
              </a:spcBef>
            </a:pPr>
            <a:r>
              <a:rPr lang="en-US" dirty="0"/>
              <a:t>What is called the seed in practice is actually the fruit, samara, of the ash tree.  The true seed is inside the fruit.</a:t>
            </a:r>
          </a:p>
        </p:txBody>
      </p:sp>
      <p:sp>
        <p:nvSpPr>
          <p:cNvPr id="36868" name="Text Box 4"/>
          <p:cNvSpPr txBox="1">
            <a:spLocks noChangeArrowheads="1"/>
          </p:cNvSpPr>
          <p:nvPr/>
        </p:nvSpPr>
        <p:spPr bwMode="auto">
          <a:xfrm>
            <a:off x="7467600" y="2895600"/>
            <a:ext cx="1676400" cy="3113088"/>
          </a:xfrm>
          <a:prstGeom prst="rect">
            <a:avLst/>
          </a:prstGeom>
          <a:noFill/>
          <a:ln w="9525">
            <a:noFill/>
            <a:miter lim="800000"/>
            <a:headEnd/>
            <a:tailEnd/>
          </a:ln>
        </p:spPr>
        <p:txBody>
          <a:bodyPr>
            <a:spAutoFit/>
          </a:bodyPr>
          <a:lstStyle/>
          <a:p>
            <a:pPr>
              <a:spcBef>
                <a:spcPct val="50000"/>
              </a:spcBef>
            </a:pPr>
            <a:r>
              <a:rPr lang="en-US"/>
              <a:t>The pericarp in this drawing is the fruit wall.  This fruit type is a samara.  A samara is a one-seeded, dry, indehiscent, winged fruit.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N0785"/>
          <p:cNvPicPr>
            <a:picLocks noChangeAspect="1" noChangeArrowheads="1"/>
          </p:cNvPicPr>
          <p:nvPr/>
        </p:nvPicPr>
        <p:blipFill>
          <a:blip r:embed="rId3" cstate="print"/>
          <a:srcRect/>
          <a:stretch>
            <a:fillRect/>
          </a:stretch>
        </p:blipFill>
        <p:spPr bwMode="auto">
          <a:xfrm>
            <a:off x="2590800" y="990600"/>
            <a:ext cx="3962400" cy="4170363"/>
          </a:xfrm>
          <a:prstGeom prst="rect">
            <a:avLst/>
          </a:prstGeom>
          <a:noFill/>
          <a:ln w="9525">
            <a:noFill/>
            <a:miter lim="800000"/>
            <a:headEnd/>
            <a:tailEnd/>
          </a:ln>
        </p:spPr>
      </p:pic>
      <p:sp>
        <p:nvSpPr>
          <p:cNvPr id="37891" name="Text Box 3"/>
          <p:cNvSpPr txBox="1">
            <a:spLocks noChangeArrowheads="1"/>
          </p:cNvSpPr>
          <p:nvPr/>
        </p:nvSpPr>
        <p:spPr bwMode="auto">
          <a:xfrm>
            <a:off x="2438400" y="5867400"/>
            <a:ext cx="4267200" cy="366713"/>
          </a:xfrm>
          <a:prstGeom prst="rect">
            <a:avLst/>
          </a:prstGeom>
          <a:noFill/>
          <a:ln w="9525">
            <a:noFill/>
            <a:miter lim="800000"/>
            <a:headEnd/>
            <a:tailEnd/>
          </a:ln>
        </p:spPr>
        <p:txBody>
          <a:bodyPr>
            <a:spAutoFit/>
          </a:bodyPr>
          <a:lstStyle/>
          <a:p>
            <a:pPr>
              <a:spcBef>
                <a:spcPct val="50000"/>
              </a:spcBef>
            </a:pPr>
            <a:r>
              <a:rPr lang="en-US" dirty="0"/>
              <a:t>Drawing of black ash seed germinating.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CN0804"/>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38915" name="Text Box 3"/>
          <p:cNvSpPr txBox="1">
            <a:spLocks noChangeArrowheads="1"/>
          </p:cNvSpPr>
          <p:nvPr/>
        </p:nvSpPr>
        <p:spPr bwMode="auto">
          <a:xfrm>
            <a:off x="2209800" y="1752600"/>
            <a:ext cx="4724400" cy="915988"/>
          </a:xfrm>
          <a:prstGeom prst="rect">
            <a:avLst/>
          </a:prstGeom>
          <a:noFill/>
          <a:ln w="9525">
            <a:noFill/>
            <a:miter lim="800000"/>
            <a:headEnd/>
            <a:tailEnd/>
          </a:ln>
        </p:spPr>
        <p:txBody>
          <a:bodyPr>
            <a:spAutoFit/>
          </a:bodyPr>
          <a:lstStyle/>
          <a:p>
            <a:pPr>
              <a:spcBef>
                <a:spcPct val="50000"/>
              </a:spcBef>
            </a:pPr>
            <a:r>
              <a:rPr lang="en-US">
                <a:solidFill>
                  <a:srgbClr val="FFFFFF"/>
                </a:solidFill>
              </a:rPr>
              <a:t>The first seeds to fall are empty or damaged by insect.  This is an x-ray of seeds fallen from a tree in late August.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789"/>
          <p:cNvPicPr>
            <a:picLocks noChangeAspect="1" noChangeArrowheads="1"/>
          </p:cNvPicPr>
          <p:nvPr/>
        </p:nvPicPr>
        <p:blipFill>
          <a:blip r:embed="rId3" cstate="print"/>
          <a:srcRect/>
          <a:stretch>
            <a:fillRect/>
          </a:stretch>
        </p:blipFill>
        <p:spPr bwMode="auto">
          <a:xfrm>
            <a:off x="1447800" y="1066800"/>
            <a:ext cx="6242050" cy="4681538"/>
          </a:xfrm>
          <a:prstGeom prst="rect">
            <a:avLst/>
          </a:prstGeom>
          <a:noFill/>
          <a:ln w="9525">
            <a:noFill/>
            <a:miter lim="800000"/>
            <a:headEnd/>
            <a:tailEnd/>
          </a:ln>
        </p:spPr>
      </p:pic>
      <p:sp>
        <p:nvSpPr>
          <p:cNvPr id="39939" name="Text Box 3"/>
          <p:cNvSpPr txBox="1">
            <a:spLocks noChangeArrowheads="1"/>
          </p:cNvSpPr>
          <p:nvPr/>
        </p:nvSpPr>
        <p:spPr bwMode="auto">
          <a:xfrm>
            <a:off x="2286000" y="3886200"/>
            <a:ext cx="4953000" cy="1739900"/>
          </a:xfrm>
          <a:prstGeom prst="rect">
            <a:avLst/>
          </a:prstGeom>
          <a:noFill/>
          <a:ln w="9525">
            <a:noFill/>
            <a:miter lim="800000"/>
            <a:headEnd/>
            <a:tailEnd/>
          </a:ln>
        </p:spPr>
        <p:txBody>
          <a:bodyPr>
            <a:spAutoFit/>
          </a:bodyPr>
          <a:lstStyle/>
          <a:p>
            <a:pPr>
              <a:spcBef>
                <a:spcPct val="50000"/>
              </a:spcBef>
            </a:pPr>
            <a:r>
              <a:rPr lang="en-US">
                <a:solidFill>
                  <a:srgbClr val="FFFFFF"/>
                </a:solidFill>
              </a:rPr>
              <a:t>Fruit reaches full size before the seed and embryo.  Cut seeds open to make sure embryo is full sized and firm, not soft or milky before collecting.  The white image in this x-ray is the developing seed.  It is about 1/3 of its mature size.</a:t>
            </a:r>
          </a:p>
        </p:txBody>
      </p:sp>
      <p:sp>
        <p:nvSpPr>
          <p:cNvPr id="39940" name="Text Box 4"/>
          <p:cNvSpPr txBox="1">
            <a:spLocks noChangeArrowheads="1"/>
          </p:cNvSpPr>
          <p:nvPr/>
        </p:nvSpPr>
        <p:spPr bwMode="auto">
          <a:xfrm>
            <a:off x="3810000" y="1828800"/>
            <a:ext cx="2286000" cy="366713"/>
          </a:xfrm>
          <a:prstGeom prst="rect">
            <a:avLst/>
          </a:prstGeom>
          <a:noFill/>
          <a:ln w="9525">
            <a:noFill/>
            <a:miter lim="800000"/>
            <a:headEnd/>
            <a:tailEnd/>
          </a:ln>
        </p:spPr>
        <p:txBody>
          <a:bodyPr>
            <a:spAutoFit/>
          </a:bodyPr>
          <a:lstStyle/>
          <a:p>
            <a:pPr>
              <a:spcBef>
                <a:spcPct val="50000"/>
              </a:spcBef>
            </a:pPr>
            <a:r>
              <a:rPr lang="en-US">
                <a:solidFill>
                  <a:srgbClr val="FFFFFF"/>
                </a:solidFill>
              </a:rPr>
              <a:t>Immature seed</a:t>
            </a:r>
          </a:p>
        </p:txBody>
      </p:sp>
      <p:sp>
        <p:nvSpPr>
          <p:cNvPr id="39941" name="Line 5"/>
          <p:cNvSpPr>
            <a:spLocks noChangeShapeType="1"/>
          </p:cNvSpPr>
          <p:nvPr/>
        </p:nvSpPr>
        <p:spPr bwMode="auto">
          <a:xfrm>
            <a:off x="4419600" y="2133600"/>
            <a:ext cx="228600" cy="838200"/>
          </a:xfrm>
          <a:prstGeom prst="line">
            <a:avLst/>
          </a:prstGeom>
          <a:noFill/>
          <a:ln w="9525">
            <a:solidFill>
              <a:srgbClr val="FFFFFF"/>
            </a:solidFill>
            <a:round/>
            <a:headEnd/>
            <a:tailEnd type="triangle" w="med" len="med"/>
          </a:ln>
        </p:spPr>
        <p:txBody>
          <a:bodyPr/>
          <a:lstStyle/>
          <a:p>
            <a:endParaRPr lang="en-US"/>
          </a:p>
        </p:txBody>
      </p:sp>
      <p:sp>
        <p:nvSpPr>
          <p:cNvPr id="39942" name="Text Box 6"/>
          <p:cNvSpPr txBox="1">
            <a:spLocks noChangeArrowheads="1"/>
          </p:cNvSpPr>
          <p:nvPr/>
        </p:nvSpPr>
        <p:spPr bwMode="auto">
          <a:xfrm>
            <a:off x="5867400" y="1905000"/>
            <a:ext cx="1752600" cy="366713"/>
          </a:xfrm>
          <a:prstGeom prst="rect">
            <a:avLst/>
          </a:prstGeom>
          <a:noFill/>
          <a:ln w="9525">
            <a:noFill/>
            <a:miter lim="800000"/>
            <a:headEnd/>
            <a:tailEnd/>
          </a:ln>
        </p:spPr>
        <p:txBody>
          <a:bodyPr>
            <a:spAutoFit/>
          </a:bodyPr>
          <a:lstStyle/>
          <a:p>
            <a:pPr>
              <a:spcBef>
                <a:spcPct val="50000"/>
              </a:spcBef>
            </a:pPr>
            <a:r>
              <a:rPr lang="en-US">
                <a:solidFill>
                  <a:srgbClr val="FFFFFF"/>
                </a:solidFill>
              </a:rPr>
              <a:t>Empty seed</a:t>
            </a:r>
          </a:p>
        </p:txBody>
      </p:sp>
      <p:sp>
        <p:nvSpPr>
          <p:cNvPr id="39943" name="Line 8"/>
          <p:cNvSpPr>
            <a:spLocks noChangeShapeType="1"/>
          </p:cNvSpPr>
          <p:nvPr/>
        </p:nvSpPr>
        <p:spPr bwMode="auto">
          <a:xfrm flipH="1">
            <a:off x="5486400" y="2286000"/>
            <a:ext cx="762000" cy="457200"/>
          </a:xfrm>
          <a:prstGeom prst="line">
            <a:avLst/>
          </a:prstGeom>
          <a:noFill/>
          <a:ln w="9525">
            <a:solidFill>
              <a:srgbClr val="FFFFFF"/>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CN0861"/>
          <p:cNvPicPr>
            <a:picLocks noChangeAspect="1" noChangeArrowheads="1"/>
          </p:cNvPicPr>
          <p:nvPr/>
        </p:nvPicPr>
        <p:blipFill>
          <a:blip r:embed="rId3" cstate="print"/>
          <a:srcRect/>
          <a:stretch>
            <a:fillRect/>
          </a:stretch>
        </p:blipFill>
        <p:spPr bwMode="auto">
          <a:xfrm>
            <a:off x="1447800" y="533400"/>
            <a:ext cx="6242050" cy="4681538"/>
          </a:xfrm>
          <a:prstGeom prst="rect">
            <a:avLst/>
          </a:prstGeom>
          <a:noFill/>
          <a:ln w="9525">
            <a:noFill/>
            <a:miter lim="800000"/>
            <a:headEnd/>
            <a:tailEnd/>
          </a:ln>
        </p:spPr>
      </p:pic>
      <p:sp>
        <p:nvSpPr>
          <p:cNvPr id="40963" name="Text Box 3"/>
          <p:cNvSpPr txBox="1">
            <a:spLocks noChangeArrowheads="1"/>
          </p:cNvSpPr>
          <p:nvPr/>
        </p:nvSpPr>
        <p:spPr bwMode="auto">
          <a:xfrm>
            <a:off x="1828800" y="5529263"/>
            <a:ext cx="5867400" cy="915987"/>
          </a:xfrm>
          <a:prstGeom prst="rect">
            <a:avLst/>
          </a:prstGeom>
          <a:noFill/>
          <a:ln w="9525">
            <a:noFill/>
            <a:miter lim="800000"/>
            <a:headEnd/>
            <a:tailEnd/>
          </a:ln>
        </p:spPr>
        <p:txBody>
          <a:bodyPr>
            <a:spAutoFit/>
          </a:bodyPr>
          <a:lstStyle/>
          <a:p>
            <a:pPr>
              <a:spcBef>
                <a:spcPct val="50000"/>
              </a:spcBef>
            </a:pPr>
            <a:r>
              <a:rPr lang="en-US"/>
              <a:t>To examine the seed, first grasp it as shown here. The fruit can then be torn open with the thumb nail of the other hand to expose the developing seed.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Seed Collection Locations</a:t>
            </a:r>
          </a:p>
        </p:txBody>
      </p:sp>
      <p:sp>
        <p:nvSpPr>
          <p:cNvPr id="5123" name="Rectangle 3"/>
          <p:cNvSpPr>
            <a:spLocks noGrp="1" noChangeArrowheads="1"/>
          </p:cNvSpPr>
          <p:nvPr>
            <p:ph type="body" idx="1"/>
          </p:nvPr>
        </p:nvSpPr>
        <p:spPr/>
        <p:txBody>
          <a:bodyPr/>
          <a:lstStyle/>
          <a:p>
            <a:pPr eaLnBrk="1" hangingPunct="1">
              <a:spcBef>
                <a:spcPct val="50000"/>
              </a:spcBef>
            </a:pPr>
            <a:r>
              <a:rPr lang="en-US" sz="2400" dirty="0" smtClean="0"/>
              <a:t>The general target for the Forest Service is to collect 50 trees from each </a:t>
            </a:r>
            <a:r>
              <a:rPr lang="en-US" sz="2400" dirty="0" err="1" smtClean="0"/>
              <a:t>Omernik</a:t>
            </a:r>
            <a:r>
              <a:rPr lang="en-US" sz="2400" dirty="0" smtClean="0"/>
              <a:t> level III </a:t>
            </a:r>
            <a:r>
              <a:rPr lang="en-US" sz="2400" dirty="0" err="1" smtClean="0"/>
              <a:t>ecoregion</a:t>
            </a:r>
            <a:r>
              <a:rPr lang="en-US" sz="2400" dirty="0" smtClean="0"/>
              <a:t>.  The location of the individual trees should be evenly spread across the </a:t>
            </a:r>
            <a:r>
              <a:rPr lang="en-US" sz="2400" dirty="0" err="1" smtClean="0"/>
              <a:t>ecoregion</a:t>
            </a:r>
            <a:r>
              <a:rPr lang="en-US" sz="2400" dirty="0" smtClean="0"/>
              <a:t> within the range of the ash species.  By collecting seeds in this manner it is expected that over 90% of the genes will be collected and saved.  Definitely this plan will preserve enough adapted genetic material to reintroduce ash to the </a:t>
            </a:r>
            <a:r>
              <a:rPr lang="en-US" sz="2400" dirty="0" err="1" smtClean="0"/>
              <a:t>ecoregion</a:t>
            </a:r>
            <a:r>
              <a:rPr lang="en-US" sz="2400" dirty="0" smtClean="0"/>
              <a:t> at the appropriate time.</a:t>
            </a:r>
          </a:p>
          <a:p>
            <a:pPr eaLnBrk="1" hangingPunct="1">
              <a:spcBef>
                <a:spcPct val="50000"/>
              </a:spcBef>
            </a:pPr>
            <a:r>
              <a:rPr lang="en-US" sz="2400" dirty="0" smtClean="0"/>
              <a:t>The managers for a specific National Forest , park, or land holding can select another sampling scheme.  Usually the managers opts to collect from more trees.</a:t>
            </a:r>
          </a:p>
          <a:p>
            <a:pPr eaLnBrk="1" hangingPunct="1">
              <a:lnSpc>
                <a:spcPct val="80000"/>
              </a:lnSpc>
              <a:buFontTx/>
              <a:buNone/>
            </a:pPr>
            <a:endParaRPr lang="en-US" sz="24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SCN0862"/>
          <p:cNvPicPr>
            <a:picLocks noChangeAspect="1" noChangeArrowheads="1"/>
          </p:cNvPicPr>
          <p:nvPr/>
        </p:nvPicPr>
        <p:blipFill>
          <a:blip r:embed="rId3" cstate="print"/>
          <a:srcRect/>
          <a:stretch>
            <a:fillRect/>
          </a:stretch>
        </p:blipFill>
        <p:spPr bwMode="auto">
          <a:xfrm>
            <a:off x="1524000" y="533400"/>
            <a:ext cx="6242050" cy="4681538"/>
          </a:xfrm>
          <a:prstGeom prst="rect">
            <a:avLst/>
          </a:prstGeom>
          <a:noFill/>
          <a:ln w="9525">
            <a:noFill/>
            <a:miter lim="800000"/>
            <a:headEnd/>
            <a:tailEnd/>
          </a:ln>
        </p:spPr>
      </p:pic>
      <p:sp>
        <p:nvSpPr>
          <p:cNvPr id="41987" name="Text Box 3"/>
          <p:cNvSpPr txBox="1">
            <a:spLocks noChangeArrowheads="1"/>
          </p:cNvSpPr>
          <p:nvPr/>
        </p:nvSpPr>
        <p:spPr bwMode="auto">
          <a:xfrm>
            <a:off x="1676400" y="6324600"/>
            <a:ext cx="6172200" cy="366713"/>
          </a:xfrm>
          <a:prstGeom prst="rect">
            <a:avLst/>
          </a:prstGeom>
          <a:noFill/>
          <a:ln w="9525">
            <a:noFill/>
            <a:miter lim="800000"/>
            <a:headEnd/>
            <a:tailEnd/>
          </a:ln>
        </p:spPr>
        <p:txBody>
          <a:bodyPr>
            <a:spAutoFit/>
          </a:bodyPr>
          <a:lstStyle/>
          <a:p>
            <a:pPr>
              <a:spcBef>
                <a:spcPct val="50000"/>
              </a:spcBef>
            </a:pPr>
            <a:endParaRPr lang="en-US"/>
          </a:p>
        </p:txBody>
      </p:sp>
      <p:sp>
        <p:nvSpPr>
          <p:cNvPr id="41988" name="Text Box 4"/>
          <p:cNvSpPr txBox="1">
            <a:spLocks noChangeArrowheads="1"/>
          </p:cNvSpPr>
          <p:nvPr/>
        </p:nvSpPr>
        <p:spPr bwMode="auto">
          <a:xfrm>
            <a:off x="1752600" y="5791200"/>
            <a:ext cx="6096000" cy="641350"/>
          </a:xfrm>
          <a:prstGeom prst="rect">
            <a:avLst/>
          </a:prstGeom>
          <a:noFill/>
          <a:ln w="9525">
            <a:noFill/>
            <a:miter lim="800000"/>
            <a:headEnd/>
            <a:tailEnd/>
          </a:ln>
        </p:spPr>
        <p:txBody>
          <a:bodyPr>
            <a:spAutoFit/>
          </a:bodyPr>
          <a:lstStyle/>
          <a:p>
            <a:pPr>
              <a:spcBef>
                <a:spcPct val="50000"/>
              </a:spcBef>
            </a:pPr>
            <a:r>
              <a:rPr lang="en-US"/>
              <a:t>This fruit has been torn open to expose the seed for examination.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SCN0864"/>
          <p:cNvPicPr>
            <a:picLocks noChangeAspect="1" noChangeArrowheads="1"/>
          </p:cNvPicPr>
          <p:nvPr/>
        </p:nvPicPr>
        <p:blipFill>
          <a:blip r:embed="rId3" cstate="print"/>
          <a:srcRect b="-475"/>
          <a:stretch>
            <a:fillRect/>
          </a:stretch>
        </p:blipFill>
        <p:spPr bwMode="auto">
          <a:xfrm>
            <a:off x="1450975" y="1087438"/>
            <a:ext cx="6242050" cy="4703762"/>
          </a:xfrm>
          <a:prstGeom prst="rect">
            <a:avLst/>
          </a:prstGeom>
          <a:noFill/>
          <a:ln w="9525">
            <a:noFill/>
            <a:miter lim="800000"/>
            <a:headEnd/>
            <a:tailEnd/>
          </a:ln>
        </p:spPr>
      </p:pic>
      <p:sp>
        <p:nvSpPr>
          <p:cNvPr id="43011" name="Text Box 3"/>
          <p:cNvSpPr txBox="1">
            <a:spLocks noChangeArrowheads="1"/>
          </p:cNvSpPr>
          <p:nvPr/>
        </p:nvSpPr>
        <p:spPr bwMode="auto">
          <a:xfrm>
            <a:off x="1524000" y="6019800"/>
            <a:ext cx="6248400" cy="915988"/>
          </a:xfrm>
          <a:prstGeom prst="rect">
            <a:avLst/>
          </a:prstGeom>
          <a:noFill/>
          <a:ln w="9525">
            <a:noFill/>
            <a:miter lim="800000"/>
            <a:headEnd/>
            <a:tailEnd/>
          </a:ln>
        </p:spPr>
        <p:txBody>
          <a:bodyPr>
            <a:spAutoFit/>
          </a:bodyPr>
          <a:lstStyle/>
          <a:p>
            <a:pPr>
              <a:spcBef>
                <a:spcPct val="50000"/>
              </a:spcBef>
            </a:pPr>
            <a:r>
              <a:rPr lang="en-US"/>
              <a:t>This seed has been pulled from the fruit after tearing the fruit open.  The brown seed color indicates the fruit is ready for harvest.</a:t>
            </a:r>
          </a:p>
        </p:txBody>
      </p:sp>
      <p:sp>
        <p:nvSpPr>
          <p:cNvPr id="43012" name="Text Box 4"/>
          <p:cNvSpPr txBox="1">
            <a:spLocks noChangeArrowheads="1"/>
          </p:cNvSpPr>
          <p:nvPr/>
        </p:nvSpPr>
        <p:spPr bwMode="auto">
          <a:xfrm>
            <a:off x="6172200" y="4038600"/>
            <a:ext cx="762000" cy="366713"/>
          </a:xfrm>
          <a:prstGeom prst="rect">
            <a:avLst/>
          </a:prstGeom>
          <a:solidFill>
            <a:srgbClr val="A50021"/>
          </a:solidFill>
          <a:ln w="9525">
            <a:noFill/>
            <a:miter lim="800000"/>
            <a:headEnd/>
            <a:tailEnd/>
          </a:ln>
        </p:spPr>
        <p:txBody>
          <a:bodyPr>
            <a:spAutoFit/>
          </a:bodyPr>
          <a:lstStyle/>
          <a:p>
            <a:pPr>
              <a:spcBef>
                <a:spcPct val="50000"/>
              </a:spcBef>
            </a:pPr>
            <a:r>
              <a:rPr lang="en-US"/>
              <a:t>seed</a:t>
            </a:r>
          </a:p>
        </p:txBody>
      </p:sp>
      <p:sp>
        <p:nvSpPr>
          <p:cNvPr id="43013" name="Line 5"/>
          <p:cNvSpPr>
            <a:spLocks noChangeShapeType="1"/>
          </p:cNvSpPr>
          <p:nvPr/>
        </p:nvSpPr>
        <p:spPr bwMode="auto">
          <a:xfrm flipH="1" flipV="1">
            <a:off x="5867400" y="3505200"/>
            <a:ext cx="533400" cy="533400"/>
          </a:xfrm>
          <a:prstGeom prst="line">
            <a:avLst/>
          </a:prstGeom>
          <a:noFill/>
          <a:ln w="9525">
            <a:solidFill>
              <a:srgbClr val="A50021"/>
            </a:solidFill>
            <a:round/>
            <a:headEnd/>
            <a:tailEnd type="triangle" w="med" len="med"/>
          </a:ln>
        </p:spPr>
        <p:txBody>
          <a:bodyPr/>
          <a:lstStyle/>
          <a:p>
            <a:endParaRPr lang="en-US"/>
          </a:p>
        </p:txBody>
      </p:sp>
      <p:sp>
        <p:nvSpPr>
          <p:cNvPr id="43014" name="Text Box 6"/>
          <p:cNvSpPr txBox="1">
            <a:spLocks noChangeArrowheads="1"/>
          </p:cNvSpPr>
          <p:nvPr/>
        </p:nvSpPr>
        <p:spPr bwMode="auto">
          <a:xfrm>
            <a:off x="2743200" y="4267200"/>
            <a:ext cx="1752600" cy="366713"/>
          </a:xfrm>
          <a:prstGeom prst="rect">
            <a:avLst/>
          </a:prstGeom>
          <a:solidFill>
            <a:srgbClr val="A50021"/>
          </a:solidFill>
          <a:ln w="9525">
            <a:noFill/>
            <a:miter lim="800000"/>
            <a:headEnd/>
            <a:tailEnd/>
          </a:ln>
        </p:spPr>
        <p:txBody>
          <a:bodyPr>
            <a:spAutoFit/>
          </a:bodyPr>
          <a:lstStyle/>
          <a:p>
            <a:pPr>
              <a:spcBef>
                <a:spcPct val="50000"/>
              </a:spcBef>
            </a:pPr>
            <a:r>
              <a:rPr lang="en-US"/>
              <a:t>Fruit torn open</a:t>
            </a:r>
          </a:p>
        </p:txBody>
      </p:sp>
      <p:sp>
        <p:nvSpPr>
          <p:cNvPr id="43015" name="Line 7"/>
          <p:cNvSpPr>
            <a:spLocks noChangeShapeType="1"/>
          </p:cNvSpPr>
          <p:nvPr/>
        </p:nvSpPr>
        <p:spPr bwMode="auto">
          <a:xfrm flipV="1">
            <a:off x="4038600" y="3581400"/>
            <a:ext cx="1143000" cy="6096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SCN0859"/>
          <p:cNvPicPr>
            <a:picLocks noChangeAspect="1" noChangeArrowheads="1"/>
          </p:cNvPicPr>
          <p:nvPr/>
        </p:nvPicPr>
        <p:blipFill>
          <a:blip r:embed="rId3" cstate="print"/>
          <a:srcRect/>
          <a:stretch>
            <a:fillRect/>
          </a:stretch>
        </p:blipFill>
        <p:spPr bwMode="auto">
          <a:xfrm>
            <a:off x="1447800" y="1066800"/>
            <a:ext cx="6242050" cy="4681538"/>
          </a:xfrm>
          <a:prstGeom prst="rect">
            <a:avLst/>
          </a:prstGeom>
          <a:noFill/>
          <a:ln w="9525">
            <a:noFill/>
            <a:miter lim="800000"/>
            <a:headEnd/>
            <a:tailEnd/>
          </a:ln>
        </p:spPr>
      </p:pic>
      <p:sp>
        <p:nvSpPr>
          <p:cNvPr id="44035" name="Text Box 3"/>
          <p:cNvSpPr txBox="1">
            <a:spLocks noChangeArrowheads="1"/>
          </p:cNvSpPr>
          <p:nvPr/>
        </p:nvSpPr>
        <p:spPr bwMode="auto">
          <a:xfrm>
            <a:off x="7848600" y="762000"/>
            <a:ext cx="1295400" cy="4211638"/>
          </a:xfrm>
          <a:prstGeom prst="rect">
            <a:avLst/>
          </a:prstGeom>
          <a:noFill/>
          <a:ln w="9525">
            <a:noFill/>
            <a:miter lim="800000"/>
            <a:headEnd/>
            <a:tailEnd/>
          </a:ln>
        </p:spPr>
        <p:txBody>
          <a:bodyPr>
            <a:spAutoFit/>
          </a:bodyPr>
          <a:lstStyle/>
          <a:p>
            <a:pPr>
              <a:spcBef>
                <a:spcPct val="50000"/>
              </a:spcBef>
            </a:pPr>
            <a:r>
              <a:rPr lang="en-US"/>
              <a:t>A green immature seed excised from the fruit with the embryo excised from the seed.  The embryo is firming up but is still immature. </a:t>
            </a:r>
          </a:p>
        </p:txBody>
      </p:sp>
      <p:sp>
        <p:nvSpPr>
          <p:cNvPr id="44036" name="Text Box 4"/>
          <p:cNvSpPr txBox="1">
            <a:spLocks noChangeArrowheads="1"/>
          </p:cNvSpPr>
          <p:nvPr/>
        </p:nvSpPr>
        <p:spPr bwMode="auto">
          <a:xfrm>
            <a:off x="3810000" y="2438400"/>
            <a:ext cx="1600200" cy="366713"/>
          </a:xfrm>
          <a:prstGeom prst="rect">
            <a:avLst/>
          </a:prstGeom>
          <a:solidFill>
            <a:srgbClr val="A50021"/>
          </a:solidFill>
          <a:ln w="9525">
            <a:noFill/>
            <a:miter lim="800000"/>
            <a:headEnd/>
            <a:tailEnd/>
          </a:ln>
        </p:spPr>
        <p:txBody>
          <a:bodyPr>
            <a:spAutoFit/>
          </a:bodyPr>
          <a:lstStyle/>
          <a:p>
            <a:pPr>
              <a:spcBef>
                <a:spcPct val="50000"/>
              </a:spcBef>
            </a:pPr>
            <a:r>
              <a:rPr lang="en-US"/>
              <a:t>Embryo</a:t>
            </a:r>
          </a:p>
        </p:txBody>
      </p:sp>
      <p:sp>
        <p:nvSpPr>
          <p:cNvPr id="44037" name="Text Box 5"/>
          <p:cNvSpPr txBox="1">
            <a:spLocks noChangeArrowheads="1"/>
          </p:cNvSpPr>
          <p:nvPr/>
        </p:nvSpPr>
        <p:spPr bwMode="auto">
          <a:xfrm>
            <a:off x="3886200" y="4191000"/>
            <a:ext cx="1501775" cy="1190625"/>
          </a:xfrm>
          <a:prstGeom prst="rect">
            <a:avLst/>
          </a:prstGeom>
          <a:solidFill>
            <a:srgbClr val="A50021"/>
          </a:solidFill>
          <a:ln w="9525">
            <a:noFill/>
            <a:miter lim="800000"/>
            <a:headEnd/>
            <a:tailEnd/>
          </a:ln>
        </p:spPr>
        <p:txBody>
          <a:bodyPr>
            <a:spAutoFit/>
          </a:bodyPr>
          <a:lstStyle/>
          <a:p>
            <a:pPr>
              <a:spcBef>
                <a:spcPct val="50000"/>
              </a:spcBef>
            </a:pPr>
            <a:r>
              <a:rPr lang="en-US"/>
              <a:t>Immature seed (embryo removed)</a:t>
            </a:r>
          </a:p>
        </p:txBody>
      </p:sp>
      <p:sp>
        <p:nvSpPr>
          <p:cNvPr id="44038" name="Text Box 9"/>
          <p:cNvSpPr txBox="1">
            <a:spLocks noChangeArrowheads="1"/>
          </p:cNvSpPr>
          <p:nvPr/>
        </p:nvSpPr>
        <p:spPr bwMode="auto">
          <a:xfrm>
            <a:off x="1905000" y="1295400"/>
            <a:ext cx="1371600" cy="641350"/>
          </a:xfrm>
          <a:prstGeom prst="rect">
            <a:avLst/>
          </a:prstGeom>
          <a:solidFill>
            <a:srgbClr val="A50021"/>
          </a:solidFill>
          <a:ln w="9525">
            <a:noFill/>
            <a:miter lim="800000"/>
            <a:headEnd/>
            <a:tailEnd/>
          </a:ln>
        </p:spPr>
        <p:txBody>
          <a:bodyPr>
            <a:spAutoFit/>
          </a:bodyPr>
          <a:lstStyle/>
          <a:p>
            <a:pPr>
              <a:spcBef>
                <a:spcPct val="50000"/>
              </a:spcBef>
            </a:pPr>
            <a:r>
              <a:rPr lang="en-US"/>
              <a:t>Radicle (seed root)</a:t>
            </a:r>
          </a:p>
        </p:txBody>
      </p:sp>
      <p:sp>
        <p:nvSpPr>
          <p:cNvPr id="44039" name="Text Box 10"/>
          <p:cNvSpPr txBox="1">
            <a:spLocks noChangeArrowheads="1"/>
          </p:cNvSpPr>
          <p:nvPr/>
        </p:nvSpPr>
        <p:spPr bwMode="auto">
          <a:xfrm>
            <a:off x="5715000" y="1219200"/>
            <a:ext cx="1905000" cy="641350"/>
          </a:xfrm>
          <a:prstGeom prst="rect">
            <a:avLst/>
          </a:prstGeom>
          <a:solidFill>
            <a:srgbClr val="A50021"/>
          </a:solidFill>
          <a:ln w="9525">
            <a:noFill/>
            <a:miter lim="800000"/>
            <a:headEnd/>
            <a:tailEnd/>
          </a:ln>
        </p:spPr>
        <p:txBody>
          <a:bodyPr>
            <a:spAutoFit/>
          </a:bodyPr>
          <a:lstStyle/>
          <a:p>
            <a:pPr>
              <a:spcBef>
                <a:spcPct val="50000"/>
              </a:spcBef>
            </a:pPr>
            <a:r>
              <a:rPr lang="en-US"/>
              <a:t>Cotyledons (seed leaves)</a:t>
            </a:r>
          </a:p>
        </p:txBody>
      </p:sp>
      <p:sp>
        <p:nvSpPr>
          <p:cNvPr id="44040" name="Line 11"/>
          <p:cNvSpPr>
            <a:spLocks noChangeShapeType="1"/>
          </p:cNvSpPr>
          <p:nvPr/>
        </p:nvSpPr>
        <p:spPr bwMode="auto">
          <a:xfrm flipH="1">
            <a:off x="5715000" y="1828800"/>
            <a:ext cx="685800" cy="152400"/>
          </a:xfrm>
          <a:prstGeom prst="line">
            <a:avLst/>
          </a:prstGeom>
          <a:noFill/>
          <a:ln w="9525">
            <a:solidFill>
              <a:schemeClr val="bg1"/>
            </a:solidFill>
            <a:round/>
            <a:headEnd/>
            <a:tailEnd type="triangle" w="med" len="med"/>
          </a:ln>
        </p:spPr>
        <p:txBody>
          <a:bodyPr/>
          <a:lstStyle/>
          <a:p>
            <a:endParaRPr lang="en-US"/>
          </a:p>
        </p:txBody>
      </p:sp>
      <p:sp>
        <p:nvSpPr>
          <p:cNvPr id="44041" name="Line 13"/>
          <p:cNvSpPr>
            <a:spLocks noChangeShapeType="1"/>
          </p:cNvSpPr>
          <p:nvPr/>
        </p:nvSpPr>
        <p:spPr bwMode="auto">
          <a:xfrm>
            <a:off x="2667000" y="1905000"/>
            <a:ext cx="762000" cy="228600"/>
          </a:xfrm>
          <a:prstGeom prst="line">
            <a:avLst/>
          </a:prstGeom>
          <a:noFill/>
          <a:ln w="9525">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SCN0865"/>
          <p:cNvPicPr>
            <a:picLocks noChangeAspect="1" noChangeArrowheads="1"/>
          </p:cNvPicPr>
          <p:nvPr/>
        </p:nvPicPr>
        <p:blipFill>
          <a:blip r:embed="rId3" cstate="print"/>
          <a:srcRect/>
          <a:stretch>
            <a:fillRect/>
          </a:stretch>
        </p:blipFill>
        <p:spPr bwMode="auto">
          <a:xfrm>
            <a:off x="1524000" y="762000"/>
            <a:ext cx="6242050" cy="4170363"/>
          </a:xfrm>
          <a:prstGeom prst="rect">
            <a:avLst/>
          </a:prstGeom>
          <a:noFill/>
          <a:ln w="9525">
            <a:noFill/>
            <a:miter lim="800000"/>
            <a:headEnd/>
            <a:tailEnd/>
          </a:ln>
        </p:spPr>
      </p:pic>
      <p:sp>
        <p:nvSpPr>
          <p:cNvPr id="45059" name="Text Box 3"/>
          <p:cNvSpPr txBox="1">
            <a:spLocks noChangeArrowheads="1"/>
          </p:cNvSpPr>
          <p:nvPr/>
        </p:nvSpPr>
        <p:spPr bwMode="auto">
          <a:xfrm>
            <a:off x="1676400" y="5257800"/>
            <a:ext cx="6172200" cy="1190625"/>
          </a:xfrm>
          <a:prstGeom prst="rect">
            <a:avLst/>
          </a:prstGeom>
          <a:noFill/>
          <a:ln w="9525">
            <a:noFill/>
            <a:miter lim="800000"/>
            <a:headEnd/>
            <a:tailEnd/>
          </a:ln>
        </p:spPr>
        <p:txBody>
          <a:bodyPr>
            <a:spAutoFit/>
          </a:bodyPr>
          <a:lstStyle/>
          <a:p>
            <a:pPr>
              <a:spcBef>
                <a:spcPct val="50000"/>
              </a:spcBef>
            </a:pPr>
            <a:r>
              <a:rPr lang="en-US">
                <a:solidFill>
                  <a:srgbClr val="FF0000"/>
                </a:solidFill>
              </a:rPr>
              <a:t>White</a:t>
            </a:r>
            <a:r>
              <a:rPr lang="en-US"/>
              <a:t> ash seeds at different stages of examination.  These seeds are ready to collect because the seed coat is brown, the seed fills the fruit, and the embryo and endosperm are firm and not soft or milky. </a:t>
            </a:r>
          </a:p>
        </p:txBody>
      </p:sp>
      <p:sp>
        <p:nvSpPr>
          <p:cNvPr id="45060" name="Text Box 4"/>
          <p:cNvSpPr txBox="1">
            <a:spLocks noChangeArrowheads="1"/>
          </p:cNvSpPr>
          <p:nvPr/>
        </p:nvSpPr>
        <p:spPr bwMode="auto">
          <a:xfrm>
            <a:off x="4495800" y="4343400"/>
            <a:ext cx="1295400" cy="366713"/>
          </a:xfrm>
          <a:prstGeom prst="rect">
            <a:avLst/>
          </a:prstGeom>
          <a:solidFill>
            <a:srgbClr val="A50021"/>
          </a:solidFill>
          <a:ln w="9525">
            <a:noFill/>
            <a:miter lim="800000"/>
            <a:headEnd/>
            <a:tailEnd/>
          </a:ln>
        </p:spPr>
        <p:txBody>
          <a:bodyPr>
            <a:spAutoFit/>
          </a:bodyPr>
          <a:lstStyle/>
          <a:p>
            <a:pPr>
              <a:spcBef>
                <a:spcPct val="50000"/>
              </a:spcBef>
            </a:pPr>
            <a:r>
              <a:rPr lang="en-US"/>
              <a:t>Whole fruit</a:t>
            </a:r>
          </a:p>
        </p:txBody>
      </p:sp>
      <p:sp>
        <p:nvSpPr>
          <p:cNvPr id="45061" name="Text Box 5"/>
          <p:cNvSpPr txBox="1">
            <a:spLocks noChangeArrowheads="1"/>
          </p:cNvSpPr>
          <p:nvPr/>
        </p:nvSpPr>
        <p:spPr bwMode="auto">
          <a:xfrm>
            <a:off x="2819400" y="2819400"/>
            <a:ext cx="3276600" cy="366713"/>
          </a:xfrm>
          <a:prstGeom prst="rect">
            <a:avLst/>
          </a:prstGeom>
          <a:solidFill>
            <a:srgbClr val="A50021"/>
          </a:solidFill>
          <a:ln w="9525">
            <a:noFill/>
            <a:miter lim="800000"/>
            <a:headEnd/>
            <a:tailEnd/>
          </a:ln>
        </p:spPr>
        <p:txBody>
          <a:bodyPr>
            <a:spAutoFit/>
          </a:bodyPr>
          <a:lstStyle/>
          <a:p>
            <a:pPr>
              <a:spcBef>
                <a:spcPct val="50000"/>
              </a:spcBef>
            </a:pPr>
            <a:r>
              <a:rPr lang="en-US"/>
              <a:t>Fruit torn open exposing seed</a:t>
            </a:r>
          </a:p>
        </p:txBody>
      </p:sp>
      <p:sp>
        <p:nvSpPr>
          <p:cNvPr id="45062" name="Text Box 6"/>
          <p:cNvSpPr txBox="1">
            <a:spLocks noChangeArrowheads="1"/>
          </p:cNvSpPr>
          <p:nvPr/>
        </p:nvSpPr>
        <p:spPr bwMode="auto">
          <a:xfrm>
            <a:off x="4495800" y="1828800"/>
            <a:ext cx="2819400" cy="366713"/>
          </a:xfrm>
          <a:prstGeom prst="rect">
            <a:avLst/>
          </a:prstGeom>
          <a:solidFill>
            <a:srgbClr val="A50021"/>
          </a:solidFill>
          <a:ln w="9525">
            <a:noFill/>
            <a:miter lim="800000"/>
            <a:headEnd/>
            <a:tailEnd/>
          </a:ln>
        </p:spPr>
        <p:txBody>
          <a:bodyPr>
            <a:spAutoFit/>
          </a:bodyPr>
          <a:lstStyle/>
          <a:p>
            <a:pPr>
              <a:spcBef>
                <a:spcPct val="50000"/>
              </a:spcBef>
            </a:pPr>
            <a:r>
              <a:rPr lang="en-US"/>
              <a:t>A firm full sized embryo</a:t>
            </a:r>
          </a:p>
        </p:txBody>
      </p:sp>
      <p:sp>
        <p:nvSpPr>
          <p:cNvPr id="45063" name="Text Box 7"/>
          <p:cNvSpPr txBox="1">
            <a:spLocks noChangeArrowheads="1"/>
          </p:cNvSpPr>
          <p:nvPr/>
        </p:nvSpPr>
        <p:spPr bwMode="auto">
          <a:xfrm>
            <a:off x="6172200" y="990600"/>
            <a:ext cx="1295400" cy="641350"/>
          </a:xfrm>
          <a:prstGeom prst="rect">
            <a:avLst/>
          </a:prstGeom>
          <a:solidFill>
            <a:srgbClr val="A50021"/>
          </a:solidFill>
          <a:ln w="9525">
            <a:noFill/>
            <a:miter lim="800000"/>
            <a:headEnd/>
            <a:tailEnd/>
          </a:ln>
        </p:spPr>
        <p:txBody>
          <a:bodyPr>
            <a:spAutoFit/>
          </a:bodyPr>
          <a:lstStyle/>
          <a:p>
            <a:pPr>
              <a:spcBef>
                <a:spcPct val="50000"/>
              </a:spcBef>
            </a:pPr>
            <a:r>
              <a:rPr lang="en-US"/>
              <a:t>Radicle (seed root)</a:t>
            </a:r>
          </a:p>
        </p:txBody>
      </p:sp>
      <p:sp>
        <p:nvSpPr>
          <p:cNvPr id="45064" name="Text Box 8"/>
          <p:cNvSpPr txBox="1">
            <a:spLocks noChangeArrowheads="1"/>
          </p:cNvSpPr>
          <p:nvPr/>
        </p:nvSpPr>
        <p:spPr bwMode="auto">
          <a:xfrm>
            <a:off x="2667000" y="1066800"/>
            <a:ext cx="1600200" cy="641350"/>
          </a:xfrm>
          <a:prstGeom prst="rect">
            <a:avLst/>
          </a:prstGeom>
          <a:solidFill>
            <a:srgbClr val="A50021"/>
          </a:solidFill>
          <a:ln w="9525">
            <a:noFill/>
            <a:miter lim="800000"/>
            <a:headEnd/>
            <a:tailEnd/>
          </a:ln>
        </p:spPr>
        <p:txBody>
          <a:bodyPr>
            <a:spAutoFit/>
          </a:bodyPr>
          <a:lstStyle/>
          <a:p>
            <a:pPr>
              <a:spcBef>
                <a:spcPct val="50000"/>
              </a:spcBef>
            </a:pPr>
            <a:r>
              <a:rPr lang="en-US"/>
              <a:t>Cotyledons (seed leaves)</a:t>
            </a:r>
          </a:p>
        </p:txBody>
      </p:sp>
      <p:sp>
        <p:nvSpPr>
          <p:cNvPr id="45065" name="Line 9"/>
          <p:cNvSpPr>
            <a:spLocks noChangeShapeType="1"/>
          </p:cNvSpPr>
          <p:nvPr/>
        </p:nvSpPr>
        <p:spPr bwMode="auto">
          <a:xfrm>
            <a:off x="4267200" y="1219200"/>
            <a:ext cx="685800" cy="304800"/>
          </a:xfrm>
          <a:prstGeom prst="line">
            <a:avLst/>
          </a:prstGeom>
          <a:noFill/>
          <a:ln w="9525">
            <a:solidFill>
              <a:srgbClr val="A50021"/>
            </a:solidFill>
            <a:round/>
            <a:headEnd/>
            <a:tailEnd type="triangle" w="med" len="med"/>
          </a:ln>
        </p:spPr>
        <p:txBody>
          <a:bodyPr/>
          <a:lstStyle/>
          <a:p>
            <a:endParaRPr lang="en-US"/>
          </a:p>
        </p:txBody>
      </p:sp>
      <p:sp>
        <p:nvSpPr>
          <p:cNvPr id="45066" name="Line 10"/>
          <p:cNvSpPr>
            <a:spLocks noChangeShapeType="1"/>
          </p:cNvSpPr>
          <p:nvPr/>
        </p:nvSpPr>
        <p:spPr bwMode="auto">
          <a:xfrm flipH="1">
            <a:off x="5715000" y="1219200"/>
            <a:ext cx="457200" cy="3810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SCN0863"/>
          <p:cNvPicPr>
            <a:picLocks noChangeAspect="1" noChangeArrowheads="1"/>
          </p:cNvPicPr>
          <p:nvPr/>
        </p:nvPicPr>
        <p:blipFill>
          <a:blip r:embed="rId3" cstate="print"/>
          <a:srcRect/>
          <a:stretch>
            <a:fillRect/>
          </a:stretch>
        </p:blipFill>
        <p:spPr bwMode="auto">
          <a:xfrm>
            <a:off x="2133600" y="1087438"/>
            <a:ext cx="5029200" cy="4094162"/>
          </a:xfrm>
          <a:prstGeom prst="rect">
            <a:avLst/>
          </a:prstGeom>
          <a:noFill/>
          <a:ln w="9525">
            <a:noFill/>
            <a:miter lim="800000"/>
            <a:headEnd/>
            <a:tailEnd/>
          </a:ln>
        </p:spPr>
      </p:pic>
      <p:sp>
        <p:nvSpPr>
          <p:cNvPr id="46083" name="Text Box 3"/>
          <p:cNvSpPr txBox="1">
            <a:spLocks noChangeArrowheads="1"/>
          </p:cNvSpPr>
          <p:nvPr/>
        </p:nvSpPr>
        <p:spPr bwMode="auto">
          <a:xfrm>
            <a:off x="2057400" y="5791200"/>
            <a:ext cx="5943600" cy="915988"/>
          </a:xfrm>
          <a:prstGeom prst="rect">
            <a:avLst/>
          </a:prstGeom>
          <a:noFill/>
          <a:ln w="9525">
            <a:noFill/>
            <a:miter lim="800000"/>
            <a:headEnd/>
            <a:tailEnd/>
          </a:ln>
        </p:spPr>
        <p:txBody>
          <a:bodyPr>
            <a:spAutoFit/>
          </a:bodyPr>
          <a:lstStyle/>
          <a:p>
            <a:pPr>
              <a:spcBef>
                <a:spcPct val="50000"/>
              </a:spcBef>
            </a:pPr>
            <a:r>
              <a:rPr lang="en-US"/>
              <a:t>Fruits can also be cut longitudinally with a razor blade to make a clean cut that sometimes makes it easier to see more detail.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SCN0832"/>
          <p:cNvPicPr>
            <a:picLocks noChangeAspect="1" noChangeArrowheads="1"/>
          </p:cNvPicPr>
          <p:nvPr/>
        </p:nvPicPr>
        <p:blipFill>
          <a:blip r:embed="rId3" cstate="print"/>
          <a:srcRect/>
          <a:stretch>
            <a:fillRect/>
          </a:stretch>
        </p:blipFill>
        <p:spPr bwMode="auto">
          <a:xfrm>
            <a:off x="1524000" y="533400"/>
            <a:ext cx="6242050" cy="4038600"/>
          </a:xfrm>
          <a:prstGeom prst="rect">
            <a:avLst/>
          </a:prstGeom>
          <a:noFill/>
          <a:ln w="9525">
            <a:noFill/>
            <a:miter lim="800000"/>
            <a:headEnd/>
            <a:tailEnd/>
          </a:ln>
        </p:spPr>
      </p:pic>
      <p:sp>
        <p:nvSpPr>
          <p:cNvPr id="47107" name="Text Box 3"/>
          <p:cNvSpPr txBox="1">
            <a:spLocks noChangeArrowheads="1"/>
          </p:cNvSpPr>
          <p:nvPr/>
        </p:nvSpPr>
        <p:spPr bwMode="auto">
          <a:xfrm>
            <a:off x="1447800" y="4843463"/>
            <a:ext cx="6705600" cy="2014537"/>
          </a:xfrm>
          <a:prstGeom prst="rect">
            <a:avLst/>
          </a:prstGeom>
          <a:noFill/>
          <a:ln w="9525">
            <a:noFill/>
            <a:miter lim="800000"/>
            <a:headEnd/>
            <a:tailEnd/>
          </a:ln>
        </p:spPr>
        <p:txBody>
          <a:bodyPr>
            <a:spAutoFit/>
          </a:bodyPr>
          <a:lstStyle/>
          <a:p>
            <a:pPr>
              <a:spcBef>
                <a:spcPct val="50000"/>
              </a:spcBef>
            </a:pPr>
            <a:r>
              <a:rPr lang="en-US"/>
              <a:t>Longitudinal cut showing the developing seed.  This seed is about half of its mature size.  It is important to distinguish between the seed and the placental tissue next to it.  Otherwise it could be concluded that the seed fills the fruit when in fact it only about half fills the fruit with the other half filled with placental tissue.  This seed is not mature enough to harvest.  The seed must develop further.</a:t>
            </a:r>
          </a:p>
        </p:txBody>
      </p:sp>
      <p:sp>
        <p:nvSpPr>
          <p:cNvPr id="47108" name="Text Box 4"/>
          <p:cNvSpPr txBox="1">
            <a:spLocks noChangeArrowheads="1"/>
          </p:cNvSpPr>
          <p:nvPr/>
        </p:nvSpPr>
        <p:spPr bwMode="auto">
          <a:xfrm>
            <a:off x="3581400" y="685800"/>
            <a:ext cx="3048000" cy="366713"/>
          </a:xfrm>
          <a:prstGeom prst="rect">
            <a:avLst/>
          </a:prstGeom>
          <a:solidFill>
            <a:srgbClr val="A50021"/>
          </a:solidFill>
          <a:ln w="9525">
            <a:noFill/>
            <a:miter lim="800000"/>
            <a:headEnd/>
            <a:tailEnd/>
          </a:ln>
        </p:spPr>
        <p:txBody>
          <a:bodyPr>
            <a:spAutoFit/>
          </a:bodyPr>
          <a:lstStyle/>
          <a:p>
            <a:pPr>
              <a:spcBef>
                <a:spcPct val="50000"/>
              </a:spcBef>
            </a:pPr>
            <a:r>
              <a:rPr lang="en-US"/>
              <a:t>Whole uncut white ash fruit</a:t>
            </a:r>
          </a:p>
        </p:txBody>
      </p:sp>
      <p:sp>
        <p:nvSpPr>
          <p:cNvPr id="47109" name="Text Box 6"/>
          <p:cNvSpPr txBox="1">
            <a:spLocks noChangeArrowheads="1"/>
          </p:cNvSpPr>
          <p:nvPr/>
        </p:nvSpPr>
        <p:spPr bwMode="auto">
          <a:xfrm>
            <a:off x="1981200" y="3429000"/>
            <a:ext cx="2438400" cy="366713"/>
          </a:xfrm>
          <a:prstGeom prst="rect">
            <a:avLst/>
          </a:prstGeom>
          <a:solidFill>
            <a:srgbClr val="A50021"/>
          </a:solidFill>
          <a:ln w="9525">
            <a:noFill/>
            <a:miter lim="800000"/>
            <a:headEnd/>
            <a:tailEnd/>
          </a:ln>
        </p:spPr>
        <p:txBody>
          <a:bodyPr>
            <a:spAutoFit/>
          </a:bodyPr>
          <a:lstStyle/>
          <a:p>
            <a:pPr>
              <a:spcBef>
                <a:spcPct val="50000"/>
              </a:spcBef>
            </a:pPr>
            <a:r>
              <a:rPr lang="en-US"/>
              <a:t>Fruit cut longitudinally</a:t>
            </a:r>
          </a:p>
        </p:txBody>
      </p:sp>
      <p:sp>
        <p:nvSpPr>
          <p:cNvPr id="47110" name="Text Box 7"/>
          <p:cNvSpPr txBox="1">
            <a:spLocks noChangeArrowheads="1"/>
          </p:cNvSpPr>
          <p:nvPr/>
        </p:nvSpPr>
        <p:spPr bwMode="auto">
          <a:xfrm>
            <a:off x="6096000" y="2819400"/>
            <a:ext cx="1600200" cy="366713"/>
          </a:xfrm>
          <a:prstGeom prst="rect">
            <a:avLst/>
          </a:prstGeom>
          <a:noFill/>
          <a:ln w="9525">
            <a:noFill/>
            <a:miter lim="800000"/>
            <a:headEnd/>
            <a:tailEnd/>
          </a:ln>
        </p:spPr>
        <p:txBody>
          <a:bodyPr>
            <a:spAutoFit/>
          </a:bodyPr>
          <a:lstStyle/>
          <a:p>
            <a:pPr>
              <a:spcBef>
                <a:spcPct val="50000"/>
              </a:spcBef>
            </a:pPr>
            <a:endParaRPr lang="en-US"/>
          </a:p>
        </p:txBody>
      </p:sp>
      <p:sp>
        <p:nvSpPr>
          <p:cNvPr id="47111" name="Text Box 8"/>
          <p:cNvSpPr txBox="1">
            <a:spLocks noChangeArrowheads="1"/>
          </p:cNvSpPr>
          <p:nvPr/>
        </p:nvSpPr>
        <p:spPr bwMode="auto">
          <a:xfrm>
            <a:off x="6096000" y="2743200"/>
            <a:ext cx="1219200" cy="641350"/>
          </a:xfrm>
          <a:prstGeom prst="rect">
            <a:avLst/>
          </a:prstGeom>
          <a:solidFill>
            <a:srgbClr val="A50021"/>
          </a:solidFill>
          <a:ln w="9525">
            <a:noFill/>
            <a:miter lim="800000"/>
            <a:headEnd/>
            <a:tailEnd/>
          </a:ln>
        </p:spPr>
        <p:txBody>
          <a:bodyPr>
            <a:spAutoFit/>
          </a:bodyPr>
          <a:lstStyle/>
          <a:p>
            <a:pPr>
              <a:spcBef>
                <a:spcPct val="50000"/>
              </a:spcBef>
            </a:pPr>
            <a:r>
              <a:rPr lang="en-US"/>
              <a:t>Immature seed</a:t>
            </a:r>
          </a:p>
        </p:txBody>
      </p:sp>
      <p:sp>
        <p:nvSpPr>
          <p:cNvPr id="47112" name="Text Box 9"/>
          <p:cNvSpPr txBox="1">
            <a:spLocks noChangeArrowheads="1"/>
          </p:cNvSpPr>
          <p:nvPr/>
        </p:nvSpPr>
        <p:spPr bwMode="auto">
          <a:xfrm>
            <a:off x="5715000" y="4191000"/>
            <a:ext cx="1828800" cy="366713"/>
          </a:xfrm>
          <a:prstGeom prst="rect">
            <a:avLst/>
          </a:prstGeom>
          <a:solidFill>
            <a:srgbClr val="A50021"/>
          </a:solidFill>
          <a:ln w="9525">
            <a:noFill/>
            <a:miter lim="800000"/>
            <a:headEnd/>
            <a:tailEnd/>
          </a:ln>
        </p:spPr>
        <p:txBody>
          <a:bodyPr>
            <a:spAutoFit/>
          </a:bodyPr>
          <a:lstStyle/>
          <a:p>
            <a:pPr>
              <a:spcBef>
                <a:spcPct val="50000"/>
              </a:spcBef>
            </a:pPr>
            <a:r>
              <a:rPr lang="en-US"/>
              <a:t>Placental tissue</a:t>
            </a:r>
          </a:p>
        </p:txBody>
      </p:sp>
      <p:sp>
        <p:nvSpPr>
          <p:cNvPr id="47113" name="Line 10"/>
          <p:cNvSpPr>
            <a:spLocks noChangeShapeType="1"/>
          </p:cNvSpPr>
          <p:nvPr/>
        </p:nvSpPr>
        <p:spPr bwMode="auto">
          <a:xfrm flipH="1">
            <a:off x="5867400" y="3048000"/>
            <a:ext cx="228600" cy="609600"/>
          </a:xfrm>
          <a:prstGeom prst="line">
            <a:avLst/>
          </a:prstGeom>
          <a:noFill/>
          <a:ln w="9525">
            <a:solidFill>
              <a:srgbClr val="A50021"/>
            </a:solidFill>
            <a:round/>
            <a:headEnd/>
            <a:tailEnd type="triangle" w="med" len="med"/>
          </a:ln>
        </p:spPr>
        <p:txBody>
          <a:bodyPr/>
          <a:lstStyle/>
          <a:p>
            <a:endParaRPr lang="en-US"/>
          </a:p>
        </p:txBody>
      </p:sp>
      <p:sp>
        <p:nvSpPr>
          <p:cNvPr id="47114" name="Line 11"/>
          <p:cNvSpPr>
            <a:spLocks noChangeShapeType="1"/>
          </p:cNvSpPr>
          <p:nvPr/>
        </p:nvSpPr>
        <p:spPr bwMode="auto">
          <a:xfrm flipH="1" flipV="1">
            <a:off x="6172200" y="3886200"/>
            <a:ext cx="533400" cy="3048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SCN1002"/>
          <p:cNvPicPr>
            <a:picLocks noChangeAspect="1" noChangeArrowheads="1"/>
          </p:cNvPicPr>
          <p:nvPr/>
        </p:nvPicPr>
        <p:blipFill>
          <a:blip r:embed="rId3" cstate="print"/>
          <a:srcRect l="13377" t="-439" r="14598" b="-475"/>
          <a:stretch>
            <a:fillRect/>
          </a:stretch>
        </p:blipFill>
        <p:spPr bwMode="auto">
          <a:xfrm>
            <a:off x="1066800" y="609600"/>
            <a:ext cx="4495800" cy="4724400"/>
          </a:xfrm>
          <a:prstGeom prst="rect">
            <a:avLst/>
          </a:prstGeom>
          <a:noFill/>
          <a:ln w="9525">
            <a:noFill/>
            <a:miter lim="800000"/>
            <a:headEnd/>
            <a:tailEnd/>
          </a:ln>
        </p:spPr>
      </p:pic>
      <p:sp>
        <p:nvSpPr>
          <p:cNvPr id="48131" name="Text Box 3"/>
          <p:cNvSpPr txBox="1">
            <a:spLocks noChangeArrowheads="1"/>
          </p:cNvSpPr>
          <p:nvPr/>
        </p:nvSpPr>
        <p:spPr bwMode="auto">
          <a:xfrm>
            <a:off x="1295400" y="4114800"/>
            <a:ext cx="1905000" cy="366713"/>
          </a:xfrm>
          <a:prstGeom prst="rect">
            <a:avLst/>
          </a:prstGeom>
          <a:solidFill>
            <a:srgbClr val="A50021"/>
          </a:solidFill>
          <a:ln w="9525">
            <a:noFill/>
            <a:miter lim="800000"/>
            <a:headEnd/>
            <a:tailEnd/>
          </a:ln>
        </p:spPr>
        <p:txBody>
          <a:bodyPr>
            <a:spAutoFit/>
          </a:bodyPr>
          <a:lstStyle/>
          <a:p>
            <a:pPr>
              <a:spcBef>
                <a:spcPct val="50000"/>
              </a:spcBef>
            </a:pPr>
            <a:r>
              <a:rPr lang="en-US"/>
              <a:t>Developing seed</a:t>
            </a:r>
          </a:p>
        </p:txBody>
      </p:sp>
      <p:sp>
        <p:nvSpPr>
          <p:cNvPr id="48132" name="Line 4"/>
          <p:cNvSpPr>
            <a:spLocks noChangeShapeType="1"/>
          </p:cNvSpPr>
          <p:nvPr/>
        </p:nvSpPr>
        <p:spPr bwMode="auto">
          <a:xfrm flipV="1">
            <a:off x="2286000" y="3429000"/>
            <a:ext cx="457200" cy="685800"/>
          </a:xfrm>
          <a:prstGeom prst="line">
            <a:avLst/>
          </a:prstGeom>
          <a:noFill/>
          <a:ln w="9525">
            <a:solidFill>
              <a:srgbClr val="A50021"/>
            </a:solidFill>
            <a:round/>
            <a:headEnd/>
            <a:tailEnd type="triangle" w="med" len="med"/>
          </a:ln>
        </p:spPr>
        <p:txBody>
          <a:bodyPr/>
          <a:lstStyle/>
          <a:p>
            <a:endParaRPr lang="en-US"/>
          </a:p>
        </p:txBody>
      </p:sp>
      <p:sp>
        <p:nvSpPr>
          <p:cNvPr id="48133" name="Line 5"/>
          <p:cNvSpPr>
            <a:spLocks noChangeShapeType="1"/>
          </p:cNvSpPr>
          <p:nvPr/>
        </p:nvSpPr>
        <p:spPr bwMode="auto">
          <a:xfrm flipV="1">
            <a:off x="2971800" y="3505200"/>
            <a:ext cx="1066800" cy="609600"/>
          </a:xfrm>
          <a:prstGeom prst="line">
            <a:avLst/>
          </a:prstGeom>
          <a:noFill/>
          <a:ln w="9525">
            <a:solidFill>
              <a:srgbClr val="A50021"/>
            </a:solidFill>
            <a:round/>
            <a:headEnd/>
            <a:tailEnd type="triangle" w="med" len="med"/>
          </a:ln>
        </p:spPr>
        <p:txBody>
          <a:bodyPr/>
          <a:lstStyle/>
          <a:p>
            <a:endParaRPr lang="en-US"/>
          </a:p>
        </p:txBody>
      </p:sp>
      <p:sp>
        <p:nvSpPr>
          <p:cNvPr id="48134" name="Text Box 6"/>
          <p:cNvSpPr txBox="1">
            <a:spLocks noChangeArrowheads="1"/>
          </p:cNvSpPr>
          <p:nvPr/>
        </p:nvSpPr>
        <p:spPr bwMode="auto">
          <a:xfrm>
            <a:off x="3657600" y="4648200"/>
            <a:ext cx="1905000" cy="366713"/>
          </a:xfrm>
          <a:prstGeom prst="rect">
            <a:avLst/>
          </a:prstGeom>
          <a:solidFill>
            <a:srgbClr val="A50021"/>
          </a:solidFill>
          <a:ln w="9525">
            <a:noFill/>
            <a:miter lim="800000"/>
            <a:headEnd/>
            <a:tailEnd/>
          </a:ln>
        </p:spPr>
        <p:txBody>
          <a:bodyPr>
            <a:spAutoFit/>
          </a:bodyPr>
          <a:lstStyle/>
          <a:p>
            <a:pPr>
              <a:spcBef>
                <a:spcPct val="50000"/>
              </a:spcBef>
            </a:pPr>
            <a:r>
              <a:rPr lang="en-US"/>
              <a:t>Placental tissue</a:t>
            </a:r>
          </a:p>
        </p:txBody>
      </p:sp>
      <p:sp>
        <p:nvSpPr>
          <p:cNvPr id="48135" name="Line 7"/>
          <p:cNvSpPr>
            <a:spLocks noChangeShapeType="1"/>
          </p:cNvSpPr>
          <p:nvPr/>
        </p:nvSpPr>
        <p:spPr bwMode="auto">
          <a:xfrm flipH="1" flipV="1">
            <a:off x="2971800" y="3657600"/>
            <a:ext cx="914400" cy="990600"/>
          </a:xfrm>
          <a:prstGeom prst="line">
            <a:avLst/>
          </a:prstGeom>
          <a:noFill/>
          <a:ln w="9525">
            <a:solidFill>
              <a:srgbClr val="A50021"/>
            </a:solidFill>
            <a:round/>
            <a:headEnd/>
            <a:tailEnd type="triangle" w="med" len="med"/>
          </a:ln>
        </p:spPr>
        <p:txBody>
          <a:bodyPr/>
          <a:lstStyle/>
          <a:p>
            <a:endParaRPr lang="en-US"/>
          </a:p>
        </p:txBody>
      </p:sp>
      <p:sp>
        <p:nvSpPr>
          <p:cNvPr id="48136" name="Line 8"/>
          <p:cNvSpPr>
            <a:spLocks noChangeShapeType="1"/>
          </p:cNvSpPr>
          <p:nvPr/>
        </p:nvSpPr>
        <p:spPr bwMode="auto">
          <a:xfrm flipH="1" flipV="1">
            <a:off x="4114800" y="3886200"/>
            <a:ext cx="609600" cy="762000"/>
          </a:xfrm>
          <a:prstGeom prst="line">
            <a:avLst/>
          </a:prstGeom>
          <a:noFill/>
          <a:ln w="9525">
            <a:solidFill>
              <a:srgbClr val="A50021"/>
            </a:solidFill>
            <a:round/>
            <a:headEnd/>
            <a:tailEnd type="triangle" w="med" len="med"/>
          </a:ln>
        </p:spPr>
        <p:txBody>
          <a:bodyPr/>
          <a:lstStyle/>
          <a:p>
            <a:endParaRPr lang="en-US"/>
          </a:p>
        </p:txBody>
      </p:sp>
      <p:sp>
        <p:nvSpPr>
          <p:cNvPr id="48137" name="Text Box 10"/>
          <p:cNvSpPr txBox="1">
            <a:spLocks noChangeArrowheads="1"/>
          </p:cNvSpPr>
          <p:nvPr/>
        </p:nvSpPr>
        <p:spPr bwMode="auto">
          <a:xfrm>
            <a:off x="6096000" y="990600"/>
            <a:ext cx="2819400" cy="2838450"/>
          </a:xfrm>
          <a:prstGeom prst="rect">
            <a:avLst/>
          </a:prstGeom>
          <a:noFill/>
          <a:ln w="9525">
            <a:noFill/>
            <a:miter lim="800000"/>
            <a:headEnd/>
            <a:tailEnd/>
          </a:ln>
        </p:spPr>
        <p:txBody>
          <a:bodyPr>
            <a:spAutoFit/>
          </a:bodyPr>
          <a:lstStyle/>
          <a:p>
            <a:pPr>
              <a:spcBef>
                <a:spcPct val="50000"/>
              </a:spcBef>
            </a:pPr>
            <a:r>
              <a:rPr lang="en-US"/>
              <a:t>Longitudinal cut showing the developing seed.  This seed is almost mature size, but is not  mature enough to harvest.  The seed coat is still green in color. Seeds from their mother tree must develop further before picking.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SCN0839"/>
          <p:cNvPicPr>
            <a:picLocks noChangeAspect="1" noChangeArrowheads="1"/>
          </p:cNvPicPr>
          <p:nvPr/>
        </p:nvPicPr>
        <p:blipFill>
          <a:blip r:embed="rId3" cstate="print"/>
          <a:srcRect/>
          <a:stretch>
            <a:fillRect/>
          </a:stretch>
        </p:blipFill>
        <p:spPr bwMode="auto">
          <a:xfrm>
            <a:off x="1676400" y="838200"/>
            <a:ext cx="6242050" cy="3962400"/>
          </a:xfrm>
          <a:prstGeom prst="rect">
            <a:avLst/>
          </a:prstGeom>
          <a:noFill/>
          <a:ln w="9525">
            <a:noFill/>
            <a:miter lim="800000"/>
            <a:headEnd/>
            <a:tailEnd/>
          </a:ln>
        </p:spPr>
      </p:pic>
      <p:sp>
        <p:nvSpPr>
          <p:cNvPr id="49155" name="Text Box 5"/>
          <p:cNvSpPr txBox="1">
            <a:spLocks noChangeArrowheads="1"/>
          </p:cNvSpPr>
          <p:nvPr/>
        </p:nvSpPr>
        <p:spPr bwMode="auto">
          <a:xfrm>
            <a:off x="1828800" y="5181600"/>
            <a:ext cx="6248400" cy="1190625"/>
          </a:xfrm>
          <a:prstGeom prst="rect">
            <a:avLst/>
          </a:prstGeom>
          <a:noFill/>
          <a:ln w="9525">
            <a:noFill/>
            <a:miter lim="800000"/>
            <a:headEnd/>
            <a:tailEnd/>
          </a:ln>
        </p:spPr>
        <p:txBody>
          <a:bodyPr>
            <a:spAutoFit/>
          </a:bodyPr>
          <a:lstStyle/>
          <a:p>
            <a:r>
              <a:rPr lang="en-US"/>
              <a:t>This longitudinal cut of a green ash seed shows that the seed fills the fruit cavity and the embryo has reached full length.  It is ready for harvest.</a:t>
            </a:r>
          </a:p>
          <a:p>
            <a:endParaRPr lang="en-US"/>
          </a:p>
        </p:txBody>
      </p:sp>
      <p:sp>
        <p:nvSpPr>
          <p:cNvPr id="49156" name="Line 6"/>
          <p:cNvSpPr>
            <a:spLocks noChangeShapeType="1"/>
          </p:cNvSpPr>
          <p:nvPr/>
        </p:nvSpPr>
        <p:spPr bwMode="auto">
          <a:xfrm flipH="1" flipV="1">
            <a:off x="5562600" y="2971800"/>
            <a:ext cx="228600" cy="609600"/>
          </a:xfrm>
          <a:prstGeom prst="line">
            <a:avLst/>
          </a:prstGeom>
          <a:noFill/>
          <a:ln w="9525">
            <a:solidFill>
              <a:srgbClr val="A50021"/>
            </a:solidFill>
            <a:round/>
            <a:headEnd/>
            <a:tailEnd type="triangle" w="med" len="med"/>
          </a:ln>
        </p:spPr>
        <p:txBody>
          <a:bodyPr/>
          <a:lstStyle/>
          <a:p>
            <a:endParaRPr lang="en-US"/>
          </a:p>
        </p:txBody>
      </p:sp>
      <p:sp>
        <p:nvSpPr>
          <p:cNvPr id="49157" name="Text Box 7"/>
          <p:cNvSpPr txBox="1">
            <a:spLocks noChangeArrowheads="1"/>
          </p:cNvSpPr>
          <p:nvPr/>
        </p:nvSpPr>
        <p:spPr bwMode="auto">
          <a:xfrm>
            <a:off x="5181600" y="3733800"/>
            <a:ext cx="2771775" cy="376238"/>
          </a:xfrm>
          <a:prstGeom prst="rect">
            <a:avLst/>
          </a:prstGeom>
          <a:solidFill>
            <a:srgbClr val="A50021"/>
          </a:solidFill>
          <a:ln w="9525">
            <a:solidFill>
              <a:srgbClr val="A50021"/>
            </a:solidFill>
            <a:miter lim="800000"/>
            <a:headEnd/>
            <a:tailEnd/>
          </a:ln>
        </p:spPr>
        <p:txBody>
          <a:bodyPr wrap="none">
            <a:spAutoFit/>
          </a:bodyPr>
          <a:lstStyle/>
          <a:p>
            <a:r>
              <a:rPr lang="en-US"/>
              <a:t>Cotyledons (seed leaves)</a:t>
            </a:r>
          </a:p>
        </p:txBody>
      </p:sp>
      <p:sp>
        <p:nvSpPr>
          <p:cNvPr id="49158" name="Text Box 8"/>
          <p:cNvSpPr txBox="1">
            <a:spLocks noChangeArrowheads="1"/>
          </p:cNvSpPr>
          <p:nvPr/>
        </p:nvSpPr>
        <p:spPr bwMode="auto">
          <a:xfrm>
            <a:off x="1981200" y="3733800"/>
            <a:ext cx="2114550" cy="366713"/>
          </a:xfrm>
          <a:prstGeom prst="rect">
            <a:avLst/>
          </a:prstGeom>
          <a:solidFill>
            <a:srgbClr val="A50021"/>
          </a:solidFill>
          <a:ln w="9525">
            <a:noFill/>
            <a:miter lim="800000"/>
            <a:headEnd/>
            <a:tailEnd/>
          </a:ln>
        </p:spPr>
        <p:txBody>
          <a:bodyPr wrap="none">
            <a:spAutoFit/>
          </a:bodyPr>
          <a:lstStyle/>
          <a:p>
            <a:r>
              <a:rPr lang="en-US"/>
              <a:t>Radicle (seed root)</a:t>
            </a:r>
          </a:p>
        </p:txBody>
      </p:sp>
      <p:sp>
        <p:nvSpPr>
          <p:cNvPr id="49159" name="Line 9"/>
          <p:cNvSpPr>
            <a:spLocks noChangeShapeType="1"/>
          </p:cNvSpPr>
          <p:nvPr/>
        </p:nvSpPr>
        <p:spPr bwMode="auto">
          <a:xfrm flipV="1">
            <a:off x="2971800" y="2667000"/>
            <a:ext cx="685800" cy="10668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SCN0857"/>
          <p:cNvPicPr>
            <a:picLocks noChangeAspect="1" noChangeArrowheads="1"/>
          </p:cNvPicPr>
          <p:nvPr/>
        </p:nvPicPr>
        <p:blipFill>
          <a:blip r:embed="rId3" cstate="print"/>
          <a:srcRect/>
          <a:stretch>
            <a:fillRect/>
          </a:stretch>
        </p:blipFill>
        <p:spPr bwMode="auto">
          <a:xfrm>
            <a:off x="1219200" y="1143000"/>
            <a:ext cx="6242050" cy="4681538"/>
          </a:xfrm>
          <a:prstGeom prst="rect">
            <a:avLst/>
          </a:prstGeom>
          <a:noFill/>
          <a:ln w="9525">
            <a:noFill/>
            <a:miter lim="800000"/>
            <a:headEnd/>
            <a:tailEnd/>
          </a:ln>
        </p:spPr>
      </p:pic>
      <p:sp>
        <p:nvSpPr>
          <p:cNvPr id="50179" name="Text Box 3"/>
          <p:cNvSpPr txBox="1">
            <a:spLocks noChangeArrowheads="1"/>
          </p:cNvSpPr>
          <p:nvPr/>
        </p:nvSpPr>
        <p:spPr bwMode="auto">
          <a:xfrm>
            <a:off x="7543800" y="1981200"/>
            <a:ext cx="1600200" cy="3387725"/>
          </a:xfrm>
          <a:prstGeom prst="rect">
            <a:avLst/>
          </a:prstGeom>
          <a:noFill/>
          <a:ln w="9525">
            <a:noFill/>
            <a:miter lim="800000"/>
            <a:headEnd/>
            <a:tailEnd/>
          </a:ln>
        </p:spPr>
        <p:txBody>
          <a:bodyPr>
            <a:spAutoFit/>
          </a:bodyPr>
          <a:lstStyle/>
          <a:p>
            <a:pPr>
              <a:spcBef>
                <a:spcPct val="50000"/>
              </a:spcBef>
            </a:pPr>
            <a:r>
              <a:rPr lang="en-US"/>
              <a:t>Longitudinal cuts on green ash seeds showing that the seed coats have matured and turned tan colored.  These seeds are ready for harvest.</a:t>
            </a:r>
          </a:p>
        </p:txBody>
      </p:sp>
      <p:sp>
        <p:nvSpPr>
          <p:cNvPr id="50180" name="Text Box 4"/>
          <p:cNvSpPr txBox="1">
            <a:spLocks noChangeArrowheads="1"/>
          </p:cNvSpPr>
          <p:nvPr/>
        </p:nvSpPr>
        <p:spPr bwMode="auto">
          <a:xfrm>
            <a:off x="3886200" y="1295400"/>
            <a:ext cx="2133600" cy="366713"/>
          </a:xfrm>
          <a:prstGeom prst="rect">
            <a:avLst/>
          </a:prstGeom>
          <a:solidFill>
            <a:srgbClr val="A50021"/>
          </a:solidFill>
          <a:ln w="9525">
            <a:noFill/>
            <a:miter lim="800000"/>
            <a:headEnd/>
            <a:tailEnd/>
          </a:ln>
        </p:spPr>
        <p:txBody>
          <a:bodyPr>
            <a:spAutoFit/>
          </a:bodyPr>
          <a:lstStyle/>
          <a:p>
            <a:pPr>
              <a:spcBef>
                <a:spcPct val="50000"/>
              </a:spcBef>
            </a:pPr>
            <a:r>
              <a:rPr lang="en-US"/>
              <a:t>Tan seed coats</a:t>
            </a:r>
          </a:p>
        </p:txBody>
      </p:sp>
      <p:sp>
        <p:nvSpPr>
          <p:cNvPr id="50181" name="Line 5"/>
          <p:cNvSpPr>
            <a:spLocks noChangeShapeType="1"/>
          </p:cNvSpPr>
          <p:nvPr/>
        </p:nvSpPr>
        <p:spPr bwMode="auto">
          <a:xfrm flipH="1">
            <a:off x="3657600" y="1676400"/>
            <a:ext cx="838200" cy="914400"/>
          </a:xfrm>
          <a:prstGeom prst="line">
            <a:avLst/>
          </a:prstGeom>
          <a:noFill/>
          <a:ln w="9525">
            <a:solidFill>
              <a:schemeClr val="bg1"/>
            </a:solidFill>
            <a:round/>
            <a:headEnd/>
            <a:tailEnd type="triangle" w="med" len="med"/>
          </a:ln>
        </p:spPr>
        <p:txBody>
          <a:bodyPr/>
          <a:lstStyle/>
          <a:p>
            <a:endParaRPr lang="en-US"/>
          </a:p>
        </p:txBody>
      </p:sp>
      <p:sp>
        <p:nvSpPr>
          <p:cNvPr id="50182" name="Line 6"/>
          <p:cNvSpPr>
            <a:spLocks noChangeShapeType="1"/>
          </p:cNvSpPr>
          <p:nvPr/>
        </p:nvSpPr>
        <p:spPr bwMode="auto">
          <a:xfrm>
            <a:off x="4648200" y="1676400"/>
            <a:ext cx="228600" cy="1143000"/>
          </a:xfrm>
          <a:prstGeom prst="line">
            <a:avLst/>
          </a:prstGeom>
          <a:noFill/>
          <a:ln w="9525">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and Blue Ash</a:t>
            </a:r>
            <a:endParaRPr lang="en-US" dirty="0"/>
          </a:p>
        </p:txBody>
      </p:sp>
      <p:sp>
        <p:nvSpPr>
          <p:cNvPr id="3" name="Content Placeholder 2"/>
          <p:cNvSpPr>
            <a:spLocks noGrp="1"/>
          </p:cNvSpPr>
          <p:nvPr>
            <p:ph idx="1"/>
          </p:nvPr>
        </p:nvSpPr>
        <p:spPr/>
        <p:txBody>
          <a:bodyPr/>
          <a:lstStyle/>
          <a:p>
            <a:r>
              <a:rPr lang="en-US" dirty="0" smtClean="0"/>
              <a:t>No this is not a bruised tree, I mean two separate species.</a:t>
            </a:r>
          </a:p>
          <a:p>
            <a:r>
              <a:rPr lang="en-US" dirty="0" smtClean="0"/>
              <a:t>Black and blue ash are both shed from the tree with immature embryos.  </a:t>
            </a:r>
          </a:p>
          <a:p>
            <a:pPr lvl="1"/>
            <a:r>
              <a:rPr lang="en-US" dirty="0" smtClean="0"/>
              <a:t>Therefore you will not see a full sized embryo at collection</a:t>
            </a:r>
          </a:p>
          <a:p>
            <a:pPr lvl="1"/>
            <a:r>
              <a:rPr lang="en-US" dirty="0" smtClean="0"/>
              <a:t>But the endosperm will fill the seed.  It will be firm and white when full sized and mature.</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GIS Maps for Seed Collection</a:t>
            </a:r>
          </a:p>
        </p:txBody>
      </p:sp>
      <p:sp>
        <p:nvSpPr>
          <p:cNvPr id="6147" name="Content Placeholder 2"/>
          <p:cNvSpPr>
            <a:spLocks noGrp="1"/>
          </p:cNvSpPr>
          <p:nvPr>
            <p:ph idx="1"/>
          </p:nvPr>
        </p:nvSpPr>
        <p:spPr/>
        <p:txBody>
          <a:bodyPr/>
          <a:lstStyle/>
          <a:p>
            <a:pPr eaLnBrk="1" hangingPunct="1"/>
            <a:r>
              <a:rPr lang="en-US" dirty="0" smtClean="0"/>
              <a:t>Maps of species range, </a:t>
            </a:r>
            <a:r>
              <a:rPr lang="en-US" dirty="0" err="1" smtClean="0"/>
              <a:t>ecoregion</a:t>
            </a:r>
            <a:r>
              <a:rPr lang="en-US" dirty="0" smtClean="0"/>
              <a:t>, highways, and political boundaries are combined and then 50 collection locations are marked with a dot within each species range-</a:t>
            </a:r>
            <a:r>
              <a:rPr lang="en-US" dirty="0" err="1" smtClean="0"/>
              <a:t>ecoregion</a:t>
            </a:r>
            <a:r>
              <a:rPr lang="en-US" dirty="0" smtClean="0"/>
              <a:t> overlap area.  </a:t>
            </a:r>
          </a:p>
          <a:p>
            <a:pPr eaLnBrk="1" hangingPunct="1"/>
            <a:r>
              <a:rPr lang="en-US" dirty="0" smtClean="0"/>
              <a:t>Seeds are then collected from one tree per dot.</a:t>
            </a:r>
          </a:p>
          <a:p>
            <a:pPr eaLnBrk="1" hangingPunct="1"/>
            <a:r>
              <a:rPr lang="en-US" dirty="0" smtClean="0"/>
              <a:t>Maps are available in GIS, PDF, or Word Doc format from National Seed Laboratory</a:t>
            </a:r>
          </a:p>
          <a:p>
            <a:pPr eaLnBrk="1" hangingPunct="1"/>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N2383.JPG"/>
          <p:cNvPicPr>
            <a:picLocks noChangeAspect="1"/>
          </p:cNvPicPr>
          <p:nvPr/>
        </p:nvPicPr>
        <p:blipFill>
          <a:blip r:embed="rId2" cstate="print"/>
          <a:stretch>
            <a:fillRect/>
          </a:stretch>
        </p:blipFill>
        <p:spPr>
          <a:xfrm>
            <a:off x="0" y="0"/>
            <a:ext cx="9144000" cy="6858000"/>
          </a:xfrm>
          <a:prstGeom prst="rect">
            <a:avLst/>
          </a:prstGeom>
        </p:spPr>
      </p:pic>
      <p:sp>
        <p:nvSpPr>
          <p:cNvPr id="11" name="TextBox 10"/>
          <p:cNvSpPr txBox="1"/>
          <p:nvPr/>
        </p:nvSpPr>
        <p:spPr>
          <a:xfrm>
            <a:off x="228600" y="5257800"/>
            <a:ext cx="5257800" cy="1200329"/>
          </a:xfrm>
          <a:prstGeom prst="rect">
            <a:avLst/>
          </a:prstGeom>
          <a:noFill/>
        </p:spPr>
        <p:txBody>
          <a:bodyPr wrap="square" rtlCol="0">
            <a:spAutoFit/>
          </a:bodyPr>
          <a:lstStyle/>
          <a:p>
            <a:r>
              <a:rPr lang="en-US" dirty="0" smtClean="0"/>
              <a:t>Black ash seed cut open to show the embryo.</a:t>
            </a:r>
          </a:p>
          <a:p>
            <a:r>
              <a:rPr lang="en-US" dirty="0" smtClean="0"/>
              <a:t>This embryo is maybe 2/3 the length of the seed.  </a:t>
            </a:r>
          </a:p>
          <a:p>
            <a:r>
              <a:rPr lang="en-US" dirty="0" smtClean="0"/>
              <a:t>The embryo can be even smaller. </a:t>
            </a:r>
          </a:p>
          <a:p>
            <a:r>
              <a:rPr lang="en-US" dirty="0" smtClean="0"/>
              <a:t>However the endosperm fills the seed. </a:t>
            </a:r>
            <a:endParaRPr lang="en-US" dirty="0"/>
          </a:p>
        </p:txBody>
      </p:sp>
      <p:sp>
        <p:nvSpPr>
          <p:cNvPr id="12" name="TextBox 11"/>
          <p:cNvSpPr txBox="1"/>
          <p:nvPr/>
        </p:nvSpPr>
        <p:spPr>
          <a:xfrm>
            <a:off x="7010400" y="990600"/>
            <a:ext cx="1447800" cy="369332"/>
          </a:xfrm>
          <a:prstGeom prst="rect">
            <a:avLst/>
          </a:prstGeom>
          <a:noFill/>
        </p:spPr>
        <p:txBody>
          <a:bodyPr wrap="square" rtlCol="0">
            <a:spAutoFit/>
          </a:bodyPr>
          <a:lstStyle/>
          <a:p>
            <a:r>
              <a:rPr lang="en-US" dirty="0" smtClean="0"/>
              <a:t>Whole fruit</a:t>
            </a:r>
            <a:endParaRPr lang="en-US" dirty="0"/>
          </a:p>
        </p:txBody>
      </p:sp>
      <p:sp>
        <p:nvSpPr>
          <p:cNvPr id="13" name="TextBox 12"/>
          <p:cNvSpPr txBox="1"/>
          <p:nvPr/>
        </p:nvSpPr>
        <p:spPr>
          <a:xfrm>
            <a:off x="4648200" y="1524000"/>
            <a:ext cx="838200" cy="646331"/>
          </a:xfrm>
          <a:prstGeom prst="rect">
            <a:avLst/>
          </a:prstGeom>
          <a:noFill/>
        </p:spPr>
        <p:txBody>
          <a:bodyPr wrap="square" rtlCol="0">
            <a:spAutoFit/>
          </a:bodyPr>
          <a:lstStyle/>
          <a:p>
            <a:r>
              <a:rPr lang="en-US" dirty="0" smtClean="0"/>
              <a:t>Whole Seed</a:t>
            </a:r>
            <a:endParaRPr lang="en-US" dirty="0"/>
          </a:p>
        </p:txBody>
      </p:sp>
      <p:sp>
        <p:nvSpPr>
          <p:cNvPr id="14" name="TextBox 13"/>
          <p:cNvSpPr txBox="1"/>
          <p:nvPr/>
        </p:nvSpPr>
        <p:spPr>
          <a:xfrm>
            <a:off x="3048000" y="3810000"/>
            <a:ext cx="1447800" cy="646331"/>
          </a:xfrm>
          <a:prstGeom prst="rect">
            <a:avLst/>
          </a:prstGeom>
          <a:noFill/>
        </p:spPr>
        <p:txBody>
          <a:bodyPr wrap="square" rtlCol="0">
            <a:spAutoFit/>
          </a:bodyPr>
          <a:lstStyle/>
          <a:p>
            <a:r>
              <a:rPr lang="en-US" dirty="0" smtClean="0"/>
              <a:t>Seed cut open</a:t>
            </a:r>
            <a:endParaRPr lang="en-US" dirty="0"/>
          </a:p>
        </p:txBody>
      </p:sp>
      <p:sp>
        <p:nvSpPr>
          <p:cNvPr id="15" name="TextBox 14"/>
          <p:cNvSpPr txBox="1"/>
          <p:nvPr/>
        </p:nvSpPr>
        <p:spPr>
          <a:xfrm>
            <a:off x="2667000" y="1905000"/>
            <a:ext cx="1066800" cy="381000"/>
          </a:xfrm>
          <a:prstGeom prst="rect">
            <a:avLst/>
          </a:prstGeom>
          <a:noFill/>
          <a:ln>
            <a:solidFill>
              <a:srgbClr val="FFFF00"/>
            </a:solidFill>
          </a:ln>
        </p:spPr>
        <p:txBody>
          <a:bodyPr wrap="square" rtlCol="0">
            <a:spAutoFit/>
          </a:bodyPr>
          <a:lstStyle/>
          <a:p>
            <a:r>
              <a:rPr lang="en-US" dirty="0" smtClean="0"/>
              <a:t>Embryo</a:t>
            </a:r>
            <a:endParaRPr lang="en-US" dirty="0"/>
          </a:p>
        </p:txBody>
      </p:sp>
      <p:cxnSp>
        <p:nvCxnSpPr>
          <p:cNvPr id="17" name="Straight Arrow Connector 16"/>
          <p:cNvCxnSpPr/>
          <p:nvPr/>
        </p:nvCxnSpPr>
        <p:spPr>
          <a:xfrm>
            <a:off x="3505200" y="2286000"/>
            <a:ext cx="38100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3276600" y="2514600"/>
            <a:ext cx="914400" cy="457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3048000"/>
            <a:ext cx="1447800" cy="369332"/>
          </a:xfrm>
          <a:prstGeom prst="rect">
            <a:avLst/>
          </a:prstGeom>
          <a:noFill/>
          <a:ln>
            <a:solidFill>
              <a:srgbClr val="FFFF00"/>
            </a:solidFill>
          </a:ln>
        </p:spPr>
        <p:txBody>
          <a:bodyPr wrap="square" rtlCol="0">
            <a:spAutoFit/>
          </a:bodyPr>
          <a:lstStyle/>
          <a:p>
            <a:r>
              <a:rPr lang="en-US" dirty="0" smtClean="0"/>
              <a:t>Endosperm</a:t>
            </a:r>
            <a:endParaRPr lang="en-US" dirty="0"/>
          </a:p>
        </p:txBody>
      </p:sp>
      <p:cxnSp>
        <p:nvCxnSpPr>
          <p:cNvPr id="24" name="Straight Arrow Connector 23"/>
          <p:cNvCxnSpPr>
            <a:stCxn id="22" idx="3"/>
          </p:cNvCxnSpPr>
          <p:nvPr/>
        </p:nvCxnSpPr>
        <p:spPr>
          <a:xfrm flipV="1">
            <a:off x="2590800" y="3124200"/>
            <a:ext cx="609600" cy="10846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3"/>
          </p:cNvCxnSpPr>
          <p:nvPr/>
        </p:nvCxnSpPr>
        <p:spPr>
          <a:xfrm>
            <a:off x="2590800" y="3232666"/>
            <a:ext cx="1371600" cy="19633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solidFill>
                  <a:srgbClr val="FF0000"/>
                </a:solidFill>
              </a:rPr>
              <a:t>Insect</a:t>
            </a:r>
            <a:r>
              <a:rPr lang="en-US" smtClean="0"/>
              <a:t> damage on seeds</a:t>
            </a:r>
          </a:p>
        </p:txBody>
      </p:sp>
      <p:sp>
        <p:nvSpPr>
          <p:cNvPr id="51203" name="Rectangle 3"/>
          <p:cNvSpPr>
            <a:spLocks noGrp="1" noChangeArrowheads="1"/>
          </p:cNvSpPr>
          <p:nvPr>
            <p:ph type="body" idx="1"/>
          </p:nvPr>
        </p:nvSpPr>
        <p:spPr/>
        <p:txBody>
          <a:bodyPr/>
          <a:lstStyle/>
          <a:p>
            <a:pPr eaLnBrk="1" hangingPunct="1"/>
            <a:r>
              <a:rPr lang="en-US" smtClean="0"/>
              <a:t>When insects feed on seeds the seeds are often killed.</a:t>
            </a:r>
          </a:p>
          <a:p>
            <a:pPr eaLnBrk="1" hangingPunct="1"/>
            <a:r>
              <a:rPr lang="en-US" smtClean="0"/>
              <a:t>A longitudinal cut with a razor blade or knife will show if the seed is damaged.</a:t>
            </a:r>
          </a:p>
          <a:p>
            <a:pPr eaLnBrk="1" hangingPunct="1"/>
            <a:r>
              <a:rPr lang="en-US" smtClean="0"/>
              <a:t>Insect damage can also be seen in an x-ray</a:t>
            </a:r>
          </a:p>
          <a:p>
            <a:pPr eaLnBrk="1" hangingPunct="1"/>
            <a:r>
              <a:rPr lang="en-US" smtClean="0">
                <a:solidFill>
                  <a:srgbClr val="FF0000"/>
                </a:solidFill>
              </a:rPr>
              <a:t>Weevils</a:t>
            </a:r>
            <a:r>
              <a:rPr lang="en-US" smtClean="0"/>
              <a:t> and seed bugs cause damage to ash seeds.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SCN0797"/>
          <p:cNvPicPr>
            <a:picLocks noChangeAspect="1" noChangeArrowheads="1"/>
          </p:cNvPicPr>
          <p:nvPr/>
        </p:nvPicPr>
        <p:blipFill>
          <a:blip r:embed="rId3" cstate="print"/>
          <a:srcRect/>
          <a:stretch>
            <a:fillRect/>
          </a:stretch>
        </p:blipFill>
        <p:spPr bwMode="auto">
          <a:xfrm>
            <a:off x="1295400" y="685800"/>
            <a:ext cx="6242050" cy="4681538"/>
          </a:xfrm>
          <a:prstGeom prst="rect">
            <a:avLst/>
          </a:prstGeom>
          <a:noFill/>
          <a:ln w="9525">
            <a:noFill/>
            <a:miter lim="800000"/>
            <a:headEnd/>
            <a:tailEnd/>
          </a:ln>
        </p:spPr>
      </p:pic>
      <p:sp>
        <p:nvSpPr>
          <p:cNvPr id="52227" name="Text Box 3"/>
          <p:cNvSpPr txBox="1">
            <a:spLocks noChangeArrowheads="1"/>
          </p:cNvSpPr>
          <p:nvPr/>
        </p:nvSpPr>
        <p:spPr bwMode="auto">
          <a:xfrm>
            <a:off x="2133600" y="4419600"/>
            <a:ext cx="4800600" cy="641350"/>
          </a:xfrm>
          <a:prstGeom prst="rect">
            <a:avLst/>
          </a:prstGeom>
          <a:noFill/>
          <a:ln w="9525">
            <a:noFill/>
            <a:miter lim="800000"/>
            <a:headEnd/>
            <a:tailEnd/>
          </a:ln>
        </p:spPr>
        <p:txBody>
          <a:bodyPr>
            <a:spAutoFit/>
          </a:bodyPr>
          <a:lstStyle/>
          <a:p>
            <a:pPr>
              <a:spcBef>
                <a:spcPct val="50000"/>
              </a:spcBef>
            </a:pPr>
            <a:r>
              <a:rPr lang="en-US">
                <a:solidFill>
                  <a:srgbClr val="FFFFFF"/>
                </a:solidFill>
              </a:rPr>
              <a:t>An x-ray of green ash seeds.  The seed 3</a:t>
            </a:r>
            <a:r>
              <a:rPr lang="en-US" baseline="30000">
                <a:solidFill>
                  <a:srgbClr val="FFFFFF"/>
                </a:solidFill>
              </a:rPr>
              <a:t>rd</a:t>
            </a:r>
            <a:r>
              <a:rPr lang="en-US">
                <a:solidFill>
                  <a:srgbClr val="FFFFFF"/>
                </a:solidFill>
              </a:rPr>
              <a:t> from the left contains a </a:t>
            </a:r>
            <a:r>
              <a:rPr lang="en-US">
                <a:solidFill>
                  <a:srgbClr val="FF0000"/>
                </a:solidFill>
              </a:rPr>
              <a:t>weevil</a:t>
            </a:r>
            <a:r>
              <a:rPr lang="en-US">
                <a:solidFill>
                  <a:srgbClr val="FFFFFF"/>
                </a:solidFill>
              </a:rPr>
              <a:t> larva.</a:t>
            </a:r>
          </a:p>
        </p:txBody>
      </p:sp>
      <p:sp>
        <p:nvSpPr>
          <p:cNvPr id="52228" name="Line 4"/>
          <p:cNvSpPr>
            <a:spLocks noChangeShapeType="1"/>
          </p:cNvSpPr>
          <p:nvPr/>
        </p:nvSpPr>
        <p:spPr bwMode="auto">
          <a:xfrm flipH="1">
            <a:off x="4495800" y="1371600"/>
            <a:ext cx="838200" cy="990600"/>
          </a:xfrm>
          <a:prstGeom prst="line">
            <a:avLst/>
          </a:prstGeom>
          <a:noFill/>
          <a:ln w="9525">
            <a:solidFill>
              <a:srgbClr val="FFFFFF"/>
            </a:solidFill>
            <a:round/>
            <a:headEnd/>
            <a:tailEnd type="triangle" w="med" len="med"/>
          </a:ln>
        </p:spPr>
        <p:txBody>
          <a:bodyPr/>
          <a:lstStyle/>
          <a:p>
            <a:endParaRPr lang="en-US"/>
          </a:p>
        </p:txBody>
      </p:sp>
      <p:sp>
        <p:nvSpPr>
          <p:cNvPr id="52229" name="Text Box 5"/>
          <p:cNvSpPr txBox="1">
            <a:spLocks noChangeArrowheads="1"/>
          </p:cNvSpPr>
          <p:nvPr/>
        </p:nvSpPr>
        <p:spPr bwMode="auto">
          <a:xfrm>
            <a:off x="5105400" y="685800"/>
            <a:ext cx="3505200" cy="641350"/>
          </a:xfrm>
          <a:prstGeom prst="rect">
            <a:avLst/>
          </a:prstGeom>
          <a:solidFill>
            <a:srgbClr val="A50021"/>
          </a:solidFill>
          <a:ln w="9525">
            <a:noFill/>
            <a:miter lim="800000"/>
            <a:headEnd/>
            <a:tailEnd/>
          </a:ln>
        </p:spPr>
        <p:txBody>
          <a:bodyPr>
            <a:spAutoFit/>
          </a:bodyPr>
          <a:lstStyle/>
          <a:p>
            <a:pPr>
              <a:spcBef>
                <a:spcPct val="50000"/>
              </a:spcBef>
            </a:pPr>
            <a:r>
              <a:rPr lang="en-US">
                <a:solidFill>
                  <a:srgbClr val="FFFFFF"/>
                </a:solidFill>
              </a:rPr>
              <a:t>The white oval at the top of this seed is the </a:t>
            </a:r>
            <a:r>
              <a:rPr lang="en-US">
                <a:solidFill>
                  <a:srgbClr val="0000FF"/>
                </a:solidFill>
              </a:rPr>
              <a:t>weevil </a:t>
            </a:r>
            <a:r>
              <a:rPr lang="en-US">
                <a:solidFill>
                  <a:srgbClr val="FFFFFF"/>
                </a:solidFill>
              </a:rPr>
              <a:t>larva.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SCN0846"/>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53251" name="Text Box 3"/>
          <p:cNvSpPr txBox="1">
            <a:spLocks noChangeArrowheads="1"/>
          </p:cNvSpPr>
          <p:nvPr/>
        </p:nvSpPr>
        <p:spPr bwMode="auto">
          <a:xfrm>
            <a:off x="7794625" y="1600200"/>
            <a:ext cx="1349375" cy="1190625"/>
          </a:xfrm>
          <a:prstGeom prst="rect">
            <a:avLst/>
          </a:prstGeom>
          <a:noFill/>
          <a:ln w="9525">
            <a:noFill/>
            <a:miter lim="800000"/>
            <a:headEnd/>
            <a:tailEnd/>
          </a:ln>
        </p:spPr>
        <p:txBody>
          <a:bodyPr>
            <a:spAutoFit/>
          </a:bodyPr>
          <a:lstStyle/>
          <a:p>
            <a:pPr>
              <a:spcBef>
                <a:spcPct val="50000"/>
              </a:spcBef>
            </a:pPr>
            <a:r>
              <a:rPr lang="en-US"/>
              <a:t>A </a:t>
            </a:r>
            <a:r>
              <a:rPr lang="en-US">
                <a:solidFill>
                  <a:srgbClr val="FF0000"/>
                </a:solidFill>
              </a:rPr>
              <a:t>weevil </a:t>
            </a:r>
            <a:r>
              <a:rPr lang="en-US"/>
              <a:t> larva has destroyed this seed.</a:t>
            </a:r>
          </a:p>
        </p:txBody>
      </p:sp>
      <p:sp>
        <p:nvSpPr>
          <p:cNvPr id="53252" name="Text Box 4"/>
          <p:cNvSpPr txBox="1">
            <a:spLocks noChangeArrowheads="1"/>
          </p:cNvSpPr>
          <p:nvPr/>
        </p:nvSpPr>
        <p:spPr bwMode="auto">
          <a:xfrm>
            <a:off x="4495800" y="2278063"/>
            <a:ext cx="1066800" cy="366712"/>
          </a:xfrm>
          <a:prstGeom prst="rect">
            <a:avLst/>
          </a:prstGeom>
          <a:solidFill>
            <a:srgbClr val="A50021"/>
          </a:solidFill>
          <a:ln w="9525">
            <a:noFill/>
            <a:miter lim="800000"/>
            <a:headEnd/>
            <a:tailEnd/>
          </a:ln>
        </p:spPr>
        <p:txBody>
          <a:bodyPr>
            <a:spAutoFit/>
          </a:bodyPr>
          <a:lstStyle/>
          <a:p>
            <a:pPr>
              <a:spcBef>
                <a:spcPct val="50000"/>
              </a:spcBef>
            </a:pPr>
            <a:r>
              <a:rPr lang="en-US"/>
              <a:t>Larva</a:t>
            </a:r>
          </a:p>
        </p:txBody>
      </p:sp>
      <p:sp>
        <p:nvSpPr>
          <p:cNvPr id="53253" name="Line 5"/>
          <p:cNvSpPr>
            <a:spLocks noChangeShapeType="1"/>
          </p:cNvSpPr>
          <p:nvPr/>
        </p:nvSpPr>
        <p:spPr bwMode="auto">
          <a:xfrm>
            <a:off x="4876800" y="2590800"/>
            <a:ext cx="76200" cy="609600"/>
          </a:xfrm>
          <a:prstGeom prst="line">
            <a:avLst/>
          </a:prstGeom>
          <a:noFill/>
          <a:ln w="9525">
            <a:solidFill>
              <a:schemeClr val="bg1"/>
            </a:solidFill>
            <a:round/>
            <a:headEnd/>
            <a:tailEnd type="triangle" w="med" len="med"/>
          </a:ln>
        </p:spPr>
        <p:txBody>
          <a:bodyPr/>
          <a:lstStyle/>
          <a:p>
            <a:endParaRPr lang="en-US"/>
          </a:p>
        </p:txBody>
      </p:sp>
      <p:sp>
        <p:nvSpPr>
          <p:cNvPr id="53254" name="Text Box 6"/>
          <p:cNvSpPr txBox="1">
            <a:spLocks noChangeArrowheads="1"/>
          </p:cNvSpPr>
          <p:nvPr/>
        </p:nvSpPr>
        <p:spPr bwMode="auto">
          <a:xfrm>
            <a:off x="2743200" y="2514600"/>
            <a:ext cx="1600200" cy="366713"/>
          </a:xfrm>
          <a:prstGeom prst="rect">
            <a:avLst/>
          </a:prstGeom>
          <a:solidFill>
            <a:srgbClr val="A50021"/>
          </a:solidFill>
          <a:ln w="9525">
            <a:noFill/>
            <a:miter lim="800000"/>
            <a:headEnd/>
            <a:tailEnd/>
          </a:ln>
        </p:spPr>
        <p:txBody>
          <a:bodyPr>
            <a:spAutoFit/>
          </a:bodyPr>
          <a:lstStyle/>
          <a:p>
            <a:pPr>
              <a:spcBef>
                <a:spcPct val="50000"/>
              </a:spcBef>
            </a:pPr>
            <a:r>
              <a:rPr lang="en-US"/>
              <a:t>Head of larva</a:t>
            </a:r>
          </a:p>
        </p:txBody>
      </p:sp>
      <p:sp>
        <p:nvSpPr>
          <p:cNvPr id="53255" name="Line 7"/>
          <p:cNvSpPr>
            <a:spLocks noChangeShapeType="1"/>
          </p:cNvSpPr>
          <p:nvPr/>
        </p:nvSpPr>
        <p:spPr bwMode="auto">
          <a:xfrm>
            <a:off x="3886200" y="2895600"/>
            <a:ext cx="609600" cy="304800"/>
          </a:xfrm>
          <a:prstGeom prst="line">
            <a:avLst/>
          </a:prstGeom>
          <a:noFill/>
          <a:ln w="9525">
            <a:solidFill>
              <a:srgbClr val="A5002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SCN0853"/>
          <p:cNvPicPr>
            <a:picLocks noChangeAspect="1" noChangeArrowheads="1"/>
          </p:cNvPicPr>
          <p:nvPr/>
        </p:nvPicPr>
        <p:blipFill>
          <a:blip r:embed="rId3" cstate="print"/>
          <a:srcRect/>
          <a:stretch>
            <a:fillRect/>
          </a:stretch>
        </p:blipFill>
        <p:spPr bwMode="auto">
          <a:xfrm>
            <a:off x="1447800" y="1066800"/>
            <a:ext cx="6242050" cy="4681538"/>
          </a:xfrm>
          <a:prstGeom prst="rect">
            <a:avLst/>
          </a:prstGeom>
          <a:noFill/>
          <a:ln w="9525">
            <a:noFill/>
            <a:miter lim="800000"/>
            <a:headEnd/>
            <a:tailEnd/>
          </a:ln>
        </p:spPr>
      </p:pic>
      <p:sp>
        <p:nvSpPr>
          <p:cNvPr id="54275" name="Text Box 3"/>
          <p:cNvSpPr txBox="1">
            <a:spLocks noChangeArrowheads="1"/>
          </p:cNvSpPr>
          <p:nvPr/>
        </p:nvSpPr>
        <p:spPr bwMode="auto">
          <a:xfrm>
            <a:off x="7848600" y="1143000"/>
            <a:ext cx="1295400" cy="2014538"/>
          </a:xfrm>
          <a:prstGeom prst="rect">
            <a:avLst/>
          </a:prstGeom>
          <a:noFill/>
          <a:ln w="9525">
            <a:noFill/>
            <a:miter lim="800000"/>
            <a:headEnd/>
            <a:tailEnd/>
          </a:ln>
        </p:spPr>
        <p:txBody>
          <a:bodyPr>
            <a:spAutoFit/>
          </a:bodyPr>
          <a:lstStyle/>
          <a:p>
            <a:pPr>
              <a:spcBef>
                <a:spcPct val="50000"/>
              </a:spcBef>
            </a:pPr>
            <a:r>
              <a:rPr lang="en-US"/>
              <a:t>These fruits apparently have been attacked by a seed bug.  </a:t>
            </a:r>
          </a:p>
        </p:txBody>
      </p:sp>
      <p:sp>
        <p:nvSpPr>
          <p:cNvPr id="54276" name="Text Box 4"/>
          <p:cNvSpPr txBox="1">
            <a:spLocks noChangeArrowheads="1"/>
          </p:cNvSpPr>
          <p:nvPr/>
        </p:nvSpPr>
        <p:spPr bwMode="auto">
          <a:xfrm>
            <a:off x="2667000" y="1219200"/>
            <a:ext cx="3406775" cy="376238"/>
          </a:xfrm>
          <a:prstGeom prst="rect">
            <a:avLst/>
          </a:prstGeom>
          <a:solidFill>
            <a:srgbClr val="A50021"/>
          </a:solidFill>
          <a:ln w="9525">
            <a:solidFill>
              <a:srgbClr val="A50021"/>
            </a:solidFill>
            <a:miter lim="800000"/>
            <a:headEnd/>
            <a:tailEnd/>
          </a:ln>
        </p:spPr>
        <p:txBody>
          <a:bodyPr>
            <a:spAutoFit/>
          </a:bodyPr>
          <a:lstStyle/>
          <a:p>
            <a:pPr>
              <a:spcBef>
                <a:spcPct val="50000"/>
              </a:spcBef>
            </a:pPr>
            <a:r>
              <a:rPr lang="en-US"/>
              <a:t>Possible seed bug wounds</a:t>
            </a:r>
          </a:p>
        </p:txBody>
      </p:sp>
      <p:sp>
        <p:nvSpPr>
          <p:cNvPr id="54277" name="Line 5"/>
          <p:cNvSpPr>
            <a:spLocks noChangeShapeType="1"/>
          </p:cNvSpPr>
          <p:nvPr/>
        </p:nvSpPr>
        <p:spPr bwMode="auto">
          <a:xfrm flipH="1">
            <a:off x="2514600" y="1600200"/>
            <a:ext cx="914400" cy="990600"/>
          </a:xfrm>
          <a:prstGeom prst="line">
            <a:avLst/>
          </a:prstGeom>
          <a:noFill/>
          <a:ln w="9525">
            <a:solidFill>
              <a:schemeClr val="bg1"/>
            </a:solidFill>
            <a:round/>
            <a:headEnd/>
            <a:tailEnd type="triangle" w="med" len="med"/>
          </a:ln>
        </p:spPr>
        <p:txBody>
          <a:bodyPr/>
          <a:lstStyle/>
          <a:p>
            <a:endParaRPr lang="en-US"/>
          </a:p>
        </p:txBody>
      </p:sp>
      <p:sp>
        <p:nvSpPr>
          <p:cNvPr id="54278" name="Line 6"/>
          <p:cNvSpPr>
            <a:spLocks noChangeShapeType="1"/>
          </p:cNvSpPr>
          <p:nvPr/>
        </p:nvSpPr>
        <p:spPr bwMode="auto">
          <a:xfrm>
            <a:off x="3505200" y="1600200"/>
            <a:ext cx="381000" cy="1905000"/>
          </a:xfrm>
          <a:prstGeom prst="line">
            <a:avLst/>
          </a:prstGeom>
          <a:noFill/>
          <a:ln w="9525">
            <a:solidFill>
              <a:schemeClr val="bg1"/>
            </a:solidFill>
            <a:round/>
            <a:headEnd/>
            <a:tailEnd type="triangle" w="med" len="med"/>
          </a:ln>
        </p:spPr>
        <p:txBody>
          <a:bodyPr/>
          <a:lstStyle/>
          <a:p>
            <a:endParaRPr lang="en-US"/>
          </a:p>
        </p:txBody>
      </p:sp>
      <p:sp>
        <p:nvSpPr>
          <p:cNvPr id="54279" name="Line 7"/>
          <p:cNvSpPr>
            <a:spLocks noChangeShapeType="1"/>
          </p:cNvSpPr>
          <p:nvPr/>
        </p:nvSpPr>
        <p:spPr bwMode="auto">
          <a:xfrm>
            <a:off x="4419600" y="1600200"/>
            <a:ext cx="609600" cy="1676400"/>
          </a:xfrm>
          <a:prstGeom prst="line">
            <a:avLst/>
          </a:prstGeom>
          <a:noFill/>
          <a:ln w="9525">
            <a:solidFill>
              <a:schemeClr val="bg1"/>
            </a:solidFill>
            <a:round/>
            <a:headEnd/>
            <a:tailEnd type="triangle" w="med" len="med"/>
          </a:ln>
        </p:spPr>
        <p:txBody>
          <a:bodyPr/>
          <a:lstStyle/>
          <a:p>
            <a:endParaRPr lang="en-US"/>
          </a:p>
        </p:txBody>
      </p:sp>
      <p:sp>
        <p:nvSpPr>
          <p:cNvPr id="54280" name="Line 8"/>
          <p:cNvSpPr>
            <a:spLocks noChangeShapeType="1"/>
          </p:cNvSpPr>
          <p:nvPr/>
        </p:nvSpPr>
        <p:spPr bwMode="auto">
          <a:xfrm>
            <a:off x="5334000" y="1600200"/>
            <a:ext cx="762000" cy="1295400"/>
          </a:xfrm>
          <a:prstGeom prst="line">
            <a:avLst/>
          </a:prstGeom>
          <a:noFill/>
          <a:ln w="9525">
            <a:solidFill>
              <a:schemeClr val="bg1"/>
            </a:solidFill>
            <a:round/>
            <a:headEnd/>
            <a:tailEnd type="triangle" w="med" len="med"/>
          </a:ln>
        </p:spPr>
        <p:txBody>
          <a:bodyPr/>
          <a:lstStyle/>
          <a:p>
            <a:endParaRPr lang="en-US"/>
          </a:p>
        </p:txBody>
      </p:sp>
      <p:sp>
        <p:nvSpPr>
          <p:cNvPr id="54281" name="Line 9"/>
          <p:cNvSpPr>
            <a:spLocks noChangeShapeType="1"/>
          </p:cNvSpPr>
          <p:nvPr/>
        </p:nvSpPr>
        <p:spPr bwMode="auto">
          <a:xfrm>
            <a:off x="5410200" y="1524000"/>
            <a:ext cx="1676400" cy="2590800"/>
          </a:xfrm>
          <a:prstGeom prst="line">
            <a:avLst/>
          </a:prstGeom>
          <a:noFill/>
          <a:ln w="9525">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SCN0856"/>
          <p:cNvPicPr>
            <a:picLocks noChangeAspect="1" noChangeArrowheads="1"/>
          </p:cNvPicPr>
          <p:nvPr/>
        </p:nvPicPr>
        <p:blipFill>
          <a:blip r:embed="rId3" cstate="print"/>
          <a:srcRect/>
          <a:stretch>
            <a:fillRect/>
          </a:stretch>
        </p:blipFill>
        <p:spPr bwMode="auto">
          <a:xfrm>
            <a:off x="762000" y="1143000"/>
            <a:ext cx="6242050" cy="4681538"/>
          </a:xfrm>
          <a:prstGeom prst="rect">
            <a:avLst/>
          </a:prstGeom>
          <a:noFill/>
          <a:ln w="9525">
            <a:noFill/>
            <a:miter lim="800000"/>
            <a:headEnd/>
            <a:tailEnd/>
          </a:ln>
        </p:spPr>
      </p:pic>
      <p:sp>
        <p:nvSpPr>
          <p:cNvPr id="55299" name="Text Box 3"/>
          <p:cNvSpPr txBox="1">
            <a:spLocks noChangeArrowheads="1"/>
          </p:cNvSpPr>
          <p:nvPr/>
        </p:nvSpPr>
        <p:spPr bwMode="auto">
          <a:xfrm>
            <a:off x="7239000" y="609600"/>
            <a:ext cx="1905000" cy="5310188"/>
          </a:xfrm>
          <a:prstGeom prst="rect">
            <a:avLst/>
          </a:prstGeom>
          <a:noFill/>
          <a:ln w="9525">
            <a:noFill/>
            <a:miter lim="800000"/>
            <a:headEnd/>
            <a:tailEnd/>
          </a:ln>
        </p:spPr>
        <p:txBody>
          <a:bodyPr>
            <a:spAutoFit/>
          </a:bodyPr>
          <a:lstStyle/>
          <a:p>
            <a:r>
              <a:rPr lang="en-US"/>
              <a:t>Longitudinal cuts showing the seeds in the previous slide have been damaged at the same point as the fruit was damaged.</a:t>
            </a:r>
          </a:p>
          <a:p>
            <a:endParaRPr lang="en-US"/>
          </a:p>
          <a:p>
            <a:r>
              <a:rPr lang="en-US"/>
              <a:t>Do not collect from trees with heavy amounts of insect damaged seeds.  These seeds are </a:t>
            </a:r>
            <a:r>
              <a:rPr lang="en-US">
                <a:solidFill>
                  <a:srgbClr val="FF0000"/>
                </a:solidFill>
              </a:rPr>
              <a:t>of</a:t>
            </a:r>
            <a:r>
              <a:rPr lang="en-US"/>
              <a:t> poor quality and not likely to germinate. </a:t>
            </a:r>
          </a:p>
        </p:txBody>
      </p:sp>
      <p:sp>
        <p:nvSpPr>
          <p:cNvPr id="55300" name="Text Box 4"/>
          <p:cNvSpPr txBox="1">
            <a:spLocks noChangeArrowheads="1"/>
          </p:cNvSpPr>
          <p:nvPr/>
        </p:nvSpPr>
        <p:spPr bwMode="auto">
          <a:xfrm>
            <a:off x="3184525" y="1179513"/>
            <a:ext cx="3216275" cy="366712"/>
          </a:xfrm>
          <a:prstGeom prst="rect">
            <a:avLst/>
          </a:prstGeom>
          <a:solidFill>
            <a:srgbClr val="A50021"/>
          </a:solidFill>
          <a:ln w="9525">
            <a:noFill/>
            <a:miter lim="800000"/>
            <a:headEnd/>
            <a:tailEnd/>
          </a:ln>
        </p:spPr>
        <p:txBody>
          <a:bodyPr>
            <a:spAutoFit/>
          </a:bodyPr>
          <a:lstStyle/>
          <a:p>
            <a:r>
              <a:rPr lang="en-US"/>
              <a:t>Possible seed bug damage</a:t>
            </a:r>
          </a:p>
        </p:txBody>
      </p:sp>
      <p:sp>
        <p:nvSpPr>
          <p:cNvPr id="55301" name="Line 5"/>
          <p:cNvSpPr>
            <a:spLocks noChangeShapeType="1"/>
          </p:cNvSpPr>
          <p:nvPr/>
        </p:nvSpPr>
        <p:spPr bwMode="auto">
          <a:xfrm flipH="1">
            <a:off x="2133600" y="1524000"/>
            <a:ext cx="1524000" cy="914400"/>
          </a:xfrm>
          <a:prstGeom prst="line">
            <a:avLst/>
          </a:prstGeom>
          <a:noFill/>
          <a:ln w="9525">
            <a:solidFill>
              <a:schemeClr val="bg1"/>
            </a:solidFill>
            <a:round/>
            <a:headEnd/>
            <a:tailEnd type="triangle" w="med" len="med"/>
          </a:ln>
        </p:spPr>
        <p:txBody>
          <a:bodyPr/>
          <a:lstStyle/>
          <a:p>
            <a:endParaRPr lang="en-US"/>
          </a:p>
        </p:txBody>
      </p:sp>
      <p:sp>
        <p:nvSpPr>
          <p:cNvPr id="55302" name="Line 6"/>
          <p:cNvSpPr>
            <a:spLocks noChangeShapeType="1"/>
          </p:cNvSpPr>
          <p:nvPr/>
        </p:nvSpPr>
        <p:spPr bwMode="auto">
          <a:xfrm flipH="1">
            <a:off x="3124200" y="1524000"/>
            <a:ext cx="685800" cy="1752600"/>
          </a:xfrm>
          <a:prstGeom prst="line">
            <a:avLst/>
          </a:prstGeom>
          <a:noFill/>
          <a:ln w="9525">
            <a:solidFill>
              <a:schemeClr val="bg1"/>
            </a:solidFill>
            <a:round/>
            <a:headEnd/>
            <a:tailEnd type="triangle" w="med" len="med"/>
          </a:ln>
        </p:spPr>
        <p:txBody>
          <a:bodyPr/>
          <a:lstStyle/>
          <a:p>
            <a:endParaRPr lang="en-US"/>
          </a:p>
        </p:txBody>
      </p:sp>
      <p:sp>
        <p:nvSpPr>
          <p:cNvPr id="55303" name="Line 8"/>
          <p:cNvSpPr>
            <a:spLocks noChangeShapeType="1"/>
          </p:cNvSpPr>
          <p:nvPr/>
        </p:nvSpPr>
        <p:spPr bwMode="auto">
          <a:xfrm flipH="1">
            <a:off x="3886200" y="1524000"/>
            <a:ext cx="152400" cy="1219200"/>
          </a:xfrm>
          <a:prstGeom prst="line">
            <a:avLst/>
          </a:prstGeom>
          <a:noFill/>
          <a:ln w="9525">
            <a:solidFill>
              <a:schemeClr val="bg1"/>
            </a:solidFill>
            <a:round/>
            <a:headEnd/>
            <a:tailEnd type="triangle" w="med" len="med"/>
          </a:ln>
        </p:spPr>
        <p:txBody>
          <a:bodyPr/>
          <a:lstStyle/>
          <a:p>
            <a:endParaRPr lang="en-US"/>
          </a:p>
        </p:txBody>
      </p:sp>
      <p:sp>
        <p:nvSpPr>
          <p:cNvPr id="55304" name="Line 9"/>
          <p:cNvSpPr>
            <a:spLocks noChangeShapeType="1"/>
          </p:cNvSpPr>
          <p:nvPr/>
        </p:nvSpPr>
        <p:spPr bwMode="auto">
          <a:xfrm flipH="1">
            <a:off x="4800600" y="1524000"/>
            <a:ext cx="914400" cy="914400"/>
          </a:xfrm>
          <a:prstGeom prst="line">
            <a:avLst/>
          </a:prstGeom>
          <a:noFill/>
          <a:ln w="9525">
            <a:solidFill>
              <a:schemeClr val="bg1"/>
            </a:solidFill>
            <a:round/>
            <a:headEnd/>
            <a:tailEnd type="triangle" w="med" len="med"/>
          </a:ln>
        </p:spPr>
        <p:txBody>
          <a:bodyPr/>
          <a:lstStyle/>
          <a:p>
            <a:endParaRPr lang="en-US"/>
          </a:p>
        </p:txBody>
      </p:sp>
      <p:sp>
        <p:nvSpPr>
          <p:cNvPr id="55305" name="Line 10"/>
          <p:cNvSpPr>
            <a:spLocks noChangeShapeType="1"/>
          </p:cNvSpPr>
          <p:nvPr/>
        </p:nvSpPr>
        <p:spPr bwMode="auto">
          <a:xfrm flipH="1">
            <a:off x="5715000" y="1524000"/>
            <a:ext cx="76200" cy="1981200"/>
          </a:xfrm>
          <a:prstGeom prst="line">
            <a:avLst/>
          </a:prstGeom>
          <a:noFill/>
          <a:ln w="9525">
            <a:solidFill>
              <a:schemeClr val="bg1"/>
            </a:solidFill>
            <a:round/>
            <a:headEnd/>
            <a:tailEnd type="triangle" w="med" len="med"/>
          </a:ln>
        </p:spPr>
        <p:txBody>
          <a:bodyPr/>
          <a:lstStyle/>
          <a:p>
            <a:endParaRPr lang="en-US"/>
          </a:p>
        </p:txBody>
      </p:sp>
      <p:sp>
        <p:nvSpPr>
          <p:cNvPr id="55306" name="Line 11"/>
          <p:cNvSpPr>
            <a:spLocks noChangeShapeType="1"/>
          </p:cNvSpPr>
          <p:nvPr/>
        </p:nvSpPr>
        <p:spPr bwMode="auto">
          <a:xfrm>
            <a:off x="6019800" y="1600200"/>
            <a:ext cx="0" cy="0"/>
          </a:xfrm>
          <a:prstGeom prst="line">
            <a:avLst/>
          </a:prstGeom>
          <a:noFill/>
          <a:ln w="9525">
            <a:solidFill>
              <a:schemeClr val="tx1"/>
            </a:solidFill>
            <a:round/>
            <a:headEnd/>
            <a:tailEnd type="triangle" w="med" len="med"/>
          </a:ln>
        </p:spPr>
        <p:txBody>
          <a:bodyPr/>
          <a:lstStyle/>
          <a:p>
            <a:endParaRPr lang="en-US"/>
          </a:p>
        </p:txBody>
      </p:sp>
      <p:sp>
        <p:nvSpPr>
          <p:cNvPr id="55307" name="Line 12"/>
          <p:cNvSpPr>
            <a:spLocks noChangeShapeType="1"/>
          </p:cNvSpPr>
          <p:nvPr/>
        </p:nvSpPr>
        <p:spPr bwMode="auto">
          <a:xfrm>
            <a:off x="5943600" y="1524000"/>
            <a:ext cx="838200" cy="2057400"/>
          </a:xfrm>
          <a:prstGeom prst="line">
            <a:avLst/>
          </a:prstGeom>
          <a:noFill/>
          <a:ln w="9525">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The Actual Seed Collection</a:t>
            </a:r>
          </a:p>
        </p:txBody>
      </p:sp>
      <p:sp>
        <p:nvSpPr>
          <p:cNvPr id="56323" name="Rectangle 3"/>
          <p:cNvSpPr>
            <a:spLocks noGrp="1" noChangeArrowheads="1"/>
          </p:cNvSpPr>
          <p:nvPr>
            <p:ph type="body" idx="1"/>
          </p:nvPr>
        </p:nvSpPr>
        <p:spPr/>
        <p:txBody>
          <a:bodyPr/>
          <a:lstStyle/>
          <a:p>
            <a:pPr eaLnBrk="1" hangingPunct="1"/>
            <a:r>
              <a:rPr lang="en-US" smtClean="0"/>
              <a:t>Prerequisites</a:t>
            </a:r>
          </a:p>
          <a:p>
            <a:pPr lvl="1" eaLnBrk="1" hangingPunct="1"/>
            <a:r>
              <a:rPr lang="en-US" smtClean="0"/>
              <a:t>The species of ash has been identified</a:t>
            </a:r>
          </a:p>
          <a:p>
            <a:pPr lvl="1" eaLnBrk="1" hangingPunct="1"/>
            <a:r>
              <a:rPr lang="en-US" smtClean="0"/>
              <a:t>A tree with an abundant seed crop is located</a:t>
            </a:r>
          </a:p>
          <a:p>
            <a:pPr lvl="1" eaLnBrk="1" hangingPunct="1"/>
            <a:r>
              <a:rPr lang="en-US" smtClean="0"/>
              <a:t>Examination of the seeds shows they are full, mature, not damaged by insects</a:t>
            </a:r>
          </a:p>
          <a:p>
            <a:pPr lvl="1" eaLnBrk="1" hangingPunct="1"/>
            <a:r>
              <a:rPr lang="en-US" smtClean="0"/>
              <a:t>Assembled the collection materials</a:t>
            </a:r>
          </a:p>
          <a:p>
            <a:pPr eaLnBrk="1" hangingPunct="1">
              <a:buFontTx/>
              <a:buNone/>
            </a:pPr>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Step by Step Procedures </a:t>
            </a:r>
          </a:p>
        </p:txBody>
      </p:sp>
      <p:sp>
        <p:nvSpPr>
          <p:cNvPr id="57347" name="Rectangle 3"/>
          <p:cNvSpPr>
            <a:spLocks noGrp="1" noChangeArrowheads="1"/>
          </p:cNvSpPr>
          <p:nvPr>
            <p:ph type="body" idx="1"/>
          </p:nvPr>
        </p:nvSpPr>
        <p:spPr/>
        <p:txBody>
          <a:bodyPr/>
          <a:lstStyle/>
          <a:p>
            <a:pPr eaLnBrk="1" hangingPunct="1"/>
            <a:r>
              <a:rPr lang="en-US" smtClean="0"/>
              <a:t>This section of the presentation covers a line by line completion of the data collection sheet and the picking of the seeds.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SCN0867"/>
          <p:cNvPicPr>
            <a:picLocks noChangeAspect="1" noChangeArrowheads="1"/>
          </p:cNvPicPr>
          <p:nvPr/>
        </p:nvPicPr>
        <p:blipFill>
          <a:blip r:embed="rId3" cstate="print"/>
          <a:srcRect/>
          <a:stretch>
            <a:fillRect/>
          </a:stretch>
        </p:blipFill>
        <p:spPr bwMode="auto">
          <a:xfrm>
            <a:off x="533400" y="228600"/>
            <a:ext cx="4681538" cy="6242050"/>
          </a:xfrm>
          <a:prstGeom prst="rect">
            <a:avLst/>
          </a:prstGeom>
          <a:noFill/>
          <a:ln w="9525">
            <a:noFill/>
            <a:miter lim="800000"/>
            <a:headEnd/>
            <a:tailEnd/>
          </a:ln>
        </p:spPr>
      </p:pic>
      <p:sp>
        <p:nvSpPr>
          <p:cNvPr id="58371" name="Text Box 3"/>
          <p:cNvSpPr txBox="1">
            <a:spLocks noChangeArrowheads="1"/>
          </p:cNvSpPr>
          <p:nvPr/>
        </p:nvSpPr>
        <p:spPr bwMode="auto">
          <a:xfrm>
            <a:off x="5562600" y="228600"/>
            <a:ext cx="2971800" cy="5999163"/>
          </a:xfrm>
          <a:prstGeom prst="rect">
            <a:avLst/>
          </a:prstGeom>
          <a:solidFill>
            <a:srgbClr val="A50021"/>
          </a:solidFill>
          <a:ln w="9525">
            <a:noFill/>
            <a:miter lim="800000"/>
            <a:headEnd/>
            <a:tailEnd/>
          </a:ln>
        </p:spPr>
        <p:txBody>
          <a:bodyPr>
            <a:spAutoFit/>
          </a:bodyPr>
          <a:lstStyle/>
          <a:p>
            <a:pPr>
              <a:spcBef>
                <a:spcPct val="50000"/>
              </a:spcBef>
            </a:pPr>
            <a:r>
              <a:rPr lang="en-US" dirty="0"/>
              <a:t>A data collection sheet is needed for each seed lot collected in order to maintain its identity.  These sheets are found in the accordion folder.</a:t>
            </a:r>
          </a:p>
          <a:p>
            <a:pPr>
              <a:spcBef>
                <a:spcPct val="50000"/>
              </a:spcBef>
            </a:pPr>
            <a:r>
              <a:rPr lang="en-US" dirty="0"/>
              <a:t>Filling out the data sheet is the first step in taking the seed from the tree.</a:t>
            </a:r>
          </a:p>
          <a:p>
            <a:pPr>
              <a:spcBef>
                <a:spcPct val="50000"/>
              </a:spcBef>
            </a:pPr>
            <a:r>
              <a:rPr lang="en-US" dirty="0"/>
              <a:t>“Collector’s ID number” and “Seed lot number”  maybe filled in by the seed lab before the data sheets are sent to you.</a:t>
            </a:r>
          </a:p>
          <a:p>
            <a:pPr>
              <a:spcBef>
                <a:spcPct val="50000"/>
              </a:spcBef>
            </a:pPr>
            <a:r>
              <a:rPr lang="en-US" dirty="0"/>
              <a:t>If the “Collector’s ID” and “Seed lot number” are not filled in, </a:t>
            </a:r>
            <a:r>
              <a:rPr lang="en-US" dirty="0" smtClean="0"/>
              <a:t>obtain specific </a:t>
            </a:r>
            <a:r>
              <a:rPr lang="en-US" dirty="0"/>
              <a:t>instructions from the seed lab on what numbers to use.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SCN0869"/>
          <p:cNvPicPr>
            <a:picLocks noChangeAspect="1" noChangeArrowheads="1"/>
          </p:cNvPicPr>
          <p:nvPr/>
        </p:nvPicPr>
        <p:blipFill>
          <a:blip r:embed="rId3" cstate="print"/>
          <a:srcRect/>
          <a:stretch>
            <a:fillRect/>
          </a:stretch>
        </p:blipFill>
        <p:spPr bwMode="auto">
          <a:xfrm>
            <a:off x="838200" y="1066800"/>
            <a:ext cx="6242050" cy="4681538"/>
          </a:xfrm>
          <a:prstGeom prst="rect">
            <a:avLst/>
          </a:prstGeom>
          <a:noFill/>
          <a:ln w="9525">
            <a:noFill/>
            <a:miter lim="800000"/>
            <a:headEnd/>
            <a:tailEnd/>
          </a:ln>
        </p:spPr>
      </p:pic>
      <p:sp>
        <p:nvSpPr>
          <p:cNvPr id="59395" name="Text Box 3"/>
          <p:cNvSpPr txBox="1">
            <a:spLocks noChangeArrowheads="1"/>
          </p:cNvSpPr>
          <p:nvPr/>
        </p:nvSpPr>
        <p:spPr bwMode="auto">
          <a:xfrm>
            <a:off x="7239000" y="304800"/>
            <a:ext cx="1600200" cy="5310188"/>
          </a:xfrm>
          <a:prstGeom prst="rect">
            <a:avLst/>
          </a:prstGeom>
          <a:noFill/>
          <a:ln w="9525">
            <a:noFill/>
            <a:miter lim="800000"/>
            <a:headEnd/>
            <a:tailEnd/>
          </a:ln>
        </p:spPr>
        <p:txBody>
          <a:bodyPr>
            <a:spAutoFit/>
          </a:bodyPr>
          <a:lstStyle/>
          <a:p>
            <a:pPr>
              <a:spcBef>
                <a:spcPct val="50000"/>
              </a:spcBef>
            </a:pPr>
            <a:r>
              <a:rPr lang="en-US"/>
              <a:t>Clearly write  the collector identification number and  seed lot number on the collection bag for the seeds.   Use a dash as shown to separate them.  Write the collector’s ID number first followed by the dash and the seed lot number.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GIS Maps for Seed Collection</a:t>
            </a:r>
          </a:p>
        </p:txBody>
      </p:sp>
      <p:sp>
        <p:nvSpPr>
          <p:cNvPr id="7171" name="Content Placeholder 2"/>
          <p:cNvSpPr>
            <a:spLocks noGrp="1"/>
          </p:cNvSpPr>
          <p:nvPr>
            <p:ph idx="1"/>
          </p:nvPr>
        </p:nvSpPr>
        <p:spPr/>
        <p:txBody>
          <a:bodyPr/>
          <a:lstStyle/>
          <a:p>
            <a:pPr eaLnBrk="1" hangingPunct="1"/>
            <a:r>
              <a:rPr lang="en-US" dirty="0" smtClean="0"/>
              <a:t>There likely will not be a tree exactly at the dot location.  Then find a tree as close as possible to the dot location.</a:t>
            </a:r>
          </a:p>
          <a:p>
            <a:pPr eaLnBrk="1" hangingPunct="1"/>
            <a:r>
              <a:rPr lang="en-US" dirty="0" smtClean="0"/>
              <a:t>In cases of restricted species range the instructions will be to collect more trees around a specific collection dot location.</a:t>
            </a:r>
          </a:p>
          <a:p>
            <a:pPr eaLnBrk="1" hangingPunct="1"/>
            <a:r>
              <a:rPr lang="en-US" dirty="0" smtClean="0"/>
              <a:t>Examples of the collection location maps are shown in the next 2 slides.</a:t>
            </a:r>
          </a:p>
          <a:p>
            <a:pPr eaLnBrk="1" hangingPunct="1"/>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4"/>
          <p:cNvSpPr txBox="1">
            <a:spLocks noChangeArrowheads="1"/>
          </p:cNvSpPr>
          <p:nvPr/>
        </p:nvSpPr>
        <p:spPr bwMode="auto">
          <a:xfrm>
            <a:off x="1447800" y="5943600"/>
            <a:ext cx="6248400" cy="1328738"/>
          </a:xfrm>
          <a:prstGeom prst="rect">
            <a:avLst/>
          </a:prstGeom>
          <a:noFill/>
          <a:ln w="9525">
            <a:noFill/>
            <a:miter lim="800000"/>
            <a:headEnd/>
            <a:tailEnd/>
          </a:ln>
        </p:spPr>
        <p:txBody>
          <a:bodyPr>
            <a:spAutoFit/>
          </a:bodyPr>
          <a:lstStyle/>
          <a:p>
            <a:pPr>
              <a:spcBef>
                <a:spcPct val="50000"/>
              </a:spcBef>
            </a:pPr>
            <a:r>
              <a:rPr lang="en-US"/>
              <a:t>Bag number and data collection sheet numbers must  match exactly for the seed to be positively identified and useable in the gene preservation program.</a:t>
            </a:r>
          </a:p>
          <a:p>
            <a:pPr>
              <a:spcBef>
                <a:spcPct val="50000"/>
              </a:spcBef>
            </a:pPr>
            <a:endParaRPr lang="en-US"/>
          </a:p>
        </p:txBody>
      </p:sp>
      <p:sp>
        <p:nvSpPr>
          <p:cNvPr id="60422" name="Line 7"/>
          <p:cNvSpPr>
            <a:spLocks noChangeShapeType="1"/>
          </p:cNvSpPr>
          <p:nvPr/>
        </p:nvSpPr>
        <p:spPr bwMode="auto">
          <a:xfrm flipV="1">
            <a:off x="2743200" y="2667000"/>
            <a:ext cx="838200" cy="685800"/>
          </a:xfrm>
          <a:prstGeom prst="line">
            <a:avLst/>
          </a:prstGeom>
          <a:noFill/>
          <a:ln w="9525">
            <a:solidFill>
              <a:srgbClr val="A50021"/>
            </a:solidFill>
            <a:round/>
            <a:headEnd/>
            <a:tailEnd type="triangle" w="med" len="med"/>
          </a:ln>
        </p:spPr>
        <p:txBody>
          <a:bodyPr/>
          <a:lstStyle/>
          <a:p>
            <a:endParaRPr lang="en-US"/>
          </a:p>
        </p:txBody>
      </p:sp>
      <p:pic>
        <p:nvPicPr>
          <p:cNvPr id="10" name="Picture 9" descr="DSCN2361.JPG"/>
          <p:cNvPicPr>
            <a:picLocks noChangeAspect="1"/>
          </p:cNvPicPr>
          <p:nvPr/>
        </p:nvPicPr>
        <p:blipFill>
          <a:blip r:embed="rId3" cstate="print"/>
          <a:stretch>
            <a:fillRect/>
          </a:stretch>
        </p:blipFill>
        <p:spPr>
          <a:xfrm>
            <a:off x="1524000" y="838200"/>
            <a:ext cx="6400800" cy="4800600"/>
          </a:xfrm>
          <a:prstGeom prst="rect">
            <a:avLst/>
          </a:prstGeom>
        </p:spPr>
      </p:pic>
      <p:sp>
        <p:nvSpPr>
          <p:cNvPr id="12" name="TextBox 11"/>
          <p:cNvSpPr txBox="1"/>
          <p:nvPr/>
        </p:nvSpPr>
        <p:spPr>
          <a:xfrm>
            <a:off x="1524000" y="3352800"/>
            <a:ext cx="1828800" cy="923330"/>
          </a:xfrm>
          <a:prstGeom prst="rect">
            <a:avLst/>
          </a:prstGeom>
          <a:solidFill>
            <a:srgbClr val="A50021"/>
          </a:solidFill>
        </p:spPr>
        <p:txBody>
          <a:bodyPr wrap="square" rtlCol="0">
            <a:spAutoFit/>
          </a:bodyPr>
          <a:lstStyle/>
          <a:p>
            <a:r>
              <a:rPr lang="en-US" dirty="0" smtClean="0"/>
              <a:t>Collector’s number must match</a:t>
            </a:r>
            <a:endParaRPr lang="en-US" dirty="0"/>
          </a:p>
        </p:txBody>
      </p:sp>
      <p:cxnSp>
        <p:nvCxnSpPr>
          <p:cNvPr id="14" name="Straight Arrow Connector 13"/>
          <p:cNvCxnSpPr/>
          <p:nvPr/>
        </p:nvCxnSpPr>
        <p:spPr>
          <a:xfrm flipV="1">
            <a:off x="2590800" y="2667000"/>
            <a:ext cx="838200" cy="6858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52800" y="4191000"/>
            <a:ext cx="2057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048000"/>
            <a:ext cx="2057400" cy="646331"/>
          </a:xfrm>
          <a:prstGeom prst="rect">
            <a:avLst/>
          </a:prstGeom>
          <a:solidFill>
            <a:srgbClr val="C00000"/>
          </a:solidFill>
        </p:spPr>
        <p:txBody>
          <a:bodyPr wrap="square" rtlCol="0">
            <a:spAutoFit/>
          </a:bodyPr>
          <a:lstStyle/>
          <a:p>
            <a:pPr>
              <a:spcBef>
                <a:spcPct val="50000"/>
              </a:spcBef>
            </a:pPr>
            <a:r>
              <a:rPr lang="en-US" dirty="0" smtClean="0"/>
              <a:t>Seed lot number must match</a:t>
            </a:r>
            <a:endParaRPr lang="en-US" dirty="0"/>
          </a:p>
        </p:txBody>
      </p:sp>
      <p:cxnSp>
        <p:nvCxnSpPr>
          <p:cNvPr id="19" name="Straight Arrow Connector 18"/>
          <p:cNvCxnSpPr/>
          <p:nvPr/>
        </p:nvCxnSpPr>
        <p:spPr>
          <a:xfrm rot="10800000">
            <a:off x="5105400" y="2286000"/>
            <a:ext cx="1219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5638800" y="3733800"/>
            <a:ext cx="11430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1600200" y="5486400"/>
            <a:ext cx="6096000" cy="1190625"/>
          </a:xfrm>
          <a:prstGeom prst="rect">
            <a:avLst/>
          </a:prstGeom>
          <a:solidFill>
            <a:srgbClr val="A50021"/>
          </a:solidFill>
          <a:ln w="9525">
            <a:noFill/>
            <a:miter lim="800000"/>
            <a:headEnd/>
            <a:tailEnd/>
          </a:ln>
        </p:spPr>
        <p:txBody>
          <a:bodyPr>
            <a:spAutoFit/>
          </a:bodyPr>
          <a:lstStyle/>
          <a:p>
            <a:pPr>
              <a:spcBef>
                <a:spcPct val="50000"/>
              </a:spcBef>
            </a:pPr>
            <a:r>
              <a:rPr lang="en-US"/>
              <a:t>The name of the actual person picking the seeds from the tree is written on the “Collector’s name” line.  Just one name is needed if more than one person is picking from the same tree.</a:t>
            </a:r>
          </a:p>
        </p:txBody>
      </p:sp>
      <p:pic>
        <p:nvPicPr>
          <p:cNvPr id="4" name="Picture 3" descr="DSCN2362.JPG"/>
          <p:cNvPicPr>
            <a:picLocks noChangeAspect="1"/>
          </p:cNvPicPr>
          <p:nvPr/>
        </p:nvPicPr>
        <p:blipFill>
          <a:blip r:embed="rId3" cstate="print"/>
          <a:stretch>
            <a:fillRect/>
          </a:stretch>
        </p:blipFill>
        <p:spPr>
          <a:xfrm>
            <a:off x="1447800" y="533400"/>
            <a:ext cx="6400800" cy="48006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1524000" y="5867400"/>
            <a:ext cx="6477000" cy="641350"/>
          </a:xfrm>
          <a:prstGeom prst="rect">
            <a:avLst/>
          </a:prstGeom>
          <a:solidFill>
            <a:srgbClr val="A50021"/>
          </a:solidFill>
          <a:ln w="9525">
            <a:noFill/>
            <a:miter lim="800000"/>
            <a:headEnd/>
            <a:tailEnd/>
          </a:ln>
        </p:spPr>
        <p:txBody>
          <a:bodyPr>
            <a:spAutoFit/>
          </a:bodyPr>
          <a:lstStyle/>
          <a:p>
            <a:pPr>
              <a:spcBef>
                <a:spcPct val="50000"/>
              </a:spcBef>
            </a:pPr>
            <a:r>
              <a:rPr lang="en-US"/>
              <a:t>Place an “X” or a check mark indicating what the species of the tree is.</a:t>
            </a:r>
          </a:p>
        </p:txBody>
      </p:sp>
      <p:pic>
        <p:nvPicPr>
          <p:cNvPr id="4" name="Picture 3" descr="DSCN2364.JPG"/>
          <p:cNvPicPr>
            <a:picLocks noChangeAspect="1"/>
          </p:cNvPicPr>
          <p:nvPr/>
        </p:nvPicPr>
        <p:blipFill>
          <a:blip r:embed="rId3" cstate="print"/>
          <a:stretch>
            <a:fillRect/>
          </a:stretch>
        </p:blipFill>
        <p:spPr>
          <a:xfrm>
            <a:off x="838200" y="0"/>
            <a:ext cx="7696200" cy="577215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1600200" y="5791200"/>
            <a:ext cx="6172200" cy="641350"/>
          </a:xfrm>
          <a:prstGeom prst="rect">
            <a:avLst/>
          </a:prstGeom>
          <a:solidFill>
            <a:srgbClr val="A50021"/>
          </a:solidFill>
          <a:ln w="9525">
            <a:noFill/>
            <a:miter lim="800000"/>
            <a:headEnd/>
            <a:tailEnd/>
          </a:ln>
        </p:spPr>
        <p:txBody>
          <a:bodyPr>
            <a:spAutoFit/>
          </a:bodyPr>
          <a:lstStyle/>
          <a:p>
            <a:pPr>
              <a:spcBef>
                <a:spcPct val="50000"/>
              </a:spcBef>
            </a:pPr>
            <a:r>
              <a:rPr lang="en-US"/>
              <a:t>Fill in the state and county where the tree is located.  Two letter abbreviations for state can be used (i.e. MI, IN, OH).</a:t>
            </a:r>
          </a:p>
        </p:txBody>
      </p:sp>
      <p:pic>
        <p:nvPicPr>
          <p:cNvPr id="4" name="Picture 3" descr="DSCN2365.JPG"/>
          <p:cNvPicPr>
            <a:picLocks noChangeAspect="1"/>
          </p:cNvPicPr>
          <p:nvPr/>
        </p:nvPicPr>
        <p:blipFill>
          <a:blip r:embed="rId3" cstate="print"/>
          <a:stretch>
            <a:fillRect/>
          </a:stretch>
        </p:blipFill>
        <p:spPr>
          <a:xfrm>
            <a:off x="838200" y="152400"/>
            <a:ext cx="7416800" cy="55626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371600" y="5638800"/>
            <a:ext cx="6705600" cy="1200329"/>
          </a:xfrm>
          <a:prstGeom prst="rect">
            <a:avLst/>
          </a:prstGeom>
          <a:solidFill>
            <a:srgbClr val="A50021"/>
          </a:solidFill>
          <a:ln w="9525">
            <a:noFill/>
            <a:miter lim="800000"/>
            <a:headEnd/>
            <a:tailEnd/>
          </a:ln>
        </p:spPr>
        <p:txBody>
          <a:bodyPr>
            <a:spAutoFit/>
          </a:bodyPr>
          <a:lstStyle/>
          <a:p>
            <a:pPr>
              <a:spcBef>
                <a:spcPct val="50000"/>
              </a:spcBef>
            </a:pPr>
            <a:r>
              <a:rPr lang="en-US" dirty="0"/>
              <a:t>Fill in </a:t>
            </a:r>
            <a:r>
              <a:rPr lang="en-US" dirty="0" smtClean="0"/>
              <a:t>the </a:t>
            </a:r>
            <a:r>
              <a:rPr lang="en-US" dirty="0"/>
              <a:t>GPS line.  GPS in decimal degrees is preferred to minutes and seconds. Accuracy of the </a:t>
            </a:r>
            <a:r>
              <a:rPr lang="en-US" dirty="0" err="1"/>
              <a:t>gps</a:t>
            </a:r>
            <a:r>
              <a:rPr lang="en-US" dirty="0"/>
              <a:t> readings should also be recorded if the unit displays it.  Both lines can be left blank if the directions to the site are recorded below on the sheet.</a:t>
            </a:r>
          </a:p>
        </p:txBody>
      </p:sp>
      <p:pic>
        <p:nvPicPr>
          <p:cNvPr id="4" name="Picture 3" descr="DSCN2366.JPG"/>
          <p:cNvPicPr>
            <a:picLocks noChangeAspect="1"/>
          </p:cNvPicPr>
          <p:nvPr/>
        </p:nvPicPr>
        <p:blipFill>
          <a:blip r:embed="rId3" cstate="print"/>
          <a:stretch>
            <a:fillRect/>
          </a:stretch>
        </p:blipFill>
        <p:spPr>
          <a:xfrm>
            <a:off x="838200" y="0"/>
            <a:ext cx="7467600" cy="56007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1524000" y="5638800"/>
            <a:ext cx="6553200" cy="915988"/>
          </a:xfrm>
          <a:prstGeom prst="rect">
            <a:avLst/>
          </a:prstGeom>
          <a:solidFill>
            <a:srgbClr val="A50021"/>
          </a:solidFill>
          <a:ln w="9525">
            <a:noFill/>
            <a:miter lim="800000"/>
            <a:headEnd/>
            <a:tailEnd/>
          </a:ln>
        </p:spPr>
        <p:txBody>
          <a:bodyPr>
            <a:spAutoFit/>
          </a:bodyPr>
          <a:lstStyle/>
          <a:p>
            <a:pPr>
              <a:spcBef>
                <a:spcPct val="50000"/>
              </a:spcBef>
            </a:pPr>
            <a:r>
              <a:rPr lang="en-US"/>
              <a:t>Mark the correct number of ash trees near the collection tree.  This information helps us understand the background on the mother tree.</a:t>
            </a:r>
          </a:p>
        </p:txBody>
      </p:sp>
      <p:pic>
        <p:nvPicPr>
          <p:cNvPr id="4" name="Picture 3" descr="DSCN2367.JPG"/>
          <p:cNvPicPr>
            <a:picLocks noChangeAspect="1"/>
          </p:cNvPicPr>
          <p:nvPr/>
        </p:nvPicPr>
        <p:blipFill>
          <a:blip r:embed="rId3" cstate="print"/>
          <a:stretch>
            <a:fillRect/>
          </a:stretch>
        </p:blipFill>
        <p:spPr>
          <a:xfrm>
            <a:off x="1066800" y="0"/>
            <a:ext cx="7467600" cy="56007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p:cNvSpPr txBox="1">
            <a:spLocks noChangeArrowheads="1"/>
          </p:cNvSpPr>
          <p:nvPr/>
        </p:nvSpPr>
        <p:spPr bwMode="auto">
          <a:xfrm>
            <a:off x="1524000" y="5529263"/>
            <a:ext cx="6629400" cy="1190625"/>
          </a:xfrm>
          <a:prstGeom prst="rect">
            <a:avLst/>
          </a:prstGeom>
          <a:solidFill>
            <a:srgbClr val="A50021"/>
          </a:solidFill>
          <a:ln w="9525">
            <a:noFill/>
            <a:miter lim="800000"/>
            <a:headEnd/>
            <a:tailEnd/>
          </a:ln>
        </p:spPr>
        <p:txBody>
          <a:bodyPr>
            <a:spAutoFit/>
          </a:bodyPr>
          <a:lstStyle/>
          <a:p>
            <a:pPr>
              <a:spcBef>
                <a:spcPct val="50000"/>
              </a:spcBef>
            </a:pPr>
            <a:r>
              <a:rPr lang="en-US"/>
              <a:t>Mark the correct number of other trees near the collection tree.  This information helps us understand the background on the mother tree.  For example, is it an isolated tree or growing in a stand of trees.</a:t>
            </a:r>
          </a:p>
        </p:txBody>
      </p:sp>
      <p:pic>
        <p:nvPicPr>
          <p:cNvPr id="4" name="Picture 3" descr="DSCN2368.JPG"/>
          <p:cNvPicPr>
            <a:picLocks noChangeAspect="1"/>
          </p:cNvPicPr>
          <p:nvPr/>
        </p:nvPicPr>
        <p:blipFill>
          <a:blip r:embed="rId3" cstate="print"/>
          <a:stretch>
            <a:fillRect/>
          </a:stretch>
        </p:blipFill>
        <p:spPr>
          <a:xfrm>
            <a:off x="1143000" y="0"/>
            <a:ext cx="7315200" cy="54864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1524000" y="4568825"/>
            <a:ext cx="6629400" cy="2014538"/>
          </a:xfrm>
          <a:prstGeom prst="rect">
            <a:avLst/>
          </a:prstGeom>
          <a:solidFill>
            <a:srgbClr val="A50021"/>
          </a:solidFill>
          <a:ln w="9525">
            <a:noFill/>
            <a:miter lim="800000"/>
            <a:headEnd/>
            <a:tailEnd/>
          </a:ln>
        </p:spPr>
        <p:txBody>
          <a:bodyPr>
            <a:spAutoFit/>
          </a:bodyPr>
          <a:lstStyle/>
          <a:p>
            <a:pPr>
              <a:spcBef>
                <a:spcPct val="50000"/>
              </a:spcBef>
            </a:pPr>
            <a:r>
              <a:rPr lang="en-US"/>
              <a:t>Mark the distance to the nearest other ash from which seeds are collected.  </a:t>
            </a:r>
            <a:r>
              <a:rPr lang="en-US" b="1"/>
              <a:t>A minimum of 100 feet between trees</a:t>
            </a:r>
            <a:r>
              <a:rPr lang="en-US"/>
              <a:t> is requested so that related mother trees are not collected.  This especially important for black ash which can root sucker, put up sprouts from the roots.  Several trees growing close to each other might in fact even be the same tree or clone.  Aspen is another tree that propagates itself with root suckers.</a:t>
            </a:r>
          </a:p>
        </p:txBody>
      </p:sp>
      <p:pic>
        <p:nvPicPr>
          <p:cNvPr id="4" name="Picture 3" descr="DSCN2369.JPG"/>
          <p:cNvPicPr>
            <a:picLocks noChangeAspect="1"/>
          </p:cNvPicPr>
          <p:nvPr/>
        </p:nvPicPr>
        <p:blipFill>
          <a:blip r:embed="rId3" cstate="print"/>
          <a:stretch>
            <a:fillRect/>
          </a:stretch>
        </p:blipFill>
        <p:spPr>
          <a:xfrm>
            <a:off x="1828800" y="0"/>
            <a:ext cx="5836920" cy="437769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1524000" y="5486400"/>
            <a:ext cx="6324600" cy="1190625"/>
          </a:xfrm>
          <a:prstGeom prst="rect">
            <a:avLst/>
          </a:prstGeom>
          <a:solidFill>
            <a:srgbClr val="A50021"/>
          </a:solidFill>
          <a:ln w="9525">
            <a:noFill/>
            <a:miter lim="800000"/>
            <a:headEnd/>
            <a:tailEnd/>
          </a:ln>
        </p:spPr>
        <p:txBody>
          <a:bodyPr>
            <a:spAutoFit/>
          </a:bodyPr>
          <a:lstStyle/>
          <a:p>
            <a:pPr>
              <a:spcBef>
                <a:spcPct val="50000"/>
              </a:spcBef>
            </a:pPr>
            <a:r>
              <a:rPr lang="en-US"/>
              <a:t>Mark the type of soil the tree is growing in.  Soil type can be estimated by simply turning over a small amount of soil and estimating what type it is.  Soil type shows where this trees progeny might grow well.</a:t>
            </a:r>
          </a:p>
        </p:txBody>
      </p:sp>
      <p:pic>
        <p:nvPicPr>
          <p:cNvPr id="4" name="Picture 3" descr="DSCN2370.JPG"/>
          <p:cNvPicPr>
            <a:picLocks noChangeAspect="1"/>
          </p:cNvPicPr>
          <p:nvPr/>
        </p:nvPicPr>
        <p:blipFill>
          <a:blip r:embed="rId3" cstate="print"/>
          <a:stretch>
            <a:fillRect/>
          </a:stretch>
        </p:blipFill>
        <p:spPr>
          <a:xfrm>
            <a:off x="1219200" y="228600"/>
            <a:ext cx="7035800" cy="527685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447800" y="4843463"/>
            <a:ext cx="6324600" cy="2014537"/>
          </a:xfrm>
          <a:prstGeom prst="rect">
            <a:avLst/>
          </a:prstGeom>
          <a:solidFill>
            <a:srgbClr val="A50021"/>
          </a:solidFill>
          <a:ln w="9525">
            <a:noFill/>
            <a:miter lim="800000"/>
            <a:headEnd/>
            <a:tailEnd/>
          </a:ln>
        </p:spPr>
        <p:txBody>
          <a:bodyPr>
            <a:spAutoFit/>
          </a:bodyPr>
          <a:lstStyle/>
          <a:p>
            <a:pPr>
              <a:spcBef>
                <a:spcPct val="50000"/>
              </a:spcBef>
            </a:pPr>
            <a:r>
              <a:rPr lang="en-US"/>
              <a:t>Mark the type of site.  An aquatic site is a pond or stream.  Pumpkin ash actually grows in standing water  and therefore lives on an aquatic site.  A wetland site is one where the soils are saturated with water for a good portion of the year.  These are along streams, near lakes and ponds, and low spots.  An upland site is one where water does not stand normally but drains away.  </a:t>
            </a:r>
          </a:p>
        </p:txBody>
      </p:sp>
      <p:pic>
        <p:nvPicPr>
          <p:cNvPr id="5" name="Picture 4" descr="DSCN2371.JPG"/>
          <p:cNvPicPr>
            <a:picLocks noChangeAspect="1"/>
          </p:cNvPicPr>
          <p:nvPr/>
        </p:nvPicPr>
        <p:blipFill>
          <a:blip r:embed="rId3" cstate="print"/>
          <a:stretch>
            <a:fillRect/>
          </a:stretch>
        </p:blipFill>
        <p:spPr>
          <a:xfrm>
            <a:off x="1295400" y="0"/>
            <a:ext cx="6522720" cy="489204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z="2000" smtClean="0"/>
              <a:t>Ash Seed Collection Sites in Southern Indiana </a:t>
            </a:r>
            <a:br>
              <a:rPr lang="en-US" sz="2000" smtClean="0"/>
            </a:br>
            <a:r>
              <a:rPr lang="en-US" sz="1600" smtClean="0"/>
              <a:t>Map 1: White and Green Ash</a:t>
            </a:r>
            <a:r>
              <a:rPr lang="en-US" sz="2000" smtClean="0"/>
              <a:t/>
            </a:r>
            <a:br>
              <a:rPr lang="en-US" sz="2000" smtClean="0"/>
            </a:br>
            <a:r>
              <a:rPr lang="en-US" sz="2000" smtClean="0"/>
              <a:t> </a:t>
            </a:r>
            <a:r>
              <a:rPr lang="en-US" sz="1200" smtClean="0"/>
              <a:t>(Counties are outlined) </a:t>
            </a:r>
            <a:endParaRPr lang="en-US" smtClean="0"/>
          </a:p>
        </p:txBody>
      </p:sp>
      <p:pic>
        <p:nvPicPr>
          <p:cNvPr id="8195" name="Content Placeholder 3"/>
          <p:cNvPicPr>
            <a:picLocks noGrp="1"/>
          </p:cNvPicPr>
          <p:nvPr>
            <p:ph idx="1"/>
          </p:nvPr>
        </p:nvPicPr>
        <p:blipFill>
          <a:blip r:embed="rId2" cstate="print"/>
          <a:srcRect/>
          <a:stretch>
            <a:fillRect/>
          </a:stretch>
        </p:blipFill>
        <p:spPr>
          <a:xfrm>
            <a:off x="381000" y="1524000"/>
            <a:ext cx="5473700" cy="4525963"/>
          </a:xfrm>
        </p:spPr>
      </p:pic>
      <p:sp>
        <p:nvSpPr>
          <p:cNvPr id="8196" name="TextBox 4"/>
          <p:cNvSpPr txBox="1">
            <a:spLocks noChangeArrowheads="1"/>
          </p:cNvSpPr>
          <p:nvPr/>
        </p:nvSpPr>
        <p:spPr bwMode="auto">
          <a:xfrm>
            <a:off x="6477000" y="1447800"/>
            <a:ext cx="2209800" cy="5094288"/>
          </a:xfrm>
          <a:prstGeom prst="rect">
            <a:avLst/>
          </a:prstGeom>
          <a:noFill/>
          <a:ln w="9525">
            <a:noFill/>
            <a:miter lim="800000"/>
            <a:headEnd/>
            <a:tailEnd/>
          </a:ln>
        </p:spPr>
        <p:txBody>
          <a:bodyPr>
            <a:spAutoFit/>
          </a:bodyPr>
          <a:lstStyle/>
          <a:p>
            <a:r>
              <a:rPr lang="en-US" sz="1300"/>
              <a:t>A blue dot indicates where a collection is needed.  One tree per dot is the minimum number of collections.  More trees beyond this minimum are welcome if time and resources permit.  Individual trees should be no less than 100 feet apart.  The dots have been spaced to give collections that are fairly evenly distributed across the whole species range.  Their specific location is, however, only approximate.  Therefore, the actual collection can be made at another location if that is more practical as long as it is not too close to another collection location.  This map is to be used to collect white and green ash seeds.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4"/>
          <p:cNvSpPr txBox="1">
            <a:spLocks noChangeArrowheads="1"/>
          </p:cNvSpPr>
          <p:nvPr/>
        </p:nvSpPr>
        <p:spPr bwMode="auto">
          <a:xfrm>
            <a:off x="1524000" y="5486400"/>
            <a:ext cx="6324600" cy="641350"/>
          </a:xfrm>
          <a:prstGeom prst="rect">
            <a:avLst/>
          </a:prstGeom>
          <a:solidFill>
            <a:srgbClr val="A50021"/>
          </a:solidFill>
          <a:ln w="9525">
            <a:noFill/>
            <a:miter lim="800000"/>
            <a:headEnd/>
            <a:tailEnd/>
          </a:ln>
        </p:spPr>
        <p:txBody>
          <a:bodyPr>
            <a:spAutoFit/>
          </a:bodyPr>
          <a:lstStyle/>
          <a:p>
            <a:pPr>
              <a:spcBef>
                <a:spcPct val="50000"/>
              </a:spcBef>
            </a:pPr>
            <a:r>
              <a:rPr lang="en-US"/>
              <a:t>If the site is upland, mark whether it is sloped or flat.  White, blue, and sometimes green ash are found on upland sites.</a:t>
            </a:r>
          </a:p>
        </p:txBody>
      </p:sp>
      <p:pic>
        <p:nvPicPr>
          <p:cNvPr id="4" name="Picture 3" descr="DSCN2372.JPG"/>
          <p:cNvPicPr>
            <a:picLocks noChangeAspect="1"/>
          </p:cNvPicPr>
          <p:nvPr/>
        </p:nvPicPr>
        <p:blipFill>
          <a:blip r:embed="rId3" cstate="print"/>
          <a:stretch>
            <a:fillRect/>
          </a:stretch>
        </p:blipFill>
        <p:spPr>
          <a:xfrm>
            <a:off x="914400" y="0"/>
            <a:ext cx="7239000" cy="542925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1447800" y="5118100"/>
            <a:ext cx="6248400" cy="1749425"/>
          </a:xfrm>
          <a:prstGeom prst="rect">
            <a:avLst/>
          </a:prstGeom>
          <a:solidFill>
            <a:srgbClr val="A50021"/>
          </a:solidFill>
          <a:ln w="9525">
            <a:solidFill>
              <a:srgbClr val="A50021"/>
            </a:solidFill>
            <a:miter lim="800000"/>
            <a:headEnd/>
            <a:tailEnd/>
          </a:ln>
        </p:spPr>
        <p:txBody>
          <a:bodyPr>
            <a:spAutoFit/>
          </a:bodyPr>
          <a:lstStyle/>
          <a:p>
            <a:pPr>
              <a:spcBef>
                <a:spcPct val="50000"/>
              </a:spcBef>
            </a:pPr>
            <a:r>
              <a:rPr lang="en-US"/>
              <a:t>If the site is upland and flat, the aspect is not marked. Aspect in this case does not exist.  If the site is upland and sloped it is necessary to mark the aspect.  The aspect is the direction the slope faces.  With your back to the slope what direction are you facing. (You may have to use a compass.)  In our example we face north.  </a:t>
            </a:r>
          </a:p>
        </p:txBody>
      </p:sp>
      <p:pic>
        <p:nvPicPr>
          <p:cNvPr id="4" name="Picture 3" descr="DSCN2373.JPG"/>
          <p:cNvPicPr>
            <a:picLocks noChangeAspect="1"/>
          </p:cNvPicPr>
          <p:nvPr/>
        </p:nvPicPr>
        <p:blipFill>
          <a:blip r:embed="rId3" cstate="print"/>
          <a:stretch>
            <a:fillRect/>
          </a:stretch>
        </p:blipFill>
        <p:spPr>
          <a:xfrm>
            <a:off x="1219200" y="0"/>
            <a:ext cx="6705600" cy="50292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4"/>
          <p:cNvSpPr txBox="1">
            <a:spLocks noChangeArrowheads="1"/>
          </p:cNvSpPr>
          <p:nvPr/>
        </p:nvSpPr>
        <p:spPr bwMode="auto">
          <a:xfrm>
            <a:off x="1447800" y="5181600"/>
            <a:ext cx="6172200" cy="1465263"/>
          </a:xfrm>
          <a:prstGeom prst="rect">
            <a:avLst/>
          </a:prstGeom>
          <a:solidFill>
            <a:srgbClr val="A50021"/>
          </a:solidFill>
          <a:ln w="9525">
            <a:noFill/>
            <a:miter lim="800000"/>
            <a:headEnd/>
            <a:tailEnd/>
          </a:ln>
        </p:spPr>
        <p:txBody>
          <a:bodyPr>
            <a:spAutoFit/>
          </a:bodyPr>
          <a:lstStyle/>
          <a:p>
            <a:pPr>
              <a:spcBef>
                <a:spcPct val="50000"/>
              </a:spcBef>
            </a:pPr>
            <a:r>
              <a:rPr lang="en-US"/>
              <a:t>If you recorded a GPS reading, this section can be skipped or filled in at your preference.  Distances need not be precise.  If for some reason you wish to return to this tree, make the directions as precise as possible to assist your return.</a:t>
            </a:r>
          </a:p>
        </p:txBody>
      </p:sp>
      <p:pic>
        <p:nvPicPr>
          <p:cNvPr id="4" name="Picture 3" descr="DSCN2374.JPG"/>
          <p:cNvPicPr>
            <a:picLocks noChangeAspect="1"/>
          </p:cNvPicPr>
          <p:nvPr/>
        </p:nvPicPr>
        <p:blipFill>
          <a:blip r:embed="rId3" cstate="print"/>
          <a:stretch>
            <a:fillRect/>
          </a:stretch>
        </p:blipFill>
        <p:spPr>
          <a:xfrm>
            <a:off x="990600" y="0"/>
            <a:ext cx="6781800" cy="508635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Picking the Seeds</a:t>
            </a:r>
          </a:p>
        </p:txBody>
      </p:sp>
      <p:sp>
        <p:nvSpPr>
          <p:cNvPr id="73731" name="Rectangle 3"/>
          <p:cNvSpPr>
            <a:spLocks noGrp="1" noChangeArrowheads="1"/>
          </p:cNvSpPr>
          <p:nvPr>
            <p:ph type="body" idx="1"/>
          </p:nvPr>
        </p:nvSpPr>
        <p:spPr/>
        <p:txBody>
          <a:bodyPr/>
          <a:lstStyle/>
          <a:p>
            <a:pPr eaLnBrk="1" hangingPunct="1"/>
            <a:r>
              <a:rPr lang="en-US" smtClean="0"/>
              <a:t>Seed picking can begin once the data sheet is filled out through to the “Directions to the site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SCN0895"/>
          <p:cNvPicPr>
            <a:picLocks noChangeAspect="1" noChangeArrowheads="1"/>
          </p:cNvPicPr>
          <p:nvPr/>
        </p:nvPicPr>
        <p:blipFill>
          <a:blip r:embed="rId3" cstate="print"/>
          <a:srcRect/>
          <a:stretch>
            <a:fillRect/>
          </a:stretch>
        </p:blipFill>
        <p:spPr bwMode="auto">
          <a:xfrm>
            <a:off x="1447800" y="228600"/>
            <a:ext cx="6242050" cy="4681538"/>
          </a:xfrm>
          <a:prstGeom prst="rect">
            <a:avLst/>
          </a:prstGeom>
          <a:noFill/>
          <a:ln w="9525">
            <a:noFill/>
            <a:miter lim="800000"/>
            <a:headEnd/>
            <a:tailEnd/>
          </a:ln>
        </p:spPr>
      </p:pic>
      <p:sp>
        <p:nvSpPr>
          <p:cNvPr id="74755" name="Text Box 3"/>
          <p:cNvSpPr txBox="1">
            <a:spLocks noChangeArrowheads="1"/>
          </p:cNvSpPr>
          <p:nvPr/>
        </p:nvSpPr>
        <p:spPr bwMode="auto">
          <a:xfrm>
            <a:off x="1447800" y="5486400"/>
            <a:ext cx="6400800" cy="915988"/>
          </a:xfrm>
          <a:prstGeom prst="rect">
            <a:avLst/>
          </a:prstGeom>
          <a:solidFill>
            <a:srgbClr val="A50021"/>
          </a:solidFill>
          <a:ln w="9525">
            <a:noFill/>
            <a:miter lim="800000"/>
            <a:headEnd/>
            <a:tailEnd/>
          </a:ln>
        </p:spPr>
        <p:txBody>
          <a:bodyPr>
            <a:spAutoFit/>
          </a:bodyPr>
          <a:lstStyle/>
          <a:p>
            <a:pPr>
              <a:spcBef>
                <a:spcPct val="50000"/>
              </a:spcBef>
            </a:pPr>
            <a:r>
              <a:rPr lang="en-US"/>
              <a:t>For seeds that can be reached from the ground, hold the branch in one hand and pull or strip the seeds from the tree with the other hand.</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SCN0896"/>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75779" name="Text Box 3"/>
          <p:cNvSpPr txBox="1">
            <a:spLocks noChangeArrowheads="1"/>
          </p:cNvSpPr>
          <p:nvPr/>
        </p:nvSpPr>
        <p:spPr bwMode="auto">
          <a:xfrm>
            <a:off x="2971800" y="6019800"/>
            <a:ext cx="2971800" cy="366713"/>
          </a:xfrm>
          <a:prstGeom prst="rect">
            <a:avLst/>
          </a:prstGeom>
          <a:solidFill>
            <a:srgbClr val="A50021"/>
          </a:solidFill>
          <a:ln w="9525">
            <a:noFill/>
            <a:miter lim="800000"/>
            <a:headEnd/>
            <a:tailEnd/>
          </a:ln>
        </p:spPr>
        <p:txBody>
          <a:bodyPr>
            <a:spAutoFit/>
          </a:bodyPr>
          <a:lstStyle/>
          <a:p>
            <a:pPr>
              <a:spcBef>
                <a:spcPct val="50000"/>
              </a:spcBef>
            </a:pPr>
            <a:r>
              <a:rPr lang="en-US"/>
              <a:t>Seeds pulled from the tree.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SCN0897"/>
          <p:cNvPicPr>
            <a:picLocks noChangeAspect="1" noChangeArrowheads="1"/>
          </p:cNvPicPr>
          <p:nvPr/>
        </p:nvPicPr>
        <p:blipFill>
          <a:blip r:embed="rId3" cstate="print"/>
          <a:srcRect/>
          <a:stretch>
            <a:fillRect/>
          </a:stretch>
        </p:blipFill>
        <p:spPr bwMode="auto">
          <a:xfrm>
            <a:off x="2230438" y="307975"/>
            <a:ext cx="4681537" cy="6242050"/>
          </a:xfrm>
          <a:prstGeom prst="rect">
            <a:avLst/>
          </a:prstGeom>
          <a:noFill/>
          <a:ln w="9525">
            <a:noFill/>
            <a:miter lim="800000"/>
            <a:headEnd/>
            <a:tailEnd/>
          </a:ln>
        </p:spPr>
      </p:pic>
      <p:sp>
        <p:nvSpPr>
          <p:cNvPr id="76803" name="Text Box 3"/>
          <p:cNvSpPr txBox="1">
            <a:spLocks noChangeArrowheads="1"/>
          </p:cNvSpPr>
          <p:nvPr/>
        </p:nvSpPr>
        <p:spPr bwMode="auto">
          <a:xfrm>
            <a:off x="7162800" y="762000"/>
            <a:ext cx="1600200" cy="3387725"/>
          </a:xfrm>
          <a:prstGeom prst="rect">
            <a:avLst/>
          </a:prstGeom>
          <a:solidFill>
            <a:srgbClr val="A50021"/>
          </a:solidFill>
          <a:ln w="9525">
            <a:noFill/>
            <a:miter lim="800000"/>
            <a:headEnd/>
            <a:tailEnd/>
          </a:ln>
        </p:spPr>
        <p:txBody>
          <a:bodyPr>
            <a:spAutoFit/>
          </a:bodyPr>
          <a:lstStyle/>
          <a:p>
            <a:pPr>
              <a:spcBef>
                <a:spcPct val="50000"/>
              </a:spcBef>
            </a:pPr>
            <a:r>
              <a:rPr lang="en-US"/>
              <a:t>The seeds are next put into the collection bag that was marked earlier with the Collector’s ID number and Seed lot number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DSCN045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91171" name="Text Box 3"/>
          <p:cNvSpPr txBox="1">
            <a:spLocks noChangeArrowheads="1"/>
          </p:cNvSpPr>
          <p:nvPr/>
        </p:nvSpPr>
        <p:spPr bwMode="auto">
          <a:xfrm>
            <a:off x="2514600" y="5181600"/>
            <a:ext cx="6629400" cy="1465263"/>
          </a:xfrm>
          <a:prstGeom prst="rect">
            <a:avLst/>
          </a:prstGeom>
          <a:solidFill>
            <a:schemeClr val="accent2"/>
          </a:solidFill>
          <a:ln w="9525">
            <a:noFill/>
            <a:miter lim="800000"/>
            <a:headEnd/>
            <a:tailEnd/>
          </a:ln>
          <a:effectLst/>
        </p:spPr>
        <p:txBody>
          <a:bodyPr>
            <a:spAutoFit/>
          </a:bodyPr>
          <a:lstStyle/>
          <a:p>
            <a:pPr>
              <a:spcBef>
                <a:spcPct val="50000"/>
              </a:spcBef>
            </a:pPr>
            <a:r>
              <a:rPr lang="en-US">
                <a:solidFill>
                  <a:srgbClr val="FFFF00"/>
                </a:solidFill>
              </a:rPr>
              <a:t>As an interim step it is often helpful to toss the seed into a tote bin.  The bin is more stable on uneven ground and in the wind than is a paper bag.  Once the seeds are collected they can be transferred from tote to bag. The tote can also serve as a carrier for the collection supplies.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6172200" y="609600"/>
            <a:ext cx="2743200" cy="6186488"/>
          </a:xfrm>
          <a:prstGeom prst="rect">
            <a:avLst/>
          </a:prstGeom>
          <a:solidFill>
            <a:srgbClr val="A50021"/>
          </a:solidFill>
          <a:ln w="9525">
            <a:noFill/>
            <a:miter lim="800000"/>
            <a:headEnd/>
            <a:tailEnd/>
          </a:ln>
        </p:spPr>
        <p:txBody>
          <a:bodyPr>
            <a:spAutoFit/>
          </a:bodyPr>
          <a:lstStyle/>
          <a:p>
            <a:pPr>
              <a:spcBef>
                <a:spcPct val="50000"/>
              </a:spcBef>
            </a:pPr>
            <a:r>
              <a:rPr lang="en-US"/>
              <a:t>As many seeds as reasonably possible should be taken from each tree.  This will maximize the benefit from the effort of finding the tree by making the most research possible.</a:t>
            </a:r>
          </a:p>
          <a:p>
            <a:pPr>
              <a:spcBef>
                <a:spcPct val="50000"/>
              </a:spcBef>
            </a:pPr>
            <a:endParaRPr lang="en-US"/>
          </a:p>
          <a:p>
            <a:pPr>
              <a:spcBef>
                <a:spcPct val="50000"/>
              </a:spcBef>
            </a:pPr>
            <a:r>
              <a:rPr lang="en-US"/>
              <a:t>A good minimum to shot for is to cover the bottom of the paper grocery sack about 3 inches deep with seeds.</a:t>
            </a:r>
          </a:p>
          <a:p>
            <a:pPr>
              <a:spcBef>
                <a:spcPct val="50000"/>
              </a:spcBef>
            </a:pPr>
            <a:endParaRPr lang="en-US"/>
          </a:p>
          <a:p>
            <a:pPr>
              <a:spcBef>
                <a:spcPct val="50000"/>
              </a:spcBef>
            </a:pPr>
            <a:r>
              <a:rPr lang="en-US"/>
              <a:t>It would not be a good use of time and supplies to take more than one full bag from any one tree.</a:t>
            </a:r>
          </a:p>
        </p:txBody>
      </p:sp>
      <p:pic>
        <p:nvPicPr>
          <p:cNvPr id="77827" name="Picture 5" descr="DSCN2358.JPG"/>
          <p:cNvPicPr>
            <a:picLocks noChangeAspect="1"/>
          </p:cNvPicPr>
          <p:nvPr/>
        </p:nvPicPr>
        <p:blipFill>
          <a:blip r:embed="rId3" cstate="print"/>
          <a:srcRect/>
          <a:stretch>
            <a:fillRect/>
          </a:stretch>
        </p:blipFill>
        <p:spPr bwMode="auto">
          <a:xfrm>
            <a:off x="533400" y="50800"/>
            <a:ext cx="5105400" cy="6807200"/>
          </a:xfrm>
          <a:prstGeom prst="rect">
            <a:avLst/>
          </a:prstGeom>
          <a:noFill/>
          <a:ln w="9525">
            <a:noFill/>
            <a:miter lim="800000"/>
            <a:headEnd/>
            <a:tailEnd/>
          </a:ln>
        </p:spPr>
      </p:pic>
      <p:cxnSp>
        <p:nvCxnSpPr>
          <p:cNvPr id="8" name="Straight Connector 7"/>
          <p:cNvCxnSpPr/>
          <p:nvPr/>
        </p:nvCxnSpPr>
        <p:spPr>
          <a:xfrm flipV="1">
            <a:off x="1752600" y="5638800"/>
            <a:ext cx="2895600" cy="76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829" name="TextBox 8"/>
          <p:cNvSpPr txBox="1">
            <a:spLocks noChangeArrowheads="1"/>
          </p:cNvSpPr>
          <p:nvPr/>
        </p:nvSpPr>
        <p:spPr bwMode="auto">
          <a:xfrm>
            <a:off x="2133600" y="5181600"/>
            <a:ext cx="2133600" cy="369888"/>
          </a:xfrm>
          <a:prstGeom prst="rect">
            <a:avLst/>
          </a:prstGeom>
          <a:noFill/>
          <a:ln w="9525">
            <a:noFill/>
            <a:miter lim="800000"/>
            <a:headEnd/>
            <a:tailEnd/>
          </a:ln>
        </p:spPr>
        <p:txBody>
          <a:bodyPr>
            <a:spAutoFit/>
          </a:bodyPr>
          <a:lstStyle/>
          <a:p>
            <a:r>
              <a:rPr lang="en-US" b="1">
                <a:solidFill>
                  <a:schemeClr val="bg1"/>
                </a:solidFill>
              </a:rPr>
              <a:t>Minimum Fill Line</a:t>
            </a:r>
          </a:p>
        </p:txBody>
      </p:sp>
      <p:cxnSp>
        <p:nvCxnSpPr>
          <p:cNvPr id="11" name="Straight Arrow Connector 10"/>
          <p:cNvCxnSpPr/>
          <p:nvPr/>
        </p:nvCxnSpPr>
        <p:spPr>
          <a:xfrm rot="5400000">
            <a:off x="1905001" y="6019800"/>
            <a:ext cx="609600" cy="317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77831" name="TextBox 11"/>
          <p:cNvSpPr txBox="1">
            <a:spLocks noChangeArrowheads="1"/>
          </p:cNvSpPr>
          <p:nvPr/>
        </p:nvSpPr>
        <p:spPr bwMode="auto">
          <a:xfrm>
            <a:off x="2362200" y="5867400"/>
            <a:ext cx="1295400" cy="369888"/>
          </a:xfrm>
          <a:prstGeom prst="rect">
            <a:avLst/>
          </a:prstGeom>
          <a:noFill/>
          <a:ln w="9525">
            <a:noFill/>
            <a:miter lim="800000"/>
            <a:headEnd/>
            <a:tailEnd/>
          </a:ln>
        </p:spPr>
        <p:txBody>
          <a:bodyPr>
            <a:spAutoFit/>
          </a:bodyPr>
          <a:lstStyle/>
          <a:p>
            <a:r>
              <a:rPr lang="en-US">
                <a:solidFill>
                  <a:schemeClr val="bg1"/>
                </a:solidFill>
              </a:rPr>
              <a:t>3 inches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SCN0899"/>
          <p:cNvPicPr>
            <a:picLocks noChangeAspect="1" noChangeArrowheads="1"/>
          </p:cNvPicPr>
          <p:nvPr/>
        </p:nvPicPr>
        <p:blipFill>
          <a:blip r:embed="rId3" cstate="print"/>
          <a:srcRect/>
          <a:stretch>
            <a:fillRect/>
          </a:stretch>
        </p:blipFill>
        <p:spPr bwMode="auto">
          <a:xfrm>
            <a:off x="1447800" y="228600"/>
            <a:ext cx="6242050" cy="4681538"/>
          </a:xfrm>
          <a:prstGeom prst="rect">
            <a:avLst/>
          </a:prstGeom>
          <a:noFill/>
          <a:ln w="9525">
            <a:noFill/>
            <a:miter lim="800000"/>
            <a:headEnd/>
            <a:tailEnd/>
          </a:ln>
        </p:spPr>
      </p:pic>
      <p:sp>
        <p:nvSpPr>
          <p:cNvPr id="78851" name="Text Box 3"/>
          <p:cNvSpPr txBox="1">
            <a:spLocks noChangeArrowheads="1"/>
          </p:cNvSpPr>
          <p:nvPr/>
        </p:nvSpPr>
        <p:spPr bwMode="auto">
          <a:xfrm>
            <a:off x="1447800" y="5334000"/>
            <a:ext cx="6705600" cy="1190625"/>
          </a:xfrm>
          <a:prstGeom prst="rect">
            <a:avLst/>
          </a:prstGeom>
          <a:solidFill>
            <a:srgbClr val="A50021"/>
          </a:solidFill>
          <a:ln w="9525">
            <a:noFill/>
            <a:miter lim="800000"/>
            <a:headEnd/>
            <a:tailEnd/>
          </a:ln>
        </p:spPr>
        <p:txBody>
          <a:bodyPr>
            <a:spAutoFit/>
          </a:bodyPr>
          <a:lstStyle/>
          <a:p>
            <a:pPr>
              <a:spcBef>
                <a:spcPct val="50000"/>
              </a:spcBef>
            </a:pPr>
            <a:r>
              <a:rPr lang="en-US"/>
              <a:t>After picking all the seeds that can be reached, a twig sample is taken for identification purposes.  To do this grasp the twig with both hands and break off a the end of the twig (about a 6 to 9 inch long piece).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z="2400" smtClean="0"/>
              <a:t>Blue Ash Seed Collection Sites in Southern Indiana </a:t>
            </a:r>
            <a:br>
              <a:rPr lang="en-US" sz="2400" smtClean="0"/>
            </a:br>
            <a:r>
              <a:rPr lang="en-US" sz="1600" smtClean="0"/>
              <a:t>Map 3: Blue Ash Range Shaded in Blue Color </a:t>
            </a:r>
            <a:r>
              <a:rPr lang="en-US" smtClean="0"/>
              <a:t/>
            </a:r>
            <a:br>
              <a:rPr lang="en-US" smtClean="0"/>
            </a:br>
            <a:r>
              <a:rPr lang="en-US" sz="1200" smtClean="0"/>
              <a:t>(Counties are outlined)</a:t>
            </a:r>
            <a:endParaRPr lang="en-US" smtClean="0"/>
          </a:p>
        </p:txBody>
      </p:sp>
      <p:pic>
        <p:nvPicPr>
          <p:cNvPr id="9219" name="Content Placeholder 3"/>
          <p:cNvPicPr>
            <a:picLocks noGrp="1"/>
          </p:cNvPicPr>
          <p:nvPr>
            <p:ph idx="1"/>
          </p:nvPr>
        </p:nvPicPr>
        <p:blipFill>
          <a:blip r:embed="rId2" cstate="print"/>
          <a:srcRect/>
          <a:stretch>
            <a:fillRect/>
          </a:stretch>
        </p:blipFill>
        <p:spPr>
          <a:xfrm>
            <a:off x="381000" y="1524000"/>
            <a:ext cx="5473700" cy="4525963"/>
          </a:xfrm>
        </p:spPr>
      </p:pic>
      <p:sp>
        <p:nvSpPr>
          <p:cNvPr id="9220" name="TextBox 4"/>
          <p:cNvSpPr txBox="1">
            <a:spLocks noChangeArrowheads="1"/>
          </p:cNvSpPr>
          <p:nvPr/>
        </p:nvSpPr>
        <p:spPr bwMode="auto">
          <a:xfrm>
            <a:off x="6324600" y="1524000"/>
            <a:ext cx="2590800" cy="4585871"/>
          </a:xfrm>
          <a:prstGeom prst="rect">
            <a:avLst/>
          </a:prstGeom>
          <a:noFill/>
          <a:ln w="9525">
            <a:noFill/>
            <a:miter lim="800000"/>
            <a:headEnd/>
            <a:tailEnd/>
          </a:ln>
        </p:spPr>
        <p:txBody>
          <a:bodyPr>
            <a:spAutoFit/>
          </a:bodyPr>
          <a:lstStyle/>
          <a:p>
            <a:r>
              <a:rPr lang="en-US" sz="1400" dirty="0"/>
              <a:t>A blue dot indicates where a collection is needed.  More trees beyond this minimum are welcome if time and resources permit.  Individual trees should be no less than 100 feet apart.  The dots have been spaced to give collections that are fairly evenly distributed across the whole species range.  Their specific location is, however, only </a:t>
            </a:r>
            <a:r>
              <a:rPr lang="en-US" sz="1400" dirty="0" smtClean="0"/>
              <a:t>an approximate location for a tree.  </a:t>
            </a:r>
            <a:r>
              <a:rPr lang="en-US" sz="1400" dirty="0"/>
              <a:t>Therefore, </a:t>
            </a:r>
            <a:r>
              <a:rPr lang="en-US" sz="1400" dirty="0" smtClean="0"/>
              <a:t>there might not be a fruiting blue ash tree exactly at the dot.  Then the </a:t>
            </a:r>
            <a:r>
              <a:rPr lang="en-US" sz="1400" dirty="0"/>
              <a:t>actual collection </a:t>
            </a:r>
            <a:r>
              <a:rPr lang="en-US" sz="1400" dirty="0" smtClean="0"/>
              <a:t>needs to </a:t>
            </a:r>
            <a:r>
              <a:rPr lang="en-US" sz="1400" dirty="0"/>
              <a:t>be made at another location </a:t>
            </a:r>
            <a:r>
              <a:rPr lang="en-US" sz="1400" dirty="0" smtClean="0"/>
              <a:t>but not </a:t>
            </a:r>
            <a:r>
              <a:rPr lang="en-US" sz="1400" dirty="0"/>
              <a:t>too close to </a:t>
            </a:r>
            <a:r>
              <a:rPr lang="en-US" sz="1400" dirty="0" smtClean="0"/>
              <a:t>any  of the other dots.  </a:t>
            </a:r>
            <a:endParaRPr lang="en-US" sz="1400" dirty="0"/>
          </a:p>
          <a:p>
            <a:endParaRPr lang="en-US" sz="1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SCN0900"/>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79875" name="Text Box 3"/>
          <p:cNvSpPr txBox="1">
            <a:spLocks noChangeArrowheads="1"/>
          </p:cNvSpPr>
          <p:nvPr/>
        </p:nvSpPr>
        <p:spPr bwMode="auto">
          <a:xfrm>
            <a:off x="2286000" y="6096000"/>
            <a:ext cx="4495800" cy="915988"/>
          </a:xfrm>
          <a:prstGeom prst="rect">
            <a:avLst/>
          </a:prstGeom>
          <a:solidFill>
            <a:srgbClr val="A50021"/>
          </a:solidFill>
          <a:ln w="9525">
            <a:noFill/>
            <a:miter lim="800000"/>
            <a:headEnd/>
            <a:tailEnd/>
          </a:ln>
        </p:spPr>
        <p:txBody>
          <a:bodyPr>
            <a:spAutoFit/>
          </a:bodyPr>
          <a:lstStyle/>
          <a:p>
            <a:pPr>
              <a:spcBef>
                <a:spcPct val="50000"/>
              </a:spcBef>
            </a:pPr>
            <a:r>
              <a:rPr lang="en-US"/>
              <a:t>The twig should snap off relatively easily.  From a tall tree it may be necessary to use a pole pruner to take the twig sample.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SCN0901"/>
          <p:cNvPicPr>
            <a:picLocks noChangeAspect="1" noChangeArrowheads="1"/>
          </p:cNvPicPr>
          <p:nvPr/>
        </p:nvPicPr>
        <p:blipFill>
          <a:blip r:embed="rId3" cstate="print"/>
          <a:srcRect/>
          <a:stretch>
            <a:fillRect/>
          </a:stretch>
        </p:blipFill>
        <p:spPr bwMode="auto">
          <a:xfrm>
            <a:off x="2230438" y="307975"/>
            <a:ext cx="4681537" cy="6242050"/>
          </a:xfrm>
          <a:prstGeom prst="rect">
            <a:avLst/>
          </a:prstGeom>
          <a:noFill/>
          <a:ln w="9525">
            <a:noFill/>
            <a:miter lim="800000"/>
            <a:headEnd/>
            <a:tailEnd/>
          </a:ln>
        </p:spPr>
      </p:pic>
      <p:sp>
        <p:nvSpPr>
          <p:cNvPr id="80899" name="Text Box 3"/>
          <p:cNvSpPr txBox="1">
            <a:spLocks noChangeArrowheads="1"/>
          </p:cNvSpPr>
          <p:nvPr/>
        </p:nvSpPr>
        <p:spPr bwMode="auto">
          <a:xfrm>
            <a:off x="7162800" y="762000"/>
            <a:ext cx="1447800" cy="2289175"/>
          </a:xfrm>
          <a:prstGeom prst="rect">
            <a:avLst/>
          </a:prstGeom>
          <a:solidFill>
            <a:srgbClr val="A50021"/>
          </a:solidFill>
          <a:ln w="9525">
            <a:noFill/>
            <a:miter lim="800000"/>
            <a:headEnd/>
            <a:tailEnd/>
          </a:ln>
        </p:spPr>
        <p:txBody>
          <a:bodyPr>
            <a:spAutoFit/>
          </a:bodyPr>
          <a:lstStyle/>
          <a:p>
            <a:pPr>
              <a:spcBef>
                <a:spcPct val="50000"/>
              </a:spcBef>
            </a:pPr>
            <a:r>
              <a:rPr lang="en-US"/>
              <a:t>Pull all the leaves off of the twig and drop it in the bag with the seeds you have just collected.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3"/>
          <p:cNvSpPr txBox="1">
            <a:spLocks noChangeArrowheads="1"/>
          </p:cNvSpPr>
          <p:nvPr/>
        </p:nvSpPr>
        <p:spPr bwMode="auto">
          <a:xfrm>
            <a:off x="1524000" y="5486400"/>
            <a:ext cx="6324600" cy="915988"/>
          </a:xfrm>
          <a:prstGeom prst="rect">
            <a:avLst/>
          </a:prstGeom>
          <a:solidFill>
            <a:srgbClr val="A50021"/>
          </a:solidFill>
          <a:ln w="9525">
            <a:noFill/>
            <a:miter lim="800000"/>
            <a:headEnd/>
            <a:tailEnd/>
          </a:ln>
        </p:spPr>
        <p:txBody>
          <a:bodyPr>
            <a:spAutoFit/>
          </a:bodyPr>
          <a:lstStyle/>
          <a:p>
            <a:pPr>
              <a:spcBef>
                <a:spcPct val="50000"/>
              </a:spcBef>
            </a:pPr>
            <a:r>
              <a:rPr lang="en-US"/>
              <a:t>Mark the data collection sheet that you have put a twig sample in the bag.  This is done just to make sure the twig sample was taken and not forgotten.</a:t>
            </a:r>
          </a:p>
        </p:txBody>
      </p:sp>
      <p:pic>
        <p:nvPicPr>
          <p:cNvPr id="4" name="Picture 3" descr="DSCN2375.JPG"/>
          <p:cNvPicPr>
            <a:picLocks noChangeAspect="1"/>
          </p:cNvPicPr>
          <p:nvPr/>
        </p:nvPicPr>
        <p:blipFill>
          <a:blip r:embed="rId3" cstate="print"/>
          <a:stretch>
            <a:fillRect/>
          </a:stretch>
        </p:blipFill>
        <p:spPr>
          <a:xfrm>
            <a:off x="1143000" y="152400"/>
            <a:ext cx="7035800" cy="527685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SCN0903"/>
          <p:cNvPicPr>
            <a:picLocks noChangeAspect="1" noChangeArrowheads="1"/>
          </p:cNvPicPr>
          <p:nvPr/>
        </p:nvPicPr>
        <p:blipFill>
          <a:blip r:embed="rId3" cstate="print"/>
          <a:srcRect/>
          <a:stretch>
            <a:fillRect/>
          </a:stretch>
        </p:blipFill>
        <p:spPr bwMode="auto">
          <a:xfrm>
            <a:off x="1447800" y="228600"/>
            <a:ext cx="6242050" cy="4681538"/>
          </a:xfrm>
          <a:prstGeom prst="rect">
            <a:avLst/>
          </a:prstGeom>
          <a:noFill/>
          <a:ln w="9525">
            <a:noFill/>
            <a:miter lim="800000"/>
            <a:headEnd/>
            <a:tailEnd/>
          </a:ln>
        </p:spPr>
      </p:pic>
      <p:sp>
        <p:nvSpPr>
          <p:cNvPr id="82947" name="Text Box 3"/>
          <p:cNvSpPr txBox="1">
            <a:spLocks noChangeArrowheads="1"/>
          </p:cNvSpPr>
          <p:nvPr/>
        </p:nvSpPr>
        <p:spPr bwMode="auto">
          <a:xfrm>
            <a:off x="1447800" y="5410200"/>
            <a:ext cx="6248400" cy="915988"/>
          </a:xfrm>
          <a:prstGeom prst="rect">
            <a:avLst/>
          </a:prstGeom>
          <a:solidFill>
            <a:srgbClr val="A50021"/>
          </a:solidFill>
          <a:ln w="9525">
            <a:noFill/>
            <a:miter lim="800000"/>
            <a:headEnd/>
            <a:tailEnd/>
          </a:ln>
        </p:spPr>
        <p:txBody>
          <a:bodyPr>
            <a:spAutoFit/>
          </a:bodyPr>
          <a:lstStyle/>
          <a:p>
            <a:pPr>
              <a:spcBef>
                <a:spcPct val="50000"/>
              </a:spcBef>
            </a:pPr>
            <a:r>
              <a:rPr lang="en-US"/>
              <a:t>With the twig sample in the bag, fold the top of the bag over once and staple it shut in three or four places to be sure the seeds will not spill out.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SCN1085"/>
          <p:cNvPicPr>
            <a:picLocks noChangeAspect="1" noChangeArrowheads="1"/>
          </p:cNvPicPr>
          <p:nvPr/>
        </p:nvPicPr>
        <p:blipFill>
          <a:blip r:embed="rId3" cstate="print"/>
          <a:srcRect/>
          <a:stretch>
            <a:fillRect/>
          </a:stretch>
        </p:blipFill>
        <p:spPr bwMode="auto">
          <a:xfrm>
            <a:off x="1524000" y="609600"/>
            <a:ext cx="6242050" cy="4681538"/>
          </a:xfrm>
          <a:prstGeom prst="rect">
            <a:avLst/>
          </a:prstGeom>
          <a:noFill/>
          <a:ln w="9525">
            <a:noFill/>
            <a:miter lim="800000"/>
            <a:headEnd/>
            <a:tailEnd/>
          </a:ln>
        </p:spPr>
      </p:pic>
      <p:sp>
        <p:nvSpPr>
          <p:cNvPr id="83971" name="Text Box 3"/>
          <p:cNvSpPr txBox="1">
            <a:spLocks noChangeArrowheads="1"/>
          </p:cNvSpPr>
          <p:nvPr/>
        </p:nvSpPr>
        <p:spPr bwMode="auto">
          <a:xfrm>
            <a:off x="1295400" y="5562600"/>
            <a:ext cx="6629400" cy="915988"/>
          </a:xfrm>
          <a:prstGeom prst="rect">
            <a:avLst/>
          </a:prstGeom>
          <a:solidFill>
            <a:srgbClr val="A50021"/>
          </a:solidFill>
          <a:ln w="9525">
            <a:noFill/>
            <a:miter lim="800000"/>
            <a:headEnd/>
            <a:tailEnd/>
          </a:ln>
        </p:spPr>
        <p:txBody>
          <a:bodyPr>
            <a:spAutoFit/>
          </a:bodyPr>
          <a:lstStyle/>
          <a:p>
            <a:pPr>
              <a:spcBef>
                <a:spcPct val="50000"/>
              </a:spcBef>
            </a:pPr>
            <a:r>
              <a:rPr lang="en-US"/>
              <a:t>When using the small stapler, be sure the staples pass beneath the little “ears” shown with the arrows.  Otherwise the staples will not feed correctly and the tool will not work.</a:t>
            </a:r>
          </a:p>
        </p:txBody>
      </p:sp>
      <p:sp>
        <p:nvSpPr>
          <p:cNvPr id="83972" name="Line 4"/>
          <p:cNvSpPr>
            <a:spLocks noChangeShapeType="1"/>
          </p:cNvSpPr>
          <p:nvPr/>
        </p:nvSpPr>
        <p:spPr bwMode="auto">
          <a:xfrm flipH="1" flipV="1">
            <a:off x="5867400" y="2438400"/>
            <a:ext cx="609600" cy="152400"/>
          </a:xfrm>
          <a:prstGeom prst="line">
            <a:avLst/>
          </a:prstGeom>
          <a:noFill/>
          <a:ln w="9525">
            <a:solidFill>
              <a:srgbClr val="A50021"/>
            </a:solidFill>
            <a:round/>
            <a:headEnd/>
            <a:tailEnd type="triangle" w="med" len="med"/>
          </a:ln>
        </p:spPr>
        <p:txBody>
          <a:bodyPr/>
          <a:lstStyle/>
          <a:p>
            <a:endParaRPr lang="en-US"/>
          </a:p>
        </p:txBody>
      </p:sp>
      <p:sp>
        <p:nvSpPr>
          <p:cNvPr id="83973" name="Line 5"/>
          <p:cNvSpPr>
            <a:spLocks noChangeShapeType="1"/>
          </p:cNvSpPr>
          <p:nvPr/>
        </p:nvSpPr>
        <p:spPr bwMode="auto">
          <a:xfrm flipH="1">
            <a:off x="5943600" y="2895600"/>
            <a:ext cx="609600" cy="152400"/>
          </a:xfrm>
          <a:prstGeom prst="line">
            <a:avLst/>
          </a:prstGeom>
          <a:noFill/>
          <a:ln w="9525">
            <a:solidFill>
              <a:srgbClr val="A50021"/>
            </a:solidFill>
            <a:round/>
            <a:headEnd/>
            <a:tailEnd type="triangle" w="med" len="med"/>
          </a:ln>
        </p:spPr>
        <p:txBody>
          <a:bodyPr/>
          <a:lstStyle/>
          <a:p>
            <a:endParaRPr lang="en-US"/>
          </a:p>
        </p:txBody>
      </p:sp>
      <p:sp>
        <p:nvSpPr>
          <p:cNvPr id="83974" name="Text Box 6"/>
          <p:cNvSpPr txBox="1">
            <a:spLocks noChangeArrowheads="1"/>
          </p:cNvSpPr>
          <p:nvPr/>
        </p:nvSpPr>
        <p:spPr bwMode="auto">
          <a:xfrm>
            <a:off x="6629400" y="2590800"/>
            <a:ext cx="1066800" cy="366713"/>
          </a:xfrm>
          <a:prstGeom prst="rect">
            <a:avLst/>
          </a:prstGeom>
          <a:solidFill>
            <a:srgbClr val="A50021"/>
          </a:solidFill>
          <a:ln w="9525">
            <a:noFill/>
            <a:miter lim="800000"/>
            <a:headEnd/>
            <a:tailEnd/>
          </a:ln>
        </p:spPr>
        <p:txBody>
          <a:bodyPr>
            <a:spAutoFit/>
          </a:bodyPr>
          <a:lstStyle/>
          <a:p>
            <a:pPr>
              <a:spcBef>
                <a:spcPct val="50000"/>
              </a:spcBef>
            </a:pPr>
            <a:r>
              <a:rPr lang="en-US"/>
              <a:t>“ears”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SCN1077"/>
          <p:cNvPicPr>
            <a:picLocks noChangeAspect="1" noChangeArrowheads="1"/>
          </p:cNvPicPr>
          <p:nvPr/>
        </p:nvPicPr>
        <p:blipFill>
          <a:blip r:embed="rId3" cstate="print"/>
          <a:srcRect/>
          <a:stretch>
            <a:fillRect/>
          </a:stretch>
        </p:blipFill>
        <p:spPr bwMode="auto">
          <a:xfrm>
            <a:off x="1600200" y="381000"/>
            <a:ext cx="6242050" cy="4681538"/>
          </a:xfrm>
          <a:prstGeom prst="rect">
            <a:avLst/>
          </a:prstGeom>
          <a:noFill/>
          <a:ln w="9525">
            <a:noFill/>
            <a:miter lim="800000"/>
            <a:headEnd/>
            <a:tailEnd/>
          </a:ln>
        </p:spPr>
      </p:pic>
      <p:sp>
        <p:nvSpPr>
          <p:cNvPr id="84995" name="Text Box 3"/>
          <p:cNvSpPr txBox="1">
            <a:spLocks noChangeArrowheads="1"/>
          </p:cNvSpPr>
          <p:nvPr/>
        </p:nvSpPr>
        <p:spPr bwMode="auto">
          <a:xfrm>
            <a:off x="1524000" y="5562600"/>
            <a:ext cx="6477000" cy="641350"/>
          </a:xfrm>
          <a:prstGeom prst="rect">
            <a:avLst/>
          </a:prstGeom>
          <a:solidFill>
            <a:srgbClr val="A50021"/>
          </a:solidFill>
          <a:ln w="9525">
            <a:noFill/>
            <a:miter lim="800000"/>
            <a:headEnd/>
            <a:tailEnd/>
          </a:ln>
        </p:spPr>
        <p:txBody>
          <a:bodyPr>
            <a:spAutoFit/>
          </a:bodyPr>
          <a:lstStyle/>
          <a:p>
            <a:pPr>
              <a:spcBef>
                <a:spcPct val="50000"/>
              </a:spcBef>
            </a:pPr>
            <a:r>
              <a:rPr lang="en-US"/>
              <a:t>Bags can be folded down to make them easier to ship and carry.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SCN0916"/>
          <p:cNvPicPr>
            <a:picLocks noChangeAspect="1" noChangeArrowheads="1"/>
          </p:cNvPicPr>
          <p:nvPr/>
        </p:nvPicPr>
        <p:blipFill>
          <a:blip r:embed="rId3" cstate="print"/>
          <a:srcRect/>
          <a:stretch>
            <a:fillRect/>
          </a:stretch>
        </p:blipFill>
        <p:spPr bwMode="auto">
          <a:xfrm>
            <a:off x="2230438" y="307975"/>
            <a:ext cx="4681537" cy="6242050"/>
          </a:xfrm>
          <a:prstGeom prst="rect">
            <a:avLst/>
          </a:prstGeom>
          <a:noFill/>
          <a:ln w="9525">
            <a:noFill/>
            <a:miter lim="800000"/>
            <a:headEnd/>
            <a:tailEnd/>
          </a:ln>
        </p:spPr>
      </p:pic>
      <p:sp>
        <p:nvSpPr>
          <p:cNvPr id="86019" name="Text Box 3"/>
          <p:cNvSpPr txBox="1">
            <a:spLocks noChangeArrowheads="1"/>
          </p:cNvSpPr>
          <p:nvPr/>
        </p:nvSpPr>
        <p:spPr bwMode="auto">
          <a:xfrm>
            <a:off x="7162800" y="609600"/>
            <a:ext cx="1524000" cy="4760913"/>
          </a:xfrm>
          <a:prstGeom prst="rect">
            <a:avLst/>
          </a:prstGeom>
          <a:solidFill>
            <a:srgbClr val="A50021"/>
          </a:solidFill>
          <a:ln w="9525">
            <a:noFill/>
            <a:miter lim="800000"/>
            <a:headEnd/>
            <a:tailEnd/>
          </a:ln>
        </p:spPr>
        <p:txBody>
          <a:bodyPr>
            <a:spAutoFit/>
          </a:bodyPr>
          <a:lstStyle/>
          <a:p>
            <a:pPr>
              <a:spcBef>
                <a:spcPct val="50000"/>
              </a:spcBef>
            </a:pPr>
            <a:r>
              <a:rPr lang="en-US"/>
              <a:t>Take a picture of the tree.  The photo provides back-up information about where the tree was growing, its size, condition, and what other trees were growing nearby.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5"/>
          <p:cNvSpPr txBox="1">
            <a:spLocks noChangeArrowheads="1"/>
          </p:cNvSpPr>
          <p:nvPr/>
        </p:nvSpPr>
        <p:spPr bwMode="auto">
          <a:xfrm>
            <a:off x="228600" y="5392738"/>
            <a:ext cx="7543800" cy="1477328"/>
          </a:xfrm>
          <a:prstGeom prst="rect">
            <a:avLst/>
          </a:prstGeom>
          <a:noFill/>
          <a:ln w="9525">
            <a:noFill/>
            <a:miter lim="800000"/>
            <a:headEnd/>
            <a:tailEnd/>
          </a:ln>
        </p:spPr>
        <p:txBody>
          <a:bodyPr>
            <a:spAutoFit/>
          </a:bodyPr>
          <a:lstStyle/>
          <a:p>
            <a:pPr>
              <a:spcBef>
                <a:spcPct val="50000"/>
              </a:spcBef>
            </a:pPr>
            <a:r>
              <a:rPr lang="en-US" dirty="0"/>
              <a:t>Two photos are taken of each tree.  One photo of the trunk and one of the full tree.  Take the photo of the trunk first. In this way the whole tree photo will be associated with the correct trunk photo. </a:t>
            </a:r>
            <a:r>
              <a:rPr lang="en-US" dirty="0" smtClean="0"/>
              <a:t>Hold the collection bag against the trunk to show the seed lot number when photographing </a:t>
            </a:r>
            <a:r>
              <a:rPr lang="en-US" dirty="0"/>
              <a:t>the </a:t>
            </a:r>
            <a:r>
              <a:rPr lang="en-US" dirty="0" smtClean="0"/>
              <a:t>trunk.  This will identify the seed lot to the tree photos.</a:t>
            </a:r>
            <a:endParaRPr lang="en-US" dirty="0"/>
          </a:p>
        </p:txBody>
      </p:sp>
      <p:pic>
        <p:nvPicPr>
          <p:cNvPr id="87044" name="Picture 6" descr="DSCN0751"/>
          <p:cNvPicPr>
            <a:picLocks noChangeAspect="1" noChangeArrowheads="1"/>
          </p:cNvPicPr>
          <p:nvPr/>
        </p:nvPicPr>
        <p:blipFill>
          <a:blip r:embed="rId2" cstate="print"/>
          <a:srcRect/>
          <a:stretch>
            <a:fillRect/>
          </a:stretch>
        </p:blipFill>
        <p:spPr bwMode="auto">
          <a:xfrm>
            <a:off x="4419600" y="381000"/>
            <a:ext cx="3995738" cy="4876800"/>
          </a:xfrm>
          <a:prstGeom prst="rect">
            <a:avLst/>
          </a:prstGeom>
          <a:noFill/>
          <a:ln w="9525">
            <a:noFill/>
            <a:miter lim="800000"/>
            <a:headEnd/>
            <a:tailEnd/>
          </a:ln>
        </p:spPr>
      </p:pic>
      <p:pic>
        <p:nvPicPr>
          <p:cNvPr id="7" name="Picture 6" descr="DSCN2379.JPG"/>
          <p:cNvPicPr>
            <a:picLocks noChangeAspect="1"/>
          </p:cNvPicPr>
          <p:nvPr/>
        </p:nvPicPr>
        <p:blipFill>
          <a:blip r:embed="rId3" cstate="print"/>
          <a:stretch>
            <a:fillRect/>
          </a:stretch>
        </p:blipFill>
        <p:spPr>
          <a:xfrm rot="5400000">
            <a:off x="-76200" y="990600"/>
            <a:ext cx="4876800" cy="3657600"/>
          </a:xfrm>
          <a:prstGeom prst="rect">
            <a:avLst/>
          </a:prstGeom>
        </p:spPr>
      </p:pic>
      <p:sp>
        <p:nvSpPr>
          <p:cNvPr id="9" name="TextBox 8"/>
          <p:cNvSpPr txBox="1"/>
          <p:nvPr/>
        </p:nvSpPr>
        <p:spPr>
          <a:xfrm>
            <a:off x="609600" y="3352800"/>
            <a:ext cx="1143000" cy="923330"/>
          </a:xfrm>
          <a:prstGeom prst="rect">
            <a:avLst/>
          </a:prstGeom>
          <a:solidFill>
            <a:srgbClr val="A50021"/>
          </a:solidFill>
        </p:spPr>
        <p:txBody>
          <a:bodyPr wrap="square" rtlCol="0">
            <a:spAutoFit/>
          </a:bodyPr>
          <a:lstStyle/>
          <a:p>
            <a:r>
              <a:rPr lang="en-US" dirty="0" smtClean="0"/>
              <a:t>Seed lot number</a:t>
            </a:r>
          </a:p>
          <a:p>
            <a:endParaRPr lang="en-US" dirty="0"/>
          </a:p>
        </p:txBody>
      </p:sp>
      <p:cxnSp>
        <p:nvCxnSpPr>
          <p:cNvPr id="11" name="Straight Arrow Connector 10"/>
          <p:cNvCxnSpPr/>
          <p:nvPr/>
        </p:nvCxnSpPr>
        <p:spPr>
          <a:xfrm>
            <a:off x="1295400" y="4267200"/>
            <a:ext cx="533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376.JPG"/>
          <p:cNvPicPr>
            <a:picLocks noChangeAspect="1"/>
          </p:cNvPicPr>
          <p:nvPr/>
        </p:nvPicPr>
        <p:blipFill>
          <a:blip r:embed="rId2" cstate="print"/>
          <a:stretch>
            <a:fillRect/>
          </a:stretch>
        </p:blipFill>
        <p:spPr>
          <a:xfrm>
            <a:off x="1295400" y="228600"/>
            <a:ext cx="7315200" cy="5486400"/>
          </a:xfrm>
          <a:prstGeom prst="rect">
            <a:avLst/>
          </a:prstGeom>
        </p:spPr>
      </p:pic>
      <p:sp>
        <p:nvSpPr>
          <p:cNvPr id="3" name="TextBox 2"/>
          <p:cNvSpPr txBox="1"/>
          <p:nvPr/>
        </p:nvSpPr>
        <p:spPr>
          <a:xfrm>
            <a:off x="2743200" y="6172200"/>
            <a:ext cx="3480440" cy="369332"/>
          </a:xfrm>
          <a:prstGeom prst="rect">
            <a:avLst/>
          </a:prstGeom>
          <a:solidFill>
            <a:srgbClr val="C00000"/>
          </a:solidFill>
        </p:spPr>
        <p:txBody>
          <a:bodyPr wrap="none" rtlCol="0">
            <a:spAutoFit/>
          </a:bodyPr>
          <a:lstStyle/>
          <a:p>
            <a:r>
              <a:rPr lang="en-US" dirty="0" smtClean="0"/>
              <a:t>Mark that the photos were taken</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4"/>
          <p:cNvSpPr txBox="1">
            <a:spLocks noChangeArrowheads="1"/>
          </p:cNvSpPr>
          <p:nvPr/>
        </p:nvSpPr>
        <p:spPr bwMode="auto">
          <a:xfrm>
            <a:off x="7162800" y="609600"/>
            <a:ext cx="1524000" cy="3113088"/>
          </a:xfrm>
          <a:prstGeom prst="rect">
            <a:avLst/>
          </a:prstGeom>
          <a:solidFill>
            <a:srgbClr val="A50021"/>
          </a:solidFill>
          <a:ln w="9525">
            <a:noFill/>
            <a:miter lim="800000"/>
            <a:headEnd/>
            <a:tailEnd/>
          </a:ln>
        </p:spPr>
        <p:txBody>
          <a:bodyPr>
            <a:spAutoFit/>
          </a:bodyPr>
          <a:lstStyle/>
          <a:p>
            <a:pPr>
              <a:spcBef>
                <a:spcPct val="50000"/>
              </a:spcBef>
            </a:pPr>
            <a:r>
              <a:rPr lang="en-US"/>
              <a:t>The entire data sheet is now reviewed to be sure all data has been recorded and all samples taken.</a:t>
            </a:r>
          </a:p>
        </p:txBody>
      </p:sp>
      <p:pic>
        <p:nvPicPr>
          <p:cNvPr id="4" name="Picture 3" descr="DSCN2377.JPG"/>
          <p:cNvPicPr>
            <a:picLocks noChangeAspect="1"/>
          </p:cNvPicPr>
          <p:nvPr/>
        </p:nvPicPr>
        <p:blipFill>
          <a:blip r:embed="rId3" cstate="print"/>
          <a:stretch>
            <a:fillRect/>
          </a:stretch>
        </p:blipFill>
        <p:spPr>
          <a:xfrm rot="5400000">
            <a:off x="1130300" y="825500"/>
            <a:ext cx="6807200" cy="5105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Species Identification</a:t>
            </a:r>
          </a:p>
        </p:txBody>
      </p:sp>
      <p:sp>
        <p:nvSpPr>
          <p:cNvPr id="10243" name="Rectangle 3"/>
          <p:cNvSpPr>
            <a:spLocks noGrp="1" noChangeArrowheads="1"/>
          </p:cNvSpPr>
          <p:nvPr>
            <p:ph type="body" idx="1"/>
          </p:nvPr>
        </p:nvSpPr>
        <p:spPr/>
        <p:txBody>
          <a:bodyPr/>
          <a:lstStyle/>
          <a:p>
            <a:pPr eaLnBrk="1" hangingPunct="1">
              <a:lnSpc>
                <a:spcPct val="80000"/>
              </a:lnSpc>
              <a:buFontTx/>
              <a:buNone/>
            </a:pPr>
            <a:r>
              <a:rPr lang="en-US" sz="2000" dirty="0" smtClean="0"/>
              <a:t>The first step in the collection process is to locate ash trees and identify their species.  The next several slides will help with species identification.  The species identification is important so that the seed is correctly identified.  Leaves, twigs, seeds and the location of the tree are all important to identify it.  A voucher specimen (a leaf, a twig, and a picture) will be taken from each mother tree to verify the species identification.  Most seed collections will occur after leaf fall or while leaves are dropping and, therefore, a leaf sample will be optional.  Contact the NSL if you feel you would like to include leaf samples in your voucher specimen.  If you need a camera the NSL can supply a disposable camera to you.  Most collectors prefer to use their own digital camera which is much easier for them and the NSL.</a:t>
            </a:r>
          </a:p>
          <a:p>
            <a:pPr eaLnBrk="1" hangingPunct="1">
              <a:lnSpc>
                <a:spcPct val="80000"/>
              </a:lnSpc>
              <a:buFontTx/>
              <a:buNone/>
            </a:pPr>
            <a:endParaRPr lang="en-US" sz="2000" dirty="0" smtClean="0"/>
          </a:p>
          <a:p>
            <a:pPr eaLnBrk="1" hangingPunct="1">
              <a:lnSpc>
                <a:spcPct val="80000"/>
              </a:lnSpc>
              <a:buFontTx/>
              <a:buNone/>
            </a:pPr>
            <a:r>
              <a:rPr lang="en-US" sz="2000" dirty="0" smtClean="0"/>
              <a:t>The characteristics can vary within a species and look like another species sometimes.  Therefore, it is necessary to look at all characteristics to make an accurate identification.</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DSCN0891"/>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93187" name="Text Box 3"/>
          <p:cNvSpPr txBox="1">
            <a:spLocks noChangeArrowheads="1"/>
          </p:cNvSpPr>
          <p:nvPr/>
        </p:nvSpPr>
        <p:spPr bwMode="auto">
          <a:xfrm>
            <a:off x="914400" y="5942013"/>
            <a:ext cx="7239000" cy="915987"/>
          </a:xfrm>
          <a:prstGeom prst="rect">
            <a:avLst/>
          </a:prstGeom>
          <a:solidFill>
            <a:srgbClr val="A50021"/>
          </a:solidFill>
          <a:ln w="9525">
            <a:noFill/>
            <a:miter lim="800000"/>
            <a:headEnd/>
            <a:tailEnd/>
          </a:ln>
        </p:spPr>
        <p:txBody>
          <a:bodyPr>
            <a:spAutoFit/>
          </a:bodyPr>
          <a:lstStyle/>
          <a:p>
            <a:pPr>
              <a:spcBef>
                <a:spcPct val="50000"/>
              </a:spcBef>
            </a:pPr>
            <a:r>
              <a:rPr lang="en-US"/>
              <a:t>Put the completed collection data sheet/envelope back into the accordion folder.  Use the cardboard to divide the completed sheets from the unused ones.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SCN0892"/>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94211" name="Text Box 3"/>
          <p:cNvSpPr txBox="1">
            <a:spLocks noChangeArrowheads="1"/>
          </p:cNvSpPr>
          <p:nvPr/>
        </p:nvSpPr>
        <p:spPr bwMode="auto">
          <a:xfrm>
            <a:off x="1524000" y="6019800"/>
            <a:ext cx="6324600" cy="641350"/>
          </a:xfrm>
          <a:prstGeom prst="rect">
            <a:avLst/>
          </a:prstGeom>
          <a:solidFill>
            <a:srgbClr val="A50021"/>
          </a:solidFill>
          <a:ln w="9525">
            <a:noFill/>
            <a:miter lim="800000"/>
            <a:headEnd/>
            <a:tailEnd/>
          </a:ln>
        </p:spPr>
        <p:txBody>
          <a:bodyPr>
            <a:spAutoFit/>
          </a:bodyPr>
          <a:lstStyle/>
          <a:p>
            <a:pPr>
              <a:spcBef>
                <a:spcPct val="50000"/>
              </a:spcBef>
            </a:pPr>
            <a:r>
              <a:rPr lang="en-US"/>
              <a:t>Close the folder and secure it with the rubber  band before moving 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SCN0894"/>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95235" name="Text Box 3"/>
          <p:cNvSpPr txBox="1">
            <a:spLocks noChangeArrowheads="1"/>
          </p:cNvSpPr>
          <p:nvPr/>
        </p:nvSpPr>
        <p:spPr bwMode="auto">
          <a:xfrm>
            <a:off x="1371600" y="6019800"/>
            <a:ext cx="6705600" cy="641350"/>
          </a:xfrm>
          <a:prstGeom prst="rect">
            <a:avLst/>
          </a:prstGeom>
          <a:solidFill>
            <a:srgbClr val="A50021"/>
          </a:solidFill>
          <a:ln w="9525">
            <a:noFill/>
            <a:miter lim="800000"/>
            <a:headEnd/>
            <a:tailEnd/>
          </a:ln>
        </p:spPr>
        <p:txBody>
          <a:bodyPr>
            <a:spAutoFit/>
          </a:bodyPr>
          <a:lstStyle/>
          <a:p>
            <a:pPr>
              <a:spcBef>
                <a:spcPct val="50000"/>
              </a:spcBef>
            </a:pPr>
            <a:r>
              <a:rPr lang="en-US"/>
              <a:t>The closed folder is now safe to transport without worry of spilling the contents.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SCN0908"/>
          <p:cNvPicPr>
            <a:picLocks noChangeAspect="1" noChangeArrowheads="1"/>
          </p:cNvPicPr>
          <p:nvPr/>
        </p:nvPicPr>
        <p:blipFill>
          <a:blip r:embed="rId3" cstate="print"/>
          <a:srcRect/>
          <a:stretch>
            <a:fillRect/>
          </a:stretch>
        </p:blipFill>
        <p:spPr bwMode="auto">
          <a:xfrm>
            <a:off x="1447800" y="381000"/>
            <a:ext cx="6242050" cy="4681538"/>
          </a:xfrm>
          <a:prstGeom prst="rect">
            <a:avLst/>
          </a:prstGeom>
          <a:noFill/>
          <a:ln w="9525">
            <a:noFill/>
            <a:miter lim="800000"/>
            <a:headEnd/>
            <a:tailEnd/>
          </a:ln>
        </p:spPr>
      </p:pic>
      <p:sp>
        <p:nvSpPr>
          <p:cNvPr id="96259" name="Text Box 3"/>
          <p:cNvSpPr txBox="1">
            <a:spLocks noChangeArrowheads="1"/>
          </p:cNvSpPr>
          <p:nvPr/>
        </p:nvSpPr>
        <p:spPr bwMode="auto">
          <a:xfrm>
            <a:off x="1447800" y="5410200"/>
            <a:ext cx="6248400" cy="1190625"/>
          </a:xfrm>
          <a:prstGeom prst="rect">
            <a:avLst/>
          </a:prstGeom>
          <a:solidFill>
            <a:srgbClr val="A50021"/>
          </a:solidFill>
          <a:ln w="9525">
            <a:noFill/>
            <a:miter lim="800000"/>
            <a:headEnd/>
            <a:tailEnd/>
          </a:ln>
        </p:spPr>
        <p:txBody>
          <a:bodyPr>
            <a:spAutoFit/>
          </a:bodyPr>
          <a:lstStyle/>
          <a:p>
            <a:pPr>
              <a:spcBef>
                <a:spcPct val="50000"/>
              </a:spcBef>
            </a:pPr>
            <a:r>
              <a:rPr lang="en-US"/>
              <a:t>If you need to mark the tree for a second visit it can be marked by tying a piece of flagging to a branch and writing the Collector’s ID number and the seed lot number for the tree on the flagging (e.g. 12-1).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SCN0923"/>
          <p:cNvPicPr>
            <a:picLocks noChangeAspect="1" noChangeArrowheads="1"/>
          </p:cNvPicPr>
          <p:nvPr/>
        </p:nvPicPr>
        <p:blipFill>
          <a:blip r:embed="rId3" cstate="print"/>
          <a:srcRect/>
          <a:stretch>
            <a:fillRect/>
          </a:stretch>
        </p:blipFill>
        <p:spPr bwMode="auto">
          <a:xfrm>
            <a:off x="2230438" y="307975"/>
            <a:ext cx="4681537" cy="6242050"/>
          </a:xfrm>
          <a:prstGeom prst="rect">
            <a:avLst/>
          </a:prstGeom>
          <a:noFill/>
          <a:ln w="9525">
            <a:noFill/>
            <a:miter lim="800000"/>
            <a:headEnd/>
            <a:tailEnd/>
          </a:ln>
        </p:spPr>
      </p:pic>
      <p:sp>
        <p:nvSpPr>
          <p:cNvPr id="97283" name="Text Box 3"/>
          <p:cNvSpPr txBox="1">
            <a:spLocks noChangeArrowheads="1"/>
          </p:cNvSpPr>
          <p:nvPr/>
        </p:nvSpPr>
        <p:spPr bwMode="auto">
          <a:xfrm>
            <a:off x="304800" y="838200"/>
            <a:ext cx="1219200" cy="2838450"/>
          </a:xfrm>
          <a:prstGeom prst="rect">
            <a:avLst/>
          </a:prstGeom>
          <a:solidFill>
            <a:srgbClr val="A50021"/>
          </a:solidFill>
          <a:ln w="9525">
            <a:noFill/>
            <a:miter lim="800000"/>
            <a:headEnd/>
            <a:tailEnd/>
          </a:ln>
        </p:spPr>
        <p:txBody>
          <a:bodyPr>
            <a:spAutoFit/>
          </a:bodyPr>
          <a:lstStyle/>
          <a:p>
            <a:pPr>
              <a:spcBef>
                <a:spcPct val="50000"/>
              </a:spcBef>
            </a:pPr>
            <a:r>
              <a:rPr lang="en-US"/>
              <a:t>Often branches are beyond reach when simply standing on the ground.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z="4000" smtClean="0"/>
              <a:t>When seeds are beyond reach from the ground</a:t>
            </a:r>
          </a:p>
        </p:txBody>
      </p:sp>
      <p:sp>
        <p:nvSpPr>
          <p:cNvPr id="98307" name="Rectangle 3"/>
          <p:cNvSpPr>
            <a:spLocks noGrp="1" noChangeArrowheads="1"/>
          </p:cNvSpPr>
          <p:nvPr>
            <p:ph type="body" idx="1"/>
          </p:nvPr>
        </p:nvSpPr>
        <p:spPr/>
        <p:txBody>
          <a:bodyPr/>
          <a:lstStyle/>
          <a:p>
            <a:pPr eaLnBrk="1" hangingPunct="1">
              <a:lnSpc>
                <a:spcPct val="90000"/>
              </a:lnSpc>
            </a:pPr>
            <a:r>
              <a:rPr lang="en-US" sz="2400" dirty="0" smtClean="0"/>
              <a:t>A tarp </a:t>
            </a:r>
            <a:r>
              <a:rPr lang="en-US" sz="2400" dirty="0" smtClean="0"/>
              <a:t>spread </a:t>
            </a:r>
            <a:r>
              <a:rPr lang="en-US" sz="2400" dirty="0" smtClean="0"/>
              <a:t>beneath the mother tree will catch seeds.  </a:t>
            </a:r>
          </a:p>
          <a:p>
            <a:pPr lvl="1" eaLnBrk="1" hangingPunct="1">
              <a:lnSpc>
                <a:spcPct val="90000"/>
              </a:lnSpc>
            </a:pPr>
            <a:r>
              <a:rPr lang="en-US" sz="2000" dirty="0" smtClean="0"/>
              <a:t>The tree is then shaken by </a:t>
            </a:r>
            <a:r>
              <a:rPr lang="en-US" sz="2000" dirty="0" smtClean="0"/>
              <a:t>several </a:t>
            </a:r>
            <a:r>
              <a:rPr lang="en-US" sz="2000" dirty="0" smtClean="0"/>
              <a:t>persons to cause the seeds to fall.  </a:t>
            </a:r>
          </a:p>
          <a:p>
            <a:pPr lvl="1" eaLnBrk="1" hangingPunct="1">
              <a:lnSpc>
                <a:spcPct val="90000"/>
              </a:lnSpc>
            </a:pPr>
            <a:r>
              <a:rPr lang="en-US" sz="2000" dirty="0" smtClean="0"/>
              <a:t>A rope can be thrown over a branch and the branch can be shaken.</a:t>
            </a:r>
          </a:p>
          <a:p>
            <a:pPr lvl="1" eaLnBrk="1" hangingPunct="1">
              <a:lnSpc>
                <a:spcPct val="90000"/>
              </a:lnSpc>
            </a:pPr>
            <a:r>
              <a:rPr lang="en-US" sz="2000" dirty="0" smtClean="0"/>
              <a:t>A pole pruner can be used to cut the </a:t>
            </a:r>
            <a:r>
              <a:rPr lang="en-US" sz="2000" dirty="0" smtClean="0">
                <a:solidFill>
                  <a:srgbClr val="FF0000"/>
                </a:solidFill>
              </a:rPr>
              <a:t>panicles </a:t>
            </a:r>
            <a:r>
              <a:rPr lang="en-US" sz="2000" dirty="0" smtClean="0"/>
              <a:t>from the tree.  </a:t>
            </a:r>
          </a:p>
          <a:p>
            <a:pPr lvl="2" eaLnBrk="1" hangingPunct="1">
              <a:lnSpc>
                <a:spcPct val="90000"/>
              </a:lnSpc>
            </a:pPr>
            <a:r>
              <a:rPr lang="en-US" sz="1600" dirty="0" smtClean="0"/>
              <a:t>The seeds land on the tarp.</a:t>
            </a:r>
          </a:p>
          <a:p>
            <a:pPr lvl="2" eaLnBrk="1" hangingPunct="1">
              <a:lnSpc>
                <a:spcPct val="90000"/>
              </a:lnSpc>
            </a:pPr>
            <a:r>
              <a:rPr lang="en-US" sz="1600" dirty="0" smtClean="0"/>
              <a:t>The branch is held on a hook and lowered to the ground</a:t>
            </a:r>
          </a:p>
          <a:p>
            <a:pPr eaLnBrk="1" hangingPunct="1">
              <a:lnSpc>
                <a:spcPct val="90000"/>
              </a:lnSpc>
            </a:pPr>
            <a:r>
              <a:rPr lang="en-US" sz="2400" dirty="0" smtClean="0"/>
              <a:t>Ladders, or the back of a truck can be used to elevate the pickers up to the seeds.  Extra care is always needed when using these methods.</a:t>
            </a:r>
          </a:p>
          <a:p>
            <a:pPr eaLnBrk="1" hangingPunct="1">
              <a:lnSpc>
                <a:spcPct val="90000"/>
              </a:lnSpc>
            </a:pPr>
            <a:r>
              <a:rPr lang="en-US" sz="2400" dirty="0" smtClean="0"/>
              <a:t>The next few slides also give another idea on reaching seeds from the ground.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SCN0920"/>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99331" name="Text Box 3"/>
          <p:cNvSpPr txBox="1">
            <a:spLocks noChangeArrowheads="1"/>
          </p:cNvSpPr>
          <p:nvPr/>
        </p:nvSpPr>
        <p:spPr bwMode="auto">
          <a:xfrm>
            <a:off x="1676400" y="6019800"/>
            <a:ext cx="6019800" cy="641350"/>
          </a:xfrm>
          <a:prstGeom prst="rect">
            <a:avLst/>
          </a:prstGeom>
          <a:solidFill>
            <a:srgbClr val="A50021"/>
          </a:solidFill>
          <a:ln w="9525">
            <a:noFill/>
            <a:miter lim="800000"/>
            <a:headEnd/>
            <a:tailEnd/>
          </a:ln>
        </p:spPr>
        <p:txBody>
          <a:bodyPr>
            <a:spAutoFit/>
          </a:bodyPr>
          <a:lstStyle/>
          <a:p>
            <a:pPr>
              <a:spcBef>
                <a:spcPct val="50000"/>
              </a:spcBef>
            </a:pPr>
            <a:r>
              <a:rPr lang="en-US"/>
              <a:t>A hook, such as this pole pruner, can be used to pull the branch down to within reach of a person on the ground.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DSCN0921"/>
          <p:cNvPicPr>
            <a:picLocks noChangeAspect="1" noChangeArrowheads="1"/>
          </p:cNvPicPr>
          <p:nvPr/>
        </p:nvPicPr>
        <p:blipFill>
          <a:blip r:embed="rId3" cstate="print"/>
          <a:srcRect/>
          <a:stretch>
            <a:fillRect/>
          </a:stretch>
        </p:blipFill>
        <p:spPr bwMode="auto">
          <a:xfrm>
            <a:off x="1450975" y="1087438"/>
            <a:ext cx="6242050" cy="4681537"/>
          </a:xfrm>
          <a:prstGeom prst="rect">
            <a:avLst/>
          </a:prstGeom>
          <a:noFill/>
          <a:ln w="9525">
            <a:noFill/>
            <a:miter lim="800000"/>
            <a:headEnd/>
            <a:tailEnd/>
          </a:ln>
        </p:spPr>
      </p:pic>
      <p:sp>
        <p:nvSpPr>
          <p:cNvPr id="100355" name="Text Box 3"/>
          <p:cNvSpPr txBox="1">
            <a:spLocks noChangeArrowheads="1"/>
          </p:cNvSpPr>
          <p:nvPr/>
        </p:nvSpPr>
        <p:spPr bwMode="auto">
          <a:xfrm>
            <a:off x="1905000" y="5943600"/>
            <a:ext cx="5867400" cy="641350"/>
          </a:xfrm>
          <a:prstGeom prst="rect">
            <a:avLst/>
          </a:prstGeom>
          <a:solidFill>
            <a:srgbClr val="A50021"/>
          </a:solidFill>
          <a:ln w="9525">
            <a:noFill/>
            <a:miter lim="800000"/>
            <a:headEnd/>
            <a:tailEnd/>
          </a:ln>
        </p:spPr>
        <p:txBody>
          <a:bodyPr>
            <a:spAutoFit/>
          </a:bodyPr>
          <a:lstStyle/>
          <a:p>
            <a:pPr>
              <a:spcBef>
                <a:spcPct val="50000"/>
              </a:spcBef>
            </a:pPr>
            <a:r>
              <a:rPr lang="en-US"/>
              <a:t>The seed bearing branch is hooked with one hand and pulled to within reach of the other free hand.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DSCN0922"/>
          <p:cNvPicPr>
            <a:picLocks noGrp="1" noChangeAspect="1" noChangeArrowheads="1"/>
          </p:cNvPicPr>
          <p:nvPr>
            <p:ph idx="4294967295"/>
          </p:nvPr>
        </p:nvPicPr>
        <p:blipFill>
          <a:blip r:embed="rId3" cstate="print"/>
          <a:srcRect/>
          <a:stretch>
            <a:fillRect/>
          </a:stretch>
        </p:blipFill>
        <p:spPr>
          <a:xfrm>
            <a:off x="1371600" y="1143000"/>
            <a:ext cx="6034088" cy="4525963"/>
          </a:xfrm>
          <a:noFill/>
        </p:spPr>
      </p:pic>
      <p:sp>
        <p:nvSpPr>
          <p:cNvPr id="101379" name="Text Box 7"/>
          <p:cNvSpPr txBox="1">
            <a:spLocks noChangeArrowheads="1"/>
          </p:cNvSpPr>
          <p:nvPr/>
        </p:nvSpPr>
        <p:spPr bwMode="auto">
          <a:xfrm>
            <a:off x="1600200" y="5867400"/>
            <a:ext cx="6629400" cy="641350"/>
          </a:xfrm>
          <a:prstGeom prst="rect">
            <a:avLst/>
          </a:prstGeom>
          <a:solidFill>
            <a:srgbClr val="A50021"/>
          </a:solidFill>
          <a:ln w="9525">
            <a:noFill/>
            <a:miter lim="800000"/>
            <a:headEnd/>
            <a:tailEnd/>
          </a:ln>
        </p:spPr>
        <p:txBody>
          <a:bodyPr>
            <a:spAutoFit/>
          </a:bodyPr>
          <a:lstStyle/>
          <a:p>
            <a:pPr>
              <a:spcBef>
                <a:spcPct val="50000"/>
              </a:spcBef>
            </a:pPr>
            <a:r>
              <a:rPr lang="en-US"/>
              <a:t>The branch is held down with one hand while the seeds are stripped from the branch with the other hand.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SCN0896"/>
          <p:cNvPicPr>
            <a:picLocks noChangeAspect="1" noChangeArrowheads="1"/>
          </p:cNvPicPr>
          <p:nvPr/>
        </p:nvPicPr>
        <p:blipFill>
          <a:blip r:embed="rId3" cstate="print"/>
          <a:srcRect/>
          <a:stretch>
            <a:fillRect/>
          </a:stretch>
        </p:blipFill>
        <p:spPr bwMode="auto">
          <a:xfrm>
            <a:off x="1066800" y="1066800"/>
            <a:ext cx="6242050" cy="4681538"/>
          </a:xfrm>
          <a:prstGeom prst="rect">
            <a:avLst/>
          </a:prstGeom>
          <a:noFill/>
          <a:ln w="9525">
            <a:noFill/>
            <a:miter lim="800000"/>
            <a:headEnd/>
            <a:tailEnd/>
          </a:ln>
        </p:spPr>
      </p:pic>
      <p:sp>
        <p:nvSpPr>
          <p:cNvPr id="102403" name="Text Box 3"/>
          <p:cNvSpPr txBox="1">
            <a:spLocks noChangeArrowheads="1"/>
          </p:cNvSpPr>
          <p:nvPr/>
        </p:nvSpPr>
        <p:spPr bwMode="auto">
          <a:xfrm>
            <a:off x="7543800" y="1066800"/>
            <a:ext cx="1295400" cy="2838450"/>
          </a:xfrm>
          <a:prstGeom prst="rect">
            <a:avLst/>
          </a:prstGeom>
          <a:solidFill>
            <a:srgbClr val="A50021"/>
          </a:solidFill>
          <a:ln w="9525">
            <a:noFill/>
            <a:miter lim="800000"/>
            <a:headEnd/>
            <a:tailEnd/>
          </a:ln>
        </p:spPr>
        <p:txBody>
          <a:bodyPr>
            <a:spAutoFit/>
          </a:bodyPr>
          <a:lstStyle/>
          <a:p>
            <a:pPr>
              <a:spcBef>
                <a:spcPct val="50000"/>
              </a:spcBef>
            </a:pPr>
            <a:r>
              <a:rPr lang="en-US"/>
              <a:t>Ash seeds can be hand stripped from the tree if they are with in reach of the ground.</a:t>
            </a:r>
          </a:p>
        </p:txBody>
      </p:sp>
    </p:spTree>
  </p:cSld>
  <p:clrMapOvr>
    <a:masterClrMapping/>
  </p:clrMapOvr>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3.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emplate/>
  <TotalTime>4202</TotalTime>
  <Words>5276</Words>
  <Application>Microsoft Office PowerPoint</Application>
  <PresentationFormat>On-screen Show (4:3)</PresentationFormat>
  <Paragraphs>401</Paragraphs>
  <Slides>111</Slides>
  <Notes>92</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Default Design</vt:lpstr>
      <vt:lpstr>Ash Seed Collection and  Emerald Ash Borer (EAB)</vt:lpstr>
      <vt:lpstr>Slide 2</vt:lpstr>
      <vt:lpstr>Slide 3</vt:lpstr>
      <vt:lpstr>Seed Collection Locations</vt:lpstr>
      <vt:lpstr>GIS Maps for Seed Collection</vt:lpstr>
      <vt:lpstr>GIS Maps for Seed Collection</vt:lpstr>
      <vt:lpstr>Ash Seed Collection Sites in Southern Indiana  Map 1: White and Green Ash  (Counties are outlined) </vt:lpstr>
      <vt:lpstr>Blue Ash Seed Collection Sites in Southern Indiana  Map 3: Blue Ash Range Shaded in Blue Color  (Counties are outlined)</vt:lpstr>
      <vt:lpstr>Species Identification</vt:lpstr>
      <vt:lpstr>Ash trees have opposite  branches.</vt:lpstr>
      <vt:lpstr>Slide 11</vt:lpstr>
      <vt:lpstr>Where species grow can help identify them.</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Monitoring and Locating Seed Trees</vt:lpstr>
      <vt:lpstr>Slide 26</vt:lpstr>
      <vt:lpstr>Slide 27</vt:lpstr>
      <vt:lpstr>Slide 28</vt:lpstr>
      <vt:lpstr>Slide 29</vt:lpstr>
      <vt:lpstr>Slide 30</vt:lpstr>
      <vt:lpstr>Slide 31</vt:lpstr>
      <vt:lpstr>Slide 32</vt:lpstr>
      <vt:lpstr>Slide 33</vt:lpstr>
      <vt:lpstr>When are seeds ready to collect?</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Black and Blue Ash</vt:lpstr>
      <vt:lpstr>Slide 50</vt:lpstr>
      <vt:lpstr>Insect damage on seeds</vt:lpstr>
      <vt:lpstr>Slide 52</vt:lpstr>
      <vt:lpstr>Slide 53</vt:lpstr>
      <vt:lpstr>Slide 54</vt:lpstr>
      <vt:lpstr>Slide 55</vt:lpstr>
      <vt:lpstr>The Actual Seed Collection</vt:lpstr>
      <vt:lpstr>Step by Step Procedures </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Picking the Seeds</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When seeds are beyond reach from the ground</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Post harvest handling </vt:lpstr>
      <vt:lpstr>How the Seeds Will Be Stored Long Term</vt:lpstr>
      <vt:lpstr>Finding Forest Service Ash Seed Collections in GRIN</vt:lpstr>
    </vt:vector>
  </TitlesOfParts>
  <Company>USDA Forest Service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Seed Collection</dc:title>
  <dc:creator>FSDefaultUser</dc:creator>
  <cp:lastModifiedBy>bloth</cp:lastModifiedBy>
  <cp:revision>136</cp:revision>
  <dcterms:created xsi:type="dcterms:W3CDTF">2006-08-31T03:59:08Z</dcterms:created>
  <dcterms:modified xsi:type="dcterms:W3CDTF">2011-08-25T20:45:16Z</dcterms:modified>
</cp:coreProperties>
</file>