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7" r:id="rId1"/>
    <p:sldMasterId id="2147483695" r:id="rId2"/>
    <p:sldMasterId id="2147483704" r:id="rId3"/>
  </p:sldMasterIdLst>
  <p:notesMasterIdLst>
    <p:notesMasterId r:id="rId32"/>
  </p:notesMasterIdLst>
  <p:handoutMasterIdLst>
    <p:handoutMasterId r:id="rId33"/>
  </p:handoutMasterIdLst>
  <p:sldIdLst>
    <p:sldId id="256" r:id="rId4"/>
    <p:sldId id="295" r:id="rId5"/>
    <p:sldId id="257" r:id="rId6"/>
    <p:sldId id="1779" r:id="rId7"/>
    <p:sldId id="1713" r:id="rId8"/>
    <p:sldId id="1711" r:id="rId9"/>
    <p:sldId id="1611" r:id="rId10"/>
    <p:sldId id="1693" r:id="rId11"/>
    <p:sldId id="1719" r:id="rId12"/>
    <p:sldId id="1721" r:id="rId13"/>
    <p:sldId id="1720" r:id="rId14"/>
    <p:sldId id="1636" r:id="rId15"/>
    <p:sldId id="1715" r:id="rId16"/>
    <p:sldId id="1714" r:id="rId17"/>
    <p:sldId id="1722" r:id="rId18"/>
    <p:sldId id="1724" r:id="rId19"/>
    <p:sldId id="1723" r:id="rId20"/>
    <p:sldId id="1725" r:id="rId21"/>
    <p:sldId id="1730" r:id="rId22"/>
    <p:sldId id="1731" r:id="rId23"/>
    <p:sldId id="1726" r:id="rId24"/>
    <p:sldId id="1727" r:id="rId25"/>
    <p:sldId id="1732" r:id="rId26"/>
    <p:sldId id="1733" r:id="rId27"/>
    <p:sldId id="1576" r:id="rId28"/>
    <p:sldId id="1851" r:id="rId29"/>
    <p:sldId id="1736" r:id="rId30"/>
    <p:sldId id="262" r:id="rId31"/>
  </p:sldIdLst>
  <p:sldSz cx="12192000" cy="6858000"/>
  <p:notesSz cx="6858000" cy="9144000"/>
  <p:custDataLst>
    <p:tags r:id="rId3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ll, Nicole R -FS" initials="HNR-" lastIdx="6" clrIdx="0">
    <p:extLst>
      <p:ext uri="{19B8F6BF-5375-455C-9EA6-DF929625EA0E}">
        <p15:presenceInfo xmlns:p15="http://schemas.microsoft.com/office/powerpoint/2012/main" userId="S-1-5-21-2443529608-3098792306-3041422421-277017" providerId="AD"/>
      </p:ext>
    </p:extLst>
  </p:cmAuthor>
  <p:cmAuthor id="2" name="Hill, Nicole R -FS" initials="HNR- [2]" lastIdx="10" clrIdx="1">
    <p:extLst>
      <p:ext uri="{19B8F6BF-5375-455C-9EA6-DF929625EA0E}">
        <p15:presenceInfo xmlns:p15="http://schemas.microsoft.com/office/powerpoint/2012/main" userId="S::nicole.hill@usda.gov::d904156e-5f1a-4536-b910-315d93d3fc68" providerId="AD"/>
      </p:ext>
    </p:extLst>
  </p:cmAuthor>
  <p:cmAuthor id="3" name="Hinson, Kristi - FS" initials="HK-F" lastIdx="4" clrIdx="2">
    <p:extLst>
      <p:ext uri="{19B8F6BF-5375-455C-9EA6-DF929625EA0E}">
        <p15:presenceInfo xmlns:p15="http://schemas.microsoft.com/office/powerpoint/2012/main" userId="S::kristi.hinson@usda.gov::85454610-f8b7-43f3-b77a-13e3c198aa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3602"/>
    <a:srgbClr val="C85A0F"/>
    <a:srgbClr val="000000"/>
    <a:srgbClr val="FF40FF"/>
    <a:srgbClr val="052C91"/>
    <a:srgbClr val="FFFF01"/>
    <a:srgbClr val="B4DE86"/>
    <a:srgbClr val="002E96"/>
    <a:srgbClr val="578B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650BAA-5155-4DEE-92DE-F361D34D7166}">
  <a:tblStyle styleId="{74650BAA-5155-4DEE-92DE-F361D34D7166}" styleName="Table_0">
    <a:wholeTbl>
      <a:tcTxStyle>
        <a:font>
          <a:latin typeface="Arial"/>
          <a:ea typeface="Arial"/>
          <a:cs typeface="Arial"/>
        </a:font>
        <a:srgbClr val="000000"/>
      </a:tcTxStyle>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8" autoAdjust="0"/>
    <p:restoredTop sz="71563" autoAdjust="0"/>
  </p:normalViewPr>
  <p:slideViewPr>
    <p:cSldViewPr snapToGrid="0">
      <p:cViewPr varScale="1">
        <p:scale>
          <a:sx n="81" d="100"/>
          <a:sy n="81" d="100"/>
        </p:scale>
        <p:origin x="954" y="96"/>
      </p:cViewPr>
      <p:guideLst>
        <p:guide pos="3840"/>
        <p:guide orient="horz" pos="2160"/>
      </p:guideLst>
    </p:cSldViewPr>
  </p:slideViewPr>
  <p:outlineViewPr>
    <p:cViewPr>
      <p:scale>
        <a:sx n="33" d="100"/>
        <a:sy n="33" d="100"/>
      </p:scale>
      <p:origin x="0" y="-888"/>
    </p:cViewPr>
  </p:outlineViewPr>
  <p:notesTextViewPr>
    <p:cViewPr>
      <p:scale>
        <a:sx n="100" d="100"/>
        <a:sy n="100" d="100"/>
      </p:scale>
      <p:origin x="0" y="0"/>
    </p:cViewPr>
  </p:notesTextViewPr>
  <p:sorterViewPr>
    <p:cViewPr>
      <p:scale>
        <a:sx n="100" d="100"/>
        <a:sy n="100" d="100"/>
      </p:scale>
      <p:origin x="0" y="-3402"/>
    </p:cViewPr>
  </p:sorterViewPr>
  <p:notesViewPr>
    <p:cSldViewPr snapToGrid="0" showGuides="1">
      <p:cViewPr>
        <p:scale>
          <a:sx n="100" d="100"/>
          <a:sy n="100" d="100"/>
        </p:scale>
        <p:origin x="3852" y="-43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handoutMaster" Target="handoutMasters/handout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commentAuthors" Target="commentAuthors.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8EA8F62-E768-4D42-A503-535CC79CD3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973ECAB-5C2A-4645-8D9B-908F8F74B27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724844-9466-4B16-954C-FA587D682D92}" type="datetimeFigureOut">
              <a:rPr lang="en-US" smtClean="0"/>
              <a:t>2/8/2022</a:t>
            </a:fld>
            <a:endParaRPr lang="en-US" dirty="0"/>
          </a:p>
        </p:txBody>
      </p:sp>
      <p:sp>
        <p:nvSpPr>
          <p:cNvPr id="4" name="Footer Placeholder 3">
            <a:extLst>
              <a:ext uri="{FF2B5EF4-FFF2-40B4-BE49-F238E27FC236}">
                <a16:creationId xmlns:a16="http://schemas.microsoft.com/office/drawing/2014/main" id="{9257EFEF-DABD-40AD-B78C-ED56168EB9A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65ACBE5-A03E-46D8-BFA0-4CBF5511981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12FC68-DCFB-4D41-B16D-84879C1F5C6E}" type="slidenum">
              <a:rPr lang="en-US" smtClean="0"/>
              <a:t>‹#›</a:t>
            </a:fld>
            <a:endParaRPr lang="en-US" dirty="0"/>
          </a:p>
        </p:txBody>
      </p:sp>
    </p:spTree>
    <p:extLst>
      <p:ext uri="{BB962C8B-B14F-4D97-AF65-F5344CB8AC3E}">
        <p14:creationId xmlns:p14="http://schemas.microsoft.com/office/powerpoint/2010/main" val="28587698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a:endParaRPr dirty="0"/>
          </a:p>
        </p:txBody>
      </p:sp>
    </p:spTree>
    <p:extLst>
      <p:ext uri="{BB962C8B-B14F-4D97-AF65-F5344CB8AC3E}">
        <p14:creationId xmlns:p14="http://schemas.microsoft.com/office/powerpoint/2010/main" val="491305646"/>
      </p:ext>
    </p:extLst>
  </p:cSld>
  <p:clrMap bg1="lt1" tx1="dk1" bg2="dk2" tx2="lt2" accent1="accent1" accent2="accent2" accent3="accent3" accent4="accent4" accent5="accent5" accent6="accent6" hlink="hlink" folHlink="folHlink"/>
  <p:notesStyle>
    <a:lvl1pPr marL="341313" indent="-341313" algn="l" defTabSz="1219170" rtl="0" eaLnBrk="1" latinLnBrk="0" hangingPunct="1">
      <a:buFontTx/>
      <a:buNone/>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Shape 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 name="Shape 4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indent="0">
              <a:buNone/>
            </a:pPr>
            <a:r>
              <a:rPr lang="en-US" dirty="0"/>
              <a:t>Welcome to Module 8 – Monitoring the land management plan</a:t>
            </a:r>
          </a:p>
          <a:p>
            <a:pPr marL="0" indent="0">
              <a:buNone/>
            </a:pPr>
            <a:endParaRPr lang="en-US" dirty="0"/>
          </a:p>
        </p:txBody>
      </p:sp>
    </p:spTree>
    <p:extLst>
      <p:ext uri="{BB962C8B-B14F-4D97-AF65-F5344CB8AC3E}">
        <p14:creationId xmlns:p14="http://schemas.microsoft.com/office/powerpoint/2010/main" val="2671776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dirty="0"/>
              <a:t>The Fictional National Forest’s </a:t>
            </a:r>
            <a:r>
              <a:rPr lang="en-US" baseline="0" dirty="0"/>
              <a:t>Monitoring &amp; Evaluation Program incorporated 2012 Planning Rule requirements.  </a:t>
            </a:r>
          </a:p>
          <a:p>
            <a:pPr marL="0" indent="0">
              <a:buNone/>
            </a:pPr>
            <a:endParaRPr lang="en-US" baseline="0" dirty="0"/>
          </a:p>
          <a:p>
            <a:pPr marL="0" indent="0">
              <a:buNone/>
            </a:pPr>
            <a:r>
              <a:rPr lang="en-US" baseline="0" dirty="0"/>
              <a:t>More specifically, A Monitoring Question related to Sustainable Recreation DCs was developed.  </a:t>
            </a:r>
            <a:endParaRPr lang="en-US" dirty="0"/>
          </a:p>
          <a:p>
            <a:pPr marL="0" indent="0">
              <a:buNone/>
            </a:pPr>
            <a:endParaRPr lang="en-US" dirty="0"/>
          </a:p>
          <a:p>
            <a:pPr marL="0" indent="0">
              <a:buNone/>
            </a:pPr>
            <a:r>
              <a:rPr lang="en-US" dirty="0"/>
              <a:t>As we’ve discussed throughout the training modules, ROS</a:t>
            </a:r>
            <a:r>
              <a:rPr lang="en-US" baseline="0" dirty="0"/>
              <a:t> is imbedded in the 2012 Planning Rule’s definition of Sustainable Recreation and is a required framework to allocate the types of recreation settings, opportunities and resulting experiences the Forest will provide. </a:t>
            </a:r>
          </a:p>
          <a:p>
            <a:pPr marL="0" indent="0">
              <a:buNone/>
            </a:pPr>
            <a:endParaRPr lang="en-US" baseline="0" dirty="0"/>
          </a:p>
          <a:p>
            <a:pPr marL="0" indent="0">
              <a:buNone/>
            </a:pPr>
            <a:r>
              <a:rPr lang="en-US" baseline="0" dirty="0"/>
              <a:t>The Fictional National Forest included a ROS-related Monitoring Question that encompasses both summer and winter ROS settings.</a:t>
            </a:r>
          </a:p>
          <a:p>
            <a:pPr marL="0" indent="0">
              <a:buNone/>
            </a:pPr>
            <a:r>
              <a:rPr lang="en-US" baseline="0" dirty="0"/>
              <a:t>We will use Desired Winter ROS settings as the example we’ll take through remaining steps of the suggested process.  </a:t>
            </a:r>
            <a:endParaRPr lang="en-US" dirty="0"/>
          </a:p>
        </p:txBody>
      </p:sp>
      <p:sp>
        <p:nvSpPr>
          <p:cNvPr id="4" name="Slide Number Placeholder 3"/>
          <p:cNvSpPr>
            <a:spLocks noGrp="1"/>
          </p:cNvSpPr>
          <p:nvPr>
            <p:ph type="sldNum" sz="quarter" idx="10"/>
          </p:nvPr>
        </p:nvSpPr>
        <p:spPr/>
        <p:txBody>
          <a:bodyPr/>
          <a:lstStyle/>
          <a:p>
            <a:fld id="{20AC74EE-B0F5-2D46-87FE-1747F9388B09}" type="slidenum">
              <a:rPr lang="en-US" smtClean="0"/>
              <a:t>10</a:t>
            </a:fld>
            <a:endParaRPr lang="en-US"/>
          </a:p>
        </p:txBody>
      </p:sp>
    </p:spTree>
    <p:extLst>
      <p:ext uri="{BB962C8B-B14F-4D97-AF65-F5344CB8AC3E}">
        <p14:creationId xmlns:p14="http://schemas.microsoft.com/office/powerpoint/2010/main" val="1924809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You’ve determined your WHAT to be Desired Winter ROS settings.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It’s likely you won’t be able to monitor every acre of the unit to determine whether the unit is moving toward or achieving Desired Winter ROS classes.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some </a:t>
            </a:r>
            <a:r>
              <a:rPr lang="en-US" b="1" dirty="0"/>
              <a:t>things</a:t>
            </a:r>
            <a:r>
              <a:rPr lang="en-US" b="1" baseline="0" dirty="0"/>
              <a:t> to consider </a:t>
            </a:r>
            <a:r>
              <a:rPr lang="en-US" baseline="0" dirty="0"/>
              <a:t>to help you determine </a:t>
            </a:r>
            <a:r>
              <a:rPr lang="en-US" b="1" baseline="0" dirty="0"/>
              <a:t>where </a:t>
            </a:r>
            <a:r>
              <a:rPr lang="en-US" baseline="0" dirty="0"/>
              <a:t>you should put your focus.   </a:t>
            </a:r>
            <a:endParaRPr lang="en-US" dirty="0"/>
          </a:p>
        </p:txBody>
      </p:sp>
      <p:sp>
        <p:nvSpPr>
          <p:cNvPr id="4" name="Slide Number Placeholder 3"/>
          <p:cNvSpPr>
            <a:spLocks noGrp="1"/>
          </p:cNvSpPr>
          <p:nvPr>
            <p:ph type="sldNum" sz="quarter" idx="10"/>
          </p:nvPr>
        </p:nvSpPr>
        <p:spPr/>
        <p:txBody>
          <a:bodyPr/>
          <a:lstStyle/>
          <a:p>
            <a:fld id="{20AC74EE-B0F5-2D46-87FE-1747F9388B09}" type="slidenum">
              <a:rPr lang="en-US" smtClean="0"/>
              <a:t>11</a:t>
            </a:fld>
            <a:endParaRPr lang="en-US"/>
          </a:p>
        </p:txBody>
      </p:sp>
    </p:spTree>
    <p:extLst>
      <p:ext uri="{BB962C8B-B14F-4D97-AF65-F5344CB8AC3E}">
        <p14:creationId xmlns:p14="http://schemas.microsoft.com/office/powerpoint/2010/main" val="4135318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solidFill>
                <a:effectLst/>
                <a:uLnTx/>
                <a:uFillTx/>
                <a:latin typeface="+mn-lt"/>
                <a:ea typeface="+mn-ea"/>
                <a:cs typeface="+mn-cs"/>
              </a:rPr>
              <a:t>One of the things to think about is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solidFill>
                <a:effectLst/>
                <a:uLnTx/>
                <a:uFillTx/>
                <a:latin typeface="+mn-lt"/>
                <a:ea typeface="+mn-ea"/>
                <a:cs typeface="+mn-cs"/>
              </a:rPr>
              <a:t>Where have management activities occurred? </a:t>
            </a: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mn-lt"/>
                <a:ea typeface="+mn-ea"/>
                <a:cs typeface="+mn-cs"/>
              </a:rPr>
              <a:t>To meet Sustainable Recreation objectives and DCs; (things like reconstruction or new construction of recreation site(s); new Outfitter &amp; Guides; travel plan decisions and implementation; etc.); and/or </a:t>
            </a: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mn-lt"/>
                <a:ea typeface="+mn-ea"/>
                <a:cs typeface="+mn-cs"/>
              </a:rPr>
              <a:t>For other reasons, but that may affect achieving LMP direction for Sustainable Recreation. Things like new mining activity, vegetation treatments to move toward Desired vegetation conditions (that is Natural Range of Variation) or new utility corridors.</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white"/>
              </a:solidFill>
              <a:effectLst/>
              <a:uLnTx/>
              <a:uFillTx/>
              <a:latin typeface="+mn-lt"/>
              <a:ea typeface="+mn-ea"/>
              <a:cs typeface="+mn-cs"/>
            </a:endParaRP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5643E66-ED79-48E8-81F7-98CBB4D640A3}" type="slidenum">
              <a:rPr lang="en-US" smtClean="0"/>
              <a:t>12</a:t>
            </a:fld>
            <a:endParaRPr lang="en-US"/>
          </a:p>
        </p:txBody>
      </p:sp>
    </p:spTree>
    <p:extLst>
      <p:ext uri="{BB962C8B-B14F-4D97-AF65-F5344CB8AC3E}">
        <p14:creationId xmlns:p14="http://schemas.microsoft.com/office/powerpoint/2010/main" val="1288934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sz="2400" dirty="0">
                <a:solidFill>
                  <a:srgbClr val="FFC000"/>
                </a:solidFill>
              </a:rPr>
              <a:t>Also consider where there are </a:t>
            </a:r>
            <a:r>
              <a:rPr lang="en-US" sz="2400" b="1" dirty="0">
                <a:solidFill>
                  <a:srgbClr val="FFC000"/>
                </a:solidFill>
              </a:rPr>
              <a:t>changes</a:t>
            </a:r>
            <a:r>
              <a:rPr lang="en-US" sz="2400" dirty="0">
                <a:solidFill>
                  <a:srgbClr val="FFC000"/>
                </a:solidFill>
              </a:rPr>
              <a:t> have occurred </a:t>
            </a:r>
            <a:r>
              <a:rPr lang="en-US" sz="2400" b="1" dirty="0">
                <a:solidFill>
                  <a:srgbClr val="FFC000"/>
                </a:solidFill>
              </a:rPr>
              <a:t>inside the plan </a:t>
            </a:r>
            <a:r>
              <a:rPr lang="en-US" sz="2400" dirty="0">
                <a:solidFill>
                  <a:srgbClr val="FFC000"/>
                </a:solidFill>
              </a:rPr>
              <a:t>area that are </a:t>
            </a:r>
            <a:r>
              <a:rPr lang="en-US" sz="2400" b="1" dirty="0">
                <a:solidFill>
                  <a:srgbClr val="FFC000"/>
                </a:solidFill>
              </a:rPr>
              <a:t>not</a:t>
            </a:r>
            <a:r>
              <a:rPr lang="en-US" sz="2400" dirty="0">
                <a:solidFill>
                  <a:srgbClr val="FFC000"/>
                </a:solidFill>
              </a:rPr>
              <a:t> </a:t>
            </a:r>
            <a:r>
              <a:rPr lang="en-US" sz="2400" b="1" dirty="0">
                <a:solidFill>
                  <a:srgbClr val="FFC000"/>
                </a:solidFill>
              </a:rPr>
              <a:t>related to management activities</a:t>
            </a:r>
            <a:r>
              <a:rPr lang="en-US" sz="2400" dirty="0">
                <a:solidFill>
                  <a:srgbClr val="FFC000"/>
                </a:solidFill>
              </a:rPr>
              <a:t>, but that may influence achieving LMP direction for Sustainable Recreation.  </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sz="2400" dirty="0">
                <a:solidFill>
                  <a:srgbClr val="FFC000"/>
                </a:solidFill>
              </a:rPr>
              <a:t>Things</a:t>
            </a:r>
            <a:r>
              <a:rPr lang="en-US" sz="2400" baseline="0" dirty="0">
                <a:solidFill>
                  <a:srgbClr val="FFC000"/>
                </a:solidFill>
              </a:rPr>
              <a:t> like:</a:t>
            </a:r>
            <a:endParaRPr lang="en-US" sz="2400" dirty="0">
              <a:solidFill>
                <a:srgbClr val="FFC000"/>
              </a:solidFill>
            </a:endParaRP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mn-lt"/>
                <a:ea typeface="+mn-ea"/>
                <a:cs typeface="+mn-cs"/>
              </a:rPr>
              <a:t>Fires</a:t>
            </a: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mn-lt"/>
                <a:ea typeface="+mn-ea"/>
                <a:cs typeface="+mn-cs"/>
              </a:rPr>
              <a:t>Floods</a:t>
            </a: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mn-lt"/>
                <a:ea typeface="+mn-ea"/>
                <a:cs typeface="+mn-cs"/>
              </a:rPr>
              <a:t>Insects </a:t>
            </a: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mn-lt"/>
                <a:ea typeface="+mn-ea"/>
                <a:cs typeface="+mn-cs"/>
              </a:rPr>
              <a:t>disease</a:t>
            </a: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mn-lt"/>
                <a:ea typeface="+mn-ea"/>
                <a:cs typeface="+mn-cs"/>
              </a:rPr>
              <a:t>Invasive species</a:t>
            </a: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mn-lt"/>
                <a:ea typeface="+mn-ea"/>
                <a:cs typeface="+mn-cs"/>
              </a:rPr>
              <a:t>Changes in wildlife populations</a:t>
            </a: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mn-lt"/>
                <a:ea typeface="+mn-ea"/>
                <a:cs typeface="+mn-cs"/>
              </a:rPr>
              <a:t>Changes in use levels and/or activities</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white"/>
              </a:solidFill>
              <a:effectLst/>
              <a:uLnTx/>
              <a:uFillTx/>
              <a:latin typeface="+mn-lt"/>
              <a:ea typeface="+mn-ea"/>
              <a:cs typeface="+mn-cs"/>
            </a:endParaRP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5643E66-ED79-48E8-81F7-98CBB4D640A3}" type="slidenum">
              <a:rPr lang="en-US" smtClean="0"/>
              <a:t>13</a:t>
            </a:fld>
            <a:endParaRPr lang="en-US"/>
          </a:p>
        </p:txBody>
      </p:sp>
    </p:spTree>
    <p:extLst>
      <p:ext uri="{BB962C8B-B14F-4D97-AF65-F5344CB8AC3E}">
        <p14:creationId xmlns:p14="http://schemas.microsoft.com/office/powerpoint/2010/main" val="857914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C000"/>
                </a:solidFill>
              </a:rPr>
              <a:t>And lastly,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C000"/>
                </a:solidFill>
              </a:rPr>
              <a:t>Consider where changes </a:t>
            </a:r>
            <a:r>
              <a:rPr lang="en-US" i="1" dirty="0">
                <a:solidFill>
                  <a:srgbClr val="FFC000"/>
                </a:solidFill>
              </a:rPr>
              <a:t>outside</a:t>
            </a:r>
            <a:r>
              <a:rPr lang="en-US" dirty="0">
                <a:solidFill>
                  <a:srgbClr val="FFC000"/>
                </a:solidFill>
              </a:rPr>
              <a:t> the plan area may have affected sustainable recreation </a:t>
            </a:r>
            <a:r>
              <a:rPr lang="en-US" i="1" dirty="0">
                <a:solidFill>
                  <a:srgbClr val="FFC000"/>
                </a:solidFill>
              </a:rPr>
              <a:t>inside</a:t>
            </a:r>
            <a:r>
              <a:rPr lang="en-US" dirty="0">
                <a:solidFill>
                  <a:srgbClr val="FFC000"/>
                </a:solidFill>
              </a:rPr>
              <a:t> the plan area. For example:</a:t>
            </a: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mn-lt"/>
                <a:ea typeface="+mn-ea"/>
                <a:cs typeface="+mn-cs"/>
              </a:rPr>
              <a:t>New or reconstructed access (highways, access from communities, etc.)</a:t>
            </a: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mn-lt"/>
                <a:ea typeface="+mn-ea"/>
                <a:cs typeface="+mn-cs"/>
              </a:rPr>
              <a:t>New subdivisions/development near the plan area</a:t>
            </a: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mn-lt"/>
                <a:ea typeface="+mn-ea"/>
                <a:cs typeface="+mn-cs"/>
              </a:rPr>
              <a:t>Housing shortages</a:t>
            </a: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mn-lt"/>
                <a:ea typeface="+mn-ea"/>
                <a:cs typeface="+mn-cs"/>
              </a:rPr>
              <a:t>State, county, or local marketing</a:t>
            </a: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mn-lt"/>
                <a:ea typeface="+mn-ea"/>
                <a:cs typeface="+mn-cs"/>
              </a:rPr>
              <a:t>New toys,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C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C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C000"/>
                </a:solidFill>
              </a:rPr>
              <a:t>With</a:t>
            </a:r>
            <a:r>
              <a:rPr lang="en-US" b="1" baseline="0" dirty="0">
                <a:solidFill>
                  <a:srgbClr val="FFC000"/>
                </a:solidFill>
              </a:rPr>
              <a:t> all these things in mind…let’s get back to where we should focus our Monitoring for Desired Winter ROS settings.  </a:t>
            </a:r>
            <a:endParaRPr lang="en-US" b="1" dirty="0"/>
          </a:p>
        </p:txBody>
      </p:sp>
      <p:sp>
        <p:nvSpPr>
          <p:cNvPr id="4" name="Slide Number Placeholder 3"/>
          <p:cNvSpPr>
            <a:spLocks noGrp="1"/>
          </p:cNvSpPr>
          <p:nvPr>
            <p:ph type="sldNum" sz="quarter" idx="10"/>
          </p:nvPr>
        </p:nvSpPr>
        <p:spPr/>
        <p:txBody>
          <a:bodyPr/>
          <a:lstStyle/>
          <a:p>
            <a:fld id="{C5643E66-ED79-48E8-81F7-98CBB4D640A3}" type="slidenum">
              <a:rPr lang="en-US" smtClean="0"/>
              <a:t>14</a:t>
            </a:fld>
            <a:endParaRPr lang="en-US"/>
          </a:p>
        </p:txBody>
      </p:sp>
    </p:spTree>
    <p:extLst>
      <p:ext uri="{BB962C8B-B14F-4D97-AF65-F5344CB8AC3E}">
        <p14:creationId xmlns:p14="http://schemas.microsoft.com/office/powerpoint/2010/main" val="3608419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dirty="0"/>
              <a:t>In thinking</a:t>
            </a:r>
            <a:r>
              <a:rPr lang="en-US" baseline="0" dirty="0"/>
              <a:t> about those considerations for monitoring desired Winter ROS settings on the Fictional National Forest…</a:t>
            </a:r>
          </a:p>
          <a:p>
            <a:pPr marL="0" indent="0">
              <a:buNone/>
            </a:pPr>
            <a:endParaRPr lang="en-US" baseline="0" dirty="0"/>
          </a:p>
          <a:p>
            <a:pPr marL="0" indent="0">
              <a:buNone/>
            </a:pPr>
            <a:r>
              <a:rPr lang="en-US" baseline="0" dirty="0"/>
              <a:t>Relevant management decisions and actions occurred via Winter Travel Planning and Implementation.  These decisions were determined to be “consistent” with the LMPs desired Winter ROS settings and other relevant plan components.  </a:t>
            </a:r>
          </a:p>
          <a:p>
            <a:pPr marL="0" indent="0">
              <a:buNone/>
            </a:pPr>
            <a:endParaRPr lang="en-US" baseline="0" dirty="0"/>
          </a:p>
          <a:p>
            <a:pPr marL="0" indent="0">
              <a:buNone/>
            </a:pPr>
            <a:r>
              <a:rPr lang="en-US" baseline="0" dirty="0"/>
              <a:t>There have been changed conditions due to continued climate change…higher temperatures and a decrease in snowpack – especially in the Southern Grasslands GA.</a:t>
            </a:r>
          </a:p>
          <a:p>
            <a:pPr marL="0" indent="0">
              <a:buNone/>
            </a:pPr>
            <a:endParaRPr lang="en-US" baseline="0" dirty="0"/>
          </a:p>
          <a:p>
            <a:pPr marL="0" indent="0">
              <a:buNone/>
            </a:pPr>
            <a:r>
              <a:rPr lang="en-US" baseline="0" dirty="0"/>
              <a:t>There have also been some new motorized snow toys that are on the market and are being used to access some of the Forest’s steep backcountry settings that have not been accessible to motorized use in the past. </a:t>
            </a:r>
          </a:p>
          <a:p>
            <a:pPr marL="0" indent="0">
              <a:buNone/>
            </a:pPr>
            <a:endParaRPr lang="en-US" baseline="0" dirty="0"/>
          </a:p>
          <a:p>
            <a:pPr marL="0" indent="0">
              <a:buNone/>
            </a:pPr>
            <a:r>
              <a:rPr lang="en-US" baseline="0" dirty="0"/>
              <a:t>All these things may influence or will inform where on-the-ground monitoring will occur.</a:t>
            </a:r>
          </a:p>
          <a:p>
            <a:pPr marL="0" indent="0">
              <a:buNone/>
            </a:pPr>
            <a:endParaRPr lang="en-US" baseline="0" dirty="0"/>
          </a:p>
          <a:p>
            <a:pPr marL="0" indent="0">
              <a:buNone/>
            </a:pPr>
            <a:r>
              <a:rPr lang="en-US" baseline="0" dirty="0"/>
              <a:t>Last, but not least….  </a:t>
            </a:r>
          </a:p>
          <a:p>
            <a:endParaRPr lang="en-US" baseline="0" dirty="0"/>
          </a:p>
        </p:txBody>
      </p:sp>
      <p:sp>
        <p:nvSpPr>
          <p:cNvPr id="4" name="Slide Number Placeholder 3"/>
          <p:cNvSpPr>
            <a:spLocks noGrp="1"/>
          </p:cNvSpPr>
          <p:nvPr>
            <p:ph type="sldNum" sz="quarter" idx="10"/>
          </p:nvPr>
        </p:nvSpPr>
        <p:spPr/>
        <p:txBody>
          <a:bodyPr/>
          <a:lstStyle/>
          <a:p>
            <a:fld id="{20AC74EE-B0F5-2D46-87FE-1747F9388B09}" type="slidenum">
              <a:rPr lang="en-US" smtClean="0"/>
              <a:t>15</a:t>
            </a:fld>
            <a:endParaRPr lang="en-US"/>
          </a:p>
        </p:txBody>
      </p:sp>
    </p:spTree>
    <p:extLst>
      <p:ext uri="{BB962C8B-B14F-4D97-AF65-F5344CB8AC3E}">
        <p14:creationId xmlns:p14="http://schemas.microsoft.com/office/powerpoint/2010/main" val="2249866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baseline="0" dirty="0"/>
              <a:t>Do a quick gap analysis (and reference your LMP FEIS) to determine where changes between existing and desired Winter ROS settings should be occurring. </a:t>
            </a:r>
          </a:p>
          <a:p>
            <a:pPr marL="0" indent="0">
              <a:buNone/>
            </a:pPr>
            <a:r>
              <a:rPr lang="en-US" baseline="0" dirty="0"/>
              <a:t>Winter ROS changes on the Fictional National Forest include:</a:t>
            </a:r>
          </a:p>
          <a:p>
            <a:pPr marL="171450" indent="-171450">
              <a:buFont typeface="Arial" panose="020B0604020202020204" pitchFamily="34" charset="0"/>
              <a:buChar char="•"/>
            </a:pPr>
            <a:r>
              <a:rPr lang="en-US" baseline="0" dirty="0"/>
              <a:t>Desired Primitive areas in all of Wilderness, recommended Wilderness and in some areas along the Wilderness boundary where motorized encroachment has been an issue.</a:t>
            </a:r>
          </a:p>
          <a:p>
            <a:pPr marL="171450" indent="-171450">
              <a:buFont typeface="Arial" panose="020B0604020202020204" pitchFamily="34" charset="0"/>
              <a:buChar char="•"/>
            </a:pPr>
            <a:r>
              <a:rPr lang="en-US" baseline="0" dirty="0"/>
              <a:t>Desired SPNM areas in elk winter range</a:t>
            </a:r>
          </a:p>
          <a:p>
            <a:pPr marL="171450" indent="-171450">
              <a:buFont typeface="Arial" panose="020B0604020202020204" pitchFamily="34" charset="0"/>
              <a:buChar char="•"/>
            </a:pPr>
            <a:r>
              <a:rPr lang="en-US" baseline="0" dirty="0"/>
              <a:t>Desired SPNM north of the Scenic Byway &amp; SPM south of the Scenic Byway to reduce skiing/snowmobiling conflicts and protect the </a:t>
            </a:r>
            <a:r>
              <a:rPr lang="en-US" i="1" baseline="0" dirty="0"/>
              <a:t>values</a:t>
            </a:r>
            <a:r>
              <a:rPr lang="en-US" baseline="0" dirty="0"/>
              <a:t> of the Coyote NST.</a:t>
            </a:r>
          </a:p>
          <a:p>
            <a:pPr marL="171450" indent="-171450">
              <a:buFont typeface="Arial" panose="020B0604020202020204" pitchFamily="34" charset="0"/>
              <a:buChar char="•"/>
            </a:pPr>
            <a:r>
              <a:rPr lang="en-US" baseline="0" dirty="0"/>
              <a:t>The addition of a RN setting to accommodate potential future groomed routes connecting gold city to popular snowmobile staging and access on the east side of the forest.  </a:t>
            </a:r>
          </a:p>
          <a:p>
            <a:pPr marL="0" indent="0">
              <a:buFont typeface="Arial" panose="020B0604020202020204" pitchFamily="34" charset="0"/>
              <a:buNone/>
            </a:pPr>
            <a:r>
              <a:rPr lang="en-US" dirty="0"/>
              <a:t>Go back to the</a:t>
            </a:r>
            <a:r>
              <a:rPr lang="en-US" b="1" dirty="0"/>
              <a:t> assessment </a:t>
            </a:r>
            <a:r>
              <a:rPr lang="en-US" b="0" dirty="0"/>
              <a:t>completed prior to LMP development </a:t>
            </a:r>
            <a:r>
              <a:rPr lang="en-US" dirty="0"/>
              <a:t>to reference what </a:t>
            </a:r>
            <a:r>
              <a:rPr lang="en-US" baseline="0" dirty="0"/>
              <a:t>Issues, Concerns and Opportunities (ICOs) were identified during the LMP development process. </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C5643E66-ED79-48E8-81F7-98CBB4D640A3}" type="slidenum">
              <a:rPr lang="en-US" smtClean="0"/>
              <a:t>16</a:t>
            </a:fld>
            <a:endParaRPr lang="en-US"/>
          </a:p>
        </p:txBody>
      </p:sp>
    </p:spTree>
    <p:extLst>
      <p:ext uri="{BB962C8B-B14F-4D97-AF65-F5344CB8AC3E}">
        <p14:creationId xmlns:p14="http://schemas.microsoft.com/office/powerpoint/2010/main" val="1773602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dirty="0"/>
              <a:t>The next step is to take the information you’ve collected and</a:t>
            </a:r>
            <a:r>
              <a:rPr lang="en-US" baseline="0" dirty="0"/>
              <a:t> assessed (refining the what and the where) to map your plan of attack for on-the-ground monitoring.  </a:t>
            </a:r>
            <a:endParaRPr lang="en-US" dirty="0"/>
          </a:p>
        </p:txBody>
      </p:sp>
      <p:sp>
        <p:nvSpPr>
          <p:cNvPr id="4" name="Slide Number Placeholder 3"/>
          <p:cNvSpPr>
            <a:spLocks noGrp="1"/>
          </p:cNvSpPr>
          <p:nvPr>
            <p:ph type="sldNum" sz="quarter" idx="10"/>
          </p:nvPr>
        </p:nvSpPr>
        <p:spPr/>
        <p:txBody>
          <a:bodyPr/>
          <a:lstStyle/>
          <a:p>
            <a:fld id="{20AC74EE-B0F5-2D46-87FE-1747F9388B09}" type="slidenum">
              <a:rPr lang="en-US" smtClean="0"/>
              <a:t>17</a:t>
            </a:fld>
            <a:endParaRPr lang="en-US"/>
          </a:p>
        </p:txBody>
      </p:sp>
    </p:spTree>
    <p:extLst>
      <p:ext uri="{BB962C8B-B14F-4D97-AF65-F5344CB8AC3E}">
        <p14:creationId xmlns:p14="http://schemas.microsoft.com/office/powerpoint/2010/main" val="1953252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For the Fictional National Forest, there are 4 priority areas to conduct on-the-ground monitoring and determine if the forest is moving toward/achieving Desired Winter ROS settings.  Areas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Needle Scenic Byway Area: Are </a:t>
            </a:r>
            <a:r>
              <a:rPr lang="en-US" sz="1200" dirty="0"/>
              <a:t>we achieving desired winter</a:t>
            </a:r>
            <a:r>
              <a:rPr lang="en-US" sz="1200" baseline="0" dirty="0"/>
              <a:t> settings: </a:t>
            </a:r>
            <a:r>
              <a:rPr lang="en-US" sz="1200" dirty="0">
                <a:solidFill>
                  <a:srgbClr val="FF40FF"/>
                </a:solidFill>
              </a:rPr>
              <a:t>SPNM</a:t>
            </a:r>
            <a:r>
              <a:rPr lang="en-US" sz="1200" dirty="0"/>
              <a:t> to the north of the Byway (and including the Coyote NST) and </a:t>
            </a:r>
            <a:r>
              <a:rPr lang="en-US" sz="1200" dirty="0">
                <a:solidFill>
                  <a:schemeClr val="accent1">
                    <a:lumMod val="60000"/>
                    <a:lumOff val="40000"/>
                  </a:schemeClr>
                </a:solidFill>
              </a:rPr>
              <a:t>SPM </a:t>
            </a:r>
            <a:r>
              <a:rPr lang="en-US" sz="1200" dirty="0"/>
              <a:t>to the south of the Needles Scenic Byway? </a:t>
            </a:r>
            <a:r>
              <a:rPr lang="en-US" baseline="0" dirty="0"/>
              <a:t>Is the management and implementation of the OSVUM resulting in the elimination of skiing/snowmobiling conflicts?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Along the southern boundary of the Snowy Peaks Wilderness: Has OSV use </a:t>
            </a:r>
            <a:r>
              <a:rPr lang="en-US" sz="1200" dirty="0"/>
              <a:t>along the Coyote NST and in the Snowy Peaks Wilderness been eliminated to achieve desire </a:t>
            </a:r>
            <a:r>
              <a:rPr lang="en-US" sz="1200" dirty="0">
                <a:solidFill>
                  <a:srgbClr val="FF40FF"/>
                </a:solidFill>
              </a:rPr>
              <a:t>desired SPNM </a:t>
            </a:r>
            <a:r>
              <a:rPr lang="en-US" sz="1200" dirty="0"/>
              <a:t>and</a:t>
            </a:r>
            <a:r>
              <a:rPr lang="en-US" sz="1200" dirty="0">
                <a:solidFill>
                  <a:srgbClr val="FF40FF"/>
                </a:solidFill>
              </a:rPr>
              <a:t> </a:t>
            </a:r>
            <a:r>
              <a:rPr lang="en-US" sz="1200" dirty="0">
                <a:solidFill>
                  <a:srgbClr val="F39AFC"/>
                </a:solidFill>
              </a:rPr>
              <a:t>Primitive</a:t>
            </a:r>
            <a:r>
              <a:rPr lang="en-US" sz="1200" dirty="0">
                <a:solidFill>
                  <a:srgbClr val="FF40FF"/>
                </a:solidFill>
              </a:rPr>
              <a:t> </a:t>
            </a:r>
            <a:r>
              <a:rPr lang="en-US" sz="1200" dirty="0"/>
              <a:t>ROS Settings?</a:t>
            </a:r>
            <a:endParaRPr lang="en-US" baseline="0" dirty="0"/>
          </a:p>
          <a:p>
            <a:pPr marL="171450" indent="-171450">
              <a:buFont typeface="Arial" panose="020B0604020202020204" pitchFamily="34" charset="0"/>
              <a:buChar char="•"/>
            </a:pPr>
            <a:r>
              <a:rPr lang="en-US" baseline="0" dirty="0"/>
              <a:t>The desired RN setting between Gold City and existing groomed snowmobile routes emanating from Monastery: Has a groomed route been established to connect the two communities? </a:t>
            </a:r>
          </a:p>
          <a:p>
            <a:pPr marL="171450" lvl="0" indent="-171450">
              <a:buFont typeface="Arial" panose="020B0604020202020204" pitchFamily="34" charset="0"/>
              <a:buChar char="•"/>
            </a:pPr>
            <a:r>
              <a:rPr lang="en-US" baseline="0" dirty="0"/>
              <a:t>The desired SPNM area in the Southern Grasslands GA: Are SPNM characteristics being met?  </a:t>
            </a:r>
            <a:endParaRPr lang="en-US" dirty="0"/>
          </a:p>
        </p:txBody>
      </p:sp>
      <p:sp>
        <p:nvSpPr>
          <p:cNvPr id="4" name="Slide Number Placeholder 3"/>
          <p:cNvSpPr>
            <a:spLocks noGrp="1"/>
          </p:cNvSpPr>
          <p:nvPr>
            <p:ph type="sldNum" sz="quarter" idx="10"/>
          </p:nvPr>
        </p:nvSpPr>
        <p:spPr/>
        <p:txBody>
          <a:bodyPr/>
          <a:lstStyle/>
          <a:p>
            <a:fld id="{20AC74EE-B0F5-2D46-87FE-1747F9388B09}" type="slidenum">
              <a:rPr lang="en-US" smtClean="0"/>
              <a:t>18</a:t>
            </a:fld>
            <a:endParaRPr lang="en-US"/>
          </a:p>
        </p:txBody>
      </p:sp>
    </p:spTree>
    <p:extLst>
      <p:ext uri="{BB962C8B-B14F-4D97-AF65-F5344CB8AC3E}">
        <p14:creationId xmlns:p14="http://schemas.microsoft.com/office/powerpoint/2010/main" val="2987009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As</a:t>
            </a:r>
            <a:r>
              <a:rPr lang="en-US" baseline="0" dirty="0"/>
              <a:t> part of your Plan of attack, you may also want to think about other monitoring that’s planned in the areas you’re targeting.  These may be part of the LMP Monitoring Program OR separate from LMP monitoring. </a:t>
            </a:r>
            <a:r>
              <a:rPr lang="en-US" b="1" baseline="0" dirty="0"/>
              <a:t> Find any intersections so that when</a:t>
            </a:r>
            <a:r>
              <a:rPr lang="en-US" b="0" baseline="0" dirty="0"/>
              <a:t> feasible, you can create some efficiencies by combining and </a:t>
            </a:r>
            <a:r>
              <a:rPr lang="en-US" b="1" baseline="0" dirty="0"/>
              <a:t>integrating </a:t>
            </a:r>
            <a:r>
              <a:rPr lang="en-US" baseline="0" dirty="0"/>
              <a:t>multiple monitoring needs.  </a:t>
            </a:r>
          </a:p>
          <a:p>
            <a:pPr marL="0" indent="0">
              <a:buFont typeface="Arial" panose="020B0604020202020204" pitchFamily="34" charset="0"/>
              <a:buNone/>
            </a:pPr>
            <a:r>
              <a:rPr lang="en-US" baseline="0" dirty="0"/>
              <a:t>For example….</a:t>
            </a:r>
            <a:endParaRPr lang="en-US" dirty="0"/>
          </a:p>
        </p:txBody>
      </p:sp>
      <p:sp>
        <p:nvSpPr>
          <p:cNvPr id="4" name="Slide Number Placeholder 3"/>
          <p:cNvSpPr>
            <a:spLocks noGrp="1"/>
          </p:cNvSpPr>
          <p:nvPr>
            <p:ph type="sldNum" sz="quarter" idx="10"/>
          </p:nvPr>
        </p:nvSpPr>
        <p:spPr/>
        <p:txBody>
          <a:bodyPr/>
          <a:lstStyle/>
          <a:p>
            <a:fld id="{20AC74EE-B0F5-2D46-87FE-1747F9388B09}" type="slidenum">
              <a:rPr lang="en-US" smtClean="0"/>
              <a:t>19</a:t>
            </a:fld>
            <a:endParaRPr lang="en-US"/>
          </a:p>
        </p:txBody>
      </p:sp>
    </p:spTree>
    <p:extLst>
      <p:ext uri="{BB962C8B-B14F-4D97-AF65-F5344CB8AC3E}">
        <p14:creationId xmlns:p14="http://schemas.microsoft.com/office/powerpoint/2010/main" val="3753127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You’ve now been implementing your Plan and it’s time to see how things are going.  This is the last leg of your trip – Monitoring. </a:t>
            </a:r>
            <a:endParaRPr lang="en-US" baseline="0" dirty="0"/>
          </a:p>
          <a:p>
            <a:pPr marL="0" indent="0">
              <a:buNone/>
            </a:pPr>
            <a:endParaRPr lang="en-US" sz="1000" dirty="0"/>
          </a:p>
          <a:p>
            <a:pPr marL="0" indent="0">
              <a:buNone/>
            </a:pPr>
            <a:r>
              <a:rPr lang="en-US" sz="1000" dirty="0"/>
              <a:t>The examples in this module will use monitoring questions from the Fictional Forest LMP Monitoring Program (developed in Module 6, part 1). </a:t>
            </a:r>
          </a:p>
          <a:p>
            <a:pPr marL="0" indent="0">
              <a:buNone/>
            </a:pPr>
            <a:endParaRPr lang="en-US" sz="1000" dirty="0"/>
          </a:p>
        </p:txBody>
      </p:sp>
    </p:spTree>
    <p:extLst>
      <p:ext uri="{BB962C8B-B14F-4D97-AF65-F5344CB8AC3E}">
        <p14:creationId xmlns:p14="http://schemas.microsoft.com/office/powerpoint/2010/main" val="1502995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Fictional National Forest is up for NVUM</a:t>
            </a:r>
            <a:r>
              <a:rPr lang="en-US" baseline="0" dirty="0"/>
              <a:t> monitoring next year.  Consider whether it may be useful to refine your NVUM survey calendar to collect statistically sound winter use data for the Needles Scenic Byway and newly designated winter route between Gold City and Monastery.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The same area along the southern boundary of the Snowy Peaks Wilderness that’s targeted for ROS monitoring is also being targeted by wildlife biologists to monitor the condition of crucial winter range.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The southern grasslands GA is targeted for monitoring winter operations of a grazing permittee.  This same area is where winter ROS-monitoring is also being focused.</a:t>
            </a:r>
            <a:endParaRPr lang="en-US" dirty="0"/>
          </a:p>
        </p:txBody>
      </p:sp>
      <p:sp>
        <p:nvSpPr>
          <p:cNvPr id="4" name="Slide Number Placeholder 3"/>
          <p:cNvSpPr>
            <a:spLocks noGrp="1"/>
          </p:cNvSpPr>
          <p:nvPr>
            <p:ph type="sldNum" sz="quarter" idx="10"/>
          </p:nvPr>
        </p:nvSpPr>
        <p:spPr/>
        <p:txBody>
          <a:bodyPr/>
          <a:lstStyle/>
          <a:p>
            <a:fld id="{20AC74EE-B0F5-2D46-87FE-1747F9388B09}" type="slidenum">
              <a:rPr lang="en-US" smtClean="0"/>
              <a:t>20</a:t>
            </a:fld>
            <a:endParaRPr lang="en-US"/>
          </a:p>
        </p:txBody>
      </p:sp>
    </p:spTree>
    <p:extLst>
      <p:ext uri="{BB962C8B-B14F-4D97-AF65-F5344CB8AC3E}">
        <p14:creationId xmlns:p14="http://schemas.microsoft.com/office/powerpoint/2010/main" val="4046597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dirty="0"/>
              <a:t>It</a:t>
            </a:r>
            <a:r>
              <a:rPr lang="en-US" baseline="0" dirty="0"/>
              <a:t> now time to conduct the on-the-ground monitoring. The information collected will serve as a reality check as to whether we’re: </a:t>
            </a:r>
          </a:p>
          <a:p>
            <a:pPr marL="171450" indent="-171450">
              <a:buFont typeface="Arial" panose="020B0604020202020204" pitchFamily="34" charset="0"/>
              <a:buChar char="•"/>
            </a:pPr>
            <a:r>
              <a:rPr lang="en-US" baseline="0" dirty="0"/>
              <a:t>Doing what we said we’d do (implementation monitoring);</a:t>
            </a:r>
          </a:p>
          <a:p>
            <a:pPr marL="171450" indent="-171450">
              <a:buFont typeface="Arial" panose="020B0604020202020204" pitchFamily="34" charset="0"/>
              <a:buChar char="•"/>
            </a:pPr>
            <a:r>
              <a:rPr lang="en-US" baseline="0" dirty="0"/>
              <a:t>Meeting, or moving toward desired conditions and other direction contained in the LMP (effectiveness monitoring); and</a:t>
            </a:r>
          </a:p>
          <a:p>
            <a:pPr marL="171450" indent="-171450">
              <a:buFont typeface="Arial" panose="020B0604020202020204" pitchFamily="34" charset="0"/>
              <a:buChar char="•"/>
            </a:pPr>
            <a:r>
              <a:rPr lang="en-US" baseline="0" dirty="0"/>
              <a:t>Whether our assumptions are correct (validation monitoring).</a:t>
            </a:r>
            <a:endParaRPr lang="en-US" dirty="0"/>
          </a:p>
        </p:txBody>
      </p:sp>
      <p:sp>
        <p:nvSpPr>
          <p:cNvPr id="4" name="Slide Number Placeholder 3"/>
          <p:cNvSpPr>
            <a:spLocks noGrp="1"/>
          </p:cNvSpPr>
          <p:nvPr>
            <p:ph type="sldNum" sz="quarter" idx="10"/>
          </p:nvPr>
        </p:nvSpPr>
        <p:spPr/>
        <p:txBody>
          <a:bodyPr/>
          <a:lstStyle/>
          <a:p>
            <a:fld id="{20AC74EE-B0F5-2D46-87FE-1747F9388B09}"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4756403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baseline="0" dirty="0"/>
              <a:t>The last step is to document and summarize your findings.   </a:t>
            </a:r>
          </a:p>
          <a:p>
            <a:pPr marL="0" indent="0">
              <a:buNone/>
            </a:pPr>
            <a:r>
              <a:rPr lang="en-US" dirty="0"/>
              <a:t>The intent is to have a record of the monitoring findings that:</a:t>
            </a:r>
          </a:p>
          <a:p>
            <a:pPr marL="341313" indent="-341313"/>
            <a:r>
              <a:rPr lang="en-US" dirty="0"/>
              <a:t>Is available to the public;</a:t>
            </a:r>
          </a:p>
          <a:p>
            <a:pPr marL="341313" indent="-341313"/>
            <a:r>
              <a:rPr lang="en-US" dirty="0"/>
              <a:t>Indicates whether a change is needed to the plan, management activities, or monitoring program and if a new assessment may be warranted; and</a:t>
            </a:r>
          </a:p>
          <a:p>
            <a:pPr marL="341313" indent="-341313"/>
            <a:r>
              <a:rPr lang="en-US" dirty="0"/>
              <a:t>Informs adaptive management of the plan area.</a:t>
            </a:r>
          </a:p>
          <a:p>
            <a:pPr marL="341313" indent="-341313"/>
            <a:endParaRPr lang="en-US" dirty="0"/>
          </a:p>
          <a:p>
            <a:pPr marL="0" indent="0">
              <a:buNone/>
            </a:pPr>
            <a:r>
              <a:rPr lang="en-US" dirty="0"/>
              <a:t>The monitoring evaluation report is NOT a decision document. </a:t>
            </a:r>
          </a:p>
          <a:p>
            <a:pPr marL="0" indent="0">
              <a:buNone/>
            </a:pP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20AC74EE-B0F5-2D46-87FE-1747F9388B09}"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19201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To</a:t>
            </a:r>
            <a:r>
              <a:rPr lang="en-US" baseline="0" dirty="0"/>
              <a:t> summarize results of monitoring Desired Winter ROS settings, it may be useful to discuss:</a:t>
            </a:r>
          </a:p>
          <a:p>
            <a:pPr marL="0" indent="0">
              <a:buFont typeface="Arial" panose="020B0604020202020204" pitchFamily="34" charset="0"/>
              <a:buNone/>
            </a:pPr>
            <a:r>
              <a:rPr lang="en-US" baseline="0" dirty="0"/>
              <a:t>Forest-wide changes based on Winter Travel Plan decisions and implementation. Produce a map with desired winter ROS overlaid with Travel Management Plan (TMP) decisions from the OSVUM developed after the LMP ROD.</a:t>
            </a:r>
          </a:p>
          <a:p>
            <a:pPr marL="439722" lvl="1" indent="-171450">
              <a:buFont typeface="Arial" panose="020B0604020202020204" pitchFamily="34" charset="0"/>
              <a:buChar char="•"/>
            </a:pPr>
            <a:r>
              <a:rPr lang="en-US" baseline="0" dirty="0"/>
              <a:t>Include a table comparing acres by winter ROS class using the following:</a:t>
            </a:r>
          </a:p>
          <a:p>
            <a:pPr marL="439722" lvl="1" indent="-171450">
              <a:buFont typeface="Arial" panose="020B0604020202020204" pitchFamily="34" charset="0"/>
              <a:buChar char="•"/>
            </a:pPr>
            <a:r>
              <a:rPr lang="en-US" baseline="0" dirty="0"/>
              <a:t>Existing condition from assessment (existing winter ROS)</a:t>
            </a:r>
          </a:p>
          <a:p>
            <a:pPr marL="439722" lvl="1" indent="-171450">
              <a:buFont typeface="Arial" panose="020B0604020202020204" pitchFamily="34" charset="0"/>
              <a:buChar char="•"/>
            </a:pPr>
            <a:r>
              <a:rPr lang="en-US" baseline="0" dirty="0"/>
              <a:t>LMP decision (desired winter ROS)</a:t>
            </a:r>
          </a:p>
          <a:p>
            <a:pPr marL="438912" lvl="1" indent="-173736">
              <a:buFont typeface="Arial" panose="020B0604020202020204" pitchFamily="34" charset="0"/>
              <a:buChar char="•"/>
            </a:pPr>
            <a:r>
              <a:rPr lang="en-US" baseline="0" dirty="0"/>
              <a:t>Current conditions after the OSV TMP decision to show any progress made moving acres from existing to desired ROS settings.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If the winter travel management planning resulted in the desired winter ROS map to be adjusted, an updated desired winter ROS map should be produced. </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Finer grain monitoring in targeted areas – linking back to the ICOs identified in the assessment.  For example:</a:t>
            </a:r>
          </a:p>
          <a:p>
            <a:pPr marL="800100" lvl="1" indent="-342900">
              <a:buFont typeface="Arial" panose="020B0604020202020204" pitchFamily="34" charset="0"/>
              <a:buChar char="•"/>
            </a:pPr>
            <a:r>
              <a:rPr lang="en-US" sz="2400" dirty="0"/>
              <a:t>Status of use conflicts north and south of the Needles Scenic Byway.</a:t>
            </a:r>
          </a:p>
          <a:p>
            <a:pPr marL="800100" lvl="1" indent="-342900">
              <a:buFont typeface="Arial" panose="020B0604020202020204" pitchFamily="34" charset="0"/>
              <a:buChar char="•"/>
            </a:pPr>
            <a:r>
              <a:rPr lang="en-US" sz="2400" dirty="0"/>
              <a:t>Status of OSV use in crucial elk winter range south of the Snowy Peaks Wilderness.</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0AC74EE-B0F5-2D46-87FE-1747F9388B09}" type="slidenum">
              <a:rPr lang="en-US" smtClean="0"/>
              <a:t>23</a:t>
            </a:fld>
            <a:endParaRPr lang="en-US"/>
          </a:p>
        </p:txBody>
      </p:sp>
    </p:spTree>
    <p:extLst>
      <p:ext uri="{BB962C8B-B14F-4D97-AF65-F5344CB8AC3E}">
        <p14:creationId xmlns:p14="http://schemas.microsoft.com/office/powerpoint/2010/main" val="3660597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dirty="0"/>
              <a:t>Once you’re done monitoring, use the information</a:t>
            </a:r>
            <a:r>
              <a:rPr lang="en-US" baseline="0" dirty="0"/>
              <a:t> to “adapt”.</a:t>
            </a:r>
          </a:p>
          <a:p>
            <a:pPr marL="0" indent="0">
              <a:buNone/>
            </a:pPr>
            <a:r>
              <a:rPr lang="en-US" baseline="0" dirty="0"/>
              <a:t>Like completing a road trip…once you’ve finished your journey and have had time to reflect with your photos and experiences…you probably learned some things that would cause you to change a couple of things to make your next road trip even better.   </a:t>
            </a:r>
          </a:p>
          <a:p>
            <a:endParaRPr lang="en-US" dirty="0"/>
          </a:p>
        </p:txBody>
      </p:sp>
      <p:sp>
        <p:nvSpPr>
          <p:cNvPr id="4" name="Slide Number Placeholder 3"/>
          <p:cNvSpPr>
            <a:spLocks noGrp="1"/>
          </p:cNvSpPr>
          <p:nvPr>
            <p:ph type="sldNum" sz="quarter" idx="10"/>
          </p:nvPr>
        </p:nvSpPr>
        <p:spPr/>
        <p:txBody>
          <a:bodyPr/>
          <a:lstStyle/>
          <a:p>
            <a:fld id="{C5643E66-ED79-48E8-81F7-98CBB4D640A3}" type="slidenum">
              <a:rPr lang="en-US" smtClean="0"/>
              <a:t>24</a:t>
            </a:fld>
            <a:endParaRPr lang="en-US"/>
          </a:p>
        </p:txBody>
      </p:sp>
    </p:spTree>
    <p:extLst>
      <p:ext uri="{BB962C8B-B14F-4D97-AF65-F5344CB8AC3E}">
        <p14:creationId xmlns:p14="http://schemas.microsoft.com/office/powerpoint/2010/main" val="16024130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dirty="0"/>
              <a:t>To wrap things up – Remember…</a:t>
            </a:r>
          </a:p>
          <a:p>
            <a:pPr lvl="1">
              <a:lnSpc>
                <a:spcPct val="100000"/>
              </a:lnSpc>
              <a:buClr>
                <a:srgbClr val="FF9300"/>
              </a:buClr>
              <a:buSzPct val="120000"/>
              <a:buFont typeface="Wingdings" pitchFamily="2" charset="2"/>
              <a:buChar char="ü"/>
            </a:pPr>
            <a:r>
              <a:rPr lang="en-US" sz="2800" dirty="0"/>
              <a:t>LMP monitoring should reveal:</a:t>
            </a:r>
          </a:p>
          <a:p>
            <a:pPr lvl="2">
              <a:lnSpc>
                <a:spcPct val="100000"/>
              </a:lnSpc>
              <a:buClr>
                <a:srgbClr val="FF9300"/>
              </a:buClr>
              <a:buSzPct val="120000"/>
              <a:buFont typeface="Wingdings" pitchFamily="2" charset="2"/>
              <a:buChar char="ü"/>
            </a:pPr>
            <a:r>
              <a:rPr lang="en-US" sz="2400" dirty="0"/>
              <a:t>Whether we did what we said we would do (implementation)</a:t>
            </a:r>
          </a:p>
          <a:p>
            <a:pPr lvl="2">
              <a:lnSpc>
                <a:spcPct val="100000"/>
              </a:lnSpc>
              <a:buClr>
                <a:srgbClr val="FF9300"/>
              </a:buClr>
              <a:buSzPct val="120000"/>
              <a:buFont typeface="Wingdings" pitchFamily="2" charset="2"/>
              <a:buChar char="ü"/>
            </a:pPr>
            <a:r>
              <a:rPr lang="en-US" sz="2400" dirty="0"/>
              <a:t>Whether what we’re doing is working (effectiveness); and</a:t>
            </a:r>
          </a:p>
          <a:p>
            <a:pPr lvl="2">
              <a:lnSpc>
                <a:spcPct val="100000"/>
              </a:lnSpc>
              <a:buClr>
                <a:srgbClr val="FF9300"/>
              </a:buClr>
              <a:buSzPct val="120000"/>
              <a:buFont typeface="Wingdings" pitchFamily="2" charset="2"/>
              <a:buChar char="ü"/>
            </a:pPr>
            <a:r>
              <a:rPr lang="en-US" sz="2400" dirty="0"/>
              <a:t>Whether underlying assumptions are correct (validation).</a:t>
            </a:r>
            <a:endParaRPr lang="en-US" sz="800" dirty="0"/>
          </a:p>
          <a:p>
            <a:pPr lvl="1">
              <a:lnSpc>
                <a:spcPct val="100000"/>
              </a:lnSpc>
              <a:buClr>
                <a:srgbClr val="FF9300"/>
              </a:buClr>
              <a:buSzPct val="120000"/>
              <a:buFont typeface="Wingdings" pitchFamily="2" charset="2"/>
              <a:buChar char="ü"/>
            </a:pPr>
            <a:r>
              <a:rPr lang="en-US" sz="2800" dirty="0"/>
              <a:t>There are 5 recommended steps to monitor efficiently:</a:t>
            </a:r>
          </a:p>
          <a:p>
            <a:pPr marL="1371600" lvl="2" indent="-457200">
              <a:lnSpc>
                <a:spcPct val="100000"/>
              </a:lnSpc>
              <a:buClr>
                <a:schemeClr val="tx1"/>
              </a:buClr>
              <a:buSzPct val="120000"/>
              <a:buFont typeface="+mj-lt"/>
              <a:buAutoNum type="arabicPeriod"/>
            </a:pPr>
            <a:r>
              <a:rPr lang="en-US" sz="2400" dirty="0"/>
              <a:t>Know what’s in the LMP Monitoring Program – the WHAT</a:t>
            </a:r>
          </a:p>
          <a:p>
            <a:pPr marL="1371600" lvl="2" indent="-457200">
              <a:lnSpc>
                <a:spcPct val="100000"/>
              </a:lnSpc>
              <a:buClr>
                <a:schemeClr val="tx1"/>
              </a:buClr>
              <a:buSzPct val="120000"/>
              <a:buFont typeface="+mj-lt"/>
              <a:buAutoNum type="arabicPeriod"/>
            </a:pPr>
            <a:r>
              <a:rPr lang="en-US" sz="2400" dirty="0"/>
              <a:t>Determine WHERE to focus on-the-ground monitoring based on what’s changed within and outside the plan area; known gaps between existing &amp; desired conditions; and ICOs identified in your assessment.</a:t>
            </a:r>
          </a:p>
          <a:p>
            <a:pPr marL="1371600" lvl="2" indent="-457200">
              <a:lnSpc>
                <a:spcPct val="100000"/>
              </a:lnSpc>
              <a:buClr>
                <a:schemeClr val="tx1"/>
              </a:buClr>
              <a:buSzPct val="120000"/>
              <a:buFont typeface="+mj-lt"/>
              <a:buAutoNum type="arabicPeriod"/>
            </a:pPr>
            <a:r>
              <a:rPr lang="en-US" sz="2400" dirty="0"/>
              <a:t>Define and map your monitoring plan of attack.</a:t>
            </a:r>
          </a:p>
          <a:p>
            <a:pPr marL="1371600" lvl="2" indent="-457200">
              <a:lnSpc>
                <a:spcPct val="100000"/>
              </a:lnSpc>
              <a:buClr>
                <a:schemeClr val="tx1"/>
              </a:buClr>
              <a:buSzPct val="120000"/>
              <a:buFont typeface="+mj-lt"/>
              <a:buAutoNum type="arabicPeriod"/>
            </a:pPr>
            <a:r>
              <a:rPr lang="en-US" sz="2400" dirty="0"/>
              <a:t>Conduct the monitoring …implementation, effectiveness, and/or validation </a:t>
            </a:r>
          </a:p>
          <a:p>
            <a:pPr marL="1371600" lvl="2" indent="-457200">
              <a:lnSpc>
                <a:spcPct val="100000"/>
              </a:lnSpc>
              <a:buClr>
                <a:schemeClr val="tx1"/>
              </a:buClr>
              <a:buSzPct val="120000"/>
              <a:buFont typeface="+mj-lt"/>
              <a:buAutoNum type="arabicPeriod"/>
            </a:pPr>
            <a:r>
              <a:rPr lang="en-US" sz="2400" dirty="0"/>
              <a:t>Summarize findings in the Biennial Monitoring Evaluation Report.</a:t>
            </a:r>
            <a:endParaRPr lang="en-US" sz="800" dirty="0"/>
          </a:p>
          <a:p>
            <a:pPr lvl="1">
              <a:lnSpc>
                <a:spcPct val="100000"/>
              </a:lnSpc>
              <a:buClr>
                <a:srgbClr val="FF9300"/>
              </a:buClr>
              <a:buSzPct val="120000"/>
              <a:buFont typeface="Wingdings" pitchFamily="2" charset="2"/>
              <a:buChar char="ü"/>
            </a:pPr>
            <a:r>
              <a:rPr lang="en-US" sz="2800" dirty="0"/>
              <a:t>Use monitoring results to inform adaptive management.</a:t>
            </a:r>
          </a:p>
          <a:p>
            <a:endParaRPr lang="en-US" dirty="0"/>
          </a:p>
        </p:txBody>
      </p:sp>
      <p:sp>
        <p:nvSpPr>
          <p:cNvPr id="4" name="Slide Number Placeholder 3"/>
          <p:cNvSpPr>
            <a:spLocks noGrp="1"/>
          </p:cNvSpPr>
          <p:nvPr>
            <p:ph type="sldNum" sz="quarter" idx="10"/>
          </p:nvPr>
        </p:nvSpPr>
        <p:spPr/>
        <p:txBody>
          <a:bodyPr/>
          <a:lstStyle/>
          <a:p>
            <a:fld id="{C5643E66-ED79-48E8-81F7-98CBB4D640A3}" type="slidenum">
              <a:rPr lang="en-US" smtClean="0"/>
              <a:t>25</a:t>
            </a:fld>
            <a:endParaRPr lang="en-US"/>
          </a:p>
        </p:txBody>
      </p:sp>
    </p:spTree>
    <p:extLst>
      <p:ext uri="{BB962C8B-B14F-4D97-AF65-F5344CB8AC3E}">
        <p14:creationId xmlns:p14="http://schemas.microsoft.com/office/powerpoint/2010/main" val="1026533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indent="0">
              <a:buNone/>
            </a:pPr>
            <a:r>
              <a:rPr lang="en-US" altLang="en-US" dirty="0"/>
              <a:t>Listed are the regulations and implementing directives for land management planning.</a:t>
            </a:r>
            <a:r>
              <a:rPr lang="en-US" altLang="en-US" baseline="0" dirty="0"/>
              <a:t>  In addition, the link to other Technical Information for Planning (TIPs) is included at the bottom the list.</a:t>
            </a:r>
            <a:endParaRPr lang="en-US" altLang="en-US" dirty="0"/>
          </a:p>
        </p:txBody>
      </p:sp>
    </p:spTree>
    <p:extLst>
      <p:ext uri="{BB962C8B-B14F-4D97-AF65-F5344CB8AC3E}">
        <p14:creationId xmlns:p14="http://schemas.microsoft.com/office/powerpoint/2010/main" val="3569808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dirty="0"/>
              <a:t>That’s all folks!</a:t>
            </a:r>
          </a:p>
        </p:txBody>
      </p:sp>
      <p:sp>
        <p:nvSpPr>
          <p:cNvPr id="4" name="Slide Number Placeholder 3"/>
          <p:cNvSpPr>
            <a:spLocks noGrp="1"/>
          </p:cNvSpPr>
          <p:nvPr>
            <p:ph type="sldNum" sz="quarter" idx="10"/>
          </p:nvPr>
        </p:nvSpPr>
        <p:spPr/>
        <p:txBody>
          <a:bodyPr/>
          <a:lstStyle/>
          <a:p>
            <a:fld id="{C5643E66-ED79-48E8-81F7-98CBB4D640A3}" type="slidenum">
              <a:rPr lang="en-US" smtClean="0"/>
              <a:t>27</a:t>
            </a:fld>
            <a:endParaRPr lang="en-US"/>
          </a:p>
        </p:txBody>
      </p:sp>
    </p:spTree>
    <p:extLst>
      <p:ext uri="{BB962C8B-B14F-4D97-AF65-F5344CB8AC3E}">
        <p14:creationId xmlns:p14="http://schemas.microsoft.com/office/powerpoint/2010/main" val="2203378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indent="0">
              <a:buNone/>
            </a:pPr>
            <a:r>
              <a:rPr lang="en-US" dirty="0"/>
              <a:t>You’ve completed your trip! Unpack, put your feet up, and reflect on your trip.</a:t>
            </a:r>
          </a:p>
          <a:p>
            <a:pPr marL="0" indent="0">
              <a:buNone/>
            </a:pPr>
            <a:r>
              <a:rPr lang="en-US" dirty="0"/>
              <a:t>What were the highlights?…the postcards you sent.</a:t>
            </a:r>
          </a:p>
          <a:p>
            <a:pPr marL="0" indent="0">
              <a:buNone/>
            </a:pPr>
            <a:r>
              <a:rPr lang="en-US" dirty="0"/>
              <a:t>What tools and references did you pick up?...the souvenirs you brought</a:t>
            </a:r>
            <a:r>
              <a:rPr lang="en-US" baseline="0" dirty="0"/>
              <a:t> home. </a:t>
            </a:r>
            <a:endParaRPr lang="en-US" dirty="0"/>
          </a:p>
        </p:txBody>
      </p:sp>
    </p:spTree>
    <p:extLst>
      <p:ext uri="{BB962C8B-B14F-4D97-AF65-F5344CB8AC3E}">
        <p14:creationId xmlns:p14="http://schemas.microsoft.com/office/powerpoint/2010/main" val="122985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indent="0">
              <a:buNone/>
            </a:pPr>
            <a:r>
              <a:rPr lang="en-US" dirty="0"/>
              <a:t>The Learning Outcome for this module is for</a:t>
            </a:r>
          </a:p>
          <a:p>
            <a:pPr marL="0" indent="0">
              <a:buNone/>
            </a:pPr>
            <a:r>
              <a:rPr lang="en-US" sz="1100" dirty="0"/>
              <a:t>Participants to understand the why, what, and where to monitor; and what you do with the monitoring results. </a:t>
            </a:r>
            <a:endParaRPr lang="en-US" dirty="0"/>
          </a:p>
          <a:p>
            <a:endParaRPr lang="en-US" dirty="0"/>
          </a:p>
          <a:p>
            <a:pPr marL="0" indent="0">
              <a:buNone/>
            </a:pPr>
            <a:endParaRPr lang="en-US" dirty="0"/>
          </a:p>
        </p:txBody>
      </p:sp>
    </p:spTree>
    <p:extLst>
      <p:ext uri="{BB962C8B-B14F-4D97-AF65-F5344CB8AC3E}">
        <p14:creationId xmlns:p14="http://schemas.microsoft.com/office/powerpoint/2010/main" val="1763621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050" dirty="0"/>
              <a:t>We’re going to cover:</a:t>
            </a:r>
          </a:p>
          <a:p>
            <a:pPr marL="0" indent="0">
              <a:buNone/>
            </a:pPr>
            <a:r>
              <a:rPr lang="en-US" sz="1050" dirty="0"/>
              <a:t>Why we monitor;</a:t>
            </a:r>
          </a:p>
          <a:p>
            <a:pPr marL="0" indent="0">
              <a:buNone/>
            </a:pPr>
            <a:r>
              <a:rPr lang="en-US" sz="1050" dirty="0"/>
              <a:t>Required Monitoring Product; and </a:t>
            </a:r>
          </a:p>
          <a:p>
            <a:pPr marL="0" indent="0">
              <a:buNone/>
            </a:pPr>
            <a:r>
              <a:rPr lang="en-US" sz="1050" dirty="0"/>
              <a:t>Some suggested steps</a:t>
            </a:r>
          </a:p>
          <a:p>
            <a:pPr marL="0" marR="0" lvl="0" indent="0" algn="l" defTabSz="882841" rtl="0" eaLnBrk="1" fontAlgn="auto" latinLnBrk="0" hangingPunct="1">
              <a:lnSpc>
                <a:spcPct val="100000"/>
              </a:lnSpc>
              <a:spcBef>
                <a:spcPts val="0"/>
              </a:spcBef>
              <a:spcAft>
                <a:spcPts val="0"/>
              </a:spcAft>
              <a:buClrTx/>
              <a:buSzTx/>
              <a:buFontTx/>
              <a:buNone/>
              <a:tabLst/>
              <a:defRPr/>
            </a:pPr>
            <a:endParaRPr kumimoji="0" lang="en-US" sz="1031"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208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dirty="0"/>
              <a:t>To quickly clarify -</a:t>
            </a:r>
            <a:r>
              <a:rPr lang="en-US" baseline="0" dirty="0"/>
              <a:t> </a:t>
            </a:r>
            <a:r>
              <a:rPr lang="en-US" dirty="0"/>
              <a:t>we’re talking about monitor</a:t>
            </a:r>
            <a:r>
              <a:rPr lang="en-US" b="1" dirty="0"/>
              <a:t>ing</a:t>
            </a:r>
            <a:r>
              <a:rPr lang="en-US" dirty="0"/>
              <a:t> (the verb). The Monitoring</a:t>
            </a:r>
            <a:r>
              <a:rPr lang="en-US" baseline="0" dirty="0"/>
              <a:t> &amp; Evaluation Program (the noun) was developed as part of your LMP – and defines what will be monitored</a:t>
            </a:r>
          </a:p>
          <a:p>
            <a:pPr marL="0" indent="0">
              <a:buNone/>
            </a:pPr>
            <a:endParaRPr lang="en-US" baseline="0" dirty="0"/>
          </a:p>
          <a:p>
            <a:pPr marL="0" indent="0">
              <a:buNone/>
            </a:pPr>
            <a:r>
              <a:rPr lang="en-US" baseline="0" dirty="0"/>
              <a:t>Monitor</a:t>
            </a:r>
            <a:r>
              <a:rPr lang="en-US" b="1" baseline="0" dirty="0"/>
              <a:t>ing</a:t>
            </a:r>
            <a:r>
              <a:rPr lang="en-US" baseline="0" dirty="0"/>
              <a:t> occurs after your plan is finalized and implementation has begun.</a:t>
            </a:r>
          </a:p>
        </p:txBody>
      </p:sp>
      <p:sp>
        <p:nvSpPr>
          <p:cNvPr id="4" name="Slide Number Placeholder 3"/>
          <p:cNvSpPr>
            <a:spLocks noGrp="1"/>
          </p:cNvSpPr>
          <p:nvPr>
            <p:ph type="sldNum" sz="quarter" idx="10"/>
          </p:nvPr>
        </p:nvSpPr>
        <p:spPr/>
        <p:txBody>
          <a:bodyPr/>
          <a:lstStyle/>
          <a:p>
            <a:fld id="{FFE81637-3E7B-4BA5-809F-BFFCAC130AA2}" type="slidenum">
              <a:rPr lang="en-US" smtClean="0"/>
              <a:t>5</a:t>
            </a:fld>
            <a:endParaRPr lang="en-US" dirty="0"/>
          </a:p>
        </p:txBody>
      </p:sp>
    </p:spTree>
    <p:extLst>
      <p:ext uri="{BB962C8B-B14F-4D97-AF65-F5344CB8AC3E}">
        <p14:creationId xmlns:p14="http://schemas.microsoft.com/office/powerpoint/2010/main" val="3210714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dirty="0"/>
              <a:t>A refresher on WHY we monitor…</a:t>
            </a:r>
          </a:p>
          <a:p>
            <a:pPr marL="0" indent="0">
              <a:buNone/>
            </a:pPr>
            <a:r>
              <a:rPr lang="en-US" dirty="0"/>
              <a:t>“click”</a:t>
            </a:r>
          </a:p>
          <a:p>
            <a:pPr marL="0" indent="0">
              <a:buNone/>
            </a:pPr>
            <a:r>
              <a:rPr lang="en-US" dirty="0"/>
              <a:t>We all know it’s required…but more importantly,</a:t>
            </a:r>
            <a:r>
              <a:rPr lang="en-US" baseline="0" dirty="0"/>
              <a:t> </a:t>
            </a:r>
          </a:p>
          <a:p>
            <a:pPr marL="0" indent="0">
              <a:buNone/>
            </a:pPr>
            <a:r>
              <a:rPr lang="en-US" baseline="0" dirty="0"/>
              <a:t>“click”</a:t>
            </a:r>
          </a:p>
          <a:p>
            <a:pPr marL="0" indent="0">
              <a:buNone/>
            </a:pPr>
            <a:r>
              <a:rPr lang="en-US" baseline="0" dirty="0"/>
              <a:t>Monitoring tell us what we need to do or change to achieve LMP desired conditions.</a:t>
            </a:r>
          </a:p>
          <a:p>
            <a:pPr marL="0" indent="0">
              <a:buNone/>
            </a:pPr>
            <a:r>
              <a:rPr lang="en-US" baseline="0" dirty="0"/>
              <a:t>Monitoring: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Tracks whether we did what we said we would do (implementation);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Tracks conditions and results (effectiveness); and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Validates (or not) our assumptions.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“click”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dirty="0">
                <a:solidFill>
                  <a:schemeClr val="accent4"/>
                </a:solidFill>
                <a:latin typeface="Calibri" panose="020F0502020204030204" pitchFamily="34" charset="0"/>
                <a:cs typeface="Calibri" panose="020F0502020204030204" pitchFamily="34" charset="0"/>
              </a:rPr>
              <a:t>This is what adaptive management is all about!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C5643E66-ED79-48E8-81F7-98CBB4D640A3}" type="slidenum">
              <a:rPr lang="en-US" smtClean="0"/>
              <a:t>6</a:t>
            </a:fld>
            <a:endParaRPr lang="en-US"/>
          </a:p>
        </p:txBody>
      </p:sp>
    </p:spTree>
    <p:extLst>
      <p:ext uri="{BB962C8B-B14F-4D97-AF65-F5344CB8AC3E}">
        <p14:creationId xmlns:p14="http://schemas.microsoft.com/office/powerpoint/2010/main" val="1358372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dirty="0"/>
              <a:t>The end-product is a Monitoring Evaluation Report – generated every two years.</a:t>
            </a:r>
          </a:p>
          <a:p>
            <a:endParaRPr lang="en-US" dirty="0"/>
          </a:p>
          <a:p>
            <a:pPr marL="0" indent="0">
              <a:buNone/>
            </a:pPr>
            <a:r>
              <a:rPr lang="en-US" dirty="0"/>
              <a:t>The report documents your</a:t>
            </a:r>
            <a:r>
              <a:rPr lang="en-US" baseline="0" dirty="0"/>
              <a:t> </a:t>
            </a:r>
            <a:r>
              <a:rPr lang="en-US" dirty="0"/>
              <a:t>findings and identifies any need:</a:t>
            </a:r>
          </a:p>
          <a:p>
            <a:pPr marL="171450" indent="-171450">
              <a:buFont typeface="Arial" panose="020B0604020202020204" pitchFamily="34" charset="0"/>
              <a:buChar char="•"/>
            </a:pPr>
            <a:r>
              <a:rPr lang="en-US" dirty="0"/>
              <a:t>To change the Land Management Plan; </a:t>
            </a:r>
          </a:p>
          <a:p>
            <a:pPr marL="171450" indent="-171450">
              <a:buFont typeface="Arial" panose="020B0604020202020204" pitchFamily="34" charset="0"/>
              <a:buChar char="•"/>
            </a:pPr>
            <a:r>
              <a:rPr lang="en-US" dirty="0"/>
              <a:t>To change management activities; </a:t>
            </a:r>
          </a:p>
          <a:p>
            <a:pPr marL="171450" indent="-171450">
              <a:buFont typeface="Arial" panose="020B0604020202020204" pitchFamily="34" charset="0"/>
              <a:buChar char="•"/>
            </a:pPr>
            <a:r>
              <a:rPr lang="en-US" dirty="0"/>
              <a:t>To change the monitoring program itself; </a:t>
            </a:r>
            <a:r>
              <a:rPr lang="en-US" b="1" dirty="0"/>
              <a:t>OR</a:t>
            </a:r>
            <a:r>
              <a:rPr lang="en-US" dirty="0"/>
              <a:t> where conditions have changed significantly, the need to</a:t>
            </a:r>
          </a:p>
          <a:p>
            <a:pPr marL="171450" indent="-171450">
              <a:buFont typeface="Arial" panose="020B0604020202020204" pitchFamily="34" charset="0"/>
              <a:buChar char="•"/>
            </a:pPr>
            <a:r>
              <a:rPr lang="en-US" dirty="0"/>
              <a:t>Conduct a new assessment.</a:t>
            </a:r>
          </a:p>
        </p:txBody>
      </p:sp>
      <p:sp>
        <p:nvSpPr>
          <p:cNvPr id="4" name="Slide Number Placeholder 3"/>
          <p:cNvSpPr>
            <a:spLocks noGrp="1"/>
          </p:cNvSpPr>
          <p:nvPr>
            <p:ph type="sldNum" sz="quarter" idx="10"/>
          </p:nvPr>
        </p:nvSpPr>
        <p:spPr/>
        <p:txBody>
          <a:bodyPr/>
          <a:lstStyle/>
          <a:p>
            <a:fld id="{C5643E66-ED79-48E8-81F7-98CBB4D640A3}" type="slidenum">
              <a:rPr lang="en-US" smtClean="0"/>
              <a:t>7</a:t>
            </a:fld>
            <a:endParaRPr lang="en-US"/>
          </a:p>
        </p:txBody>
      </p:sp>
    </p:spTree>
    <p:extLst>
      <p:ext uri="{BB962C8B-B14F-4D97-AF65-F5344CB8AC3E}">
        <p14:creationId xmlns:p14="http://schemas.microsoft.com/office/powerpoint/2010/main" val="1328783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dirty="0"/>
              <a:t>We understand </a:t>
            </a:r>
            <a:r>
              <a:rPr lang="en-US" b="1" baseline="0" dirty="0"/>
              <a:t>why</a:t>
            </a:r>
            <a:r>
              <a:rPr lang="en-US" baseline="0" dirty="0"/>
              <a:t> we monitor, </a:t>
            </a:r>
            <a:r>
              <a:rPr lang="en-US" b="1" baseline="0" dirty="0"/>
              <a:t>what</a:t>
            </a:r>
            <a:r>
              <a:rPr lang="en-US" baseline="0" dirty="0"/>
              <a:t> </a:t>
            </a:r>
            <a:r>
              <a:rPr lang="en-US" b="1" baseline="0" dirty="0"/>
              <a:t>it should tell us</a:t>
            </a:r>
            <a:r>
              <a:rPr lang="en-US" baseline="0" dirty="0"/>
              <a:t>, and the </a:t>
            </a:r>
            <a:r>
              <a:rPr lang="en-US" b="1" baseline="0" dirty="0"/>
              <a:t>required product</a:t>
            </a:r>
            <a:r>
              <a:rPr lang="en-US" baseline="0" dirty="0"/>
              <a:t>,</a:t>
            </a:r>
          </a:p>
          <a:p>
            <a:pPr marL="0" indent="0">
              <a:buNone/>
            </a:pPr>
            <a:r>
              <a:rPr lang="en-US" baseline="0" dirty="0"/>
              <a:t>Let’s talk about </a:t>
            </a:r>
            <a:r>
              <a:rPr lang="en-US" b="1" baseline="0" dirty="0"/>
              <a:t>How</a:t>
            </a:r>
            <a:r>
              <a:rPr lang="en-US" baseline="0" dirty="0"/>
              <a:t> to do it.</a:t>
            </a:r>
          </a:p>
          <a:p>
            <a:pPr marL="0" indent="0">
              <a:buNone/>
            </a:pPr>
            <a:r>
              <a:rPr lang="en-US" baseline="0" dirty="0"/>
              <a:t>Consider approaching monitoring using the following 5 steps:</a:t>
            </a:r>
          </a:p>
          <a:p>
            <a:pPr marL="342900" indent="-342900">
              <a:lnSpc>
                <a:spcPct val="150000"/>
              </a:lnSpc>
              <a:buAutoNum type="arabicPeriod"/>
            </a:pPr>
            <a:r>
              <a:rPr lang="en-US" sz="1200" dirty="0"/>
              <a:t>Determine WHAT to monitor.</a:t>
            </a:r>
          </a:p>
          <a:p>
            <a:pPr marL="342900" indent="-342900">
              <a:lnSpc>
                <a:spcPct val="150000"/>
              </a:lnSpc>
              <a:buAutoNum type="arabicPeriod"/>
            </a:pPr>
            <a:r>
              <a:rPr lang="en-US" sz="1200" dirty="0"/>
              <a:t>Determine WHERE to focus monitoring.</a:t>
            </a:r>
          </a:p>
          <a:p>
            <a:pPr marL="342900" indent="-342900">
              <a:lnSpc>
                <a:spcPct val="150000"/>
              </a:lnSpc>
              <a:buAutoNum type="arabicPeriod"/>
            </a:pPr>
            <a:r>
              <a:rPr lang="en-US" sz="1200" dirty="0"/>
              <a:t>Define and map your monitoring plan of attack.</a:t>
            </a:r>
          </a:p>
          <a:p>
            <a:pPr marL="342900" indent="-342900">
              <a:lnSpc>
                <a:spcPct val="150000"/>
              </a:lnSpc>
              <a:buAutoNum type="arabicPeriod"/>
            </a:pPr>
            <a:r>
              <a:rPr lang="en-US" sz="1200" dirty="0"/>
              <a:t>Conduct the actual monitoring …implementation, effectiveness, and/or validation; and then  </a:t>
            </a:r>
          </a:p>
          <a:p>
            <a:pPr marL="342900" indent="-342900">
              <a:lnSpc>
                <a:spcPct val="150000"/>
              </a:lnSpc>
              <a:buAutoNum type="arabicPeriod"/>
            </a:pPr>
            <a:r>
              <a:rPr lang="en-US" sz="1200" dirty="0"/>
              <a:t>Summarize your findings for the Biennial Monitoring and Evaluation Report.</a:t>
            </a:r>
          </a:p>
          <a:p>
            <a:pPr marL="0" indent="0">
              <a:lnSpc>
                <a:spcPct val="150000"/>
              </a:lnSpc>
              <a:buNone/>
            </a:pPr>
            <a:r>
              <a:rPr lang="en-US" sz="1200" dirty="0"/>
              <a:t>We’ll now go through each of these 5 steps.</a:t>
            </a:r>
          </a:p>
          <a:p>
            <a:endParaRPr lang="en-US" dirty="0"/>
          </a:p>
        </p:txBody>
      </p:sp>
      <p:sp>
        <p:nvSpPr>
          <p:cNvPr id="4" name="Slide Number Placeholder 3"/>
          <p:cNvSpPr>
            <a:spLocks noGrp="1"/>
          </p:cNvSpPr>
          <p:nvPr>
            <p:ph type="sldNum" sz="quarter" idx="10"/>
          </p:nvPr>
        </p:nvSpPr>
        <p:spPr/>
        <p:txBody>
          <a:bodyPr/>
          <a:lstStyle/>
          <a:p>
            <a:fld id="{C5643E66-ED79-48E8-81F7-98CBB4D640A3}" type="slidenum">
              <a:rPr lang="en-US" smtClean="0"/>
              <a:t>8</a:t>
            </a:fld>
            <a:endParaRPr lang="en-US"/>
          </a:p>
        </p:txBody>
      </p:sp>
    </p:spTree>
    <p:extLst>
      <p:ext uri="{BB962C8B-B14F-4D97-AF65-F5344CB8AC3E}">
        <p14:creationId xmlns:p14="http://schemas.microsoft.com/office/powerpoint/2010/main" val="1388243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dirty="0"/>
              <a:t>The first step is figure out WHAT you’re going to monitor.  </a:t>
            </a:r>
          </a:p>
          <a:p>
            <a:pPr marL="0" indent="0">
              <a:buNone/>
            </a:pPr>
            <a:r>
              <a:rPr lang="en-US" dirty="0"/>
              <a:t>Your</a:t>
            </a:r>
            <a:r>
              <a:rPr lang="en-US" baseline="0" dirty="0"/>
              <a:t> Monitoring Program (developed as part of your LMP) has already identified LMP Monitoring questions and indicators.   </a:t>
            </a:r>
          </a:p>
          <a:p>
            <a:pPr marL="0" indent="0">
              <a:buNone/>
            </a:pPr>
            <a:endParaRPr lang="en-US" baseline="0" dirty="0"/>
          </a:p>
          <a:p>
            <a:pPr marL="0" indent="0">
              <a:buNone/>
            </a:pPr>
            <a:r>
              <a:rPr lang="en-US" baseline="0" dirty="0"/>
              <a:t>As you’ll recall from Module 6, part 1, the 2012 Planning Rule requires all Monitoring Programs to include monitoring questions for: </a:t>
            </a:r>
          </a:p>
          <a:p>
            <a:pPr marL="341313" indent="-341313"/>
            <a:r>
              <a:rPr lang="en-US" baseline="0" dirty="0"/>
              <a:t>Visitor Use and Satisfaction; </a:t>
            </a:r>
          </a:p>
          <a:p>
            <a:pPr marL="341313" indent="-341313"/>
            <a:r>
              <a:rPr lang="en-US" baseline="0" dirty="0"/>
              <a:t>Recreation Objectives; and</a:t>
            </a:r>
          </a:p>
          <a:p>
            <a:pPr marL="341313" indent="-341313"/>
            <a:r>
              <a:rPr lang="en-US" baseline="0" dirty="0"/>
              <a:t>Desired Conditions (DCs) of Multiples Uses. </a:t>
            </a:r>
          </a:p>
          <a:p>
            <a:pPr marL="0" indent="0">
              <a:buNone/>
            </a:pPr>
            <a:endParaRPr lang="en-US" baseline="0" dirty="0"/>
          </a:p>
          <a:p>
            <a:pPr marL="0" indent="0">
              <a:buNone/>
            </a:pPr>
            <a:r>
              <a:rPr lang="en-US" baseline="0" dirty="0"/>
              <a:t>Let’s select a monitoring question from the Fictional National Forest’s LMP Monitoring Program…</a:t>
            </a:r>
            <a:endParaRPr lang="en-US" dirty="0"/>
          </a:p>
        </p:txBody>
      </p:sp>
      <p:sp>
        <p:nvSpPr>
          <p:cNvPr id="4" name="Slide Number Placeholder 3"/>
          <p:cNvSpPr>
            <a:spLocks noGrp="1"/>
          </p:cNvSpPr>
          <p:nvPr>
            <p:ph type="sldNum" sz="quarter" idx="10"/>
          </p:nvPr>
        </p:nvSpPr>
        <p:spPr/>
        <p:txBody>
          <a:bodyPr/>
          <a:lstStyle/>
          <a:p>
            <a:fld id="{20AC74EE-B0F5-2D46-87FE-1747F9388B09}" type="slidenum">
              <a:rPr lang="en-US" smtClean="0"/>
              <a:t>9</a:t>
            </a:fld>
            <a:endParaRPr lang="en-US"/>
          </a:p>
        </p:txBody>
      </p:sp>
    </p:spTree>
    <p:extLst>
      <p:ext uri="{BB962C8B-B14F-4D97-AF65-F5344CB8AC3E}">
        <p14:creationId xmlns:p14="http://schemas.microsoft.com/office/powerpoint/2010/main" val="472183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emf"/><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10" Type="http://schemas.microsoft.com/office/2007/relationships/hdphoto" Target="../media/hdphoto2.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p:bg>
      <p:bgRef idx="1001">
        <a:schemeClr val="bg1"/>
      </p:bgRef>
    </p:bg>
    <p:spTree>
      <p:nvGrpSpPr>
        <p:cNvPr id="1" name="Shape 9"/>
        <p:cNvGrpSpPr/>
        <p:nvPr/>
      </p:nvGrpSpPr>
      <p:grpSpPr>
        <a:xfrm>
          <a:off x="0" y="0"/>
          <a:ext cx="0" cy="0"/>
          <a:chOff x="0" y="0"/>
          <a:chExt cx="0" cy="0"/>
        </a:xfrm>
      </p:grpSpPr>
      <p:sp>
        <p:nvSpPr>
          <p:cNvPr id="11" name="Shape 11"/>
          <p:cNvSpPr txBox="1">
            <a:spLocks noGrp="1"/>
          </p:cNvSpPr>
          <p:nvPr>
            <p:ph type="ctrTitle"/>
          </p:nvPr>
        </p:nvSpPr>
        <p:spPr>
          <a:xfrm>
            <a:off x="3800103" y="1943000"/>
            <a:ext cx="5147953" cy="1411779"/>
          </a:xfrm>
          <a:prstGeom prst="rect">
            <a:avLst/>
          </a:prstGeom>
          <a:noFill/>
        </p:spPr>
        <p:txBody>
          <a:bodyPr wrap="square" lIns="91425" tIns="91425" rIns="91425" bIns="91425" anchor="ctr" anchorCtr="0"/>
          <a:lstStyle>
            <a:lvl1pPr lvl="0" algn="ctr">
              <a:spcBef>
                <a:spcPts val="0"/>
              </a:spcBef>
              <a:defRPr sz="2800">
                <a:solidFill>
                  <a:schemeClr val="tx1"/>
                </a:solidFill>
                <a:latin typeface="+mn-lt"/>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dirty="0"/>
          </a:p>
        </p:txBody>
      </p:sp>
      <p:sp>
        <p:nvSpPr>
          <p:cNvPr id="3" name="Shape 41">
            <a:extLst>
              <a:ext uri="{FF2B5EF4-FFF2-40B4-BE49-F238E27FC236}">
                <a16:creationId xmlns:a16="http://schemas.microsoft.com/office/drawing/2014/main" id="{9C5E563B-F157-4EC7-B2CA-DC8963E1BFC1}"/>
              </a:ext>
            </a:extLst>
          </p:cNvPr>
          <p:cNvSpPr txBox="1">
            <a:spLocks/>
          </p:cNvSpPr>
          <p:nvPr userDrawn="1"/>
        </p:nvSpPr>
        <p:spPr>
          <a:xfrm>
            <a:off x="0" y="6338833"/>
            <a:ext cx="752272" cy="364273"/>
          </a:xfrm>
          <a:prstGeom prst="rect">
            <a:avLst/>
          </a:prstGeom>
          <a:solidFill>
            <a:schemeClr val="tx1">
              <a:lumMod val="65000"/>
            </a:schemeClr>
          </a:solid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algn="r"/>
            <a:fld id="{00000000-1234-1234-1234-123412341234}" type="slidenum">
              <a:rPr lang="en" smtClean="0"/>
              <a:pPr algn="r"/>
              <a:t>‹#›</a:t>
            </a:fld>
            <a:endParaRPr lang="en"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ank light">
    <p:bg>
      <p:bgRef idx="1001">
        <a:schemeClr val="bg1"/>
      </p:bgRef>
    </p:bg>
    <p:spTree>
      <p:nvGrpSpPr>
        <p:cNvPr id="1" name="Shape 42"/>
        <p:cNvGrpSpPr/>
        <p:nvPr/>
      </p:nvGrpSpPr>
      <p:grpSpPr>
        <a:xfrm>
          <a:off x="0" y="0"/>
          <a:ext cx="0" cy="0"/>
          <a:chOff x="0" y="0"/>
          <a:chExt cx="0" cy="0"/>
        </a:xfrm>
      </p:grpSpPr>
      <p:sp>
        <p:nvSpPr>
          <p:cNvPr id="2" name="Title 1"/>
          <p:cNvSpPr>
            <a:spLocks noGrp="1"/>
          </p:cNvSpPr>
          <p:nvPr>
            <p:ph type="title"/>
          </p:nvPr>
        </p:nvSpPr>
        <p:spPr>
          <a:xfrm>
            <a:off x="2939142" y="2635060"/>
            <a:ext cx="6466114" cy="1143200"/>
          </a:xfrm>
        </p:spPr>
        <p:txBody>
          <a:bodyPr/>
          <a:lstStyle>
            <a:lvl1pPr>
              <a:defRPr sz="3600">
                <a:solidFill>
                  <a:schemeClr val="tx1"/>
                </a:solidFill>
                <a:latin typeface="+mn-lt"/>
              </a:defRPr>
            </a:lvl1pPr>
          </a:lstStyle>
          <a:p>
            <a:r>
              <a:rPr lang="en-US" dirty="0"/>
              <a:t>Click to edit Master title style</a:t>
            </a:r>
          </a:p>
        </p:txBody>
      </p:sp>
    </p:spTree>
    <p:extLst>
      <p:ext uri="{BB962C8B-B14F-4D97-AF65-F5344CB8AC3E}">
        <p14:creationId xmlns:p14="http://schemas.microsoft.com/office/powerpoint/2010/main" val="974779809"/>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B7EF3-28CD-4B21-B7DB-0ED392343391}"/>
              </a:ext>
            </a:extLst>
          </p:cNvPr>
          <p:cNvSpPr>
            <a:spLocks noGrp="1"/>
          </p:cNvSpPr>
          <p:nvPr>
            <p:ph type="title"/>
          </p:nvPr>
        </p:nvSpPr>
        <p:spPr>
          <a:xfrm>
            <a:off x="1935019" y="2875147"/>
            <a:ext cx="8532420" cy="645937"/>
          </a:xfrm>
        </p:spPr>
        <p:txBody>
          <a:bodyPr/>
          <a:lstStyle>
            <a:lvl1pPr>
              <a:defRPr sz="3600" b="0">
                <a:solidFill>
                  <a:schemeClr val="tx1"/>
                </a:solidFill>
                <a:latin typeface="+mj-lt"/>
              </a:defRPr>
            </a:lvl1pPr>
          </a:lstStyle>
          <a:p>
            <a:r>
              <a:rPr lang="en-US" dirty="0"/>
              <a:t>Click to edit Master title style</a:t>
            </a:r>
          </a:p>
        </p:txBody>
      </p:sp>
    </p:spTree>
    <p:extLst>
      <p:ext uri="{BB962C8B-B14F-4D97-AF65-F5344CB8AC3E}">
        <p14:creationId xmlns:p14="http://schemas.microsoft.com/office/powerpoint/2010/main" val="1390570173"/>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bg>
      <p:bgRef idx="1001">
        <a:schemeClr val="bg1"/>
      </p:bgRef>
    </p:bg>
    <p:spTree>
      <p:nvGrpSpPr>
        <p:cNvPr id="1" name="Shape 9"/>
        <p:cNvGrpSpPr/>
        <p:nvPr/>
      </p:nvGrpSpPr>
      <p:grpSpPr>
        <a:xfrm>
          <a:off x="0" y="0"/>
          <a:ext cx="0" cy="0"/>
          <a:chOff x="0" y="0"/>
          <a:chExt cx="0" cy="0"/>
        </a:xfrm>
      </p:grpSpPr>
      <p:sp>
        <p:nvSpPr>
          <p:cNvPr id="11" name="Shape 11"/>
          <p:cNvSpPr txBox="1">
            <a:spLocks noGrp="1"/>
          </p:cNvSpPr>
          <p:nvPr>
            <p:ph type="ctrTitle"/>
          </p:nvPr>
        </p:nvSpPr>
        <p:spPr>
          <a:xfrm>
            <a:off x="3800103" y="1943000"/>
            <a:ext cx="5147953" cy="1411779"/>
          </a:xfrm>
          <a:prstGeom prst="rect">
            <a:avLst/>
          </a:prstGeom>
          <a:noFill/>
        </p:spPr>
        <p:txBody>
          <a:bodyPr wrap="square" lIns="91425" tIns="91425" rIns="91425" bIns="91425" anchor="ctr" anchorCtr="0"/>
          <a:lstStyle>
            <a:lvl1pPr lvl="0" algn="ctr">
              <a:spcBef>
                <a:spcPts val="0"/>
              </a:spcBef>
              <a:defRPr sz="2800">
                <a:solidFill>
                  <a:schemeClr val="tx1"/>
                </a:solidFill>
                <a:latin typeface="+mn-lt"/>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dirty="0"/>
          </a:p>
        </p:txBody>
      </p:sp>
    </p:spTree>
    <p:extLst>
      <p:ext uri="{BB962C8B-B14F-4D97-AF65-F5344CB8AC3E}">
        <p14:creationId xmlns:p14="http://schemas.microsoft.com/office/powerpoint/2010/main" val="3770477695"/>
      </p:ext>
    </p:extLst>
  </p:cSld>
  <p:clrMapOvr>
    <a:overrideClrMapping bg1="dk1" tx1="lt1" bg2="dk2" tx2="lt2" accent1="accent1" accent2="accent2" accent3="accent3" accent4="accent4" accent5="accent5" accent6="accent6" hlink="hlink" folHlink="folHlink"/>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ColTx">
  <p:cSld name="Title + 2 columns">
    <p:bg>
      <p:bgRef idx="1001">
        <a:schemeClr val="bg1"/>
      </p:bgRef>
    </p:bg>
    <p:spTree>
      <p:nvGrpSpPr>
        <p:cNvPr id="1" name="Shape 25"/>
        <p:cNvGrpSpPr/>
        <p:nvPr/>
      </p:nvGrpSpPr>
      <p:grpSpPr>
        <a:xfrm>
          <a:off x="0" y="0"/>
          <a:ext cx="0" cy="0"/>
          <a:chOff x="0" y="0"/>
          <a:chExt cx="0" cy="0"/>
        </a:xfrm>
      </p:grpSpPr>
      <p:sp>
        <p:nvSpPr>
          <p:cNvPr id="27" name="Shape 27"/>
          <p:cNvSpPr txBox="1">
            <a:spLocks noGrp="1"/>
          </p:cNvSpPr>
          <p:nvPr>
            <p:ph type="title"/>
          </p:nvPr>
        </p:nvSpPr>
        <p:spPr>
          <a:xfrm>
            <a:off x="7044867" y="274633"/>
            <a:ext cx="4198400" cy="1143200"/>
          </a:xfrm>
          <a:prstGeom prst="rect">
            <a:avLst/>
          </a:prstGeom>
        </p:spPr>
        <p:txBody>
          <a:bodyPr wrap="square" lIns="91425" tIns="91425" rIns="91425" bIns="91425" anchor="b" anchorCtr="0"/>
          <a:lstStyle>
            <a:lvl1pPr lvl="0">
              <a:spcBef>
                <a:spcPts val="0"/>
              </a:spcBef>
              <a:defRPr sz="2400">
                <a:solidFill>
                  <a:schemeClr val="tx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28" name="Shape 28"/>
          <p:cNvSpPr txBox="1">
            <a:spLocks noGrp="1"/>
          </p:cNvSpPr>
          <p:nvPr>
            <p:ph type="body" idx="1"/>
          </p:nvPr>
        </p:nvSpPr>
        <p:spPr>
          <a:xfrm>
            <a:off x="6640067" y="1799233"/>
            <a:ext cx="2398800" cy="3472400"/>
          </a:xfrm>
          <a:prstGeom prst="rect">
            <a:avLst/>
          </a:prstGeom>
        </p:spPr>
        <p:txBody>
          <a:bodyPr wrap="square" lIns="91425" tIns="91425" rIns="91425" bIns="91425" anchor="t" anchorCtr="0"/>
          <a:lstStyle>
            <a:lvl1pPr lvl="0">
              <a:spcBef>
                <a:spcPts val="0"/>
              </a:spcBef>
              <a:buSzPct val="100000"/>
              <a:defRPr sz="1800">
                <a:solidFill>
                  <a:schemeClr val="tx1"/>
                </a:solidFill>
                <a:latin typeface="+mn-lt"/>
              </a:defRPr>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dirty="0"/>
          </a:p>
        </p:txBody>
      </p:sp>
      <p:sp>
        <p:nvSpPr>
          <p:cNvPr id="29" name="Shape 29"/>
          <p:cNvSpPr txBox="1">
            <a:spLocks noGrp="1"/>
          </p:cNvSpPr>
          <p:nvPr>
            <p:ph type="body" idx="2"/>
          </p:nvPr>
        </p:nvSpPr>
        <p:spPr>
          <a:xfrm>
            <a:off x="9183463" y="1799233"/>
            <a:ext cx="2398800" cy="3472400"/>
          </a:xfrm>
          <a:prstGeom prst="rect">
            <a:avLst/>
          </a:prstGeom>
        </p:spPr>
        <p:txBody>
          <a:bodyPr wrap="square" lIns="91425" tIns="91425" rIns="91425" bIns="91425" anchor="t" anchorCtr="0"/>
          <a:lstStyle>
            <a:lvl1pPr lvl="0">
              <a:spcBef>
                <a:spcPts val="0"/>
              </a:spcBef>
              <a:buSzPct val="100000"/>
              <a:defRPr sz="1800">
                <a:solidFill>
                  <a:schemeClr val="tx1"/>
                </a:solidFill>
                <a:latin typeface="+mn-lt"/>
              </a:defRPr>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30" name="Shape 30"/>
          <p:cNvSpPr txBox="1">
            <a:spLocks noGrp="1"/>
          </p:cNvSpPr>
          <p:nvPr>
            <p:ph type="sldNum" idx="12"/>
          </p:nvPr>
        </p:nvSpPr>
        <p:spPr>
          <a:xfrm>
            <a:off x="1584200" y="1593200"/>
            <a:ext cx="2927600" cy="3671600"/>
          </a:xfrm>
          <a:prstGeom prst="rect">
            <a:avLst/>
          </a:prstGeom>
          <a:ln w="19050"/>
        </p:spPr>
        <p:txBody>
          <a:bodyPr wrap="square"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700841769"/>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dark">
    <p:bg>
      <p:bgRef idx="1001">
        <a:schemeClr val="bg1"/>
      </p:bgRef>
    </p:bg>
    <p:spTree>
      <p:nvGrpSpPr>
        <p:cNvPr id="1" name="Shape 39"/>
        <p:cNvGrpSpPr/>
        <p:nvPr/>
      </p:nvGrpSpPr>
      <p:grpSpPr>
        <a:xfrm>
          <a:off x="0" y="0"/>
          <a:ext cx="0" cy="0"/>
          <a:chOff x="0" y="0"/>
          <a:chExt cx="0" cy="0"/>
        </a:xfrm>
      </p:grpSpPr>
      <p:sp>
        <p:nvSpPr>
          <p:cNvPr id="40" name="Shape 40"/>
          <p:cNvSpPr/>
          <p:nvPr/>
        </p:nvSpPr>
        <p:spPr>
          <a:xfrm>
            <a:off x="1584600" y="1593200"/>
            <a:ext cx="9022800" cy="3671600"/>
          </a:xfrm>
          <a:prstGeom prst="rect">
            <a:avLst/>
          </a:prstGeom>
          <a:noFill/>
          <a:ln w="19050" cap="flat" cmpd="sng">
            <a:solidFill>
              <a:schemeClr val="tx1"/>
            </a:solidFill>
            <a:prstDash val="solid"/>
            <a:round/>
            <a:headEnd type="none" w="med" len="med"/>
            <a:tailEnd type="none" w="med" len="med"/>
          </a:ln>
        </p:spPr>
        <p:txBody>
          <a:bodyPr wrap="square" lIns="121900" tIns="121900" rIns="121900" bIns="121900" anchor="ctr" anchorCtr="0">
            <a:noAutofit/>
          </a:bodyPr>
          <a:lstStyle/>
          <a:p>
            <a:pPr lvl="0">
              <a:spcBef>
                <a:spcPts val="0"/>
              </a:spcBef>
              <a:buNone/>
            </a:pPr>
            <a:endParaRPr sz="2489" dirty="0"/>
          </a:p>
        </p:txBody>
      </p:sp>
    </p:spTree>
    <p:extLst>
      <p:ext uri="{BB962C8B-B14F-4D97-AF65-F5344CB8AC3E}">
        <p14:creationId xmlns:p14="http://schemas.microsoft.com/office/powerpoint/2010/main" val="124120348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light">
    <p:bg>
      <p:bgRef idx="1001">
        <a:schemeClr val="bg1"/>
      </p:bgRef>
    </p:bg>
    <p:spTree>
      <p:nvGrpSpPr>
        <p:cNvPr id="1" name="Shape 42"/>
        <p:cNvGrpSpPr/>
        <p:nvPr/>
      </p:nvGrpSpPr>
      <p:grpSpPr>
        <a:xfrm>
          <a:off x="0" y="0"/>
          <a:ext cx="0" cy="0"/>
          <a:chOff x="0" y="0"/>
          <a:chExt cx="0" cy="0"/>
        </a:xfrm>
      </p:grpSpPr>
      <p:sp>
        <p:nvSpPr>
          <p:cNvPr id="2" name="Title 1"/>
          <p:cNvSpPr>
            <a:spLocks noGrp="1"/>
          </p:cNvSpPr>
          <p:nvPr>
            <p:ph type="title"/>
          </p:nvPr>
        </p:nvSpPr>
        <p:spPr>
          <a:xfrm>
            <a:off x="2939142" y="2635060"/>
            <a:ext cx="6466114" cy="1143200"/>
          </a:xfrm>
        </p:spPr>
        <p:txBody>
          <a:bodyPr/>
          <a:lstStyle>
            <a:lvl1pPr>
              <a:defRPr sz="3600">
                <a:solidFill>
                  <a:schemeClr val="tx1"/>
                </a:solidFill>
                <a:latin typeface="+mn-lt"/>
              </a:defRPr>
            </a:lvl1pPr>
          </a:lstStyle>
          <a:p>
            <a:r>
              <a:rPr lang="en-US" dirty="0"/>
              <a:t>Click to edit Master title style</a:t>
            </a:r>
          </a:p>
        </p:txBody>
      </p:sp>
    </p:spTree>
    <p:extLst>
      <p:ext uri="{BB962C8B-B14F-4D97-AF65-F5344CB8AC3E}">
        <p14:creationId xmlns:p14="http://schemas.microsoft.com/office/powerpoint/2010/main" val="727984246"/>
      </p:ext>
    </p:extLst>
  </p:cSld>
  <p:clrMapOvr>
    <a:overrideClrMapping bg1="dk1" tx1="lt1" bg2="dk2" tx2="lt2" accent1="accent1" accent2="accent2" accent3="accent3" accent4="accent4" accent5="accent5" accent6="accent6" hlink="hlink" folHlink="folHlink"/>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B7EF3-28CD-4B21-B7DB-0ED392343391}"/>
              </a:ext>
            </a:extLst>
          </p:cNvPr>
          <p:cNvSpPr>
            <a:spLocks noGrp="1"/>
          </p:cNvSpPr>
          <p:nvPr>
            <p:ph type="title"/>
          </p:nvPr>
        </p:nvSpPr>
        <p:spPr>
          <a:xfrm>
            <a:off x="1870364" y="3586347"/>
            <a:ext cx="8532420" cy="645937"/>
          </a:xfrm>
        </p:spPr>
        <p:txBody>
          <a:bodyPr/>
          <a:lstStyle>
            <a:lvl1pPr>
              <a:defRPr sz="3600" b="0">
                <a:solidFill>
                  <a:schemeClr val="tx1"/>
                </a:solidFill>
                <a:latin typeface="+mj-lt"/>
              </a:defRPr>
            </a:lvl1pPr>
          </a:lstStyle>
          <a:p>
            <a:r>
              <a:rPr lang="en-US" dirty="0"/>
              <a:t>Click to edit Master title style</a:t>
            </a:r>
          </a:p>
        </p:txBody>
      </p:sp>
    </p:spTree>
    <p:extLst>
      <p:ext uri="{BB962C8B-B14F-4D97-AF65-F5344CB8AC3E}">
        <p14:creationId xmlns:p14="http://schemas.microsoft.com/office/powerpoint/2010/main" val="3930805960"/>
      </p:ext>
    </p:extLst>
  </p:cSld>
  <p:clrMapOvr>
    <a:overrideClrMapping bg1="dk1" tx1="lt1" bg2="dk2" tx2="lt2" accent1="accent1" accent2="accent2" accent3="accent3" accent4="accent4" accent5="accent5" accent6="accent6" hlink="hlink" folHlink="folHlink"/>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ubtitle">
    <p:bg>
      <p:bgRef idx="1001">
        <a:schemeClr val="bg1"/>
      </p:bgRef>
    </p:bg>
    <p:spTree>
      <p:nvGrpSpPr>
        <p:cNvPr id="1" name="Shape 12"/>
        <p:cNvGrpSpPr/>
        <p:nvPr/>
      </p:nvGrpSpPr>
      <p:grpSpPr>
        <a:xfrm>
          <a:off x="0" y="0"/>
          <a:ext cx="0" cy="0"/>
          <a:chOff x="0" y="0"/>
          <a:chExt cx="0" cy="0"/>
        </a:xfrm>
      </p:grpSpPr>
      <p:sp>
        <p:nvSpPr>
          <p:cNvPr id="14" name="Shape 14"/>
          <p:cNvSpPr txBox="1">
            <a:spLocks noGrp="1"/>
          </p:cNvSpPr>
          <p:nvPr>
            <p:ph type="subTitle" idx="1"/>
          </p:nvPr>
        </p:nvSpPr>
        <p:spPr>
          <a:xfrm>
            <a:off x="4605267" y="3685133"/>
            <a:ext cx="2981600" cy="1046400"/>
          </a:xfrm>
          <a:prstGeom prst="rect">
            <a:avLst/>
          </a:prstGeom>
        </p:spPr>
        <p:txBody>
          <a:bodyPr wrap="square" lIns="91425" tIns="91425" rIns="91425" bIns="91425" anchor="t" anchorCtr="0"/>
          <a:lstStyle>
            <a:lvl1pPr lvl="0" algn="ctr" rtl="0">
              <a:spcBef>
                <a:spcPts val="0"/>
              </a:spcBef>
              <a:buClr>
                <a:srgbClr val="FFFFFF"/>
              </a:buClr>
              <a:buSzPct val="100000"/>
              <a:buNone/>
              <a:defRPr sz="2000">
                <a:solidFill>
                  <a:srgbClr val="FFFFFF"/>
                </a:solidFill>
                <a:latin typeface="+mn-lt"/>
              </a:defRPr>
            </a:lvl1pPr>
            <a:lvl2pPr lvl="1" algn="ctr" rtl="0">
              <a:spcBef>
                <a:spcPts val="0"/>
              </a:spcBef>
              <a:buClr>
                <a:srgbClr val="FFFFFF"/>
              </a:buClr>
              <a:buSzPct val="100000"/>
              <a:buNone/>
              <a:defRPr sz="1333">
                <a:solidFill>
                  <a:srgbClr val="FFFFFF"/>
                </a:solidFill>
              </a:defRPr>
            </a:lvl2pPr>
            <a:lvl3pPr lvl="2" algn="ctr" rtl="0">
              <a:spcBef>
                <a:spcPts val="0"/>
              </a:spcBef>
              <a:buClr>
                <a:srgbClr val="FFFFFF"/>
              </a:buClr>
              <a:buSzPct val="100000"/>
              <a:buNone/>
              <a:defRPr sz="1333">
                <a:solidFill>
                  <a:srgbClr val="FFFFFF"/>
                </a:solidFill>
              </a:defRPr>
            </a:lvl3pPr>
            <a:lvl4pPr lvl="3" algn="ctr" rtl="0">
              <a:spcBef>
                <a:spcPts val="0"/>
              </a:spcBef>
              <a:buClr>
                <a:srgbClr val="FFFFFF"/>
              </a:buClr>
              <a:buSzPct val="100000"/>
              <a:buNone/>
              <a:defRPr sz="1333">
                <a:solidFill>
                  <a:srgbClr val="FFFFFF"/>
                </a:solidFill>
              </a:defRPr>
            </a:lvl4pPr>
            <a:lvl5pPr lvl="4" algn="ctr" rtl="0">
              <a:spcBef>
                <a:spcPts val="0"/>
              </a:spcBef>
              <a:buClr>
                <a:srgbClr val="FFFFFF"/>
              </a:buClr>
              <a:buSzPct val="100000"/>
              <a:buNone/>
              <a:defRPr sz="1333">
                <a:solidFill>
                  <a:srgbClr val="FFFFFF"/>
                </a:solidFill>
              </a:defRPr>
            </a:lvl5pPr>
            <a:lvl6pPr lvl="5" algn="ctr" rtl="0">
              <a:spcBef>
                <a:spcPts val="0"/>
              </a:spcBef>
              <a:buClr>
                <a:srgbClr val="FFFFFF"/>
              </a:buClr>
              <a:buSzPct val="100000"/>
              <a:buNone/>
              <a:defRPr sz="1333">
                <a:solidFill>
                  <a:srgbClr val="FFFFFF"/>
                </a:solidFill>
              </a:defRPr>
            </a:lvl6pPr>
            <a:lvl7pPr lvl="6" algn="ctr" rtl="0">
              <a:spcBef>
                <a:spcPts val="0"/>
              </a:spcBef>
              <a:buClr>
                <a:srgbClr val="FFFFFF"/>
              </a:buClr>
              <a:buSzPct val="100000"/>
              <a:buNone/>
              <a:defRPr sz="1333">
                <a:solidFill>
                  <a:srgbClr val="FFFFFF"/>
                </a:solidFill>
              </a:defRPr>
            </a:lvl7pPr>
            <a:lvl8pPr lvl="7" algn="ctr" rtl="0">
              <a:spcBef>
                <a:spcPts val="0"/>
              </a:spcBef>
              <a:buClr>
                <a:srgbClr val="FFFFFF"/>
              </a:buClr>
              <a:buSzPct val="100000"/>
              <a:buNone/>
              <a:defRPr sz="1333">
                <a:solidFill>
                  <a:srgbClr val="FFFFFF"/>
                </a:solidFill>
              </a:defRPr>
            </a:lvl8pPr>
            <a:lvl9pPr lvl="8" algn="ctr" rtl="0">
              <a:spcBef>
                <a:spcPts val="0"/>
              </a:spcBef>
              <a:buClr>
                <a:srgbClr val="FFFFFF"/>
              </a:buClr>
              <a:buSzPct val="100000"/>
              <a:buNone/>
              <a:defRPr sz="1333">
                <a:solidFill>
                  <a:srgbClr val="FFFFFF"/>
                </a:solidFill>
              </a:defRPr>
            </a:lvl9pPr>
          </a:lstStyle>
          <a:p>
            <a:endParaRPr dirty="0"/>
          </a:p>
        </p:txBody>
      </p:sp>
    </p:spTree>
    <p:extLst>
      <p:ext uri="{BB962C8B-B14F-4D97-AF65-F5344CB8AC3E}">
        <p14:creationId xmlns:p14="http://schemas.microsoft.com/office/powerpoint/2010/main" val="2007277815"/>
      </p:ext>
    </p:extLst>
  </p:cSld>
  <p:clrMapOvr>
    <a:overrideClrMapping bg1="dk1" tx1="lt1" bg2="dk2" tx2="lt2" accent1="accent1" accent2="accent2" accent3="accent3" accent4="accent4" accent5="accent5" accent6="accent6" hlink="hlink" folHlink="folHlink"/>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ColTx">
  <p:cSld name="Title + 2 columns">
    <p:bg>
      <p:bgRef idx="1001">
        <a:schemeClr val="bg1"/>
      </p:bgRef>
    </p:bg>
    <p:spTree>
      <p:nvGrpSpPr>
        <p:cNvPr id="1" name="Shape 25"/>
        <p:cNvGrpSpPr/>
        <p:nvPr/>
      </p:nvGrpSpPr>
      <p:grpSpPr>
        <a:xfrm>
          <a:off x="0" y="0"/>
          <a:ext cx="0" cy="0"/>
          <a:chOff x="0" y="0"/>
          <a:chExt cx="0" cy="0"/>
        </a:xfrm>
      </p:grpSpPr>
      <p:sp>
        <p:nvSpPr>
          <p:cNvPr id="27" name="Shape 27"/>
          <p:cNvSpPr txBox="1">
            <a:spLocks noGrp="1"/>
          </p:cNvSpPr>
          <p:nvPr>
            <p:ph type="title"/>
          </p:nvPr>
        </p:nvSpPr>
        <p:spPr>
          <a:xfrm>
            <a:off x="7044867" y="274633"/>
            <a:ext cx="4198400" cy="1143200"/>
          </a:xfrm>
          <a:prstGeom prst="rect">
            <a:avLst/>
          </a:prstGeom>
        </p:spPr>
        <p:txBody>
          <a:bodyPr wrap="square" lIns="91425" tIns="91425" rIns="91425" bIns="91425" anchor="b" anchorCtr="0"/>
          <a:lstStyle>
            <a:lvl1pPr lvl="0">
              <a:spcBef>
                <a:spcPts val="0"/>
              </a:spcBef>
              <a:defRPr sz="2400">
                <a:solidFill>
                  <a:schemeClr val="tx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28" name="Shape 28"/>
          <p:cNvSpPr txBox="1">
            <a:spLocks noGrp="1"/>
          </p:cNvSpPr>
          <p:nvPr>
            <p:ph type="body" idx="1"/>
          </p:nvPr>
        </p:nvSpPr>
        <p:spPr>
          <a:xfrm>
            <a:off x="6640067" y="1799233"/>
            <a:ext cx="2398800" cy="3472400"/>
          </a:xfrm>
          <a:prstGeom prst="rect">
            <a:avLst/>
          </a:prstGeom>
        </p:spPr>
        <p:txBody>
          <a:bodyPr wrap="square" lIns="91425" tIns="91425" rIns="91425" bIns="91425" anchor="t" anchorCtr="0"/>
          <a:lstStyle>
            <a:lvl1pPr lvl="0">
              <a:spcBef>
                <a:spcPts val="0"/>
              </a:spcBef>
              <a:buSzPct val="100000"/>
              <a:defRPr sz="1800">
                <a:solidFill>
                  <a:schemeClr val="tx1"/>
                </a:solidFill>
                <a:latin typeface="+mn-lt"/>
              </a:defRPr>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dirty="0"/>
          </a:p>
        </p:txBody>
      </p:sp>
      <p:sp>
        <p:nvSpPr>
          <p:cNvPr id="29" name="Shape 29"/>
          <p:cNvSpPr txBox="1">
            <a:spLocks noGrp="1"/>
          </p:cNvSpPr>
          <p:nvPr>
            <p:ph type="body" idx="2"/>
          </p:nvPr>
        </p:nvSpPr>
        <p:spPr>
          <a:xfrm>
            <a:off x="9183463" y="1799233"/>
            <a:ext cx="2398800" cy="3472400"/>
          </a:xfrm>
          <a:prstGeom prst="rect">
            <a:avLst/>
          </a:prstGeom>
        </p:spPr>
        <p:txBody>
          <a:bodyPr wrap="square" lIns="91425" tIns="91425" rIns="91425" bIns="91425" anchor="t" anchorCtr="0"/>
          <a:lstStyle>
            <a:lvl1pPr lvl="0">
              <a:spcBef>
                <a:spcPts val="0"/>
              </a:spcBef>
              <a:buSzPct val="100000"/>
              <a:defRPr sz="1800">
                <a:solidFill>
                  <a:schemeClr val="tx1"/>
                </a:solidFill>
                <a:latin typeface="+mn-lt"/>
              </a:defRPr>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30" name="Shape 30"/>
          <p:cNvSpPr txBox="1">
            <a:spLocks noGrp="1"/>
          </p:cNvSpPr>
          <p:nvPr>
            <p:ph type="sldNum" idx="12"/>
          </p:nvPr>
        </p:nvSpPr>
        <p:spPr>
          <a:xfrm>
            <a:off x="1584200" y="1593200"/>
            <a:ext cx="2927600" cy="3671600"/>
          </a:xfrm>
          <a:prstGeom prst="rect">
            <a:avLst/>
          </a:prstGeom>
          <a:ln w="19050"/>
        </p:spPr>
        <p:txBody>
          <a:bodyPr wrap="square" lIns="91425" tIns="91425" rIns="91425" bIns="91425" anchor="ctr" anchorCtr="0">
            <a:noAutofit/>
          </a:bodyPr>
          <a:lstStyle/>
          <a:p>
            <a:fld id="{00000000-1234-1234-1234-123412341234}" type="slidenum">
              <a:rPr lang="en" smtClean="0"/>
              <a:pPr/>
              <a:t>‹#›</a:t>
            </a:fld>
            <a:endParaRPr lang="en"/>
          </a:p>
        </p:txBody>
      </p:sp>
      <p:sp>
        <p:nvSpPr>
          <p:cNvPr id="6" name="Shape 41">
            <a:extLst>
              <a:ext uri="{FF2B5EF4-FFF2-40B4-BE49-F238E27FC236}">
                <a16:creationId xmlns:a16="http://schemas.microsoft.com/office/drawing/2014/main" id="{A412E85D-9CC4-466F-B0B3-96A8031A91F0}"/>
              </a:ext>
            </a:extLst>
          </p:cNvPr>
          <p:cNvSpPr txBox="1">
            <a:spLocks/>
          </p:cNvSpPr>
          <p:nvPr userDrawn="1"/>
        </p:nvSpPr>
        <p:spPr>
          <a:xfrm>
            <a:off x="0" y="6338833"/>
            <a:ext cx="752272" cy="364273"/>
          </a:xfrm>
          <a:prstGeom prst="rect">
            <a:avLst/>
          </a:prstGeom>
          <a:solidFill>
            <a:schemeClr val="tx1">
              <a:lumMod val="65000"/>
            </a:schemeClr>
          </a:solid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algn="r"/>
            <a:fld id="{00000000-1234-1234-1234-123412341234}" type="slidenum">
              <a:rPr lang="en" smtClean="0"/>
              <a:pPr algn="r"/>
              <a:t>‹#›</a:t>
            </a:fld>
            <a:endParaRPr lang="en" dirty="0"/>
          </a:p>
        </p:txBody>
      </p: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dark">
    <p:bg>
      <p:bgRef idx="1001">
        <a:schemeClr val="bg1"/>
      </p:bgRef>
    </p:bg>
    <p:spTree>
      <p:nvGrpSpPr>
        <p:cNvPr id="1" name="Shape 39"/>
        <p:cNvGrpSpPr/>
        <p:nvPr/>
      </p:nvGrpSpPr>
      <p:grpSpPr>
        <a:xfrm>
          <a:off x="0" y="0"/>
          <a:ext cx="0" cy="0"/>
          <a:chOff x="0" y="0"/>
          <a:chExt cx="0" cy="0"/>
        </a:xfrm>
      </p:grpSpPr>
      <p:sp>
        <p:nvSpPr>
          <p:cNvPr id="40" name="Shape 40"/>
          <p:cNvSpPr/>
          <p:nvPr/>
        </p:nvSpPr>
        <p:spPr>
          <a:xfrm>
            <a:off x="1584600" y="1593200"/>
            <a:ext cx="9022800" cy="3671600"/>
          </a:xfrm>
          <a:prstGeom prst="rect">
            <a:avLst/>
          </a:prstGeom>
          <a:noFill/>
          <a:ln w="19050" cap="flat" cmpd="sng">
            <a:solidFill>
              <a:schemeClr val="tx1"/>
            </a:solidFill>
            <a:prstDash val="solid"/>
            <a:round/>
            <a:headEnd type="none" w="med" len="med"/>
            <a:tailEnd type="none" w="med" len="med"/>
          </a:ln>
        </p:spPr>
        <p:txBody>
          <a:bodyPr wrap="square" lIns="121900" tIns="121900" rIns="121900" bIns="121900" anchor="ctr" anchorCtr="0">
            <a:noAutofit/>
          </a:bodyPr>
          <a:lstStyle/>
          <a:p>
            <a:pPr lvl="0">
              <a:spcBef>
                <a:spcPts val="0"/>
              </a:spcBef>
              <a:buNone/>
            </a:pPr>
            <a:endParaRPr sz="2489" dirty="0"/>
          </a:p>
        </p:txBody>
      </p:sp>
      <p:sp>
        <p:nvSpPr>
          <p:cNvPr id="3" name="Shape 41">
            <a:extLst>
              <a:ext uri="{FF2B5EF4-FFF2-40B4-BE49-F238E27FC236}">
                <a16:creationId xmlns:a16="http://schemas.microsoft.com/office/drawing/2014/main" id="{EFC8BC06-6B2C-48E0-AF78-7D80B989C769}"/>
              </a:ext>
            </a:extLst>
          </p:cNvPr>
          <p:cNvSpPr txBox="1">
            <a:spLocks/>
          </p:cNvSpPr>
          <p:nvPr userDrawn="1"/>
        </p:nvSpPr>
        <p:spPr>
          <a:xfrm>
            <a:off x="0" y="6338833"/>
            <a:ext cx="752272" cy="364273"/>
          </a:xfrm>
          <a:prstGeom prst="rect">
            <a:avLst/>
          </a:prstGeom>
          <a:solidFill>
            <a:schemeClr val="tx1">
              <a:lumMod val="65000"/>
            </a:schemeClr>
          </a:solid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algn="r"/>
            <a:fld id="{00000000-1234-1234-1234-123412341234}" type="slidenum">
              <a:rPr lang="en" smtClean="0"/>
              <a:pPr algn="r"/>
              <a:t>‹#›</a:t>
            </a:fld>
            <a:endParaRPr lang="en"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light">
    <p:bg>
      <p:bgRef idx="1001">
        <a:schemeClr val="bg1"/>
      </p:bgRef>
    </p:bg>
    <p:spTree>
      <p:nvGrpSpPr>
        <p:cNvPr id="1" name="Shape 42"/>
        <p:cNvGrpSpPr/>
        <p:nvPr/>
      </p:nvGrpSpPr>
      <p:grpSpPr>
        <a:xfrm>
          <a:off x="0" y="0"/>
          <a:ext cx="0" cy="0"/>
          <a:chOff x="0" y="0"/>
          <a:chExt cx="0" cy="0"/>
        </a:xfrm>
      </p:grpSpPr>
      <p:sp>
        <p:nvSpPr>
          <p:cNvPr id="2" name="Title 1"/>
          <p:cNvSpPr>
            <a:spLocks noGrp="1"/>
          </p:cNvSpPr>
          <p:nvPr>
            <p:ph type="title"/>
          </p:nvPr>
        </p:nvSpPr>
        <p:spPr>
          <a:xfrm>
            <a:off x="2939142" y="2635060"/>
            <a:ext cx="6466114" cy="1143200"/>
          </a:xfrm>
        </p:spPr>
        <p:txBody>
          <a:bodyPr/>
          <a:lstStyle>
            <a:lvl1pPr>
              <a:defRPr sz="3600">
                <a:solidFill>
                  <a:schemeClr val="tx1"/>
                </a:solidFill>
                <a:latin typeface="+mj-lt"/>
              </a:defRPr>
            </a:lvl1pPr>
          </a:lstStyle>
          <a:p>
            <a:r>
              <a:rPr lang="en-US" dirty="0"/>
              <a:t>Click to edit Master title style</a:t>
            </a:r>
          </a:p>
        </p:txBody>
      </p:sp>
      <p:sp>
        <p:nvSpPr>
          <p:cNvPr id="3" name="Shape 41">
            <a:extLst>
              <a:ext uri="{FF2B5EF4-FFF2-40B4-BE49-F238E27FC236}">
                <a16:creationId xmlns:a16="http://schemas.microsoft.com/office/drawing/2014/main" id="{441E6FB7-D16F-494D-BCB4-AD9A6818D899}"/>
              </a:ext>
            </a:extLst>
          </p:cNvPr>
          <p:cNvSpPr txBox="1">
            <a:spLocks/>
          </p:cNvSpPr>
          <p:nvPr userDrawn="1"/>
        </p:nvSpPr>
        <p:spPr>
          <a:xfrm>
            <a:off x="0" y="6338833"/>
            <a:ext cx="752272" cy="364273"/>
          </a:xfrm>
          <a:prstGeom prst="rect">
            <a:avLst/>
          </a:prstGeom>
          <a:solidFill>
            <a:schemeClr val="tx1">
              <a:lumMod val="65000"/>
            </a:schemeClr>
          </a:solid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algn="r"/>
            <a:fld id="{00000000-1234-1234-1234-123412341234}" type="slidenum">
              <a:rPr lang="en" smtClean="0"/>
              <a:pPr algn="r"/>
              <a:t>‹#›</a:t>
            </a:fld>
            <a:endParaRPr lang="en" dirty="0"/>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B7EF3-28CD-4B21-B7DB-0ED392343391}"/>
              </a:ext>
            </a:extLst>
          </p:cNvPr>
          <p:cNvSpPr>
            <a:spLocks noGrp="1"/>
          </p:cNvSpPr>
          <p:nvPr>
            <p:ph type="title"/>
          </p:nvPr>
        </p:nvSpPr>
        <p:spPr>
          <a:xfrm>
            <a:off x="1829790" y="2783063"/>
            <a:ext cx="8532420" cy="645937"/>
          </a:xfrm>
        </p:spPr>
        <p:txBody>
          <a:bodyPr/>
          <a:lstStyle>
            <a:lvl1pPr>
              <a:defRPr sz="3600" b="0">
                <a:solidFill>
                  <a:schemeClr val="tx1"/>
                </a:solidFill>
                <a:latin typeface="+mj-lt"/>
              </a:defRPr>
            </a:lvl1pPr>
          </a:lstStyle>
          <a:p>
            <a:r>
              <a:rPr lang="en-US" dirty="0"/>
              <a:t>Click to edit Master title style</a:t>
            </a:r>
          </a:p>
        </p:txBody>
      </p:sp>
      <p:sp>
        <p:nvSpPr>
          <p:cNvPr id="3" name="Shape 41">
            <a:extLst>
              <a:ext uri="{FF2B5EF4-FFF2-40B4-BE49-F238E27FC236}">
                <a16:creationId xmlns:a16="http://schemas.microsoft.com/office/drawing/2014/main" id="{C1C14C61-CD58-4BA5-8DB7-474E2A5A95EB}"/>
              </a:ext>
            </a:extLst>
          </p:cNvPr>
          <p:cNvSpPr txBox="1">
            <a:spLocks/>
          </p:cNvSpPr>
          <p:nvPr userDrawn="1"/>
        </p:nvSpPr>
        <p:spPr>
          <a:xfrm>
            <a:off x="0" y="6338833"/>
            <a:ext cx="752272" cy="364273"/>
          </a:xfrm>
          <a:prstGeom prst="rect">
            <a:avLst/>
          </a:prstGeom>
          <a:solidFill>
            <a:schemeClr val="tx1">
              <a:lumMod val="65000"/>
            </a:schemeClr>
          </a:solid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algn="r"/>
            <a:fld id="{00000000-1234-1234-1234-123412341234}" type="slidenum">
              <a:rPr lang="en" smtClean="0"/>
              <a:pPr algn="r"/>
              <a:t>‹#›</a:t>
            </a:fld>
            <a:endParaRPr lang="en" dirty="0"/>
          </a:p>
        </p:txBody>
      </p:sp>
    </p:spTree>
    <p:extLst>
      <p:ext uri="{BB962C8B-B14F-4D97-AF65-F5344CB8AC3E}">
        <p14:creationId xmlns:p14="http://schemas.microsoft.com/office/powerpoint/2010/main" val="1275687481"/>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B7EF3-28CD-4B21-B7DB-0ED392343391}"/>
              </a:ext>
            </a:extLst>
          </p:cNvPr>
          <p:cNvSpPr>
            <a:spLocks noGrp="1"/>
          </p:cNvSpPr>
          <p:nvPr>
            <p:ph type="title"/>
          </p:nvPr>
        </p:nvSpPr>
        <p:spPr>
          <a:xfrm>
            <a:off x="1870364" y="3586347"/>
            <a:ext cx="8532420" cy="645937"/>
          </a:xfrm>
        </p:spPr>
        <p:txBody>
          <a:bodyPr/>
          <a:lstStyle>
            <a:lvl1pPr>
              <a:defRPr sz="3200">
                <a:solidFill>
                  <a:schemeClr val="tx1"/>
                </a:solidFill>
                <a:latin typeface="+mj-lt"/>
              </a:defRPr>
            </a:lvl1pPr>
          </a:lstStyle>
          <a:p>
            <a:r>
              <a:rPr lang="en-US" dirty="0"/>
              <a:t>Click to edit Master title style</a:t>
            </a:r>
          </a:p>
        </p:txBody>
      </p:sp>
      <p:sp>
        <p:nvSpPr>
          <p:cNvPr id="3" name="Rectangle 2" descr="footer">
            <a:extLst>
              <a:ext uri="{FF2B5EF4-FFF2-40B4-BE49-F238E27FC236}">
                <a16:creationId xmlns:a16="http://schemas.microsoft.com/office/drawing/2014/main" id="{CC1729E9-3036-4E55-812A-52B5042C6F3D}"/>
              </a:ext>
            </a:extLst>
          </p:cNvPr>
          <p:cNvSpPr>
            <a:spLocks noChangeAspect="1"/>
          </p:cNvSpPr>
          <p:nvPr userDrawn="1"/>
        </p:nvSpPr>
        <p:spPr>
          <a:xfrm>
            <a:off x="0" y="1"/>
            <a:ext cx="12192001" cy="670142"/>
          </a:xfrm>
          <a:prstGeom prst="rect">
            <a:avLst/>
          </a:prstGeom>
          <a:gradFill>
            <a:gsLst>
              <a:gs pos="20000">
                <a:schemeClr val="bg1"/>
              </a:gs>
              <a:gs pos="55000">
                <a:schemeClr val="tx1">
                  <a:lumMod val="50000"/>
                  <a:shade val="67500"/>
                  <a:satMod val="115000"/>
                </a:schemeClr>
              </a:gs>
              <a:gs pos="100000">
                <a:schemeClr val="tx1">
                  <a:lumMod val="8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dirty="0"/>
          </a:p>
        </p:txBody>
      </p:sp>
      <p:pic>
        <p:nvPicPr>
          <p:cNvPr id="4" name="Picture 3" descr="US Forest Service">
            <a:extLst>
              <a:ext uri="{FF2B5EF4-FFF2-40B4-BE49-F238E27FC236}">
                <a16:creationId xmlns:a16="http://schemas.microsoft.com/office/drawing/2014/main" id="{86E97A87-1AC2-4401-82AD-CC36097240DB}"/>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95610" y="137971"/>
            <a:ext cx="650405" cy="485846"/>
          </a:xfrm>
          <a:prstGeom prst="rect">
            <a:avLst/>
          </a:prstGeom>
        </p:spPr>
      </p:pic>
      <p:sp>
        <p:nvSpPr>
          <p:cNvPr id="5" name="TextBox 4">
            <a:extLst>
              <a:ext uri="{FF2B5EF4-FFF2-40B4-BE49-F238E27FC236}">
                <a16:creationId xmlns:a16="http://schemas.microsoft.com/office/drawing/2014/main" id="{B4FFE7AD-ED9D-4915-B34B-891D0A9C9C15}"/>
              </a:ext>
            </a:extLst>
          </p:cNvPr>
          <p:cNvSpPr txBox="1"/>
          <p:nvPr userDrawn="1"/>
        </p:nvSpPr>
        <p:spPr>
          <a:xfrm>
            <a:off x="1426438" y="177636"/>
            <a:ext cx="2622496" cy="307777"/>
          </a:xfrm>
          <a:prstGeom prst="rect">
            <a:avLst/>
          </a:prstGeom>
          <a:noFill/>
        </p:spPr>
        <p:txBody>
          <a:bodyPr wrap="square" rtlCol="0">
            <a:spAutoFit/>
          </a:bodyPr>
          <a:lstStyle/>
          <a:p>
            <a:r>
              <a:rPr lang="en-US" sz="1400" b="1" dirty="0">
                <a:solidFill>
                  <a:sysClr val="windowText" lastClr="000000"/>
                </a:solidFill>
              </a:rPr>
              <a:t>Forest Service</a:t>
            </a:r>
          </a:p>
        </p:txBody>
      </p:sp>
      <p:sp>
        <p:nvSpPr>
          <p:cNvPr id="6" name="Rectangle 5">
            <a:extLst>
              <a:ext uri="{FF2B5EF4-FFF2-40B4-BE49-F238E27FC236}">
                <a16:creationId xmlns:a16="http://schemas.microsoft.com/office/drawing/2014/main" id="{221074CA-B8B8-4E56-BE3F-E49E83753F42}"/>
              </a:ext>
              <a:ext uri="{C183D7F6-B498-43B3-948B-1728B52AA6E4}">
                <adec:decorative xmlns:adec="http://schemas.microsoft.com/office/drawing/2017/decorative" val="1"/>
              </a:ext>
            </a:extLst>
          </p:cNvPr>
          <p:cNvSpPr/>
          <p:nvPr userDrawn="1"/>
        </p:nvSpPr>
        <p:spPr>
          <a:xfrm>
            <a:off x="239949" y="1031132"/>
            <a:ext cx="11699132" cy="54568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descr="Theme are for Sustainable Recreation">
            <a:extLst>
              <a:ext uri="{FF2B5EF4-FFF2-40B4-BE49-F238E27FC236}">
                <a16:creationId xmlns:a16="http://schemas.microsoft.com/office/drawing/2014/main" id="{C80274CF-5670-48E9-A460-1D396FC352CD}"/>
              </a:ext>
            </a:extLst>
          </p:cNvPr>
          <p:cNvGrpSpPr/>
          <p:nvPr userDrawn="1"/>
        </p:nvGrpSpPr>
        <p:grpSpPr>
          <a:xfrm>
            <a:off x="382133" y="2262005"/>
            <a:ext cx="2049294" cy="1999696"/>
            <a:chOff x="0" y="0"/>
            <a:chExt cx="3305810" cy="3225800"/>
          </a:xfrm>
        </p:grpSpPr>
        <p:pic>
          <p:nvPicPr>
            <p:cNvPr id="8" name="Picture 7">
              <a:extLst>
                <a:ext uri="{FF2B5EF4-FFF2-40B4-BE49-F238E27FC236}">
                  <a16:creationId xmlns:a16="http://schemas.microsoft.com/office/drawing/2014/main" id="{15F219B7-ED14-48FC-8E22-79164AE2FF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39850" flipH="1">
              <a:off x="628650" y="501650"/>
              <a:ext cx="2064385" cy="1932305"/>
            </a:xfrm>
            <a:prstGeom prst="rect">
              <a:avLst/>
            </a:prstGeom>
            <a:noFill/>
          </p:spPr>
        </p:pic>
        <p:sp>
          <p:nvSpPr>
            <p:cNvPr id="9" name="Arrow: Circular 8">
              <a:extLst>
                <a:ext uri="{FF2B5EF4-FFF2-40B4-BE49-F238E27FC236}">
                  <a16:creationId xmlns:a16="http://schemas.microsoft.com/office/drawing/2014/main" id="{9F5DDE2F-AF1D-4C82-85D1-1BD3BEAC9431}"/>
                </a:ext>
              </a:extLst>
            </p:cNvPr>
            <p:cNvSpPr/>
            <p:nvPr/>
          </p:nvSpPr>
          <p:spPr>
            <a:xfrm rot="10979360">
              <a:off x="0" y="19050"/>
              <a:ext cx="3305810" cy="3206750"/>
            </a:xfrm>
            <a:prstGeom prst="circularArrow">
              <a:avLst>
                <a:gd name="adj1" fmla="val 9739"/>
                <a:gd name="adj2" fmla="val 794428"/>
                <a:gd name="adj3" fmla="val 20543517"/>
                <a:gd name="adj4" fmla="val 10363560"/>
                <a:gd name="adj5" fmla="val 10810"/>
              </a:avLst>
            </a:prstGeom>
            <a:solidFill>
              <a:sysClr val="windowText" lastClr="000000"/>
            </a:solidFill>
            <a:ln w="38100" cap="flat" cmpd="sng" algn="ctr">
              <a:solidFill>
                <a:sysClr val="window" lastClr="FFFFF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10" name="Arrow: Circular 9">
              <a:extLst>
                <a:ext uri="{FF2B5EF4-FFF2-40B4-BE49-F238E27FC236}">
                  <a16:creationId xmlns:a16="http://schemas.microsoft.com/office/drawing/2014/main" id="{EE4D0BFA-EB58-485D-A159-CA181B8992D5}"/>
                </a:ext>
              </a:extLst>
            </p:cNvPr>
            <p:cNvSpPr/>
            <p:nvPr/>
          </p:nvSpPr>
          <p:spPr>
            <a:xfrm>
              <a:off x="6350" y="0"/>
              <a:ext cx="3263900" cy="3111500"/>
            </a:xfrm>
            <a:prstGeom prst="circularArrow">
              <a:avLst>
                <a:gd name="adj1" fmla="val 9739"/>
                <a:gd name="adj2" fmla="val 794428"/>
                <a:gd name="adj3" fmla="val 20543517"/>
                <a:gd name="adj4" fmla="val 10800000"/>
                <a:gd name="adj5" fmla="val 10399"/>
              </a:avLst>
            </a:prstGeom>
            <a:solidFill>
              <a:sysClr val="windowText" lastClr="000000"/>
            </a:solidFill>
            <a:ln w="38100" cap="flat" cmpd="sng" algn="ctr">
              <a:solidFill>
                <a:sysClr val="window" lastClr="FFFFF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1" name="Up-Down Arrow 30">
              <a:extLst>
                <a:ext uri="{FF2B5EF4-FFF2-40B4-BE49-F238E27FC236}">
                  <a16:creationId xmlns:a16="http://schemas.microsoft.com/office/drawing/2014/main" id="{383649F5-8094-455A-9AD2-643CCBD74621}"/>
                </a:ext>
              </a:extLst>
            </p:cNvPr>
            <p:cNvSpPr/>
            <p:nvPr/>
          </p:nvSpPr>
          <p:spPr>
            <a:xfrm rot="2581836">
              <a:off x="558800" y="2209800"/>
              <a:ext cx="296990" cy="605453"/>
            </a:xfrm>
            <a:prstGeom prst="upDownArrow">
              <a:avLst>
                <a:gd name="adj1" fmla="val 42857"/>
                <a:gd name="adj2" fmla="val 53571"/>
              </a:avLst>
            </a:prstGeom>
            <a:solidFill>
              <a:sysClr val="window" lastClr="FFFFFF"/>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Up-Down Arrow 31">
              <a:extLst>
                <a:ext uri="{FF2B5EF4-FFF2-40B4-BE49-F238E27FC236}">
                  <a16:creationId xmlns:a16="http://schemas.microsoft.com/office/drawing/2014/main" id="{ACBE31ED-E5F7-4A8F-B884-F1C603367AA7}"/>
                </a:ext>
              </a:extLst>
            </p:cNvPr>
            <p:cNvSpPr/>
            <p:nvPr/>
          </p:nvSpPr>
          <p:spPr>
            <a:xfrm rot="18688952">
              <a:off x="2647950" y="1988185"/>
              <a:ext cx="323215" cy="617345"/>
            </a:xfrm>
            <a:prstGeom prst="upDownArrow">
              <a:avLst>
                <a:gd name="adj1" fmla="val 42857"/>
                <a:gd name="adj2" fmla="val 50000"/>
              </a:avLst>
            </a:prstGeom>
            <a:solidFill>
              <a:sysClr val="window" lastClr="FFFFFF"/>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 name="Up-Down Arrow 288">
              <a:extLst>
                <a:ext uri="{FF2B5EF4-FFF2-40B4-BE49-F238E27FC236}">
                  <a16:creationId xmlns:a16="http://schemas.microsoft.com/office/drawing/2014/main" id="{E6B0F277-E40C-4E9E-98F8-9DEB780EDE16}"/>
                </a:ext>
              </a:extLst>
            </p:cNvPr>
            <p:cNvSpPr/>
            <p:nvPr/>
          </p:nvSpPr>
          <p:spPr>
            <a:xfrm>
              <a:off x="1416050" y="19050"/>
              <a:ext cx="327660" cy="613410"/>
            </a:xfrm>
            <a:prstGeom prst="upDownArrow">
              <a:avLst>
                <a:gd name="adj1" fmla="val 42857"/>
                <a:gd name="adj2" fmla="val 50000"/>
              </a:avLst>
            </a:prstGeom>
            <a:solidFill>
              <a:sysClr val="window" lastClr="FFFFFF"/>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pic>
        <p:nvPicPr>
          <p:cNvPr id="14" name="Picture 13">
            <a:extLst>
              <a:ext uri="{FF2B5EF4-FFF2-40B4-BE49-F238E27FC236}">
                <a16:creationId xmlns:a16="http://schemas.microsoft.com/office/drawing/2014/main" id="{505127C6-9B97-43F4-9EEB-5E891C80921C}"/>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239949" y="137971"/>
            <a:ext cx="678494" cy="464115"/>
          </a:xfrm>
          <a:prstGeom prst="rect">
            <a:avLst/>
          </a:prstGeom>
        </p:spPr>
      </p:pic>
      <p:sp>
        <p:nvSpPr>
          <p:cNvPr id="15" name="TextBox 14">
            <a:extLst>
              <a:ext uri="{FF2B5EF4-FFF2-40B4-BE49-F238E27FC236}">
                <a16:creationId xmlns:a16="http://schemas.microsoft.com/office/drawing/2014/main" id="{4DD79708-05C8-40C3-8103-CB24C29EA4DB}"/>
              </a:ext>
            </a:extLst>
          </p:cNvPr>
          <p:cNvSpPr txBox="1"/>
          <p:nvPr userDrawn="1"/>
        </p:nvSpPr>
        <p:spPr>
          <a:xfrm>
            <a:off x="1426438" y="370029"/>
            <a:ext cx="4555425" cy="261610"/>
          </a:xfrm>
          <a:prstGeom prst="rect">
            <a:avLst/>
          </a:prstGeom>
          <a:noFill/>
        </p:spPr>
        <p:txBody>
          <a:bodyPr wrap="square" rtlCol="0">
            <a:spAutoFit/>
          </a:bodyPr>
          <a:lstStyle/>
          <a:p>
            <a:r>
              <a:rPr lang="en-US" sz="1050" cap="all" dirty="0">
                <a:solidFill>
                  <a:sysClr val="windowText" lastClr="000000"/>
                </a:solidFill>
                <a:latin typeface="Helvetica" pitchFamily="2" charset="0"/>
              </a:rPr>
              <a:t>U.S. Department of Agriculture</a:t>
            </a:r>
          </a:p>
        </p:txBody>
      </p:sp>
      <p:pic>
        <p:nvPicPr>
          <p:cNvPr id="16" name="Picture 15" descr="USDA">
            <a:extLst>
              <a:ext uri="{FF2B5EF4-FFF2-40B4-BE49-F238E27FC236}">
                <a16:creationId xmlns:a16="http://schemas.microsoft.com/office/drawing/2014/main" id="{9F1F7864-81B1-4136-A84D-2D384E454F38}"/>
              </a:ext>
              <a:ext uri="{C183D7F6-B498-43B3-948B-1728B52AA6E4}">
                <adec:decorative xmlns:adec="http://schemas.microsoft.com/office/drawing/2017/decorative" val="0"/>
              </a:ext>
            </a:extLst>
          </p:cNvPr>
          <p:cNvPicPr>
            <a:picLocks noChangeAspect="1"/>
          </p:cNvPicPr>
          <p:nvPr userDrawn="1"/>
        </p:nvPicPr>
        <p:blipFill>
          <a:blip r:embed="rId6"/>
          <a:stretch>
            <a:fillRect/>
          </a:stretch>
        </p:blipFill>
        <p:spPr>
          <a:xfrm>
            <a:off x="9058274" y="5910510"/>
            <a:ext cx="609590" cy="416983"/>
          </a:xfrm>
          <a:prstGeom prst="rect">
            <a:avLst/>
          </a:prstGeom>
        </p:spPr>
      </p:pic>
      <p:pic>
        <p:nvPicPr>
          <p:cNvPr id="17" name="Picture 16" descr="Forest Service">
            <a:extLst>
              <a:ext uri="{FF2B5EF4-FFF2-40B4-BE49-F238E27FC236}">
                <a16:creationId xmlns:a16="http://schemas.microsoft.com/office/drawing/2014/main" id="{9FE08ADF-4578-4F54-B762-0553120A1905}"/>
              </a:ext>
              <a:ext uri="{C183D7F6-B498-43B3-948B-1728B52AA6E4}">
                <adec:decorative xmlns:adec="http://schemas.microsoft.com/office/drawing/2017/decorative" val="0"/>
              </a:ext>
            </a:extLst>
          </p:cNvPr>
          <p:cNvPicPr>
            <a:picLocks noChangeAspect="1"/>
          </p:cNvPicPr>
          <p:nvPr userDrawn="1"/>
        </p:nvPicPr>
        <p:blipFill>
          <a:blip r:embed="rId7"/>
          <a:stretch>
            <a:fillRect/>
          </a:stretch>
        </p:blipFill>
        <p:spPr>
          <a:xfrm>
            <a:off x="9723397" y="5873417"/>
            <a:ext cx="442592" cy="491169"/>
          </a:xfrm>
          <a:prstGeom prst="rect">
            <a:avLst/>
          </a:prstGeom>
        </p:spPr>
      </p:pic>
      <p:pic>
        <p:nvPicPr>
          <p:cNvPr id="18" name="Picture 17" descr="University of Montana">
            <a:extLst>
              <a:ext uri="{FF2B5EF4-FFF2-40B4-BE49-F238E27FC236}">
                <a16:creationId xmlns:a16="http://schemas.microsoft.com/office/drawing/2014/main" id="{98F6E2A0-C02B-4E47-8264-31ADC54405FE}"/>
              </a:ext>
              <a:ext uri="{C183D7F6-B498-43B3-948B-1728B52AA6E4}">
                <adec:decorative xmlns:adec="http://schemas.microsoft.com/office/drawing/2017/decorative" val="0"/>
              </a:ext>
            </a:extLst>
          </p:cNvPr>
          <p:cNvPicPr>
            <a:picLocks noChangeAspect="1"/>
          </p:cNvPicPr>
          <p:nvPr userDrawn="1"/>
        </p:nvPicPr>
        <p:blipFill>
          <a:blip r:embed="rId8"/>
          <a:stretch>
            <a:fillRect/>
          </a:stretch>
        </p:blipFill>
        <p:spPr>
          <a:xfrm>
            <a:off x="10707761" y="5880523"/>
            <a:ext cx="1020690" cy="476957"/>
          </a:xfrm>
          <a:prstGeom prst="rect">
            <a:avLst/>
          </a:prstGeom>
        </p:spPr>
      </p:pic>
      <p:pic>
        <p:nvPicPr>
          <p:cNvPr id="19" name="Picture 18" descr="International Programs">
            <a:extLst>
              <a:ext uri="{FF2B5EF4-FFF2-40B4-BE49-F238E27FC236}">
                <a16:creationId xmlns:a16="http://schemas.microsoft.com/office/drawing/2014/main" id="{DE9160F7-EEB7-424A-87C2-7CE9FE10B9FB}"/>
              </a:ext>
              <a:ext uri="{C183D7F6-B498-43B3-948B-1728B52AA6E4}">
                <adec:decorative xmlns:adec="http://schemas.microsoft.com/office/drawing/2017/decorative" val="0"/>
              </a:ext>
            </a:extLst>
          </p:cNvPr>
          <p:cNvPicPr>
            <a:picLocks noChangeAspect="1"/>
          </p:cNvPicPr>
          <p:nvPr userDrawn="1"/>
        </p:nvPicPr>
        <p:blipFill>
          <a:blip r:embed="rId9">
            <a:extLst>
              <a:ext uri="{BEBA8EAE-BF5A-486C-A8C5-ECC9F3942E4B}">
                <a14:imgProps xmlns:a14="http://schemas.microsoft.com/office/drawing/2010/main">
                  <a14:imgLayer r:embed="rId10">
                    <a14:imgEffect>
                      <a14:backgroundRemoval t="6522" b="98370" l="3759" r="96241">
                        <a14:foregroundMark x1="30075" y1="67784" x2="30075" y2="68255"/>
                        <a14:foregroundMark x1="30075" y1="66304" x2="30075" y2="66930"/>
                        <a14:foregroundMark x1="30075" y1="64941" x2="30075" y2="66304"/>
                        <a14:foregroundMark x1="30075" y1="61413" x2="30075" y2="62361"/>
                        <a14:foregroundMark x1="30075" y1="60326" x2="30075" y2="61413"/>
                        <a14:foregroundMark x1="30075" y1="59929" x2="30075" y2="60326"/>
                        <a14:foregroundMark x1="30075" y1="51010" x2="30075" y2="51630"/>
                        <a14:foregroundMark x1="30075" y1="37300" x2="30075" y2="39130"/>
                        <a14:foregroundMark x1="30075" y1="33152" x2="30075" y2="33950"/>
                        <a14:foregroundMark x1="30075" y1="32609" x2="30075" y2="33152"/>
                        <a14:foregroundMark x1="30075" y1="32065" x2="30075" y2="32609"/>
                        <a14:foregroundMark x1="30075" y1="31984" x2="30075" y2="32065"/>
                        <a14:foregroundMark x1="30075" y1="28261" x2="30075" y2="31130"/>
                        <a14:foregroundMark x1="30075" y1="24056" x2="30075" y2="28261"/>
                        <a14:foregroundMark x1="30075" y1="12500" x2="30075" y2="16348"/>
                        <a14:foregroundMark x1="53051" y1="38445" x2="60734" y2="38086"/>
                        <a14:foregroundMark x1="74307" y1="38747" x2="77836" y2="38943"/>
                        <a14:foregroundMark x1="81380" y1="42461" x2="81926" y2="52717"/>
                        <a14:foregroundMark x1="31498" y1="61076" x2="29323" y2="61413"/>
                        <a14:foregroundMark x1="36340" y1="60326" x2="34948" y2="60542"/>
                        <a14:foregroundMark x1="36830" y1="60250" x2="36340" y2="60326"/>
                        <a14:foregroundMark x1="39848" y1="59783" x2="38498" y2="59992"/>
                        <a14:foregroundMark x1="48487" y1="58445" x2="39848" y2="59783"/>
                        <a14:foregroundMark x1="23059" y1="64130" x2="21805" y2="64674"/>
                        <a14:foregroundMark x1="29323" y1="61413" x2="24311" y2="63587"/>
                        <a14:foregroundMark x1="29036" y1="22826" x2="18797" y2="22826"/>
                        <a14:foregroundMark x1="52039" y1="22826" x2="50677" y2="22826"/>
                        <a14:foregroundMark x1="92481" y1="22826" x2="76289" y2="22826"/>
                        <a14:foregroundMark x1="18383" y1="23370" x2="11977" y2="31789"/>
                        <a14:foregroundMark x1="18797" y1="22826" x2="18383" y2="23370"/>
                        <a14:foregroundMark x1="9377" y1="69022" x2="9023" y2="79891"/>
                        <a14:foregroundMark x1="9478" y1="65930" x2="9377" y2="69022"/>
                        <a14:foregroundMark x1="9525" y1="64474" x2="9510" y2="64940"/>
                        <a14:foregroundMark x1="10013" y1="49457" x2="9970" y2="50793"/>
                        <a14:foregroundMark x1="10317" y1="40139" x2="10315" y2="40192"/>
                        <a14:foregroundMark x1="10485" y1="34962" x2="10475" y2="35265"/>
                        <a14:foregroundMark x1="19411" y1="79891" x2="28571" y2="79891"/>
                        <a14:foregroundMark x1="9023" y1="79891" x2="18659" y2="79891"/>
                        <a14:foregroundMark x1="37817" y1="79396" x2="43226" y2="79106"/>
                        <a14:foregroundMark x1="28571" y1="79891" x2="31904" y2="79713"/>
                        <a14:foregroundMark x1="82631" y1="80872" x2="93233" y2="81522"/>
                        <a14:foregroundMark x1="65749" y1="79838" x2="66612" y2="79891"/>
                        <a14:foregroundMark x1="51575" y1="78969" x2="53887" y2="79111"/>
                        <a14:foregroundMark x1="93233" y1="81522" x2="93233" y2="82065"/>
                        <a14:foregroundMark x1="84610" y1="70322" x2="84484" y2="70768"/>
                        <a14:foregroundMark x1="86201" y1="64674" x2="85949" y2="65569"/>
                        <a14:foregroundMark x1="86258" y1="64470" x2="86201" y2="64674"/>
                        <a14:foregroundMark x1="92481" y1="42391" x2="86948" y2="62024"/>
                        <a14:foregroundMark x1="58183" y1="74427" x2="57895" y2="74457"/>
                        <a14:foregroundMark x1="42511" y1="72603" x2="36518" y2="71881"/>
                        <a14:foregroundMark x1="57895" y1="74457" x2="47123" y2="73159"/>
                        <a14:foregroundMark x1="18440" y1="80140" x2="8271" y2="71739"/>
                        <a14:foregroundMark x1="8829" y1="31414" x2="9023" y2="17391"/>
                        <a14:foregroundMark x1="8715" y1="39674" x2="8717" y2="39538"/>
                        <a14:foregroundMark x1="8710" y1="40001" x2="8715" y2="39674"/>
                        <a14:foregroundMark x1="8356" y1="65595" x2="8368" y2="64729"/>
                        <a14:foregroundMark x1="8309" y1="69022" x2="8343" y2="66574"/>
                        <a14:foregroundMark x1="8271" y1="71739" x2="8309" y2="69022"/>
                        <a14:foregroundMark x1="94737" y1="20652" x2="99248" y2="39130"/>
                        <a14:foregroundMark x1="6015" y1="38525" x2="6015" y2="39679"/>
                        <a14:foregroundMark x1="6015" y1="20109" x2="6015" y2="31078"/>
                        <a14:foregroundMark x1="48872" y1="90761" x2="50376" y2="96739"/>
                        <a14:foregroundMark x1="36818" y1="32037" x2="35338" y2="32065"/>
                        <a14:foregroundMark x1="50383" y1="31779" x2="47466" y2="31834"/>
                        <a14:foregroundMark x1="91074" y1="66084" x2="89474" y2="67935"/>
                        <a14:foregroundMark x1="93233" y1="63587" x2="92869" y2="64008"/>
                        <a14:foregroundMark x1="39796" y1="70651" x2="40602" y2="72283"/>
                        <a14:foregroundMark x1="36842" y1="64674" x2="37642" y2="66292"/>
                        <a14:foregroundMark x1="24812" y1="7065" x2="23308" y2="8152"/>
                        <a14:foregroundMark x1="61654" y1="98370" x2="61654" y2="98370"/>
                        <a14:foregroundMark x1="77444" y1="69565" x2="73684" y2="73370"/>
                        <a14:foregroundMark x1="78195" y1="69565" x2="78195" y2="69565"/>
                        <a14:foregroundMark x1="77444" y1="69565" x2="77444" y2="69565"/>
                        <a14:foregroundMark x1="17293" y1="33696" x2="17293" y2="33696"/>
                        <a14:foregroundMark x1="15038" y1="30978" x2="15038" y2="31522"/>
                        <a14:foregroundMark x1="15789" y1="31522" x2="17293" y2="36957"/>
                        <a14:foregroundMark x1="36842" y1="33696" x2="50376" y2="34239"/>
                        <a14:foregroundMark x1="69925" y1="33696" x2="66917" y2="34239"/>
                        <a14:backgroundMark x1="69925" y1="23913" x2="69925" y2="23913"/>
                        <a14:backgroundMark x1="61654" y1="20652" x2="61654" y2="20652"/>
                        <a14:backgroundMark x1="54887" y1="21739" x2="54887" y2="21739"/>
                        <a14:backgroundMark x1="48872" y1="21739" x2="48872" y2="21739"/>
                        <a14:backgroundMark x1="39098" y1="21739" x2="39098" y2="21739"/>
                        <a14:backgroundMark x1="35338" y1="23370" x2="35338" y2="23370"/>
                        <a14:backgroundMark x1="37594" y1="21739" x2="37594" y2="21739"/>
                        <a14:backgroundMark x1="38346" y1="21739" x2="39098" y2="21739"/>
                        <a14:backgroundMark x1="34586" y1="21739" x2="34586" y2="21739"/>
                        <a14:backgroundMark x1="54135" y1="22283" x2="54194" y2="22396"/>
                        <a14:backgroundMark x1="65414" y1="20652" x2="72932" y2="25000"/>
                        <a14:backgroundMark x1="48120" y1="21739" x2="47753" y2="22137"/>
                        <a14:backgroundMark x1="65414" y1="40217" x2="66165" y2="44022"/>
                        <a14:backgroundMark x1="67669" y1="52717" x2="67669" y2="59783"/>
                        <a14:backgroundMark x1="39098" y1="51630" x2="39098" y2="57609"/>
                        <a14:backgroundMark x1="12782" y1="41304" x2="12030" y2="48913"/>
                        <a14:backgroundMark x1="12571" y1="37630" x2="10526" y2="40217"/>
                        <a14:backgroundMark x1="10526" y1="40217" x2="9774" y2="43478"/>
                        <a14:backgroundMark x1="6767" y1="48370" x2="6767" y2="49457"/>
                        <a14:backgroundMark x1="9023" y1="48913" x2="9023" y2="48913"/>
                        <a14:backgroundMark x1="64951" y1="32354" x2="60150" y2="32065"/>
                        <a14:backgroundMark x1="69173" y1="32609" x2="68766" y2="32584"/>
                        <a14:backgroundMark x1="38268" y1="32134" x2="36842" y2="32065"/>
                        <a14:backgroundMark x1="63158" y1="38587" x2="63158" y2="38587"/>
                        <a14:backgroundMark x1="67669" y1="39130" x2="61654" y2="39130"/>
                        <a14:backgroundMark x1="60150" y1="38587" x2="60150" y2="38587"/>
                        <a14:backgroundMark x1="93233" y1="62500" x2="93233" y2="62500"/>
                        <a14:backgroundMark x1="90977" y1="64674" x2="90977" y2="64674"/>
                        <a14:backgroundMark x1="91729" y1="64674" x2="91729" y2="64674"/>
                        <a14:backgroundMark x1="93233" y1="64130" x2="91729" y2="66304"/>
                        <a14:backgroundMark x1="84211" y1="70652" x2="82940" y2="72029"/>
                        <a14:backgroundMark x1="90226" y1="69565" x2="84962" y2="70652"/>
                        <a14:backgroundMark x1="86466" y1="72283" x2="86466" y2="72283"/>
                        <a14:backgroundMark x1="84962" y1="71739" x2="84962" y2="71739"/>
                        <a14:backgroundMark x1="69925" y1="72826" x2="65414" y2="75543"/>
                        <a14:backgroundMark x1="60150" y1="72283" x2="72180" y2="72826"/>
                        <a14:backgroundMark x1="72698" y1="72927" x2="71429" y2="74457"/>
                        <a14:backgroundMark x1="38346" y1="59783" x2="36090" y2="59239"/>
                        <a14:backgroundMark x1="35338" y1="57609" x2="37594" y2="58152"/>
                        <a14:backgroundMark x1="36842" y1="61413" x2="36842" y2="61413"/>
                        <a14:backgroundMark x1="35338" y1="61413" x2="35338" y2="61413"/>
                        <a14:backgroundMark x1="35338" y1="59783" x2="35338" y2="59783"/>
                        <a14:backgroundMark x1="39850" y1="60326" x2="39850" y2="60326"/>
                        <a14:backgroundMark x1="9023" y1="53261" x2="13534" y2="63587"/>
                        <a14:backgroundMark x1="13534" y1="63587" x2="13534" y2="64130"/>
                        <a14:backgroundMark x1="13534" y1="69022" x2="13534" y2="69022"/>
                        <a14:backgroundMark x1="12030" y1="52717" x2="6767" y2="53804"/>
                        <a14:backgroundMark x1="9023" y1="39674" x2="9023" y2="39674"/>
                        <a14:backgroundMark x1="60902" y1="38043" x2="60902" y2="38043"/>
                        <a14:backgroundMark x1="72932" y1="80435" x2="69173" y2="81522"/>
                        <a14:backgroundMark x1="62406" y1="79891" x2="62406" y2="82065"/>
                        <a14:backgroundMark x1="66165" y1="79348" x2="66165" y2="79348"/>
                        <a14:backgroundMark x1="77444" y1="69022" x2="77444" y2="69022"/>
                        <a14:backgroundMark x1="35338" y1="67391" x2="38346" y2="71196"/>
                        <a14:backgroundMark x1="37594" y1="66304" x2="39850" y2="70652"/>
                        <a14:backgroundMark x1="36842" y1="66304" x2="36842" y2="66304"/>
                        <a14:backgroundMark x1="38346" y1="70652" x2="38346" y2="70652"/>
                        <a14:backgroundMark x1="21053" y1="77174" x2="21805" y2="77174"/>
                        <a14:backgroundMark x1="30827" y1="80435" x2="33835" y2="82065"/>
                        <a14:backgroundMark x1="39850" y1="79891" x2="40602" y2="81522"/>
                        <a14:backgroundMark x1="38346" y1="79891" x2="38346" y2="79891"/>
                        <a14:backgroundMark x1="37594" y1="79891" x2="37594" y2="79891"/>
                        <a14:backgroundMark x1="28571" y1="80435" x2="28571" y2="80435"/>
                        <a14:backgroundMark x1="32331" y1="80435" x2="32331" y2="80435"/>
                        <a14:backgroundMark x1="9023" y1="65217" x2="9774" y2="65761"/>
                        <a14:backgroundMark x1="8271" y1="64130" x2="8271" y2="64130"/>
                        <a14:backgroundMark x1="11278" y1="64130" x2="11278" y2="64130"/>
                        <a14:backgroundMark x1="10526" y1="40761" x2="10526" y2="40761"/>
                      </a14:backgroundRemoval>
                    </a14:imgEffect>
                    <a14:imgEffect>
                      <a14:sharpenSoften amount="-100000"/>
                    </a14:imgEffect>
                    <a14:imgEffect>
                      <a14:brightnessContrast bright="100000" contrast="59000"/>
                    </a14:imgEffect>
                  </a14:imgLayer>
                </a14:imgProps>
              </a:ext>
            </a:extLst>
          </a:blip>
          <a:stretch>
            <a:fillRect/>
          </a:stretch>
        </p:blipFill>
        <p:spPr>
          <a:xfrm>
            <a:off x="10221383" y="5826868"/>
            <a:ext cx="406400" cy="584266"/>
          </a:xfrm>
          <a:prstGeom prst="rect">
            <a:avLst/>
          </a:prstGeom>
        </p:spPr>
      </p:pic>
      <p:sp>
        <p:nvSpPr>
          <p:cNvPr id="20" name="Title 16">
            <a:extLst>
              <a:ext uri="{FF2B5EF4-FFF2-40B4-BE49-F238E27FC236}">
                <a16:creationId xmlns:a16="http://schemas.microsoft.com/office/drawing/2014/main" id="{2347918A-41FC-49DC-B86F-EBF8046D88CE}"/>
              </a:ext>
            </a:extLst>
          </p:cNvPr>
          <p:cNvSpPr txBox="1">
            <a:spLocks/>
          </p:cNvSpPr>
          <p:nvPr userDrawn="1"/>
        </p:nvSpPr>
        <p:spPr>
          <a:xfrm>
            <a:off x="8689126" y="5264573"/>
            <a:ext cx="5805190" cy="645937"/>
          </a:xfrm>
          <a:prstGeom prst="rect">
            <a:avLst/>
          </a:prstGeom>
          <a:noFill/>
          <a:ln>
            <a:noFill/>
          </a:ln>
        </p:spPr>
        <p:txBody>
          <a:bodyPr wrap="square" lIns="91425" tIns="91425" rIns="91425" bIns="91425" anchor="b"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D1D1B"/>
              </a:buClr>
              <a:buFont typeface="Montserrat"/>
              <a:buNone/>
              <a:defRPr sz="3200" b="1" i="0" u="none" strike="noStrike" cap="none">
                <a:solidFill>
                  <a:schemeClr val="tx1"/>
                </a:solidFill>
                <a:latin typeface="+mj-lt"/>
                <a:ea typeface="Montserrat"/>
                <a:cs typeface="Montserrat"/>
                <a:sym typeface="Montserrat"/>
              </a:defRPr>
            </a:lvl1pPr>
            <a:lvl2pPr lvl="1" algn="ctr">
              <a:spcBef>
                <a:spcPts val="0"/>
              </a:spcBef>
              <a:buClr>
                <a:srgbClr val="1D1D1B"/>
              </a:buClr>
              <a:buFont typeface="Montserrat"/>
              <a:buNone/>
              <a:defRPr b="1">
                <a:solidFill>
                  <a:srgbClr val="1D1D1B"/>
                </a:solidFill>
                <a:latin typeface="Montserrat"/>
                <a:ea typeface="Montserrat"/>
                <a:cs typeface="Montserrat"/>
                <a:sym typeface="Montserrat"/>
              </a:defRPr>
            </a:lvl2pPr>
            <a:lvl3pPr lvl="2" algn="ctr">
              <a:spcBef>
                <a:spcPts val="0"/>
              </a:spcBef>
              <a:buClr>
                <a:srgbClr val="1D1D1B"/>
              </a:buClr>
              <a:buFont typeface="Montserrat"/>
              <a:buNone/>
              <a:defRPr b="1">
                <a:solidFill>
                  <a:srgbClr val="1D1D1B"/>
                </a:solidFill>
                <a:latin typeface="Montserrat"/>
                <a:ea typeface="Montserrat"/>
                <a:cs typeface="Montserrat"/>
                <a:sym typeface="Montserrat"/>
              </a:defRPr>
            </a:lvl3pPr>
            <a:lvl4pPr lvl="3" algn="ctr">
              <a:spcBef>
                <a:spcPts val="0"/>
              </a:spcBef>
              <a:buClr>
                <a:srgbClr val="1D1D1B"/>
              </a:buClr>
              <a:buFont typeface="Montserrat"/>
              <a:buNone/>
              <a:defRPr b="1">
                <a:solidFill>
                  <a:srgbClr val="1D1D1B"/>
                </a:solidFill>
                <a:latin typeface="Montserrat"/>
                <a:ea typeface="Montserrat"/>
                <a:cs typeface="Montserrat"/>
                <a:sym typeface="Montserrat"/>
              </a:defRPr>
            </a:lvl4pPr>
            <a:lvl5pPr lvl="4" algn="ctr">
              <a:spcBef>
                <a:spcPts val="0"/>
              </a:spcBef>
              <a:buClr>
                <a:srgbClr val="1D1D1B"/>
              </a:buClr>
              <a:buFont typeface="Montserrat"/>
              <a:buNone/>
              <a:defRPr b="1">
                <a:solidFill>
                  <a:srgbClr val="1D1D1B"/>
                </a:solidFill>
                <a:latin typeface="Montserrat"/>
                <a:ea typeface="Montserrat"/>
                <a:cs typeface="Montserrat"/>
                <a:sym typeface="Montserrat"/>
              </a:defRPr>
            </a:lvl5pPr>
            <a:lvl6pPr lvl="5" algn="ctr">
              <a:spcBef>
                <a:spcPts val="0"/>
              </a:spcBef>
              <a:buClr>
                <a:srgbClr val="1D1D1B"/>
              </a:buClr>
              <a:buFont typeface="Montserrat"/>
              <a:buNone/>
              <a:defRPr b="1">
                <a:solidFill>
                  <a:srgbClr val="1D1D1B"/>
                </a:solidFill>
                <a:latin typeface="Montserrat"/>
                <a:ea typeface="Montserrat"/>
                <a:cs typeface="Montserrat"/>
                <a:sym typeface="Montserrat"/>
              </a:defRPr>
            </a:lvl6pPr>
            <a:lvl7pPr lvl="6" algn="ctr">
              <a:spcBef>
                <a:spcPts val="0"/>
              </a:spcBef>
              <a:buClr>
                <a:srgbClr val="1D1D1B"/>
              </a:buClr>
              <a:buFont typeface="Montserrat"/>
              <a:buNone/>
              <a:defRPr b="1">
                <a:solidFill>
                  <a:srgbClr val="1D1D1B"/>
                </a:solidFill>
                <a:latin typeface="Montserrat"/>
                <a:ea typeface="Montserrat"/>
                <a:cs typeface="Montserrat"/>
                <a:sym typeface="Montserrat"/>
              </a:defRPr>
            </a:lvl7pPr>
            <a:lvl8pPr lvl="7" algn="ctr">
              <a:spcBef>
                <a:spcPts val="0"/>
              </a:spcBef>
              <a:buClr>
                <a:srgbClr val="1D1D1B"/>
              </a:buClr>
              <a:buFont typeface="Montserrat"/>
              <a:buNone/>
              <a:defRPr b="1">
                <a:solidFill>
                  <a:srgbClr val="1D1D1B"/>
                </a:solidFill>
                <a:latin typeface="Montserrat"/>
                <a:ea typeface="Montserrat"/>
                <a:cs typeface="Montserrat"/>
                <a:sym typeface="Montserrat"/>
              </a:defRPr>
            </a:lvl8pPr>
            <a:lvl9pPr lvl="8" algn="ctr">
              <a:spcBef>
                <a:spcPts val="0"/>
              </a:spcBef>
              <a:buClr>
                <a:srgbClr val="1D1D1B"/>
              </a:buClr>
              <a:buFont typeface="Montserrat"/>
              <a:buNone/>
              <a:defRPr b="1">
                <a:solidFill>
                  <a:srgbClr val="1D1D1B"/>
                </a:solidFill>
                <a:latin typeface="Montserrat"/>
                <a:ea typeface="Montserrat"/>
                <a:cs typeface="Montserrat"/>
                <a:sym typeface="Montserrat"/>
              </a:defRPr>
            </a:lvl9pPr>
          </a:lstStyle>
          <a:p>
            <a:pPr algn="l"/>
            <a:r>
              <a:rPr lang="en-US" sz="1600" dirty="0">
                <a:latin typeface="+mn-lt"/>
              </a:rPr>
              <a:t>Developed in cooperation with:</a:t>
            </a:r>
          </a:p>
        </p:txBody>
      </p:sp>
    </p:spTree>
    <p:extLst>
      <p:ext uri="{BB962C8B-B14F-4D97-AF65-F5344CB8AC3E}">
        <p14:creationId xmlns:p14="http://schemas.microsoft.com/office/powerpoint/2010/main" val="158685734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ubtitle">
    <p:bg>
      <p:bgRef idx="1001">
        <a:schemeClr val="bg1"/>
      </p:bgRef>
    </p:bg>
    <p:spTree>
      <p:nvGrpSpPr>
        <p:cNvPr id="1" name="Shape 12"/>
        <p:cNvGrpSpPr/>
        <p:nvPr/>
      </p:nvGrpSpPr>
      <p:grpSpPr>
        <a:xfrm>
          <a:off x="0" y="0"/>
          <a:ext cx="0" cy="0"/>
          <a:chOff x="0" y="0"/>
          <a:chExt cx="0" cy="0"/>
        </a:xfrm>
      </p:grpSpPr>
      <p:sp>
        <p:nvSpPr>
          <p:cNvPr id="15" name="Shape 11" descr="wh">
            <a:extLst>
              <a:ext uri="{FF2B5EF4-FFF2-40B4-BE49-F238E27FC236}">
                <a16:creationId xmlns:a16="http://schemas.microsoft.com/office/drawing/2014/main" id="{FE2CDAA5-2084-4B40-9987-74E1229F46A5}"/>
              </a:ext>
            </a:extLst>
          </p:cNvPr>
          <p:cNvSpPr txBox="1">
            <a:spLocks noGrp="1"/>
          </p:cNvSpPr>
          <p:nvPr>
            <p:ph type="ctrTitle"/>
          </p:nvPr>
        </p:nvSpPr>
        <p:spPr>
          <a:xfrm>
            <a:off x="0" y="897972"/>
            <a:ext cx="12189445" cy="1025832"/>
          </a:xfrm>
          <a:prstGeom prst="rect">
            <a:avLst/>
          </a:prstGeom>
          <a:noFill/>
        </p:spPr>
        <p:txBody>
          <a:bodyPr wrap="square" lIns="91425" tIns="91425" rIns="91425" bIns="91425" anchor="ctr" anchorCtr="0"/>
          <a:lstStyle>
            <a:lvl1pPr lvl="0" algn="ctr">
              <a:spcBef>
                <a:spcPts val="0"/>
              </a:spcBef>
              <a:defRPr sz="3600" b="0">
                <a:solidFill>
                  <a:schemeClr val="tx1"/>
                </a:solidFill>
                <a:latin typeface="+mj-lt"/>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dirty="0"/>
          </a:p>
        </p:txBody>
      </p:sp>
      <p:sp>
        <p:nvSpPr>
          <p:cNvPr id="6" name="Text Placeholder 5">
            <a:extLst>
              <a:ext uri="{FF2B5EF4-FFF2-40B4-BE49-F238E27FC236}">
                <a16:creationId xmlns:a16="http://schemas.microsoft.com/office/drawing/2014/main" id="{D9F86126-667B-46AC-BBC0-6E6FBAAE3C11}"/>
              </a:ext>
            </a:extLst>
          </p:cNvPr>
          <p:cNvSpPr>
            <a:spLocks noGrp="1"/>
          </p:cNvSpPr>
          <p:nvPr>
            <p:ph type="body" sz="quarter" idx="10" hasCustomPrompt="1"/>
          </p:nvPr>
        </p:nvSpPr>
        <p:spPr>
          <a:xfrm>
            <a:off x="2268538" y="2641600"/>
            <a:ext cx="7343775" cy="2524125"/>
          </a:xfrm>
        </p:spPr>
        <p:txBody>
          <a:bodyPr/>
          <a:lstStyle>
            <a:lvl1pPr marL="342900" indent="-342900">
              <a:buFont typeface="Arial" panose="020B0604020202020204" pitchFamily="34" charset="0"/>
              <a:buChar char="•"/>
              <a:defRPr sz="2000">
                <a:solidFill>
                  <a:schemeClr val="tx1"/>
                </a:solidFill>
                <a:latin typeface="+mn-lt"/>
              </a:defRPr>
            </a:lvl1pPr>
            <a:lvl2pPr>
              <a:buNone/>
              <a:defRPr sz="2000">
                <a:solidFill>
                  <a:schemeClr val="tx1"/>
                </a:solidFill>
                <a:latin typeface="+mn-lt"/>
              </a:defRPr>
            </a:lvl2pPr>
            <a:lvl3pPr>
              <a:buNone/>
              <a:defRPr sz="2000">
                <a:solidFill>
                  <a:schemeClr val="tx1"/>
                </a:solidFill>
                <a:latin typeface="+mn-lt"/>
              </a:defRPr>
            </a:lvl3pPr>
            <a:lvl4pPr>
              <a:buNone/>
              <a:defRPr sz="2000">
                <a:solidFill>
                  <a:schemeClr val="tx1"/>
                </a:solidFill>
                <a:latin typeface="+mn-lt"/>
              </a:defRPr>
            </a:lvl4pPr>
            <a:lvl5pPr>
              <a:buNone/>
              <a:defRPr sz="2000">
                <a:solidFill>
                  <a:schemeClr val="tx1"/>
                </a:solidFill>
                <a:latin typeface="+mn-lt"/>
              </a:defRPr>
            </a:lvl5pPr>
          </a:lstStyle>
          <a:p>
            <a:pPr lvl="0"/>
            <a:r>
              <a:rPr lang="en-US" dirty="0"/>
              <a:t>Click to edit text</a:t>
            </a:r>
          </a:p>
        </p:txBody>
      </p:sp>
    </p:spTree>
    <p:extLst>
      <p:ext uri="{BB962C8B-B14F-4D97-AF65-F5344CB8AC3E}">
        <p14:creationId xmlns:p14="http://schemas.microsoft.com/office/powerpoint/2010/main" val="2824412600"/>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ColTx">
  <p:cSld name="Title + 2 columns">
    <p:bg>
      <p:bgRef idx="1001">
        <a:schemeClr val="bg1"/>
      </p:bgRef>
    </p:bg>
    <p:spTree>
      <p:nvGrpSpPr>
        <p:cNvPr id="1" name="Shape 25"/>
        <p:cNvGrpSpPr/>
        <p:nvPr/>
      </p:nvGrpSpPr>
      <p:grpSpPr>
        <a:xfrm>
          <a:off x="0" y="0"/>
          <a:ext cx="0" cy="0"/>
          <a:chOff x="0" y="0"/>
          <a:chExt cx="0" cy="0"/>
        </a:xfrm>
      </p:grpSpPr>
      <p:sp>
        <p:nvSpPr>
          <p:cNvPr id="27" name="Shape 27"/>
          <p:cNvSpPr txBox="1">
            <a:spLocks noGrp="1"/>
          </p:cNvSpPr>
          <p:nvPr>
            <p:ph type="title"/>
          </p:nvPr>
        </p:nvSpPr>
        <p:spPr>
          <a:xfrm>
            <a:off x="7044867" y="274633"/>
            <a:ext cx="4198400" cy="1143200"/>
          </a:xfrm>
          <a:prstGeom prst="rect">
            <a:avLst/>
          </a:prstGeom>
        </p:spPr>
        <p:txBody>
          <a:bodyPr wrap="square" lIns="91425" tIns="91425" rIns="91425" bIns="91425" anchor="b" anchorCtr="0"/>
          <a:lstStyle>
            <a:lvl1pPr lvl="0">
              <a:spcBef>
                <a:spcPts val="0"/>
              </a:spcBef>
              <a:defRPr sz="2400">
                <a:solidFill>
                  <a:schemeClr val="tx1"/>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28" name="Shape 28"/>
          <p:cNvSpPr txBox="1">
            <a:spLocks noGrp="1"/>
          </p:cNvSpPr>
          <p:nvPr>
            <p:ph type="body" idx="1"/>
          </p:nvPr>
        </p:nvSpPr>
        <p:spPr>
          <a:xfrm>
            <a:off x="6640067" y="1799233"/>
            <a:ext cx="2398800" cy="3472400"/>
          </a:xfrm>
          <a:prstGeom prst="rect">
            <a:avLst/>
          </a:prstGeom>
        </p:spPr>
        <p:txBody>
          <a:bodyPr wrap="square" lIns="91425" tIns="91425" rIns="91425" bIns="91425" anchor="t" anchorCtr="0"/>
          <a:lstStyle>
            <a:lvl1pPr marL="285750" lvl="0" indent="-285750">
              <a:spcBef>
                <a:spcPts val="0"/>
              </a:spcBef>
              <a:buSzPct val="100000"/>
              <a:buFont typeface="Arial" panose="020B0604020202020204" pitchFamily="34" charset="0"/>
              <a:buChar char="•"/>
              <a:defRPr sz="1800">
                <a:solidFill>
                  <a:schemeClr val="tx1"/>
                </a:solidFill>
                <a:latin typeface="+mn-lt"/>
              </a:defRPr>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dirty="0"/>
          </a:p>
        </p:txBody>
      </p:sp>
      <p:sp>
        <p:nvSpPr>
          <p:cNvPr id="29" name="Shape 29"/>
          <p:cNvSpPr txBox="1">
            <a:spLocks noGrp="1"/>
          </p:cNvSpPr>
          <p:nvPr>
            <p:ph type="body" idx="2"/>
          </p:nvPr>
        </p:nvSpPr>
        <p:spPr>
          <a:xfrm>
            <a:off x="9183463" y="1799233"/>
            <a:ext cx="2398800" cy="3472400"/>
          </a:xfrm>
          <a:prstGeom prst="rect">
            <a:avLst/>
          </a:prstGeom>
        </p:spPr>
        <p:txBody>
          <a:bodyPr wrap="square" lIns="91425" tIns="91425" rIns="91425" bIns="91425" anchor="t" anchorCtr="0"/>
          <a:lstStyle>
            <a:lvl1pPr lvl="0">
              <a:spcBef>
                <a:spcPts val="0"/>
              </a:spcBef>
              <a:buSzPct val="100000"/>
              <a:defRPr sz="1800">
                <a:solidFill>
                  <a:schemeClr val="tx1"/>
                </a:solidFill>
                <a:latin typeface="+mn-lt"/>
              </a:defRPr>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30" name="Shape 30"/>
          <p:cNvSpPr txBox="1">
            <a:spLocks noGrp="1"/>
          </p:cNvSpPr>
          <p:nvPr>
            <p:ph type="sldNum" idx="12"/>
          </p:nvPr>
        </p:nvSpPr>
        <p:spPr>
          <a:xfrm>
            <a:off x="1584200" y="1593200"/>
            <a:ext cx="2927600" cy="3671600"/>
          </a:xfrm>
          <a:prstGeom prst="rect">
            <a:avLst/>
          </a:prstGeom>
          <a:ln w="19050"/>
        </p:spPr>
        <p:txBody>
          <a:bodyPr wrap="square"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750447923"/>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dark">
    <p:bg>
      <p:bgRef idx="1001">
        <a:schemeClr val="bg1"/>
      </p:bgRef>
    </p:bg>
    <p:spTree>
      <p:nvGrpSpPr>
        <p:cNvPr id="1" name="Shape 39"/>
        <p:cNvGrpSpPr/>
        <p:nvPr/>
      </p:nvGrpSpPr>
      <p:grpSpPr>
        <a:xfrm>
          <a:off x="0" y="0"/>
          <a:ext cx="0" cy="0"/>
          <a:chOff x="0" y="0"/>
          <a:chExt cx="0" cy="0"/>
        </a:xfrm>
      </p:grpSpPr>
      <p:sp>
        <p:nvSpPr>
          <p:cNvPr id="40" name="Shape 40"/>
          <p:cNvSpPr/>
          <p:nvPr/>
        </p:nvSpPr>
        <p:spPr>
          <a:xfrm>
            <a:off x="1584600" y="1593200"/>
            <a:ext cx="9022800" cy="3671600"/>
          </a:xfrm>
          <a:prstGeom prst="rect">
            <a:avLst/>
          </a:prstGeom>
          <a:noFill/>
          <a:ln w="19050" cap="flat" cmpd="sng">
            <a:solidFill>
              <a:schemeClr val="tx1"/>
            </a:solidFill>
            <a:prstDash val="solid"/>
            <a:round/>
            <a:headEnd type="none" w="med" len="med"/>
            <a:tailEnd type="none" w="med" len="med"/>
          </a:ln>
        </p:spPr>
        <p:txBody>
          <a:bodyPr wrap="square" lIns="121900" tIns="121900" rIns="121900" bIns="121900" anchor="ctr" anchorCtr="0">
            <a:noAutofit/>
          </a:bodyPr>
          <a:lstStyle/>
          <a:p>
            <a:pPr lvl="0">
              <a:spcBef>
                <a:spcPts val="0"/>
              </a:spcBef>
              <a:buNone/>
            </a:pPr>
            <a:endParaRPr sz="2489" dirty="0"/>
          </a:p>
        </p:txBody>
      </p:sp>
    </p:spTree>
    <p:extLst>
      <p:ext uri="{BB962C8B-B14F-4D97-AF65-F5344CB8AC3E}">
        <p14:creationId xmlns:p14="http://schemas.microsoft.com/office/powerpoint/2010/main" val="1216021878"/>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7044867" y="274633"/>
            <a:ext cx="4198400" cy="1143200"/>
          </a:xfrm>
          <a:prstGeom prst="rect">
            <a:avLst/>
          </a:prstGeom>
          <a:noFill/>
          <a:ln>
            <a:noFill/>
          </a:ln>
        </p:spPr>
        <p:txBody>
          <a:bodyPr wrap="square" lIns="91425" tIns="91425" rIns="91425" bIns="91425" anchor="b" anchorCtr="0"/>
          <a:lstStyle>
            <a:lvl1pPr lvl="0" algn="ctr">
              <a:spcBef>
                <a:spcPts val="0"/>
              </a:spcBef>
              <a:buClr>
                <a:srgbClr val="1D1D1B"/>
              </a:buClr>
              <a:buFont typeface="Montserrat"/>
              <a:buNone/>
              <a:defRPr b="1">
                <a:solidFill>
                  <a:srgbClr val="1D1D1B"/>
                </a:solidFill>
                <a:latin typeface="Montserrat"/>
                <a:ea typeface="Montserrat"/>
                <a:cs typeface="Montserrat"/>
                <a:sym typeface="Montserrat"/>
              </a:defRPr>
            </a:lvl1pPr>
            <a:lvl2pPr lvl="1" algn="ctr">
              <a:spcBef>
                <a:spcPts val="0"/>
              </a:spcBef>
              <a:buClr>
                <a:srgbClr val="1D1D1B"/>
              </a:buClr>
              <a:buFont typeface="Montserrat"/>
              <a:buNone/>
              <a:defRPr b="1">
                <a:solidFill>
                  <a:srgbClr val="1D1D1B"/>
                </a:solidFill>
                <a:latin typeface="Montserrat"/>
                <a:ea typeface="Montserrat"/>
                <a:cs typeface="Montserrat"/>
                <a:sym typeface="Montserrat"/>
              </a:defRPr>
            </a:lvl2pPr>
            <a:lvl3pPr lvl="2" algn="ctr">
              <a:spcBef>
                <a:spcPts val="0"/>
              </a:spcBef>
              <a:buClr>
                <a:srgbClr val="1D1D1B"/>
              </a:buClr>
              <a:buFont typeface="Montserrat"/>
              <a:buNone/>
              <a:defRPr b="1">
                <a:solidFill>
                  <a:srgbClr val="1D1D1B"/>
                </a:solidFill>
                <a:latin typeface="Montserrat"/>
                <a:ea typeface="Montserrat"/>
                <a:cs typeface="Montserrat"/>
                <a:sym typeface="Montserrat"/>
              </a:defRPr>
            </a:lvl3pPr>
            <a:lvl4pPr lvl="3" algn="ctr">
              <a:spcBef>
                <a:spcPts val="0"/>
              </a:spcBef>
              <a:buClr>
                <a:srgbClr val="1D1D1B"/>
              </a:buClr>
              <a:buFont typeface="Montserrat"/>
              <a:buNone/>
              <a:defRPr b="1">
                <a:solidFill>
                  <a:srgbClr val="1D1D1B"/>
                </a:solidFill>
                <a:latin typeface="Montserrat"/>
                <a:ea typeface="Montserrat"/>
                <a:cs typeface="Montserrat"/>
                <a:sym typeface="Montserrat"/>
              </a:defRPr>
            </a:lvl4pPr>
            <a:lvl5pPr lvl="4" algn="ctr">
              <a:spcBef>
                <a:spcPts val="0"/>
              </a:spcBef>
              <a:buClr>
                <a:srgbClr val="1D1D1B"/>
              </a:buClr>
              <a:buFont typeface="Montserrat"/>
              <a:buNone/>
              <a:defRPr b="1">
                <a:solidFill>
                  <a:srgbClr val="1D1D1B"/>
                </a:solidFill>
                <a:latin typeface="Montserrat"/>
                <a:ea typeface="Montserrat"/>
                <a:cs typeface="Montserrat"/>
                <a:sym typeface="Montserrat"/>
              </a:defRPr>
            </a:lvl5pPr>
            <a:lvl6pPr lvl="5" algn="ctr">
              <a:spcBef>
                <a:spcPts val="0"/>
              </a:spcBef>
              <a:buClr>
                <a:srgbClr val="1D1D1B"/>
              </a:buClr>
              <a:buFont typeface="Montserrat"/>
              <a:buNone/>
              <a:defRPr b="1">
                <a:solidFill>
                  <a:srgbClr val="1D1D1B"/>
                </a:solidFill>
                <a:latin typeface="Montserrat"/>
                <a:ea typeface="Montserrat"/>
                <a:cs typeface="Montserrat"/>
                <a:sym typeface="Montserrat"/>
              </a:defRPr>
            </a:lvl6pPr>
            <a:lvl7pPr lvl="6" algn="ctr">
              <a:spcBef>
                <a:spcPts val="0"/>
              </a:spcBef>
              <a:buClr>
                <a:srgbClr val="1D1D1B"/>
              </a:buClr>
              <a:buFont typeface="Montserrat"/>
              <a:buNone/>
              <a:defRPr b="1">
                <a:solidFill>
                  <a:srgbClr val="1D1D1B"/>
                </a:solidFill>
                <a:latin typeface="Montserrat"/>
                <a:ea typeface="Montserrat"/>
                <a:cs typeface="Montserrat"/>
                <a:sym typeface="Montserrat"/>
              </a:defRPr>
            </a:lvl7pPr>
            <a:lvl8pPr lvl="7" algn="ctr">
              <a:spcBef>
                <a:spcPts val="0"/>
              </a:spcBef>
              <a:buClr>
                <a:srgbClr val="1D1D1B"/>
              </a:buClr>
              <a:buFont typeface="Montserrat"/>
              <a:buNone/>
              <a:defRPr b="1">
                <a:solidFill>
                  <a:srgbClr val="1D1D1B"/>
                </a:solidFill>
                <a:latin typeface="Montserrat"/>
                <a:ea typeface="Montserrat"/>
                <a:cs typeface="Montserrat"/>
                <a:sym typeface="Montserrat"/>
              </a:defRPr>
            </a:lvl8pPr>
            <a:lvl9pPr lvl="8" algn="ctr">
              <a:spcBef>
                <a:spcPts val="0"/>
              </a:spcBef>
              <a:buClr>
                <a:srgbClr val="1D1D1B"/>
              </a:buClr>
              <a:buFont typeface="Montserrat"/>
              <a:buNone/>
              <a:defRPr b="1">
                <a:solidFill>
                  <a:srgbClr val="1D1D1B"/>
                </a:solidFill>
                <a:latin typeface="Montserrat"/>
                <a:ea typeface="Montserrat"/>
                <a:cs typeface="Montserrat"/>
                <a:sym typeface="Montserrat"/>
              </a:defRPr>
            </a:lvl9pPr>
          </a:lstStyle>
          <a:p>
            <a:endParaRPr dirty="0"/>
          </a:p>
        </p:txBody>
      </p:sp>
      <p:sp>
        <p:nvSpPr>
          <p:cNvPr id="8" name="Shape 8"/>
          <p:cNvSpPr txBox="1">
            <a:spLocks noGrp="1"/>
          </p:cNvSpPr>
          <p:nvPr>
            <p:ph type="sldNum" idx="12"/>
          </p:nvPr>
        </p:nvSpPr>
        <p:spPr>
          <a:xfrm>
            <a:off x="1584200" y="1593200"/>
            <a:ext cx="2927600" cy="3671600"/>
          </a:xfrm>
          <a:prstGeom prst="rect">
            <a:avLst/>
          </a:prstGeom>
          <a:noFill/>
          <a:ln w="9525" cap="flat" cmpd="sng">
            <a:solidFill>
              <a:srgbClr val="FFFFFF"/>
            </a:solidFill>
            <a:prstDash val="solid"/>
            <a:miter lim="8000"/>
            <a:headEnd type="none" w="med" len="med"/>
            <a:tailEnd type="none" w="med" len="med"/>
          </a:ln>
        </p:spPr>
        <p:txBody>
          <a:bodyPr wrap="square" lIns="91425" tIns="91425" rIns="91425" bIns="91425" anchor="ctr" anchorCtr="0">
            <a:noAutofit/>
          </a:bodyPr>
          <a:lstStyle>
            <a:lvl1pPr>
              <a:defRPr>
                <a:latin typeface="+mn-lt"/>
              </a:defRPr>
            </a:lvl1pPr>
          </a:lstStyle>
          <a:p>
            <a:pPr algn="ctr"/>
            <a:fld id="{00000000-1234-1234-1234-123412341234}" type="slidenum">
              <a:rPr lang="en" sz="8000" smtClean="0">
                <a:solidFill>
                  <a:srgbClr val="FFFFFF"/>
                </a:solidFill>
                <a:ea typeface="Vidaloka"/>
                <a:cs typeface="Vidaloka"/>
                <a:sym typeface="Vidaloka"/>
              </a:rPr>
              <a:pPr algn="ctr"/>
              <a:t>‹#›</a:t>
            </a:fld>
            <a:endParaRPr lang="en" sz="8000">
              <a:solidFill>
                <a:srgbClr val="FFFFFF"/>
              </a:solidFill>
              <a:ea typeface="Vidaloka"/>
              <a:cs typeface="Vidaloka"/>
              <a:sym typeface="Vidaloka"/>
            </a:endParaRPr>
          </a:p>
        </p:txBody>
      </p:sp>
      <p:sp>
        <p:nvSpPr>
          <p:cNvPr id="10" name="Shape 7">
            <a:extLst>
              <a:ext uri="{FF2B5EF4-FFF2-40B4-BE49-F238E27FC236}">
                <a16:creationId xmlns:a16="http://schemas.microsoft.com/office/drawing/2014/main" id="{32053A4B-8188-49C0-8FB7-340023D4567A}"/>
              </a:ext>
            </a:extLst>
          </p:cNvPr>
          <p:cNvSpPr txBox="1">
            <a:spLocks noGrp="1"/>
          </p:cNvSpPr>
          <p:nvPr>
            <p:ph type="body" idx="1"/>
          </p:nvPr>
        </p:nvSpPr>
        <p:spPr>
          <a:xfrm>
            <a:off x="6668800" y="1900033"/>
            <a:ext cx="4950400" cy="4438800"/>
          </a:xfrm>
          <a:prstGeom prst="rect">
            <a:avLst/>
          </a:prstGeom>
          <a:noFill/>
          <a:ln>
            <a:noFill/>
          </a:ln>
        </p:spPr>
        <p:txBody>
          <a:bodyPr wrap="square" lIns="91425" tIns="91425" rIns="91425" bIns="91425" anchor="t" anchorCtr="0"/>
          <a:lstStyle>
            <a:lvl1pPr lvl="0">
              <a:lnSpc>
                <a:spcPct val="115000"/>
              </a:lnSpc>
              <a:spcBef>
                <a:spcPts val="600"/>
              </a:spcBef>
              <a:buClr>
                <a:srgbClr val="576574"/>
              </a:buClr>
              <a:buSzPct val="100000"/>
              <a:buFont typeface="Raleway"/>
              <a:buChar char="▫"/>
              <a:defRPr sz="1300">
                <a:solidFill>
                  <a:srgbClr val="576574"/>
                </a:solidFill>
                <a:latin typeface="Raleway"/>
                <a:ea typeface="Raleway"/>
                <a:cs typeface="Raleway"/>
                <a:sym typeface="Raleway"/>
              </a:defRPr>
            </a:lvl1pPr>
            <a:lvl2pPr lvl="1">
              <a:lnSpc>
                <a:spcPct val="115000"/>
              </a:lnSpc>
              <a:spcBef>
                <a:spcPts val="480"/>
              </a:spcBef>
              <a:buClr>
                <a:srgbClr val="576574"/>
              </a:buClr>
              <a:buSzPct val="100000"/>
              <a:buFont typeface="Raleway"/>
              <a:buChar char="▫"/>
              <a:defRPr sz="1300">
                <a:solidFill>
                  <a:srgbClr val="576574"/>
                </a:solidFill>
                <a:latin typeface="Raleway"/>
                <a:ea typeface="Raleway"/>
                <a:cs typeface="Raleway"/>
                <a:sym typeface="Raleway"/>
              </a:defRPr>
            </a:lvl2pPr>
            <a:lvl3pPr lvl="2">
              <a:lnSpc>
                <a:spcPct val="115000"/>
              </a:lnSpc>
              <a:spcBef>
                <a:spcPts val="480"/>
              </a:spcBef>
              <a:buClr>
                <a:srgbClr val="576574"/>
              </a:buClr>
              <a:buSzPct val="100000"/>
              <a:buFont typeface="Raleway"/>
              <a:buChar char="▫"/>
              <a:defRPr sz="1300">
                <a:solidFill>
                  <a:srgbClr val="576574"/>
                </a:solidFill>
                <a:latin typeface="Raleway"/>
                <a:ea typeface="Raleway"/>
                <a:cs typeface="Raleway"/>
                <a:sym typeface="Raleway"/>
              </a:defRPr>
            </a:lvl3pPr>
            <a:lvl4pPr lvl="3">
              <a:lnSpc>
                <a:spcPct val="115000"/>
              </a:lnSpc>
              <a:spcBef>
                <a:spcPts val="360"/>
              </a:spcBef>
              <a:buClr>
                <a:srgbClr val="576574"/>
              </a:buClr>
              <a:buSzPct val="100000"/>
              <a:buFont typeface="Raleway"/>
              <a:buChar char="▫"/>
              <a:defRPr sz="1300">
                <a:solidFill>
                  <a:srgbClr val="576574"/>
                </a:solidFill>
                <a:latin typeface="Raleway"/>
                <a:ea typeface="Raleway"/>
                <a:cs typeface="Raleway"/>
                <a:sym typeface="Raleway"/>
              </a:defRPr>
            </a:lvl4pPr>
            <a:lvl5pPr lvl="4">
              <a:lnSpc>
                <a:spcPct val="115000"/>
              </a:lnSpc>
              <a:spcBef>
                <a:spcPts val="360"/>
              </a:spcBef>
              <a:buClr>
                <a:srgbClr val="576574"/>
              </a:buClr>
              <a:buSzPct val="100000"/>
              <a:buFont typeface="Raleway"/>
              <a:buChar char="▫"/>
              <a:defRPr sz="1300">
                <a:solidFill>
                  <a:srgbClr val="576574"/>
                </a:solidFill>
                <a:latin typeface="Raleway"/>
                <a:ea typeface="Raleway"/>
                <a:cs typeface="Raleway"/>
                <a:sym typeface="Raleway"/>
              </a:defRPr>
            </a:lvl5pPr>
            <a:lvl6pPr lvl="5">
              <a:lnSpc>
                <a:spcPct val="115000"/>
              </a:lnSpc>
              <a:spcBef>
                <a:spcPts val="360"/>
              </a:spcBef>
              <a:buClr>
                <a:srgbClr val="576574"/>
              </a:buClr>
              <a:buSzPct val="100000"/>
              <a:buFont typeface="Raleway"/>
              <a:buChar char="▫"/>
              <a:defRPr sz="1300">
                <a:solidFill>
                  <a:srgbClr val="576574"/>
                </a:solidFill>
                <a:latin typeface="Raleway"/>
                <a:ea typeface="Raleway"/>
                <a:cs typeface="Raleway"/>
                <a:sym typeface="Raleway"/>
              </a:defRPr>
            </a:lvl6pPr>
            <a:lvl7pPr lvl="6">
              <a:lnSpc>
                <a:spcPct val="115000"/>
              </a:lnSpc>
              <a:spcBef>
                <a:spcPts val="360"/>
              </a:spcBef>
              <a:buClr>
                <a:srgbClr val="576574"/>
              </a:buClr>
              <a:buSzPct val="100000"/>
              <a:buFont typeface="Raleway"/>
              <a:buChar char="▫"/>
              <a:defRPr sz="1300">
                <a:solidFill>
                  <a:srgbClr val="576574"/>
                </a:solidFill>
                <a:latin typeface="Raleway"/>
                <a:ea typeface="Raleway"/>
                <a:cs typeface="Raleway"/>
                <a:sym typeface="Raleway"/>
              </a:defRPr>
            </a:lvl7pPr>
            <a:lvl8pPr lvl="7">
              <a:lnSpc>
                <a:spcPct val="115000"/>
              </a:lnSpc>
              <a:spcBef>
                <a:spcPts val="360"/>
              </a:spcBef>
              <a:buClr>
                <a:srgbClr val="576574"/>
              </a:buClr>
              <a:buSzPct val="100000"/>
              <a:buFont typeface="Raleway"/>
              <a:buChar char="▫"/>
              <a:defRPr sz="1300">
                <a:solidFill>
                  <a:srgbClr val="576574"/>
                </a:solidFill>
                <a:latin typeface="Raleway"/>
                <a:ea typeface="Raleway"/>
                <a:cs typeface="Raleway"/>
                <a:sym typeface="Raleway"/>
              </a:defRPr>
            </a:lvl8pPr>
            <a:lvl9pPr lvl="8">
              <a:lnSpc>
                <a:spcPct val="115000"/>
              </a:lnSpc>
              <a:spcBef>
                <a:spcPts val="360"/>
              </a:spcBef>
              <a:buClr>
                <a:srgbClr val="576574"/>
              </a:buClr>
              <a:buSzPct val="100000"/>
              <a:buFont typeface="Raleway"/>
              <a:buChar char="▫"/>
              <a:defRPr sz="1300">
                <a:solidFill>
                  <a:srgbClr val="576574"/>
                </a:solidFill>
                <a:latin typeface="Raleway"/>
                <a:ea typeface="Raleway"/>
                <a:cs typeface="Raleway"/>
                <a:sym typeface="Raleway"/>
              </a:defRPr>
            </a:lvl9pPr>
          </a:lstStyle>
          <a:p>
            <a:pPr marL="341313" marR="0" lvl="0" indent="-341313" algn="l" defTabSz="914400" rtl="0" eaLnBrk="1" fontAlgn="auto" latinLnBrk="0" hangingPunct="1">
              <a:lnSpc>
                <a:spcPct val="100000"/>
              </a:lnSpc>
              <a:spcBef>
                <a:spcPts val="0"/>
              </a:spcBef>
              <a:spcAft>
                <a:spcPts val="600"/>
              </a:spcAft>
              <a:buClr>
                <a:schemeClr val="tx1"/>
              </a:buClr>
              <a:buSzPct val="100000"/>
              <a:buFont typeface="Symbol" panose="05050102010706020507" pitchFamily="18" charset="2"/>
              <a:buChar char=""/>
              <a:tabLst/>
              <a:defRPr/>
            </a:pPr>
            <a:r>
              <a:rPr kumimoji="0" lang="en-US" sz="1400" b="0" i="0" u="none" strike="noStrike" kern="0" cap="none" spc="0" normalizeH="0" baseline="0" noProof="0" dirty="0">
                <a:ln>
                  <a:noFill/>
                </a:ln>
                <a:solidFill>
                  <a:sysClr val="window" lastClr="FFFFFF"/>
                </a:solidFill>
                <a:effectLst/>
                <a:uLnTx/>
                <a:uFillTx/>
                <a:sym typeface="Raleway"/>
              </a:rPr>
              <a:t>you are going.</a:t>
            </a: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5" r:id="rId3"/>
    <p:sldLayoutId id="2147483656" r:id="rId4"/>
    <p:sldLayoutId id="2147483658" r:id="rId5"/>
    <p:sldLayoutId id="2147483663"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1"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85750" marR="0" lvl="0" indent="-285750" algn="l" rtl="0">
        <a:lnSpc>
          <a:spcPct val="100000"/>
        </a:lnSpc>
        <a:spcBef>
          <a:spcPts val="0"/>
        </a:spcBef>
        <a:spcAft>
          <a:spcPts val="0"/>
        </a:spcAft>
        <a:buClr>
          <a:schemeClr val="bg1"/>
        </a:buClr>
        <a:buFont typeface="Arial" panose="020B0604020202020204" pitchFamily="34" charset="0"/>
        <a:buChar char="•"/>
        <a:defRPr sz="1867"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7044867" y="274633"/>
            <a:ext cx="4198400" cy="1143200"/>
          </a:xfrm>
          <a:prstGeom prst="rect">
            <a:avLst/>
          </a:prstGeom>
          <a:noFill/>
          <a:ln>
            <a:noFill/>
          </a:ln>
        </p:spPr>
        <p:txBody>
          <a:bodyPr wrap="square" lIns="91425" tIns="91425" rIns="91425" bIns="91425" anchor="b" anchorCtr="0"/>
          <a:lstStyle>
            <a:lvl1pPr lvl="0" algn="ctr">
              <a:spcBef>
                <a:spcPts val="0"/>
              </a:spcBef>
              <a:buClr>
                <a:srgbClr val="1D1D1B"/>
              </a:buClr>
              <a:buFont typeface="Montserrat"/>
              <a:buNone/>
              <a:defRPr b="1">
                <a:solidFill>
                  <a:srgbClr val="1D1D1B"/>
                </a:solidFill>
                <a:latin typeface="Montserrat"/>
                <a:ea typeface="Montserrat"/>
                <a:cs typeface="Montserrat"/>
                <a:sym typeface="Montserrat"/>
              </a:defRPr>
            </a:lvl1pPr>
            <a:lvl2pPr lvl="1" algn="ctr">
              <a:spcBef>
                <a:spcPts val="0"/>
              </a:spcBef>
              <a:buClr>
                <a:srgbClr val="1D1D1B"/>
              </a:buClr>
              <a:buFont typeface="Montserrat"/>
              <a:buNone/>
              <a:defRPr b="1">
                <a:solidFill>
                  <a:srgbClr val="1D1D1B"/>
                </a:solidFill>
                <a:latin typeface="Montserrat"/>
                <a:ea typeface="Montserrat"/>
                <a:cs typeface="Montserrat"/>
                <a:sym typeface="Montserrat"/>
              </a:defRPr>
            </a:lvl2pPr>
            <a:lvl3pPr lvl="2" algn="ctr">
              <a:spcBef>
                <a:spcPts val="0"/>
              </a:spcBef>
              <a:buClr>
                <a:srgbClr val="1D1D1B"/>
              </a:buClr>
              <a:buFont typeface="Montserrat"/>
              <a:buNone/>
              <a:defRPr b="1">
                <a:solidFill>
                  <a:srgbClr val="1D1D1B"/>
                </a:solidFill>
                <a:latin typeface="Montserrat"/>
                <a:ea typeface="Montserrat"/>
                <a:cs typeface="Montserrat"/>
                <a:sym typeface="Montserrat"/>
              </a:defRPr>
            </a:lvl3pPr>
            <a:lvl4pPr lvl="3" algn="ctr">
              <a:spcBef>
                <a:spcPts val="0"/>
              </a:spcBef>
              <a:buClr>
                <a:srgbClr val="1D1D1B"/>
              </a:buClr>
              <a:buFont typeface="Montserrat"/>
              <a:buNone/>
              <a:defRPr b="1">
                <a:solidFill>
                  <a:srgbClr val="1D1D1B"/>
                </a:solidFill>
                <a:latin typeface="Montserrat"/>
                <a:ea typeface="Montserrat"/>
                <a:cs typeface="Montserrat"/>
                <a:sym typeface="Montserrat"/>
              </a:defRPr>
            </a:lvl4pPr>
            <a:lvl5pPr lvl="4" algn="ctr">
              <a:spcBef>
                <a:spcPts val="0"/>
              </a:spcBef>
              <a:buClr>
                <a:srgbClr val="1D1D1B"/>
              </a:buClr>
              <a:buFont typeface="Montserrat"/>
              <a:buNone/>
              <a:defRPr b="1">
                <a:solidFill>
                  <a:srgbClr val="1D1D1B"/>
                </a:solidFill>
                <a:latin typeface="Montserrat"/>
                <a:ea typeface="Montserrat"/>
                <a:cs typeface="Montserrat"/>
                <a:sym typeface="Montserrat"/>
              </a:defRPr>
            </a:lvl5pPr>
            <a:lvl6pPr lvl="5" algn="ctr">
              <a:spcBef>
                <a:spcPts val="0"/>
              </a:spcBef>
              <a:buClr>
                <a:srgbClr val="1D1D1B"/>
              </a:buClr>
              <a:buFont typeface="Montserrat"/>
              <a:buNone/>
              <a:defRPr b="1">
                <a:solidFill>
                  <a:srgbClr val="1D1D1B"/>
                </a:solidFill>
                <a:latin typeface="Montserrat"/>
                <a:ea typeface="Montserrat"/>
                <a:cs typeface="Montserrat"/>
                <a:sym typeface="Montserrat"/>
              </a:defRPr>
            </a:lvl6pPr>
            <a:lvl7pPr lvl="6" algn="ctr">
              <a:spcBef>
                <a:spcPts val="0"/>
              </a:spcBef>
              <a:buClr>
                <a:srgbClr val="1D1D1B"/>
              </a:buClr>
              <a:buFont typeface="Montserrat"/>
              <a:buNone/>
              <a:defRPr b="1">
                <a:solidFill>
                  <a:srgbClr val="1D1D1B"/>
                </a:solidFill>
                <a:latin typeface="Montserrat"/>
                <a:ea typeface="Montserrat"/>
                <a:cs typeface="Montserrat"/>
                <a:sym typeface="Montserrat"/>
              </a:defRPr>
            </a:lvl7pPr>
            <a:lvl8pPr lvl="7" algn="ctr">
              <a:spcBef>
                <a:spcPts val="0"/>
              </a:spcBef>
              <a:buClr>
                <a:srgbClr val="1D1D1B"/>
              </a:buClr>
              <a:buFont typeface="Montserrat"/>
              <a:buNone/>
              <a:defRPr b="1">
                <a:solidFill>
                  <a:srgbClr val="1D1D1B"/>
                </a:solidFill>
                <a:latin typeface="Montserrat"/>
                <a:ea typeface="Montserrat"/>
                <a:cs typeface="Montserrat"/>
                <a:sym typeface="Montserrat"/>
              </a:defRPr>
            </a:lvl8pPr>
            <a:lvl9pPr lvl="8" algn="ctr">
              <a:spcBef>
                <a:spcPts val="0"/>
              </a:spcBef>
              <a:buClr>
                <a:srgbClr val="1D1D1B"/>
              </a:buClr>
              <a:buFont typeface="Montserrat"/>
              <a:buNone/>
              <a:defRPr b="1">
                <a:solidFill>
                  <a:srgbClr val="1D1D1B"/>
                </a:solidFill>
                <a:latin typeface="Montserrat"/>
                <a:ea typeface="Montserrat"/>
                <a:cs typeface="Montserrat"/>
                <a:sym typeface="Montserrat"/>
              </a:defRPr>
            </a:lvl9pPr>
          </a:lstStyle>
          <a:p>
            <a:endParaRPr dirty="0"/>
          </a:p>
        </p:txBody>
      </p:sp>
      <p:sp>
        <p:nvSpPr>
          <p:cNvPr id="7" name="Shape 7"/>
          <p:cNvSpPr txBox="1">
            <a:spLocks noGrp="1"/>
          </p:cNvSpPr>
          <p:nvPr>
            <p:ph type="body" idx="1"/>
          </p:nvPr>
        </p:nvSpPr>
        <p:spPr>
          <a:xfrm>
            <a:off x="6668800" y="1900033"/>
            <a:ext cx="4950400" cy="4438800"/>
          </a:xfrm>
          <a:prstGeom prst="rect">
            <a:avLst/>
          </a:prstGeom>
          <a:noFill/>
          <a:ln>
            <a:noFill/>
          </a:ln>
        </p:spPr>
        <p:txBody>
          <a:bodyPr wrap="square" lIns="91425" tIns="91425" rIns="91425" bIns="91425" anchor="t" anchorCtr="0"/>
          <a:lstStyle>
            <a:lvl1pPr lvl="0">
              <a:lnSpc>
                <a:spcPct val="115000"/>
              </a:lnSpc>
              <a:spcBef>
                <a:spcPts val="600"/>
              </a:spcBef>
              <a:buClr>
                <a:srgbClr val="576574"/>
              </a:buClr>
              <a:buSzPct val="100000"/>
              <a:buFont typeface="Raleway"/>
              <a:buChar char="▫"/>
              <a:defRPr sz="1300">
                <a:solidFill>
                  <a:srgbClr val="576574"/>
                </a:solidFill>
                <a:latin typeface="Raleway"/>
                <a:ea typeface="Raleway"/>
                <a:cs typeface="Raleway"/>
                <a:sym typeface="Raleway"/>
              </a:defRPr>
            </a:lvl1pPr>
            <a:lvl2pPr lvl="1">
              <a:lnSpc>
                <a:spcPct val="115000"/>
              </a:lnSpc>
              <a:spcBef>
                <a:spcPts val="480"/>
              </a:spcBef>
              <a:buClr>
                <a:srgbClr val="576574"/>
              </a:buClr>
              <a:buSzPct val="100000"/>
              <a:buFont typeface="Raleway"/>
              <a:buChar char="▫"/>
              <a:defRPr sz="1300">
                <a:solidFill>
                  <a:srgbClr val="576574"/>
                </a:solidFill>
                <a:latin typeface="Raleway"/>
                <a:ea typeface="Raleway"/>
                <a:cs typeface="Raleway"/>
                <a:sym typeface="Raleway"/>
              </a:defRPr>
            </a:lvl2pPr>
            <a:lvl3pPr lvl="2">
              <a:lnSpc>
                <a:spcPct val="115000"/>
              </a:lnSpc>
              <a:spcBef>
                <a:spcPts val="480"/>
              </a:spcBef>
              <a:buClr>
                <a:srgbClr val="576574"/>
              </a:buClr>
              <a:buSzPct val="100000"/>
              <a:buFont typeface="Raleway"/>
              <a:buChar char="▫"/>
              <a:defRPr sz="1300">
                <a:solidFill>
                  <a:srgbClr val="576574"/>
                </a:solidFill>
                <a:latin typeface="Raleway"/>
                <a:ea typeface="Raleway"/>
                <a:cs typeface="Raleway"/>
                <a:sym typeface="Raleway"/>
              </a:defRPr>
            </a:lvl3pPr>
            <a:lvl4pPr lvl="3">
              <a:lnSpc>
                <a:spcPct val="115000"/>
              </a:lnSpc>
              <a:spcBef>
                <a:spcPts val="360"/>
              </a:spcBef>
              <a:buClr>
                <a:srgbClr val="576574"/>
              </a:buClr>
              <a:buSzPct val="100000"/>
              <a:buFont typeface="Raleway"/>
              <a:buChar char="▫"/>
              <a:defRPr sz="1300">
                <a:solidFill>
                  <a:srgbClr val="576574"/>
                </a:solidFill>
                <a:latin typeface="Raleway"/>
                <a:ea typeface="Raleway"/>
                <a:cs typeface="Raleway"/>
                <a:sym typeface="Raleway"/>
              </a:defRPr>
            </a:lvl4pPr>
            <a:lvl5pPr lvl="4">
              <a:lnSpc>
                <a:spcPct val="115000"/>
              </a:lnSpc>
              <a:spcBef>
                <a:spcPts val="360"/>
              </a:spcBef>
              <a:buClr>
                <a:srgbClr val="576574"/>
              </a:buClr>
              <a:buSzPct val="100000"/>
              <a:buFont typeface="Raleway"/>
              <a:buChar char="▫"/>
              <a:defRPr sz="1300">
                <a:solidFill>
                  <a:srgbClr val="576574"/>
                </a:solidFill>
                <a:latin typeface="Raleway"/>
                <a:ea typeface="Raleway"/>
                <a:cs typeface="Raleway"/>
                <a:sym typeface="Raleway"/>
              </a:defRPr>
            </a:lvl5pPr>
            <a:lvl6pPr lvl="5">
              <a:lnSpc>
                <a:spcPct val="115000"/>
              </a:lnSpc>
              <a:spcBef>
                <a:spcPts val="360"/>
              </a:spcBef>
              <a:buClr>
                <a:srgbClr val="576574"/>
              </a:buClr>
              <a:buSzPct val="100000"/>
              <a:buFont typeface="Raleway"/>
              <a:buChar char="▫"/>
              <a:defRPr sz="1300">
                <a:solidFill>
                  <a:srgbClr val="576574"/>
                </a:solidFill>
                <a:latin typeface="Raleway"/>
                <a:ea typeface="Raleway"/>
                <a:cs typeface="Raleway"/>
                <a:sym typeface="Raleway"/>
              </a:defRPr>
            </a:lvl6pPr>
            <a:lvl7pPr lvl="6">
              <a:lnSpc>
                <a:spcPct val="115000"/>
              </a:lnSpc>
              <a:spcBef>
                <a:spcPts val="360"/>
              </a:spcBef>
              <a:buClr>
                <a:srgbClr val="576574"/>
              </a:buClr>
              <a:buSzPct val="100000"/>
              <a:buFont typeface="Raleway"/>
              <a:buChar char="▫"/>
              <a:defRPr sz="1300">
                <a:solidFill>
                  <a:srgbClr val="576574"/>
                </a:solidFill>
                <a:latin typeface="Raleway"/>
                <a:ea typeface="Raleway"/>
                <a:cs typeface="Raleway"/>
                <a:sym typeface="Raleway"/>
              </a:defRPr>
            </a:lvl7pPr>
            <a:lvl8pPr lvl="7">
              <a:lnSpc>
                <a:spcPct val="115000"/>
              </a:lnSpc>
              <a:spcBef>
                <a:spcPts val="360"/>
              </a:spcBef>
              <a:buClr>
                <a:srgbClr val="576574"/>
              </a:buClr>
              <a:buSzPct val="100000"/>
              <a:buFont typeface="Raleway"/>
              <a:buChar char="▫"/>
              <a:defRPr sz="1300">
                <a:solidFill>
                  <a:srgbClr val="576574"/>
                </a:solidFill>
                <a:latin typeface="Raleway"/>
                <a:ea typeface="Raleway"/>
                <a:cs typeface="Raleway"/>
                <a:sym typeface="Raleway"/>
              </a:defRPr>
            </a:lvl8pPr>
            <a:lvl9pPr lvl="8">
              <a:lnSpc>
                <a:spcPct val="115000"/>
              </a:lnSpc>
              <a:spcBef>
                <a:spcPts val="360"/>
              </a:spcBef>
              <a:buClr>
                <a:srgbClr val="576574"/>
              </a:buClr>
              <a:buSzPct val="100000"/>
              <a:buFont typeface="Raleway"/>
              <a:buChar char="▫"/>
              <a:defRPr sz="1300">
                <a:solidFill>
                  <a:srgbClr val="576574"/>
                </a:solidFill>
                <a:latin typeface="Raleway"/>
                <a:ea typeface="Raleway"/>
                <a:cs typeface="Raleway"/>
                <a:sym typeface="Raleway"/>
              </a:defRPr>
            </a:lvl9pPr>
          </a:lstStyle>
          <a:p>
            <a:pPr marL="341313" marR="0" lvl="0" indent="-341313" algn="l" defTabSz="914400" rtl="0" eaLnBrk="1" fontAlgn="auto" latinLnBrk="0" hangingPunct="1">
              <a:lnSpc>
                <a:spcPct val="100000"/>
              </a:lnSpc>
              <a:spcBef>
                <a:spcPts val="0"/>
              </a:spcBef>
              <a:spcAft>
                <a:spcPts val="600"/>
              </a:spcAft>
              <a:buClr>
                <a:schemeClr val="tx1"/>
              </a:buClr>
              <a:buSzPct val="100000"/>
              <a:buFont typeface="Symbol" panose="05050102010706020507" pitchFamily="18" charset="2"/>
              <a:buChar char=""/>
              <a:tabLst/>
              <a:defRPr/>
            </a:pPr>
            <a:r>
              <a:rPr kumimoji="0" lang="en-US" sz="1400" b="0" i="0" u="none" strike="noStrike" kern="0" cap="none" spc="0" normalizeH="0" baseline="0" noProof="0" dirty="0">
                <a:ln>
                  <a:noFill/>
                </a:ln>
                <a:solidFill>
                  <a:sysClr val="window" lastClr="FFFFFF"/>
                </a:solidFill>
                <a:effectLst/>
                <a:uLnTx/>
                <a:uFillTx/>
                <a:sym typeface="Raleway"/>
              </a:rPr>
              <a:t>you are going.</a:t>
            </a:r>
          </a:p>
        </p:txBody>
      </p:sp>
      <p:sp>
        <p:nvSpPr>
          <p:cNvPr id="8" name="Shape 8"/>
          <p:cNvSpPr txBox="1">
            <a:spLocks noGrp="1"/>
          </p:cNvSpPr>
          <p:nvPr>
            <p:ph type="sldNum" idx="12"/>
          </p:nvPr>
        </p:nvSpPr>
        <p:spPr>
          <a:xfrm>
            <a:off x="1584200" y="1593200"/>
            <a:ext cx="2927600" cy="3671600"/>
          </a:xfrm>
          <a:prstGeom prst="rect">
            <a:avLst/>
          </a:prstGeom>
          <a:noFill/>
          <a:ln w="9525" cap="flat" cmpd="sng">
            <a:solidFill>
              <a:srgbClr val="FFFFFF"/>
            </a:solidFill>
            <a:prstDash val="solid"/>
            <a:miter lim="8000"/>
            <a:headEnd type="none" w="med" len="med"/>
            <a:tailEnd type="none" w="med" len="med"/>
          </a:ln>
        </p:spPr>
        <p:txBody>
          <a:bodyPr wrap="square" lIns="91425" tIns="91425" rIns="91425" bIns="91425" anchor="ctr" anchorCtr="0">
            <a:noAutofit/>
          </a:bodyPr>
          <a:lstStyle>
            <a:lvl1pPr>
              <a:defRPr>
                <a:latin typeface="+mn-lt"/>
              </a:defRPr>
            </a:lvl1pPr>
          </a:lstStyle>
          <a:p>
            <a:pPr algn="ctr"/>
            <a:fld id="{00000000-1234-1234-1234-123412341234}" type="slidenum">
              <a:rPr lang="en" sz="8000" smtClean="0">
                <a:solidFill>
                  <a:srgbClr val="FFFFFF"/>
                </a:solidFill>
                <a:ea typeface="Vidaloka"/>
                <a:cs typeface="Vidaloka"/>
                <a:sym typeface="Vidaloka"/>
              </a:rPr>
              <a:pPr algn="ctr"/>
              <a:t>‹#›</a:t>
            </a:fld>
            <a:endParaRPr lang="en" sz="8000" dirty="0">
              <a:solidFill>
                <a:srgbClr val="FFFFFF"/>
              </a:solidFill>
              <a:ea typeface="Vidaloka"/>
              <a:cs typeface="Vidaloka"/>
              <a:sym typeface="Vidaloka"/>
            </a:endParaRPr>
          </a:p>
        </p:txBody>
      </p:sp>
      <p:sp>
        <p:nvSpPr>
          <p:cNvPr id="5" name="Shape 41">
            <a:extLst>
              <a:ext uri="{FF2B5EF4-FFF2-40B4-BE49-F238E27FC236}">
                <a16:creationId xmlns:a16="http://schemas.microsoft.com/office/drawing/2014/main" id="{3CDB242E-804E-42D9-BC7E-627D66AB426E}"/>
              </a:ext>
            </a:extLst>
          </p:cNvPr>
          <p:cNvSpPr txBox="1">
            <a:spLocks/>
          </p:cNvSpPr>
          <p:nvPr userDrawn="1"/>
        </p:nvSpPr>
        <p:spPr>
          <a:xfrm>
            <a:off x="0" y="6338833"/>
            <a:ext cx="752272" cy="364273"/>
          </a:xfrm>
          <a:prstGeom prst="rect">
            <a:avLst/>
          </a:prstGeom>
          <a:solidFill>
            <a:schemeClr val="tx1">
              <a:lumMod val="65000"/>
            </a:schemeClr>
          </a:solid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algn="r"/>
            <a:fld id="{00000000-1234-1234-1234-123412341234}" type="slidenum">
              <a:rPr lang="en" smtClean="0"/>
              <a:pPr algn="r"/>
              <a:t>‹#›</a:t>
            </a:fld>
            <a:endParaRPr lang="en" dirty="0"/>
          </a:p>
        </p:txBody>
      </p:sp>
    </p:spTree>
    <p:extLst>
      <p:ext uri="{BB962C8B-B14F-4D97-AF65-F5344CB8AC3E}">
        <p14:creationId xmlns:p14="http://schemas.microsoft.com/office/powerpoint/2010/main" val="1253620613"/>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1"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600"/>
        </a:spcAft>
        <a:buClr>
          <a:srgbClr val="F5C400"/>
        </a:buClr>
        <a:buSzPct val="100000"/>
        <a:buFont typeface="Symbol" panose="05050102010706020507" pitchFamily="18" charset="2"/>
        <a:buNone/>
        <a:tabLst/>
        <a:defRPr sz="16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7044867" y="274633"/>
            <a:ext cx="4198400" cy="1143200"/>
          </a:xfrm>
          <a:prstGeom prst="rect">
            <a:avLst/>
          </a:prstGeom>
          <a:noFill/>
          <a:ln>
            <a:noFill/>
          </a:ln>
        </p:spPr>
        <p:txBody>
          <a:bodyPr wrap="square" lIns="91425" tIns="91425" rIns="91425" bIns="91425" anchor="b" anchorCtr="0"/>
          <a:lstStyle>
            <a:lvl1pPr lvl="0" algn="ctr">
              <a:spcBef>
                <a:spcPts val="0"/>
              </a:spcBef>
              <a:buClr>
                <a:srgbClr val="1D1D1B"/>
              </a:buClr>
              <a:buFont typeface="Montserrat"/>
              <a:buNone/>
              <a:defRPr b="1">
                <a:solidFill>
                  <a:srgbClr val="1D1D1B"/>
                </a:solidFill>
                <a:latin typeface="Montserrat"/>
                <a:ea typeface="Montserrat"/>
                <a:cs typeface="Montserrat"/>
                <a:sym typeface="Montserrat"/>
              </a:defRPr>
            </a:lvl1pPr>
            <a:lvl2pPr lvl="1" algn="ctr">
              <a:spcBef>
                <a:spcPts val="0"/>
              </a:spcBef>
              <a:buClr>
                <a:srgbClr val="1D1D1B"/>
              </a:buClr>
              <a:buFont typeface="Montserrat"/>
              <a:buNone/>
              <a:defRPr b="1">
                <a:solidFill>
                  <a:srgbClr val="1D1D1B"/>
                </a:solidFill>
                <a:latin typeface="Montserrat"/>
                <a:ea typeface="Montserrat"/>
                <a:cs typeface="Montserrat"/>
                <a:sym typeface="Montserrat"/>
              </a:defRPr>
            </a:lvl2pPr>
            <a:lvl3pPr lvl="2" algn="ctr">
              <a:spcBef>
                <a:spcPts val="0"/>
              </a:spcBef>
              <a:buClr>
                <a:srgbClr val="1D1D1B"/>
              </a:buClr>
              <a:buFont typeface="Montserrat"/>
              <a:buNone/>
              <a:defRPr b="1">
                <a:solidFill>
                  <a:srgbClr val="1D1D1B"/>
                </a:solidFill>
                <a:latin typeface="Montserrat"/>
                <a:ea typeface="Montserrat"/>
                <a:cs typeface="Montserrat"/>
                <a:sym typeface="Montserrat"/>
              </a:defRPr>
            </a:lvl3pPr>
            <a:lvl4pPr lvl="3" algn="ctr">
              <a:spcBef>
                <a:spcPts val="0"/>
              </a:spcBef>
              <a:buClr>
                <a:srgbClr val="1D1D1B"/>
              </a:buClr>
              <a:buFont typeface="Montserrat"/>
              <a:buNone/>
              <a:defRPr b="1">
                <a:solidFill>
                  <a:srgbClr val="1D1D1B"/>
                </a:solidFill>
                <a:latin typeface="Montserrat"/>
                <a:ea typeface="Montserrat"/>
                <a:cs typeface="Montserrat"/>
                <a:sym typeface="Montserrat"/>
              </a:defRPr>
            </a:lvl4pPr>
            <a:lvl5pPr lvl="4" algn="ctr">
              <a:spcBef>
                <a:spcPts val="0"/>
              </a:spcBef>
              <a:buClr>
                <a:srgbClr val="1D1D1B"/>
              </a:buClr>
              <a:buFont typeface="Montserrat"/>
              <a:buNone/>
              <a:defRPr b="1">
                <a:solidFill>
                  <a:srgbClr val="1D1D1B"/>
                </a:solidFill>
                <a:latin typeface="Montserrat"/>
                <a:ea typeface="Montserrat"/>
                <a:cs typeface="Montserrat"/>
                <a:sym typeface="Montserrat"/>
              </a:defRPr>
            </a:lvl5pPr>
            <a:lvl6pPr lvl="5" algn="ctr">
              <a:spcBef>
                <a:spcPts val="0"/>
              </a:spcBef>
              <a:buClr>
                <a:srgbClr val="1D1D1B"/>
              </a:buClr>
              <a:buFont typeface="Montserrat"/>
              <a:buNone/>
              <a:defRPr b="1">
                <a:solidFill>
                  <a:srgbClr val="1D1D1B"/>
                </a:solidFill>
                <a:latin typeface="Montserrat"/>
                <a:ea typeface="Montserrat"/>
                <a:cs typeface="Montserrat"/>
                <a:sym typeface="Montserrat"/>
              </a:defRPr>
            </a:lvl6pPr>
            <a:lvl7pPr lvl="6" algn="ctr">
              <a:spcBef>
                <a:spcPts val="0"/>
              </a:spcBef>
              <a:buClr>
                <a:srgbClr val="1D1D1B"/>
              </a:buClr>
              <a:buFont typeface="Montserrat"/>
              <a:buNone/>
              <a:defRPr b="1">
                <a:solidFill>
                  <a:srgbClr val="1D1D1B"/>
                </a:solidFill>
                <a:latin typeface="Montserrat"/>
                <a:ea typeface="Montserrat"/>
                <a:cs typeface="Montserrat"/>
                <a:sym typeface="Montserrat"/>
              </a:defRPr>
            </a:lvl7pPr>
            <a:lvl8pPr lvl="7" algn="ctr">
              <a:spcBef>
                <a:spcPts val="0"/>
              </a:spcBef>
              <a:buClr>
                <a:srgbClr val="1D1D1B"/>
              </a:buClr>
              <a:buFont typeface="Montserrat"/>
              <a:buNone/>
              <a:defRPr b="1">
                <a:solidFill>
                  <a:srgbClr val="1D1D1B"/>
                </a:solidFill>
                <a:latin typeface="Montserrat"/>
                <a:ea typeface="Montserrat"/>
                <a:cs typeface="Montserrat"/>
                <a:sym typeface="Montserrat"/>
              </a:defRPr>
            </a:lvl8pPr>
            <a:lvl9pPr lvl="8" algn="ctr">
              <a:spcBef>
                <a:spcPts val="0"/>
              </a:spcBef>
              <a:buClr>
                <a:srgbClr val="1D1D1B"/>
              </a:buClr>
              <a:buFont typeface="Montserrat"/>
              <a:buNone/>
              <a:defRPr b="1">
                <a:solidFill>
                  <a:srgbClr val="1D1D1B"/>
                </a:solidFill>
                <a:latin typeface="Montserrat"/>
                <a:ea typeface="Montserrat"/>
                <a:cs typeface="Montserrat"/>
                <a:sym typeface="Montserrat"/>
              </a:defRPr>
            </a:lvl9pPr>
          </a:lstStyle>
          <a:p>
            <a:endParaRPr dirty="0"/>
          </a:p>
        </p:txBody>
      </p:sp>
      <p:sp>
        <p:nvSpPr>
          <p:cNvPr id="7" name="Shape 7"/>
          <p:cNvSpPr txBox="1">
            <a:spLocks noGrp="1"/>
          </p:cNvSpPr>
          <p:nvPr>
            <p:ph type="body" idx="1"/>
          </p:nvPr>
        </p:nvSpPr>
        <p:spPr>
          <a:xfrm>
            <a:off x="6668800" y="1900033"/>
            <a:ext cx="4950400" cy="4438800"/>
          </a:xfrm>
          <a:prstGeom prst="rect">
            <a:avLst/>
          </a:prstGeom>
          <a:noFill/>
          <a:ln>
            <a:noFill/>
          </a:ln>
        </p:spPr>
        <p:txBody>
          <a:bodyPr wrap="square" lIns="91425" tIns="91425" rIns="91425" bIns="91425" anchor="t" anchorCtr="0"/>
          <a:lstStyle>
            <a:lvl1pPr lvl="0">
              <a:lnSpc>
                <a:spcPct val="115000"/>
              </a:lnSpc>
              <a:spcBef>
                <a:spcPts val="600"/>
              </a:spcBef>
              <a:buClr>
                <a:srgbClr val="576574"/>
              </a:buClr>
              <a:buSzPct val="100000"/>
              <a:buFont typeface="Raleway"/>
              <a:buChar char="▫"/>
              <a:defRPr sz="1300">
                <a:solidFill>
                  <a:srgbClr val="576574"/>
                </a:solidFill>
                <a:latin typeface="Raleway"/>
                <a:ea typeface="Raleway"/>
                <a:cs typeface="Raleway"/>
                <a:sym typeface="Raleway"/>
              </a:defRPr>
            </a:lvl1pPr>
            <a:lvl2pPr lvl="1">
              <a:lnSpc>
                <a:spcPct val="115000"/>
              </a:lnSpc>
              <a:spcBef>
                <a:spcPts val="480"/>
              </a:spcBef>
              <a:buClr>
                <a:srgbClr val="576574"/>
              </a:buClr>
              <a:buSzPct val="100000"/>
              <a:buFont typeface="Raleway"/>
              <a:buChar char="▫"/>
              <a:defRPr sz="1300">
                <a:solidFill>
                  <a:srgbClr val="576574"/>
                </a:solidFill>
                <a:latin typeface="Raleway"/>
                <a:ea typeface="Raleway"/>
                <a:cs typeface="Raleway"/>
                <a:sym typeface="Raleway"/>
              </a:defRPr>
            </a:lvl2pPr>
            <a:lvl3pPr lvl="2">
              <a:lnSpc>
                <a:spcPct val="115000"/>
              </a:lnSpc>
              <a:spcBef>
                <a:spcPts val="480"/>
              </a:spcBef>
              <a:buClr>
                <a:srgbClr val="576574"/>
              </a:buClr>
              <a:buSzPct val="100000"/>
              <a:buFont typeface="Raleway"/>
              <a:buChar char="▫"/>
              <a:defRPr sz="1300">
                <a:solidFill>
                  <a:srgbClr val="576574"/>
                </a:solidFill>
                <a:latin typeface="Raleway"/>
                <a:ea typeface="Raleway"/>
                <a:cs typeface="Raleway"/>
                <a:sym typeface="Raleway"/>
              </a:defRPr>
            </a:lvl3pPr>
            <a:lvl4pPr lvl="3">
              <a:lnSpc>
                <a:spcPct val="115000"/>
              </a:lnSpc>
              <a:spcBef>
                <a:spcPts val="360"/>
              </a:spcBef>
              <a:buClr>
                <a:srgbClr val="576574"/>
              </a:buClr>
              <a:buSzPct val="100000"/>
              <a:buFont typeface="Raleway"/>
              <a:buChar char="▫"/>
              <a:defRPr sz="1300">
                <a:solidFill>
                  <a:srgbClr val="576574"/>
                </a:solidFill>
                <a:latin typeface="Raleway"/>
                <a:ea typeface="Raleway"/>
                <a:cs typeface="Raleway"/>
                <a:sym typeface="Raleway"/>
              </a:defRPr>
            </a:lvl4pPr>
            <a:lvl5pPr lvl="4">
              <a:lnSpc>
                <a:spcPct val="115000"/>
              </a:lnSpc>
              <a:spcBef>
                <a:spcPts val="360"/>
              </a:spcBef>
              <a:buClr>
                <a:srgbClr val="576574"/>
              </a:buClr>
              <a:buSzPct val="100000"/>
              <a:buFont typeface="Raleway"/>
              <a:buChar char="▫"/>
              <a:defRPr sz="1300">
                <a:solidFill>
                  <a:srgbClr val="576574"/>
                </a:solidFill>
                <a:latin typeface="Raleway"/>
                <a:ea typeface="Raleway"/>
                <a:cs typeface="Raleway"/>
                <a:sym typeface="Raleway"/>
              </a:defRPr>
            </a:lvl5pPr>
            <a:lvl6pPr lvl="5">
              <a:lnSpc>
                <a:spcPct val="115000"/>
              </a:lnSpc>
              <a:spcBef>
                <a:spcPts val="360"/>
              </a:spcBef>
              <a:buClr>
                <a:srgbClr val="576574"/>
              </a:buClr>
              <a:buSzPct val="100000"/>
              <a:buFont typeface="Raleway"/>
              <a:buChar char="▫"/>
              <a:defRPr sz="1300">
                <a:solidFill>
                  <a:srgbClr val="576574"/>
                </a:solidFill>
                <a:latin typeface="Raleway"/>
                <a:ea typeface="Raleway"/>
                <a:cs typeface="Raleway"/>
                <a:sym typeface="Raleway"/>
              </a:defRPr>
            </a:lvl6pPr>
            <a:lvl7pPr lvl="6">
              <a:lnSpc>
                <a:spcPct val="115000"/>
              </a:lnSpc>
              <a:spcBef>
                <a:spcPts val="360"/>
              </a:spcBef>
              <a:buClr>
                <a:srgbClr val="576574"/>
              </a:buClr>
              <a:buSzPct val="100000"/>
              <a:buFont typeface="Raleway"/>
              <a:buChar char="▫"/>
              <a:defRPr sz="1300">
                <a:solidFill>
                  <a:srgbClr val="576574"/>
                </a:solidFill>
                <a:latin typeface="Raleway"/>
                <a:ea typeface="Raleway"/>
                <a:cs typeface="Raleway"/>
                <a:sym typeface="Raleway"/>
              </a:defRPr>
            </a:lvl7pPr>
            <a:lvl8pPr lvl="7">
              <a:lnSpc>
                <a:spcPct val="115000"/>
              </a:lnSpc>
              <a:spcBef>
                <a:spcPts val="360"/>
              </a:spcBef>
              <a:buClr>
                <a:srgbClr val="576574"/>
              </a:buClr>
              <a:buSzPct val="100000"/>
              <a:buFont typeface="Raleway"/>
              <a:buChar char="▫"/>
              <a:defRPr sz="1300">
                <a:solidFill>
                  <a:srgbClr val="576574"/>
                </a:solidFill>
                <a:latin typeface="Raleway"/>
                <a:ea typeface="Raleway"/>
                <a:cs typeface="Raleway"/>
                <a:sym typeface="Raleway"/>
              </a:defRPr>
            </a:lvl8pPr>
            <a:lvl9pPr lvl="8">
              <a:lnSpc>
                <a:spcPct val="115000"/>
              </a:lnSpc>
              <a:spcBef>
                <a:spcPts val="360"/>
              </a:spcBef>
              <a:buClr>
                <a:srgbClr val="576574"/>
              </a:buClr>
              <a:buSzPct val="100000"/>
              <a:buFont typeface="Raleway"/>
              <a:buChar char="▫"/>
              <a:defRPr sz="1300">
                <a:solidFill>
                  <a:srgbClr val="576574"/>
                </a:solidFill>
                <a:latin typeface="Raleway"/>
                <a:ea typeface="Raleway"/>
                <a:cs typeface="Raleway"/>
                <a:sym typeface="Raleway"/>
              </a:defRPr>
            </a:lvl9pPr>
          </a:lstStyle>
          <a:p>
            <a:endParaRPr dirty="0"/>
          </a:p>
        </p:txBody>
      </p:sp>
      <p:sp>
        <p:nvSpPr>
          <p:cNvPr id="8" name="Shape 8"/>
          <p:cNvSpPr txBox="1">
            <a:spLocks noGrp="1"/>
          </p:cNvSpPr>
          <p:nvPr>
            <p:ph type="sldNum" idx="12"/>
          </p:nvPr>
        </p:nvSpPr>
        <p:spPr>
          <a:xfrm>
            <a:off x="1584200" y="1593200"/>
            <a:ext cx="2927600" cy="3671600"/>
          </a:xfrm>
          <a:prstGeom prst="rect">
            <a:avLst/>
          </a:prstGeom>
          <a:noFill/>
          <a:ln w="9525" cap="flat" cmpd="sng">
            <a:solidFill>
              <a:srgbClr val="FFFFFF"/>
            </a:solidFill>
            <a:prstDash val="solid"/>
            <a:miter lim="8000"/>
            <a:headEnd type="none" w="med" len="med"/>
            <a:tailEnd type="none" w="med" len="med"/>
          </a:ln>
        </p:spPr>
        <p:txBody>
          <a:bodyPr wrap="square" lIns="91425" tIns="91425" rIns="91425" bIns="91425" anchor="ctr" anchorCtr="0">
            <a:noAutofit/>
          </a:bodyPr>
          <a:lstStyle>
            <a:lvl1pPr>
              <a:defRPr>
                <a:latin typeface="+mn-lt"/>
              </a:defRPr>
            </a:lvl1pPr>
          </a:lstStyle>
          <a:p>
            <a:pPr algn="ctr"/>
            <a:fld id="{00000000-1234-1234-1234-123412341234}" type="slidenum">
              <a:rPr lang="en" sz="8000" smtClean="0">
                <a:solidFill>
                  <a:srgbClr val="FFFFFF"/>
                </a:solidFill>
                <a:ea typeface="Vidaloka"/>
                <a:cs typeface="Vidaloka"/>
                <a:sym typeface="Vidaloka"/>
              </a:rPr>
              <a:pPr algn="ctr"/>
              <a:t>‹#›</a:t>
            </a:fld>
            <a:endParaRPr lang="en" sz="8000">
              <a:solidFill>
                <a:srgbClr val="FFFFFF"/>
              </a:solidFill>
              <a:ea typeface="Vidaloka"/>
              <a:cs typeface="Vidaloka"/>
              <a:sym typeface="Vidaloka"/>
            </a:endParaRPr>
          </a:p>
        </p:txBody>
      </p:sp>
      <p:sp>
        <p:nvSpPr>
          <p:cNvPr id="10" name="Shape 41">
            <a:extLst>
              <a:ext uri="{FF2B5EF4-FFF2-40B4-BE49-F238E27FC236}">
                <a16:creationId xmlns:a16="http://schemas.microsoft.com/office/drawing/2014/main" id="{6DA6B174-E854-45E0-877F-8DACF57D8615}"/>
              </a:ext>
            </a:extLst>
          </p:cNvPr>
          <p:cNvSpPr txBox="1">
            <a:spLocks/>
          </p:cNvSpPr>
          <p:nvPr userDrawn="1"/>
        </p:nvSpPr>
        <p:spPr>
          <a:xfrm>
            <a:off x="0" y="6338833"/>
            <a:ext cx="752272" cy="364273"/>
          </a:xfrm>
          <a:prstGeom prst="rect">
            <a:avLst/>
          </a:prstGeom>
          <a:solidFill>
            <a:schemeClr val="tx1">
              <a:lumMod val="65000"/>
            </a:schemeClr>
          </a:solid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algn="r"/>
            <a:fld id="{00000000-1234-1234-1234-123412341234}" type="slidenum">
              <a:rPr lang="en" smtClean="0"/>
              <a:pPr algn="r"/>
              <a:t>‹#›</a:t>
            </a:fld>
            <a:endParaRPr lang="en" dirty="0"/>
          </a:p>
        </p:txBody>
      </p:sp>
    </p:spTree>
    <p:extLst>
      <p:ext uri="{BB962C8B-B14F-4D97-AF65-F5344CB8AC3E}">
        <p14:creationId xmlns:p14="http://schemas.microsoft.com/office/powerpoint/2010/main" val="120917799"/>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5"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1"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1.png"/><Relationship Id="rId7"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g"/><Relationship Id="rId9" Type="http://schemas.openxmlformats.org/officeDocument/2006/relationships/image" Target="../media/image23.jpeg"/></Relationships>
</file>

<file path=ppt/slides/_rels/slide14.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11.png"/><Relationship Id="rId7"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hyperlink" Target="http://www.fs.fed.us/emc/nfma/TIPS/index.shtml" TargetMode="External"/><Relationship Id="rId3" Type="http://schemas.openxmlformats.org/officeDocument/2006/relationships/image" Target="../media/image33.jpg"/><Relationship Id="rId7" Type="http://schemas.openxmlformats.org/officeDocument/2006/relationships/hyperlink" Target="https://www.fs.fed.us/im/directives/dughtml/fsh1000.html"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hyperlink" Target="https://www.fs.fed.us/cgi-bin/Directives/get_dirs/fsm?1900" TargetMode="External"/><Relationship Id="rId5" Type="http://schemas.openxmlformats.org/officeDocument/2006/relationships/hyperlink" Target="https://www.fs.usda.gov/detail/planningrule/home/?cid=stelprd3828310" TargetMode="External"/><Relationship Id="rId10" Type="http://schemas.openxmlformats.org/officeDocument/2006/relationships/hyperlink" Target="http://fsweb.datamgt.fs.fed.us/current_data_dictionary/index.shtml" TargetMode="External"/><Relationship Id="rId4" Type="http://schemas.openxmlformats.org/officeDocument/2006/relationships/image" Target="../media/image34.png"/><Relationship Id="rId9" Type="http://schemas.openxmlformats.org/officeDocument/2006/relationships/hyperlink" Target="https://www.fs.usda.gov/managing-land/national-forests-grasslands/recreation/programs/plannin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8"/>
        <p:cNvGrpSpPr/>
        <p:nvPr/>
      </p:nvGrpSpPr>
      <p:grpSpPr>
        <a:xfrm>
          <a:off x="0" y="0"/>
          <a:ext cx="0" cy="0"/>
          <a:chOff x="0" y="0"/>
          <a:chExt cx="0" cy="0"/>
        </a:xfrm>
      </p:grpSpPr>
      <p:sp>
        <p:nvSpPr>
          <p:cNvPr id="25" name="Title 16">
            <a:extLst>
              <a:ext uri="{FF2B5EF4-FFF2-40B4-BE49-F238E27FC236}">
                <a16:creationId xmlns:a16="http://schemas.microsoft.com/office/drawing/2014/main" id="{628F3E92-B90B-4320-AD16-F0C1586B0700}"/>
              </a:ext>
            </a:extLst>
          </p:cNvPr>
          <p:cNvSpPr>
            <a:spLocks noGrp="1"/>
          </p:cNvSpPr>
          <p:nvPr>
            <p:ph type="title"/>
          </p:nvPr>
        </p:nvSpPr>
        <p:spPr>
          <a:xfrm>
            <a:off x="2554258" y="2299332"/>
            <a:ext cx="8532420" cy="1558357"/>
          </a:xfrm>
        </p:spPr>
        <p:txBody>
          <a:bodyPr/>
          <a:lstStyle/>
          <a:p>
            <a:pPr algn="l"/>
            <a:r>
              <a:rPr lang="en-US" sz="3600" spc="300" dirty="0"/>
              <a:t>Sustainable Recreation in Land Management Planning</a:t>
            </a:r>
            <a:endParaRPr lang="en-US" sz="6600" spc="300" dirty="0"/>
          </a:p>
        </p:txBody>
      </p:sp>
      <p:sp>
        <p:nvSpPr>
          <p:cNvPr id="26" name="Title 16">
            <a:extLst>
              <a:ext uri="{FF2B5EF4-FFF2-40B4-BE49-F238E27FC236}">
                <a16:creationId xmlns:a16="http://schemas.microsoft.com/office/drawing/2014/main" id="{14B1EF13-2FB1-4E7A-B5FE-4A7F4B25437C}"/>
              </a:ext>
            </a:extLst>
          </p:cNvPr>
          <p:cNvSpPr txBox="1">
            <a:spLocks/>
          </p:cNvSpPr>
          <p:nvPr/>
        </p:nvSpPr>
        <p:spPr>
          <a:xfrm>
            <a:off x="2554258" y="3779489"/>
            <a:ext cx="8532420" cy="520873"/>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D1D1B"/>
              </a:buClr>
              <a:buFont typeface="Montserrat"/>
              <a:buNone/>
              <a:defRPr sz="3200" b="1" i="0" u="none" strike="noStrike" cap="none">
                <a:solidFill>
                  <a:schemeClr val="tx1"/>
                </a:solidFill>
                <a:latin typeface="+mj-lt"/>
                <a:ea typeface="Montserrat"/>
                <a:cs typeface="Montserrat"/>
                <a:sym typeface="Montserrat"/>
              </a:defRPr>
            </a:lvl1pPr>
            <a:lvl2pPr lvl="1" algn="ctr">
              <a:spcBef>
                <a:spcPts val="0"/>
              </a:spcBef>
              <a:buClr>
                <a:srgbClr val="1D1D1B"/>
              </a:buClr>
              <a:buFont typeface="Montserrat"/>
              <a:buNone/>
              <a:defRPr b="1">
                <a:solidFill>
                  <a:srgbClr val="1D1D1B"/>
                </a:solidFill>
                <a:latin typeface="Montserrat"/>
                <a:ea typeface="Montserrat"/>
                <a:cs typeface="Montserrat"/>
                <a:sym typeface="Montserrat"/>
              </a:defRPr>
            </a:lvl2pPr>
            <a:lvl3pPr lvl="2" algn="ctr">
              <a:spcBef>
                <a:spcPts val="0"/>
              </a:spcBef>
              <a:buClr>
                <a:srgbClr val="1D1D1B"/>
              </a:buClr>
              <a:buFont typeface="Montserrat"/>
              <a:buNone/>
              <a:defRPr b="1">
                <a:solidFill>
                  <a:srgbClr val="1D1D1B"/>
                </a:solidFill>
                <a:latin typeface="Montserrat"/>
                <a:ea typeface="Montserrat"/>
                <a:cs typeface="Montserrat"/>
                <a:sym typeface="Montserrat"/>
              </a:defRPr>
            </a:lvl3pPr>
            <a:lvl4pPr lvl="3" algn="ctr">
              <a:spcBef>
                <a:spcPts val="0"/>
              </a:spcBef>
              <a:buClr>
                <a:srgbClr val="1D1D1B"/>
              </a:buClr>
              <a:buFont typeface="Montserrat"/>
              <a:buNone/>
              <a:defRPr b="1">
                <a:solidFill>
                  <a:srgbClr val="1D1D1B"/>
                </a:solidFill>
                <a:latin typeface="Montserrat"/>
                <a:ea typeface="Montserrat"/>
                <a:cs typeface="Montserrat"/>
                <a:sym typeface="Montserrat"/>
              </a:defRPr>
            </a:lvl4pPr>
            <a:lvl5pPr lvl="4" algn="ctr">
              <a:spcBef>
                <a:spcPts val="0"/>
              </a:spcBef>
              <a:buClr>
                <a:srgbClr val="1D1D1B"/>
              </a:buClr>
              <a:buFont typeface="Montserrat"/>
              <a:buNone/>
              <a:defRPr b="1">
                <a:solidFill>
                  <a:srgbClr val="1D1D1B"/>
                </a:solidFill>
                <a:latin typeface="Montserrat"/>
                <a:ea typeface="Montserrat"/>
                <a:cs typeface="Montserrat"/>
                <a:sym typeface="Montserrat"/>
              </a:defRPr>
            </a:lvl5pPr>
            <a:lvl6pPr lvl="5" algn="ctr">
              <a:spcBef>
                <a:spcPts val="0"/>
              </a:spcBef>
              <a:buClr>
                <a:srgbClr val="1D1D1B"/>
              </a:buClr>
              <a:buFont typeface="Montserrat"/>
              <a:buNone/>
              <a:defRPr b="1">
                <a:solidFill>
                  <a:srgbClr val="1D1D1B"/>
                </a:solidFill>
                <a:latin typeface="Montserrat"/>
                <a:ea typeface="Montserrat"/>
                <a:cs typeface="Montserrat"/>
                <a:sym typeface="Montserrat"/>
              </a:defRPr>
            </a:lvl6pPr>
            <a:lvl7pPr lvl="6" algn="ctr">
              <a:spcBef>
                <a:spcPts val="0"/>
              </a:spcBef>
              <a:buClr>
                <a:srgbClr val="1D1D1B"/>
              </a:buClr>
              <a:buFont typeface="Montserrat"/>
              <a:buNone/>
              <a:defRPr b="1">
                <a:solidFill>
                  <a:srgbClr val="1D1D1B"/>
                </a:solidFill>
                <a:latin typeface="Montserrat"/>
                <a:ea typeface="Montserrat"/>
                <a:cs typeface="Montserrat"/>
                <a:sym typeface="Montserrat"/>
              </a:defRPr>
            </a:lvl7pPr>
            <a:lvl8pPr lvl="7" algn="ctr">
              <a:spcBef>
                <a:spcPts val="0"/>
              </a:spcBef>
              <a:buClr>
                <a:srgbClr val="1D1D1B"/>
              </a:buClr>
              <a:buFont typeface="Montserrat"/>
              <a:buNone/>
              <a:defRPr b="1">
                <a:solidFill>
                  <a:srgbClr val="1D1D1B"/>
                </a:solidFill>
                <a:latin typeface="Montserrat"/>
                <a:ea typeface="Montserrat"/>
                <a:cs typeface="Montserrat"/>
                <a:sym typeface="Montserrat"/>
              </a:defRPr>
            </a:lvl8pPr>
            <a:lvl9pPr lvl="8" algn="ctr">
              <a:spcBef>
                <a:spcPts val="0"/>
              </a:spcBef>
              <a:buClr>
                <a:srgbClr val="1D1D1B"/>
              </a:buClr>
              <a:buFont typeface="Montserrat"/>
              <a:buNone/>
              <a:defRPr b="1">
                <a:solidFill>
                  <a:srgbClr val="1D1D1B"/>
                </a:solidFill>
                <a:latin typeface="Montserrat"/>
                <a:ea typeface="Montserrat"/>
                <a:cs typeface="Montserrat"/>
                <a:sym typeface="Montserrat"/>
              </a:defRPr>
            </a:lvl9pPr>
          </a:lstStyle>
          <a:p>
            <a:pPr algn="l"/>
            <a:r>
              <a:rPr lang="en-US" sz="2800" dirty="0">
                <a:solidFill>
                  <a:schemeClr val="accent5">
                    <a:lumMod val="75000"/>
                  </a:schemeClr>
                </a:solidFill>
                <a:latin typeface="+mn-lt"/>
              </a:rPr>
              <a:t>Module 8: Monitoring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tep 1 Example">
            <a:extLst>
              <a:ext uri="{FF2B5EF4-FFF2-40B4-BE49-F238E27FC236}">
                <a16:creationId xmlns:a16="http://schemas.microsoft.com/office/drawing/2014/main" id="{416EC1B5-7A50-8047-A6A3-A6AD318262DE}"/>
              </a:ext>
            </a:extLst>
          </p:cNvPr>
          <p:cNvSpPr>
            <a:spLocks noGrp="1"/>
          </p:cNvSpPr>
          <p:nvPr>
            <p:ph type="ctrTitle"/>
          </p:nvPr>
        </p:nvSpPr>
        <p:spPr>
          <a:xfrm>
            <a:off x="1691287" y="574174"/>
            <a:ext cx="10603825" cy="1025832"/>
          </a:xfrm>
          <a:ln>
            <a:noFill/>
          </a:ln>
        </p:spPr>
        <p:txBody>
          <a:bodyPr>
            <a:noAutofit/>
          </a:bodyPr>
          <a:lstStyle/>
          <a:p>
            <a:pPr lvl="0" algn="l"/>
            <a:r>
              <a:rPr lang="en-US" dirty="0"/>
              <a:t>Step 1 Example</a:t>
            </a:r>
            <a:br>
              <a:rPr lang="en-US" dirty="0"/>
            </a:br>
            <a:r>
              <a:rPr lang="en-US" dirty="0">
                <a:solidFill>
                  <a:prstClr val="white"/>
                </a:solidFill>
              </a:rPr>
              <a:t>Know </a:t>
            </a:r>
            <a:r>
              <a:rPr lang="en-US" b="1" dirty="0">
                <a:solidFill>
                  <a:schemeClr val="accent2"/>
                </a:solidFill>
              </a:rPr>
              <a:t>WHAT</a:t>
            </a:r>
            <a:r>
              <a:rPr lang="en-US" dirty="0">
                <a:solidFill>
                  <a:srgbClr val="D4570A"/>
                </a:solidFill>
              </a:rPr>
              <a:t> </a:t>
            </a:r>
            <a:r>
              <a:rPr lang="en-US" dirty="0">
                <a:solidFill>
                  <a:prstClr val="white"/>
                </a:solidFill>
              </a:rPr>
              <a:t>to monitor</a:t>
            </a:r>
            <a:endParaRPr lang="en-US" dirty="0"/>
          </a:p>
        </p:txBody>
      </p:sp>
      <p:pic>
        <p:nvPicPr>
          <p:cNvPr id="8" name="MAP Logo" descr="A circular logo showing the interconnected  relationship of monitoring, assessing, and planning. " title="MAP Logo">
            <a:extLst>
              <a:ext uri="{FF2B5EF4-FFF2-40B4-BE49-F238E27FC236}">
                <a16:creationId xmlns:a16="http://schemas.microsoft.com/office/drawing/2014/main" id="{7692DAC9-5549-4263-AF98-CA71CC77DB52}"/>
              </a:ext>
            </a:extLst>
          </p:cNvPr>
          <p:cNvPicPr>
            <a:picLocks noChangeArrowheads="1"/>
          </p:cNvPicPr>
          <p:nvPr/>
        </p:nvPicPr>
        <p:blipFill rotWithShape="1">
          <a:blip r:embed="rId3">
            <a:extLst>
              <a:ext uri="{28A0092B-C50C-407E-A947-70E740481C1C}">
                <a14:useLocalDpi xmlns:a14="http://schemas.microsoft.com/office/drawing/2010/main" val="0"/>
              </a:ext>
            </a:extLst>
          </a:blip>
          <a:srcRect l="10819" t="9977" r="7099" b="9636"/>
          <a:stretch/>
        </p:blipFill>
        <p:spPr bwMode="auto">
          <a:xfrm>
            <a:off x="313311" y="388252"/>
            <a:ext cx="1297125" cy="1297125"/>
          </a:xfrm>
          <a:prstGeom prst="ellipse">
            <a:avLst/>
          </a:prstGeom>
          <a:ln w="254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Monitoring Arrow" descr="Brown arrow pointing to the &quot;Monitor&quot; phase of the Monitor-Assess-Plan logo." title="Monitoring Arrow">
            <a:extLst>
              <a:ext uri="{FF2B5EF4-FFF2-40B4-BE49-F238E27FC236}">
                <a16:creationId xmlns:a16="http://schemas.microsoft.com/office/drawing/2014/main" id="{3B1DC14B-9512-46FF-A3B7-0F621C7871C2}"/>
              </a:ext>
            </a:extLst>
          </p:cNvPr>
          <p:cNvSpPr/>
          <p:nvPr/>
        </p:nvSpPr>
        <p:spPr>
          <a:xfrm>
            <a:off x="68719" y="1087090"/>
            <a:ext cx="346917" cy="353782"/>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 name="The Fictional National Forest"/>
          <p:cNvSpPr txBox="1"/>
          <p:nvPr/>
        </p:nvSpPr>
        <p:spPr>
          <a:xfrm>
            <a:off x="2347606" y="2000141"/>
            <a:ext cx="7563289" cy="830997"/>
          </a:xfrm>
          <a:prstGeom prst="rect">
            <a:avLst/>
          </a:prstGeom>
          <a:noFill/>
        </p:spPr>
        <p:txBody>
          <a:bodyPr wrap="none" rtlCol="0">
            <a:spAutoFit/>
          </a:bodyPr>
          <a:lstStyle/>
          <a:p>
            <a:pPr algn="ctr"/>
            <a:r>
              <a:rPr lang="en-US" sz="2400" dirty="0">
                <a:solidFill>
                  <a:schemeClr val="tx1"/>
                </a:solidFill>
                <a:latin typeface="+mn-lt"/>
              </a:rPr>
              <a:t>The Fictional National Forest land management plan’s </a:t>
            </a:r>
          </a:p>
          <a:p>
            <a:pPr algn="ctr"/>
            <a:r>
              <a:rPr lang="en-US" sz="2400" dirty="0">
                <a:solidFill>
                  <a:schemeClr val="tx1"/>
                </a:solidFill>
                <a:latin typeface="+mn-lt"/>
              </a:rPr>
              <a:t>Monitoring and Evaluation Program includes:</a:t>
            </a:r>
          </a:p>
        </p:txBody>
      </p:sp>
      <p:graphicFrame>
        <p:nvGraphicFramePr>
          <p:cNvPr id="18" name="Table" descr="Monitoring questions, measures, frequencies, and methodologies are all apart of the fictional forest LMP monitoring and evaluation program. " title="LMP Monitoring and Evaluation Program"/>
          <p:cNvGraphicFramePr>
            <a:graphicFrameLocks noGrp="1"/>
          </p:cNvGraphicFramePr>
          <p:nvPr>
            <p:extLst>
              <p:ext uri="{D42A27DB-BD31-4B8C-83A1-F6EECF244321}">
                <p14:modId xmlns:p14="http://schemas.microsoft.com/office/powerpoint/2010/main" val="3298140429"/>
              </p:ext>
            </p:extLst>
          </p:nvPr>
        </p:nvGraphicFramePr>
        <p:xfrm>
          <a:off x="1610436" y="2912284"/>
          <a:ext cx="9037627" cy="1554480"/>
        </p:xfrm>
        <a:graphic>
          <a:graphicData uri="http://schemas.openxmlformats.org/drawingml/2006/table">
            <a:tbl>
              <a:tblPr firstRow="1" bandRow="1">
                <a:tableStyleId>{5C22544A-7EE6-4342-B048-85BDC9FD1C3A}</a:tableStyleId>
              </a:tblPr>
              <a:tblGrid>
                <a:gridCol w="2816808">
                  <a:extLst>
                    <a:ext uri="{9D8B030D-6E8A-4147-A177-3AD203B41FA5}">
                      <a16:colId xmlns:a16="http://schemas.microsoft.com/office/drawing/2014/main" val="20000"/>
                    </a:ext>
                  </a:extLst>
                </a:gridCol>
                <a:gridCol w="1922172">
                  <a:extLst>
                    <a:ext uri="{9D8B030D-6E8A-4147-A177-3AD203B41FA5}">
                      <a16:colId xmlns:a16="http://schemas.microsoft.com/office/drawing/2014/main" val="20001"/>
                    </a:ext>
                  </a:extLst>
                </a:gridCol>
                <a:gridCol w="1999445">
                  <a:extLst>
                    <a:ext uri="{9D8B030D-6E8A-4147-A177-3AD203B41FA5}">
                      <a16:colId xmlns:a16="http://schemas.microsoft.com/office/drawing/2014/main" val="20002"/>
                    </a:ext>
                  </a:extLst>
                </a:gridCol>
                <a:gridCol w="2299202">
                  <a:extLst>
                    <a:ext uri="{9D8B030D-6E8A-4147-A177-3AD203B41FA5}">
                      <a16:colId xmlns:a16="http://schemas.microsoft.com/office/drawing/2014/main" val="20003"/>
                    </a:ext>
                  </a:extLst>
                </a:gridCol>
              </a:tblGrid>
              <a:tr h="388620">
                <a:tc>
                  <a:txBody>
                    <a:bodyPr/>
                    <a:lstStyle/>
                    <a:p>
                      <a:pPr algn="ctr"/>
                      <a:r>
                        <a:rPr lang="en-US" sz="2100" dirty="0">
                          <a:effectLst>
                            <a:outerShdw blurRad="38100" dist="38100" dir="2700000" algn="tl">
                              <a:srgbClr val="000000">
                                <a:alpha val="43137"/>
                              </a:srgbClr>
                            </a:outerShdw>
                          </a:effectLst>
                        </a:rPr>
                        <a:t>Monitoring Question</a:t>
                      </a:r>
                      <a:endParaRPr lang="en-US" sz="2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68580" marR="68580" marT="34290" marB="34290"/>
                </a:tc>
                <a:tc>
                  <a:txBody>
                    <a:bodyPr/>
                    <a:lstStyle/>
                    <a:p>
                      <a:pPr algn="ctr"/>
                      <a:r>
                        <a:rPr lang="en-US" sz="2100" dirty="0">
                          <a:effectLst>
                            <a:outerShdw blurRad="38100" dist="38100" dir="2700000" algn="tl">
                              <a:srgbClr val="000000">
                                <a:alpha val="43137"/>
                              </a:srgbClr>
                            </a:outerShdw>
                          </a:effectLst>
                        </a:rPr>
                        <a:t>Measure</a:t>
                      </a:r>
                      <a:endParaRPr lang="en-US" sz="2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68580" marR="68580" marT="34290" marB="34290"/>
                </a:tc>
                <a:tc>
                  <a:txBody>
                    <a:bodyPr/>
                    <a:lstStyle/>
                    <a:p>
                      <a:pPr algn="ctr"/>
                      <a:r>
                        <a:rPr lang="en-US" sz="2100" dirty="0">
                          <a:effectLst>
                            <a:outerShdw blurRad="38100" dist="38100" dir="2700000" algn="tl">
                              <a:srgbClr val="000000">
                                <a:alpha val="43137"/>
                              </a:srgbClr>
                            </a:outerShdw>
                          </a:effectLst>
                        </a:rPr>
                        <a:t>Frequency</a:t>
                      </a:r>
                      <a:endParaRPr lang="en-US" sz="2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68580" marR="68580" marT="34290" marB="34290"/>
                </a:tc>
                <a:tc>
                  <a:txBody>
                    <a:bodyPr/>
                    <a:lstStyle/>
                    <a:p>
                      <a:pPr algn="ctr"/>
                      <a:r>
                        <a:rPr lang="en-US" sz="2100" dirty="0">
                          <a:effectLst>
                            <a:outerShdw blurRad="38100" dist="38100" dir="2700000" algn="tl">
                              <a:srgbClr val="000000">
                                <a:alpha val="43137"/>
                              </a:srgbClr>
                            </a:outerShdw>
                          </a:effectLst>
                        </a:rPr>
                        <a:t>Methodology</a:t>
                      </a:r>
                      <a:endParaRPr lang="en-US" sz="2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68580" marR="68580" marT="34290" marB="34290"/>
                </a:tc>
                <a:extLst>
                  <a:ext uri="{0D108BD9-81ED-4DB2-BD59-A6C34878D82A}">
                    <a16:rowId xmlns:a16="http://schemas.microsoft.com/office/drawing/2014/main" val="10000"/>
                  </a:ext>
                </a:extLst>
              </a:tr>
              <a:tr h="1165860">
                <a:tc>
                  <a:txBody>
                    <a:bodyPr/>
                    <a:lstStyle/>
                    <a:p>
                      <a:pPr algn="ctr"/>
                      <a:r>
                        <a:rPr lang="en-US" sz="1800" dirty="0"/>
                        <a:t>Are existing</a:t>
                      </a:r>
                      <a:r>
                        <a:rPr lang="en-US" sz="1800" baseline="0" dirty="0"/>
                        <a:t> ROS classes (summer and winter) meeting or trending toward desired ROS classes?</a:t>
                      </a:r>
                      <a:endParaRPr lang="en-US" sz="1800" dirty="0">
                        <a:latin typeface="Calibri" panose="020F0502020204030204" pitchFamily="34" charset="0"/>
                        <a:cs typeface="Calibri" panose="020F0502020204030204" pitchFamily="34" charset="0"/>
                      </a:endParaRPr>
                    </a:p>
                  </a:txBody>
                  <a:tcPr marL="68580" marR="68580" marT="34290" marB="34290"/>
                </a:tc>
                <a:tc>
                  <a:txBody>
                    <a:bodyPr/>
                    <a:lstStyle/>
                    <a:p>
                      <a:pPr algn="ctr"/>
                      <a:r>
                        <a:rPr lang="en-US" sz="1800" dirty="0"/>
                        <a:t>Acres meeting desired ROS classes and subclasses</a:t>
                      </a:r>
                      <a:endParaRPr lang="en-US" sz="1800" dirty="0">
                        <a:latin typeface="Calibri" panose="020F0502020204030204" pitchFamily="34" charset="0"/>
                        <a:cs typeface="Calibri" panose="020F0502020204030204" pitchFamily="34" charset="0"/>
                      </a:endParaRPr>
                    </a:p>
                  </a:txBody>
                  <a:tcPr marL="68580" marR="68580" marT="34290" marB="34290"/>
                </a:tc>
                <a:tc>
                  <a:txBody>
                    <a:bodyPr/>
                    <a:lstStyle/>
                    <a:p>
                      <a:pPr algn="ctr"/>
                      <a:r>
                        <a:rPr lang="en-US" sz="1800" dirty="0"/>
                        <a:t>Post</a:t>
                      </a:r>
                      <a:r>
                        <a:rPr lang="en-US" sz="1800" baseline="0" dirty="0"/>
                        <a:t> project completion and </a:t>
                      </a:r>
                    </a:p>
                    <a:p>
                      <a:pPr algn="ctr"/>
                      <a:r>
                        <a:rPr lang="en-US" sz="1800" dirty="0"/>
                        <a:t>every 5 years</a:t>
                      </a:r>
                    </a:p>
                    <a:p>
                      <a:pPr algn="ctr"/>
                      <a:r>
                        <a:rPr lang="en-US" sz="1800" dirty="0"/>
                        <a:t>forest-wide</a:t>
                      </a:r>
                      <a:endParaRPr lang="en-US" sz="1800" dirty="0">
                        <a:latin typeface="Calibri" panose="020F0502020204030204" pitchFamily="34" charset="0"/>
                        <a:cs typeface="Calibri" panose="020F0502020204030204" pitchFamily="34" charset="0"/>
                      </a:endParaRPr>
                    </a:p>
                  </a:txBody>
                  <a:tcPr marL="68580" marR="68580" marT="34290" marB="34290"/>
                </a:tc>
                <a:tc>
                  <a:txBody>
                    <a:bodyPr/>
                    <a:lstStyle/>
                    <a:p>
                      <a:pPr algn="ctr"/>
                      <a:r>
                        <a:rPr lang="en-US" sz="1800" dirty="0"/>
                        <a:t>On-the-ground project monitoring</a:t>
                      </a:r>
                      <a:r>
                        <a:rPr lang="en-US" sz="1800" baseline="0" dirty="0"/>
                        <a:t> </a:t>
                      </a:r>
                      <a:r>
                        <a:rPr lang="en-US" sz="1800" dirty="0"/>
                        <a:t>and</a:t>
                      </a:r>
                    </a:p>
                    <a:p>
                      <a:pPr algn="ctr"/>
                      <a:r>
                        <a:rPr lang="en-US" sz="1800" dirty="0"/>
                        <a:t>national mapping protocols</a:t>
                      </a:r>
                      <a:endParaRPr lang="en-US" sz="1800" dirty="0">
                        <a:latin typeface="Calibri" panose="020F0502020204030204" pitchFamily="34" charset="0"/>
                        <a:cs typeface="Calibri" panose="020F0502020204030204" pitchFamily="34" charset="0"/>
                      </a:endParaRPr>
                    </a:p>
                  </a:txBody>
                  <a:tcPr marL="68580" marR="68580" marT="34290" marB="34290"/>
                </a:tc>
                <a:extLst>
                  <a:ext uri="{0D108BD9-81ED-4DB2-BD59-A6C34878D82A}">
                    <a16:rowId xmlns:a16="http://schemas.microsoft.com/office/drawing/2014/main" val="10001"/>
                  </a:ext>
                </a:extLst>
              </a:tr>
            </a:tbl>
          </a:graphicData>
        </a:graphic>
      </p:graphicFrame>
      <p:sp>
        <p:nvSpPr>
          <p:cNvPr id="4" name="other Monitoring Questions"/>
          <p:cNvSpPr txBox="1"/>
          <p:nvPr/>
        </p:nvSpPr>
        <p:spPr>
          <a:xfrm>
            <a:off x="1691288" y="4547911"/>
            <a:ext cx="8809423" cy="1754326"/>
          </a:xfrm>
          <a:prstGeom prst="rect">
            <a:avLst/>
          </a:prstGeom>
          <a:noFill/>
        </p:spPr>
        <p:txBody>
          <a:bodyPr wrap="square" rtlCol="0">
            <a:spAutoFit/>
          </a:bodyPr>
          <a:lstStyle/>
          <a:p>
            <a:pPr algn="ctr"/>
            <a:r>
              <a:rPr lang="en-US" sz="3600" b="1" dirty="0">
                <a:solidFill>
                  <a:schemeClr val="tx1"/>
                </a:solidFill>
                <a:latin typeface="+mj-lt"/>
              </a:rPr>
              <a:t>+</a:t>
            </a:r>
          </a:p>
          <a:p>
            <a:pPr algn="ctr"/>
            <a:r>
              <a:rPr lang="en-US" sz="2400" i="1" dirty="0">
                <a:solidFill>
                  <a:schemeClr val="tx1"/>
                </a:solidFill>
                <a:latin typeface="+mn-lt"/>
              </a:rPr>
              <a:t>other monitoring questions related to visitor use and satisfaction, recreation objectives, and desired conditions related to specific recreation programs.</a:t>
            </a:r>
          </a:p>
        </p:txBody>
      </p:sp>
    </p:spTree>
    <p:extLst>
      <p:ext uri="{BB962C8B-B14F-4D97-AF65-F5344CB8AC3E}">
        <p14:creationId xmlns:p14="http://schemas.microsoft.com/office/powerpoint/2010/main" val="1419596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tep 2">
            <a:extLst>
              <a:ext uri="{FF2B5EF4-FFF2-40B4-BE49-F238E27FC236}">
                <a16:creationId xmlns:a16="http://schemas.microsoft.com/office/drawing/2014/main" id="{416EC1B5-7A50-8047-A6A3-A6AD318262DE}"/>
              </a:ext>
            </a:extLst>
          </p:cNvPr>
          <p:cNvSpPr>
            <a:spLocks noGrp="1"/>
          </p:cNvSpPr>
          <p:nvPr>
            <p:ph type="ctrTitle"/>
          </p:nvPr>
        </p:nvSpPr>
        <p:spPr>
          <a:xfrm>
            <a:off x="1855028" y="523898"/>
            <a:ext cx="10691779" cy="1025832"/>
          </a:xfrm>
          <a:ln>
            <a:noFill/>
          </a:ln>
        </p:spPr>
        <p:txBody>
          <a:bodyPr>
            <a:noAutofit/>
          </a:bodyPr>
          <a:lstStyle/>
          <a:p>
            <a:pPr algn="l"/>
            <a:r>
              <a:rPr lang="en-US" dirty="0"/>
              <a:t>Step 2</a:t>
            </a:r>
            <a:br>
              <a:rPr lang="en-US" dirty="0"/>
            </a:br>
            <a:r>
              <a:rPr lang="en-US" dirty="0"/>
              <a:t>Focus </a:t>
            </a:r>
            <a:r>
              <a:rPr lang="en-US" b="1" dirty="0">
                <a:solidFill>
                  <a:schemeClr val="accent2"/>
                </a:solidFill>
              </a:rPr>
              <a:t>WHERE</a:t>
            </a:r>
            <a:r>
              <a:rPr lang="en-US" dirty="0"/>
              <a:t> you’re going to monitor</a:t>
            </a:r>
          </a:p>
        </p:txBody>
      </p:sp>
      <p:pic>
        <p:nvPicPr>
          <p:cNvPr id="8" name="MAP Logo" descr="A circular logo showing the interconnected  relationship of monitoring, assessing, and planning. " title="MAP Logo">
            <a:extLst>
              <a:ext uri="{FF2B5EF4-FFF2-40B4-BE49-F238E27FC236}">
                <a16:creationId xmlns:a16="http://schemas.microsoft.com/office/drawing/2014/main" id="{63E8332C-57EE-4F3B-9051-5938E80095A2}"/>
              </a:ext>
            </a:extLst>
          </p:cNvPr>
          <p:cNvPicPr>
            <a:picLocks noChangeArrowheads="1"/>
          </p:cNvPicPr>
          <p:nvPr/>
        </p:nvPicPr>
        <p:blipFill rotWithShape="1">
          <a:blip r:embed="rId3">
            <a:extLst>
              <a:ext uri="{28A0092B-C50C-407E-A947-70E740481C1C}">
                <a14:useLocalDpi xmlns:a14="http://schemas.microsoft.com/office/drawing/2010/main" val="0"/>
              </a:ext>
            </a:extLst>
          </a:blip>
          <a:srcRect l="10819" t="9977" r="7099" b="9636"/>
          <a:stretch/>
        </p:blipFill>
        <p:spPr bwMode="auto">
          <a:xfrm>
            <a:off x="313311" y="388252"/>
            <a:ext cx="1297125" cy="1297125"/>
          </a:xfrm>
          <a:prstGeom prst="ellipse">
            <a:avLst/>
          </a:prstGeom>
          <a:ln w="254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Monitoring Arrow" descr="Brown arrow pointing to the &quot;Monitor&quot; phase of the Monitor-Assess-Plan logo." title="Monitoring Arrow">
            <a:extLst>
              <a:ext uri="{FF2B5EF4-FFF2-40B4-BE49-F238E27FC236}">
                <a16:creationId xmlns:a16="http://schemas.microsoft.com/office/drawing/2014/main" id="{E5D79C5A-6972-46EE-B139-3D9A16E705E0}"/>
              </a:ext>
            </a:extLst>
          </p:cNvPr>
          <p:cNvSpPr/>
          <p:nvPr/>
        </p:nvSpPr>
        <p:spPr>
          <a:xfrm>
            <a:off x="68719" y="1087090"/>
            <a:ext cx="346917" cy="353782"/>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Its likely you wont"/>
          <p:cNvSpPr txBox="1"/>
          <p:nvPr/>
        </p:nvSpPr>
        <p:spPr>
          <a:xfrm>
            <a:off x="1804424" y="2300537"/>
            <a:ext cx="8583151" cy="1384995"/>
          </a:xfrm>
          <a:prstGeom prst="rect">
            <a:avLst/>
          </a:prstGeom>
          <a:noFill/>
        </p:spPr>
        <p:txBody>
          <a:bodyPr wrap="square" rtlCol="0">
            <a:spAutoFit/>
          </a:bodyPr>
          <a:lstStyle/>
          <a:p>
            <a:pPr algn="ctr"/>
            <a:r>
              <a:rPr lang="en-US" sz="2800" dirty="0">
                <a:solidFill>
                  <a:schemeClr val="tx1"/>
                </a:solidFill>
                <a:latin typeface="+mn-lt"/>
              </a:rPr>
              <a:t>It’s likely you won’t be able to monitor every acre of the unit to determine whether or not desired Recreation Opportunity Spectrum classes are being achieved.</a:t>
            </a:r>
          </a:p>
        </p:txBody>
      </p:sp>
      <p:sp>
        <p:nvSpPr>
          <p:cNvPr id="3" name="The intent"/>
          <p:cNvSpPr txBox="1"/>
          <p:nvPr/>
        </p:nvSpPr>
        <p:spPr>
          <a:xfrm>
            <a:off x="1473990" y="4064341"/>
            <a:ext cx="9244021" cy="954107"/>
          </a:xfrm>
          <a:prstGeom prst="rect">
            <a:avLst/>
          </a:prstGeom>
          <a:noFill/>
        </p:spPr>
        <p:txBody>
          <a:bodyPr wrap="square" rtlCol="0">
            <a:spAutoFit/>
          </a:bodyPr>
          <a:lstStyle/>
          <a:p>
            <a:pPr algn="ctr"/>
            <a:r>
              <a:rPr lang="en-US" sz="2800" b="1" dirty="0">
                <a:solidFill>
                  <a:schemeClr val="tx1"/>
                </a:solidFill>
                <a:latin typeface="+mn-lt"/>
              </a:rPr>
              <a:t>The intent </a:t>
            </a:r>
            <a:r>
              <a:rPr lang="en-US" sz="2800" dirty="0">
                <a:solidFill>
                  <a:schemeClr val="tx1"/>
                </a:solidFill>
                <a:latin typeface="+mn-lt"/>
              </a:rPr>
              <a:t>of this step is to focus your on-the ground monitoring.  </a:t>
            </a:r>
          </a:p>
        </p:txBody>
      </p:sp>
      <p:sp>
        <p:nvSpPr>
          <p:cNvPr id="4" name="Considerations"/>
          <p:cNvSpPr txBox="1"/>
          <p:nvPr/>
        </p:nvSpPr>
        <p:spPr>
          <a:xfrm>
            <a:off x="9982742" y="6396335"/>
            <a:ext cx="2209258" cy="461665"/>
          </a:xfrm>
          <a:prstGeom prst="rect">
            <a:avLst/>
          </a:prstGeom>
          <a:noFill/>
        </p:spPr>
        <p:txBody>
          <a:bodyPr wrap="none" rtlCol="0">
            <a:spAutoFit/>
          </a:bodyPr>
          <a:lstStyle/>
          <a:p>
            <a:pPr algn="r"/>
            <a:r>
              <a:rPr lang="en-US" sz="2400" i="1" dirty="0">
                <a:solidFill>
                  <a:srgbClr val="FFC000"/>
                </a:solidFill>
                <a:latin typeface="+mn-lt"/>
              </a:rPr>
              <a:t>Considerations…</a:t>
            </a:r>
          </a:p>
        </p:txBody>
      </p:sp>
    </p:spTree>
    <p:extLst>
      <p:ext uri="{BB962C8B-B14F-4D97-AF65-F5344CB8AC3E}">
        <p14:creationId xmlns:p14="http://schemas.microsoft.com/office/powerpoint/2010/main" val="2986165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siderations to focus the WHERE"/>
          <p:cNvSpPr>
            <a:spLocks noGrp="1"/>
          </p:cNvSpPr>
          <p:nvPr>
            <p:ph type="ctrTitle"/>
          </p:nvPr>
        </p:nvSpPr>
        <p:spPr>
          <a:xfrm>
            <a:off x="1726185" y="603339"/>
            <a:ext cx="10601805" cy="1025832"/>
          </a:xfrm>
          <a:ln>
            <a:noFill/>
          </a:ln>
        </p:spPr>
        <p:txBody>
          <a:bodyPr>
            <a:noAutofit/>
          </a:bodyPr>
          <a:lstStyle/>
          <a:p>
            <a:pPr algn="l"/>
            <a:r>
              <a:rPr lang="en-US" dirty="0"/>
              <a:t>Step 2</a:t>
            </a:r>
            <a:br>
              <a:rPr lang="en-US" dirty="0"/>
            </a:br>
            <a:r>
              <a:rPr lang="en-US" dirty="0"/>
              <a:t>Considerations to focus the </a:t>
            </a:r>
            <a:r>
              <a:rPr lang="en-US" b="1" dirty="0">
                <a:solidFill>
                  <a:schemeClr val="accent2"/>
                </a:solidFill>
              </a:rPr>
              <a:t>WHERE</a:t>
            </a:r>
            <a:r>
              <a:rPr lang="en-US" i="1" dirty="0">
                <a:solidFill>
                  <a:schemeClr val="accent2"/>
                </a:solidFill>
              </a:rPr>
              <a:t>, </a:t>
            </a:r>
            <a:r>
              <a:rPr lang="en-US" i="1" dirty="0"/>
              <a:t>part 1</a:t>
            </a:r>
          </a:p>
        </p:txBody>
      </p:sp>
      <p:pic>
        <p:nvPicPr>
          <p:cNvPr id="18" name="MAP Logo" descr="MAP Logo&#10;&#10;A circular logo showing the interconnected  relationship of monitoring, assessing, and planning." title="MAP Logo">
            <a:extLst>
              <a:ext uri="{FF2B5EF4-FFF2-40B4-BE49-F238E27FC236}">
                <a16:creationId xmlns:a16="http://schemas.microsoft.com/office/drawing/2014/main" id="{93734886-E6B3-4A11-B0B6-1F1D1933DBB0}"/>
              </a:ext>
            </a:extLst>
          </p:cNvPr>
          <p:cNvPicPr>
            <a:picLocks noChangeArrowheads="1"/>
          </p:cNvPicPr>
          <p:nvPr/>
        </p:nvPicPr>
        <p:blipFill rotWithShape="1">
          <a:blip r:embed="rId3">
            <a:extLst>
              <a:ext uri="{28A0092B-C50C-407E-A947-70E740481C1C}">
                <a14:useLocalDpi xmlns:a14="http://schemas.microsoft.com/office/drawing/2010/main" val="0"/>
              </a:ext>
            </a:extLst>
          </a:blip>
          <a:srcRect l="10819" t="9977" r="7099" b="9636"/>
          <a:stretch/>
        </p:blipFill>
        <p:spPr bwMode="auto">
          <a:xfrm>
            <a:off x="313311" y="388252"/>
            <a:ext cx="1297125" cy="1297125"/>
          </a:xfrm>
          <a:prstGeom prst="ellipse">
            <a:avLst/>
          </a:prstGeom>
          <a:ln w="254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Monitoring Arrow" descr="Brown arrow pointing to the &quot;Monitor&quot; phase of the Monitor-Assess-Plan logo." title="Monitoring Arrow">
            <a:extLst>
              <a:ext uri="{FF2B5EF4-FFF2-40B4-BE49-F238E27FC236}">
                <a16:creationId xmlns:a16="http://schemas.microsoft.com/office/drawing/2014/main" id="{CD3CFC33-5ABC-4904-A075-1D5CFE9DB748}"/>
              </a:ext>
            </a:extLst>
          </p:cNvPr>
          <p:cNvSpPr/>
          <p:nvPr/>
        </p:nvSpPr>
        <p:spPr>
          <a:xfrm>
            <a:off x="68719" y="1087090"/>
            <a:ext cx="346917" cy="353782"/>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 name="Where management activities">
            <a:extLst>
              <a:ext uri="{FF2B5EF4-FFF2-40B4-BE49-F238E27FC236}">
                <a16:creationId xmlns:a16="http://schemas.microsoft.com/office/drawing/2014/main" id="{D8B973F6-C1C6-484C-9D25-B2D7C176B482}"/>
              </a:ext>
            </a:extLst>
          </p:cNvPr>
          <p:cNvSpPr>
            <a:spLocks noGrp="1"/>
          </p:cNvSpPr>
          <p:nvPr>
            <p:ph type="body" sz="quarter" idx="10"/>
          </p:nvPr>
        </p:nvSpPr>
        <p:spPr>
          <a:xfrm>
            <a:off x="1610436" y="1890707"/>
            <a:ext cx="9787095" cy="1781322"/>
          </a:xfrm>
          <a:ln w="38100">
            <a:noFill/>
          </a:ln>
        </p:spPr>
        <p:txBody>
          <a:bodyPr>
            <a:noAutofit/>
          </a:bodyPr>
          <a:lstStyle/>
          <a:p>
            <a:pPr marL="0" indent="0">
              <a:lnSpc>
                <a:spcPct val="100000"/>
              </a:lnSpc>
              <a:buNone/>
            </a:pPr>
            <a:r>
              <a:rPr lang="en-US" sz="2400" dirty="0">
                <a:solidFill>
                  <a:srgbClr val="FFC000"/>
                </a:solidFill>
              </a:rPr>
              <a:t> Where management activities have occurred, in order to: </a:t>
            </a:r>
          </a:p>
          <a:p>
            <a:pPr>
              <a:lnSpc>
                <a:spcPct val="100000"/>
              </a:lnSpc>
              <a:spcBef>
                <a:spcPts val="450"/>
              </a:spcBef>
              <a:buClr>
                <a:schemeClr val="tx1"/>
              </a:buClr>
            </a:pPr>
            <a:r>
              <a:rPr lang="en-US" sz="2400" dirty="0"/>
              <a:t>Meet sustainable recreation objectives and desired conditions</a:t>
            </a:r>
          </a:p>
          <a:p>
            <a:pPr>
              <a:lnSpc>
                <a:spcPct val="100000"/>
              </a:lnSpc>
              <a:spcBef>
                <a:spcPts val="450"/>
              </a:spcBef>
              <a:buClr>
                <a:schemeClr val="tx1"/>
              </a:buClr>
            </a:pPr>
            <a:r>
              <a:rPr lang="en-US" sz="2400" dirty="0"/>
              <a:t>Understand other resource area plan direction that may affect achieving desired conditions for sustainable recreation. </a:t>
            </a:r>
          </a:p>
        </p:txBody>
      </p:sp>
      <p:pic>
        <p:nvPicPr>
          <p:cNvPr id="14" name="Bus Picture" descr="Two buses are parked next to each other with a large mountain in the background. " title="Bus"/>
          <p:cNvPicPr>
            <a:picLocks noChangeAspect="1"/>
          </p:cNvPicPr>
          <p:nvPr/>
        </p:nvPicPr>
        <p:blipFill>
          <a:blip r:embed="rId4">
            <a:lum bright="-10000"/>
            <a:extLst>
              <a:ext uri="{28A0092B-C50C-407E-A947-70E740481C1C}">
                <a14:useLocalDpi xmlns:a14="http://schemas.microsoft.com/office/drawing/2010/main" val="0"/>
              </a:ext>
            </a:extLst>
          </a:blip>
          <a:stretch>
            <a:fillRect/>
          </a:stretch>
        </p:blipFill>
        <p:spPr>
          <a:xfrm flipH="1">
            <a:off x="506453" y="3877359"/>
            <a:ext cx="2043287" cy="1409049"/>
          </a:xfrm>
          <a:prstGeom prst="rect">
            <a:avLst/>
          </a:prstGeom>
          <a:ln w="38100">
            <a:solidFill>
              <a:schemeClr val="tx1"/>
            </a:solidFill>
            <a:miter lim="800000"/>
          </a:ln>
        </p:spPr>
      </p:pic>
      <p:pic>
        <p:nvPicPr>
          <p:cNvPr id="17" name="Fence Picture" descr="A two post fence in the middle of an open green range. " title="Fenc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0478" y="4622779"/>
            <a:ext cx="2415150" cy="1610886"/>
          </a:xfrm>
          <a:prstGeom prst="rect">
            <a:avLst/>
          </a:prstGeom>
          <a:ln w="38100">
            <a:solidFill>
              <a:schemeClr val="tx1"/>
            </a:solidFill>
            <a:miter lim="800000"/>
          </a:ln>
        </p:spPr>
      </p:pic>
      <p:pic>
        <p:nvPicPr>
          <p:cNvPr id="16" name="Snowmobile Picture" descr="A yellow sign with a picture of a person on a snowmobile. " title="Snowmobile"/>
          <p:cNvPicPr>
            <a:picLocks noChangeAspect="1"/>
          </p:cNvPicPr>
          <p:nvPr/>
        </p:nvPicPr>
        <p:blipFill rotWithShape="1">
          <a:blip r:embed="rId6">
            <a:extLst>
              <a:ext uri="{28A0092B-C50C-407E-A947-70E740481C1C}">
                <a14:useLocalDpi xmlns:a14="http://schemas.microsoft.com/office/drawing/2010/main" val="0"/>
              </a:ext>
            </a:extLst>
          </a:blip>
          <a:srcRect l="4979" r="4892" b="12035"/>
          <a:stretch/>
        </p:blipFill>
        <p:spPr>
          <a:xfrm>
            <a:off x="4408254" y="3845655"/>
            <a:ext cx="1519634" cy="1885320"/>
          </a:xfrm>
          <a:prstGeom prst="rect">
            <a:avLst/>
          </a:prstGeom>
          <a:ln w="38100">
            <a:solidFill>
              <a:schemeClr val="tx1"/>
            </a:solidFill>
            <a:miter lim="800000"/>
          </a:ln>
        </p:spPr>
      </p:pic>
      <p:pic>
        <p:nvPicPr>
          <p:cNvPr id="10" name="Dirt Road Picture" descr="A single dirt road makes its way up the ridge of a mountain surrounded by bare canyons and rolling hills. " title="Dirt Roa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77151" y="4962655"/>
            <a:ext cx="2114466" cy="1189388"/>
          </a:xfrm>
          <a:prstGeom prst="rect">
            <a:avLst/>
          </a:prstGeom>
          <a:ln w="38100">
            <a:solidFill>
              <a:schemeClr val="tx1"/>
            </a:solidFill>
            <a:miter lim="800000"/>
          </a:ln>
        </p:spPr>
      </p:pic>
      <p:pic>
        <p:nvPicPr>
          <p:cNvPr id="13" name="Windmill Picture" descr="A long line of electric power generating windmills are shown as the sun sets. " title="Windmill"/>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3404" y="3845655"/>
            <a:ext cx="1717152" cy="1349420"/>
          </a:xfrm>
          <a:prstGeom prst="rect">
            <a:avLst/>
          </a:prstGeom>
          <a:ln w="38100">
            <a:solidFill>
              <a:schemeClr val="tx1"/>
            </a:solidFill>
            <a:miter lim="800000"/>
          </a:ln>
        </p:spPr>
      </p:pic>
      <p:pic>
        <p:nvPicPr>
          <p:cNvPr id="12" name="Workers Picture" descr="The backs of two loggers are shown looking over their operation. " title="Worker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49836" y="4075808"/>
            <a:ext cx="2769127" cy="2011943"/>
          </a:xfrm>
          <a:prstGeom prst="rect">
            <a:avLst/>
          </a:prstGeom>
          <a:ln w="38100">
            <a:solidFill>
              <a:schemeClr val="tx1"/>
            </a:solidFill>
            <a:miter lim="800000"/>
          </a:ln>
        </p:spPr>
      </p:pic>
      <p:sp>
        <p:nvSpPr>
          <p:cNvPr id="6" name="And.."/>
          <p:cNvSpPr txBox="1"/>
          <p:nvPr/>
        </p:nvSpPr>
        <p:spPr>
          <a:xfrm>
            <a:off x="11218963" y="6396335"/>
            <a:ext cx="877163" cy="461665"/>
          </a:xfrm>
          <a:prstGeom prst="rect">
            <a:avLst/>
          </a:prstGeom>
          <a:solidFill>
            <a:schemeClr val="bg1"/>
          </a:solidFill>
        </p:spPr>
        <p:txBody>
          <a:bodyPr wrap="none" rtlCol="0">
            <a:spAutoFit/>
          </a:bodyPr>
          <a:lstStyle/>
          <a:p>
            <a:r>
              <a:rPr lang="en-US" sz="2400" i="1" dirty="0">
                <a:solidFill>
                  <a:srgbClr val="FFC000"/>
                </a:solidFill>
                <a:latin typeface="+mn-lt"/>
              </a:rPr>
              <a:t>And…</a:t>
            </a:r>
          </a:p>
        </p:txBody>
      </p:sp>
    </p:spTree>
    <p:extLst>
      <p:ext uri="{BB962C8B-B14F-4D97-AF65-F5344CB8AC3E}">
        <p14:creationId xmlns:p14="http://schemas.microsoft.com/office/powerpoint/2010/main" val="55790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siderations to focus the WHERE"/>
          <p:cNvSpPr>
            <a:spLocks noGrp="1"/>
          </p:cNvSpPr>
          <p:nvPr>
            <p:ph type="ctrTitle"/>
          </p:nvPr>
        </p:nvSpPr>
        <p:spPr>
          <a:xfrm>
            <a:off x="1794522" y="569398"/>
            <a:ext cx="10468754" cy="1025832"/>
          </a:xfrm>
          <a:ln>
            <a:noFill/>
          </a:ln>
        </p:spPr>
        <p:txBody>
          <a:bodyPr>
            <a:noAutofit/>
          </a:bodyPr>
          <a:lstStyle/>
          <a:p>
            <a:pPr algn="l"/>
            <a:r>
              <a:rPr lang="en-US" dirty="0"/>
              <a:t>Step 2</a:t>
            </a:r>
            <a:br>
              <a:rPr lang="en-US" dirty="0"/>
            </a:br>
            <a:r>
              <a:rPr lang="en-US" dirty="0"/>
              <a:t>Considerations to focus the </a:t>
            </a:r>
            <a:r>
              <a:rPr lang="en-US" b="1" dirty="0">
                <a:solidFill>
                  <a:schemeClr val="accent2"/>
                </a:solidFill>
              </a:rPr>
              <a:t>WHERE</a:t>
            </a:r>
            <a:r>
              <a:rPr lang="en-US" dirty="0"/>
              <a:t>, </a:t>
            </a:r>
            <a:r>
              <a:rPr lang="en-US" b="0" i="1" dirty="0"/>
              <a:t>part 2</a:t>
            </a:r>
          </a:p>
        </p:txBody>
      </p:sp>
      <p:pic>
        <p:nvPicPr>
          <p:cNvPr id="17" name="MAP Logo" descr="A circular logo showing the interconnected  relationship of monitoring, assessing, and planning. " title="MAP Logo">
            <a:extLst>
              <a:ext uri="{FF2B5EF4-FFF2-40B4-BE49-F238E27FC236}">
                <a16:creationId xmlns:a16="http://schemas.microsoft.com/office/drawing/2014/main" id="{5D97DE98-07B1-4BF0-9CD6-AEE719ED0ACF}"/>
              </a:ext>
            </a:extLst>
          </p:cNvPr>
          <p:cNvPicPr>
            <a:picLocks noChangeArrowheads="1"/>
          </p:cNvPicPr>
          <p:nvPr/>
        </p:nvPicPr>
        <p:blipFill rotWithShape="1">
          <a:blip r:embed="rId3">
            <a:extLst>
              <a:ext uri="{28A0092B-C50C-407E-A947-70E740481C1C}">
                <a14:useLocalDpi xmlns:a14="http://schemas.microsoft.com/office/drawing/2010/main" val="0"/>
              </a:ext>
            </a:extLst>
          </a:blip>
          <a:srcRect l="10819" t="9977" r="7099" b="9636"/>
          <a:stretch/>
        </p:blipFill>
        <p:spPr bwMode="auto">
          <a:xfrm>
            <a:off x="313311" y="388252"/>
            <a:ext cx="1297125" cy="1297125"/>
          </a:xfrm>
          <a:prstGeom prst="ellipse">
            <a:avLst/>
          </a:prstGeom>
          <a:ln w="254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Monitoring Arrow" descr="Brown arrow pointing to the &quot;Monitor&quot; phase of the Monitor-Assess-Plan logo." title="Monitoring Arrow">
            <a:extLst>
              <a:ext uri="{FF2B5EF4-FFF2-40B4-BE49-F238E27FC236}">
                <a16:creationId xmlns:a16="http://schemas.microsoft.com/office/drawing/2014/main" id="{725E1E3C-950C-4188-8E51-E1DDA32AD692}"/>
              </a:ext>
            </a:extLst>
          </p:cNvPr>
          <p:cNvSpPr/>
          <p:nvPr/>
        </p:nvSpPr>
        <p:spPr>
          <a:xfrm>
            <a:off x="68719" y="1087090"/>
            <a:ext cx="346917" cy="353782"/>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 name="Where changes, not related">
            <a:extLst>
              <a:ext uri="{FF2B5EF4-FFF2-40B4-BE49-F238E27FC236}">
                <a16:creationId xmlns:a16="http://schemas.microsoft.com/office/drawing/2014/main" id="{D8B973F6-C1C6-484C-9D25-B2D7C176B482}"/>
              </a:ext>
            </a:extLst>
          </p:cNvPr>
          <p:cNvSpPr>
            <a:spLocks noGrp="1"/>
          </p:cNvSpPr>
          <p:nvPr>
            <p:ph type="body" sz="quarter" idx="10"/>
          </p:nvPr>
        </p:nvSpPr>
        <p:spPr>
          <a:xfrm>
            <a:off x="843557" y="1835087"/>
            <a:ext cx="11025116" cy="970361"/>
          </a:xfrm>
          <a:ln w="38100">
            <a:noFill/>
          </a:ln>
        </p:spPr>
        <p:txBody>
          <a:bodyPr>
            <a:noAutofit/>
          </a:bodyPr>
          <a:lstStyle/>
          <a:p>
            <a:pPr marL="0" indent="0">
              <a:spcBef>
                <a:spcPts val="450"/>
              </a:spcBef>
              <a:buNone/>
            </a:pPr>
            <a:r>
              <a:rPr lang="en-US" sz="2400" dirty="0">
                <a:solidFill>
                  <a:srgbClr val="FFC000"/>
                </a:solidFill>
              </a:rPr>
              <a:t>Where have changes occurred </a:t>
            </a:r>
            <a:r>
              <a:rPr lang="en-US" sz="2400" i="1" dirty="0">
                <a:solidFill>
                  <a:srgbClr val="FFC000"/>
                </a:solidFill>
              </a:rPr>
              <a:t>inside</a:t>
            </a:r>
            <a:r>
              <a:rPr lang="en-US" sz="2400" dirty="0">
                <a:solidFill>
                  <a:srgbClr val="FFC000"/>
                </a:solidFill>
              </a:rPr>
              <a:t> the plan area – not related to management actions –that may influence the ability to carry out sustainable recreation plan direction?</a:t>
            </a:r>
          </a:p>
        </p:txBody>
      </p:sp>
      <p:sp>
        <p:nvSpPr>
          <p:cNvPr id="9" name="Fires, floods, insects"/>
          <p:cNvSpPr/>
          <p:nvPr/>
        </p:nvSpPr>
        <p:spPr>
          <a:xfrm>
            <a:off x="961873" y="3220300"/>
            <a:ext cx="3773524" cy="3136243"/>
          </a:xfrm>
          <a:prstGeom prst="rect">
            <a:avLst/>
          </a:prstGeom>
        </p:spPr>
        <p:txBody>
          <a:bodyPr wrap="square" lIns="91440" tIns="45720" rIns="91440" bIns="45720" anchor="t">
            <a:spAutoFit/>
          </a:bodyPr>
          <a:lstStyle/>
          <a:p>
            <a:pPr marL="171450" indent="-171450">
              <a:lnSpc>
                <a:spcPct val="90000"/>
              </a:lnSpc>
              <a:spcBef>
                <a:spcPts val="450"/>
              </a:spcBef>
              <a:buFont typeface="Arial" panose="020B0604020202020204" pitchFamily="34" charset="0"/>
              <a:buChar char="•"/>
            </a:pPr>
            <a:r>
              <a:rPr lang="en-US" sz="2400" dirty="0">
                <a:solidFill>
                  <a:prstClr val="white"/>
                </a:solidFill>
                <a:latin typeface="+mn-lt"/>
              </a:rPr>
              <a:t>Fires</a:t>
            </a:r>
          </a:p>
          <a:p>
            <a:pPr marL="171450" indent="-171450">
              <a:lnSpc>
                <a:spcPct val="90000"/>
              </a:lnSpc>
              <a:spcBef>
                <a:spcPts val="450"/>
              </a:spcBef>
              <a:buFont typeface="Arial" panose="020B0604020202020204" pitchFamily="34" charset="0"/>
              <a:buChar char="•"/>
            </a:pPr>
            <a:r>
              <a:rPr lang="en-US" sz="2400" dirty="0">
                <a:solidFill>
                  <a:prstClr val="white"/>
                </a:solidFill>
                <a:latin typeface="+mn-lt"/>
              </a:rPr>
              <a:t>Floods</a:t>
            </a:r>
          </a:p>
          <a:p>
            <a:pPr marL="171450" indent="-171450">
              <a:lnSpc>
                <a:spcPct val="90000"/>
              </a:lnSpc>
              <a:spcBef>
                <a:spcPts val="450"/>
              </a:spcBef>
              <a:buFont typeface="Arial" panose="020B0604020202020204" pitchFamily="34" charset="0"/>
              <a:buChar char="•"/>
            </a:pPr>
            <a:r>
              <a:rPr lang="en-US" sz="2400" dirty="0">
                <a:solidFill>
                  <a:prstClr val="white"/>
                </a:solidFill>
                <a:latin typeface="+mn-lt"/>
              </a:rPr>
              <a:t>Insects </a:t>
            </a:r>
          </a:p>
          <a:p>
            <a:pPr marL="171450" indent="-171450">
              <a:lnSpc>
                <a:spcPct val="90000"/>
              </a:lnSpc>
              <a:spcBef>
                <a:spcPts val="450"/>
              </a:spcBef>
              <a:buFont typeface="Arial" panose="020B0604020202020204" pitchFamily="34" charset="0"/>
              <a:buChar char="•"/>
            </a:pPr>
            <a:r>
              <a:rPr lang="en-US" sz="2400" dirty="0">
                <a:solidFill>
                  <a:prstClr val="white"/>
                </a:solidFill>
                <a:latin typeface="+mn-lt"/>
              </a:rPr>
              <a:t>Disease</a:t>
            </a:r>
          </a:p>
          <a:p>
            <a:pPr marL="171450" indent="-171450">
              <a:lnSpc>
                <a:spcPct val="90000"/>
              </a:lnSpc>
              <a:spcBef>
                <a:spcPts val="450"/>
              </a:spcBef>
              <a:buFont typeface="Arial" panose="020B0604020202020204" pitchFamily="34" charset="0"/>
              <a:buChar char="•"/>
            </a:pPr>
            <a:r>
              <a:rPr lang="en-US" sz="2400" dirty="0">
                <a:solidFill>
                  <a:prstClr val="white"/>
                </a:solidFill>
                <a:latin typeface="+mn-lt"/>
              </a:rPr>
              <a:t>Invasive species</a:t>
            </a:r>
          </a:p>
          <a:p>
            <a:pPr marL="171450" indent="-171450">
              <a:lnSpc>
                <a:spcPct val="90000"/>
              </a:lnSpc>
              <a:spcBef>
                <a:spcPts val="450"/>
              </a:spcBef>
              <a:buFont typeface="Arial" panose="020B0604020202020204" pitchFamily="34" charset="0"/>
              <a:buChar char="•"/>
            </a:pPr>
            <a:r>
              <a:rPr lang="en-US" sz="2400" dirty="0">
                <a:solidFill>
                  <a:schemeClr val="tx1"/>
                </a:solidFill>
                <a:latin typeface="+mn-lt"/>
              </a:rPr>
              <a:t>Changes re: wildlife</a:t>
            </a:r>
          </a:p>
          <a:p>
            <a:pPr marL="171450" indent="-171450">
              <a:lnSpc>
                <a:spcPct val="90000"/>
              </a:lnSpc>
              <a:spcBef>
                <a:spcPts val="450"/>
              </a:spcBef>
              <a:buFont typeface="Arial" panose="020B0604020202020204" pitchFamily="34" charset="0"/>
              <a:buChar char="•"/>
            </a:pPr>
            <a:r>
              <a:rPr lang="en-US" sz="2400" dirty="0">
                <a:solidFill>
                  <a:schemeClr val="tx1"/>
                </a:solidFill>
                <a:latin typeface="+mn-lt"/>
              </a:rPr>
              <a:t>Changes re: use and/or visitor behavior</a:t>
            </a:r>
          </a:p>
        </p:txBody>
      </p:sp>
      <p:pic>
        <p:nvPicPr>
          <p:cNvPr id="8" name="Mussel Picture" descr="Mussels&#10;&#10;A groUp of mussels are gathered next to one another.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9691019" y="2892459"/>
            <a:ext cx="2177654" cy="1490688"/>
          </a:xfrm>
          <a:prstGeom prst="rect">
            <a:avLst/>
          </a:prstGeom>
          <a:ln w="38100" cap="sq">
            <a:solidFill>
              <a:schemeClr val="tx1"/>
            </a:solidFill>
            <a:miter lim="800000"/>
          </a:ln>
        </p:spPr>
      </p:pic>
      <p:sp>
        <p:nvSpPr>
          <p:cNvPr id="6" name="And..."/>
          <p:cNvSpPr txBox="1"/>
          <p:nvPr/>
        </p:nvSpPr>
        <p:spPr>
          <a:xfrm>
            <a:off x="11146521" y="6394940"/>
            <a:ext cx="1045479" cy="461665"/>
          </a:xfrm>
          <a:prstGeom prst="rect">
            <a:avLst/>
          </a:prstGeom>
          <a:solidFill>
            <a:schemeClr val="bg1"/>
          </a:solidFill>
        </p:spPr>
        <p:txBody>
          <a:bodyPr wrap="none" rtlCol="0">
            <a:spAutoFit/>
          </a:bodyPr>
          <a:lstStyle/>
          <a:p>
            <a:r>
              <a:rPr lang="en-US" sz="2400" i="1" dirty="0">
                <a:solidFill>
                  <a:srgbClr val="FFC000"/>
                </a:solidFill>
                <a:latin typeface="+mn-lt"/>
              </a:rPr>
              <a:t>And…</a:t>
            </a:r>
          </a:p>
        </p:txBody>
      </p:sp>
      <p:pic>
        <p:nvPicPr>
          <p:cNvPr id="14" name="Picture 14" descr="A wildfire in a forest">
            <a:extLst>
              <a:ext uri="{FF2B5EF4-FFF2-40B4-BE49-F238E27FC236}">
                <a16:creationId xmlns:a16="http://schemas.microsoft.com/office/drawing/2014/main" id="{B60B1F7E-6CD1-42C2-BA93-D4014F566623}"/>
              </a:ext>
            </a:extLst>
          </p:cNvPr>
          <p:cNvPicPr>
            <a:picLocks noChangeAspect="1"/>
          </p:cNvPicPr>
          <p:nvPr/>
        </p:nvPicPr>
        <p:blipFill>
          <a:blip r:embed="rId5"/>
          <a:stretch>
            <a:fillRect/>
          </a:stretch>
        </p:blipFill>
        <p:spPr>
          <a:xfrm>
            <a:off x="2843214" y="2892458"/>
            <a:ext cx="2427685" cy="1608089"/>
          </a:xfrm>
          <a:prstGeom prst="rect">
            <a:avLst/>
          </a:prstGeom>
          <a:ln w="38100" cap="sq">
            <a:solidFill>
              <a:schemeClr val="tx1"/>
            </a:solidFill>
            <a:miter lim="800000"/>
          </a:ln>
        </p:spPr>
      </p:pic>
      <p:pic>
        <p:nvPicPr>
          <p:cNvPr id="15" name="Picture 15" descr="A road that has been washed out by a river. &#10;">
            <a:extLst>
              <a:ext uri="{FF2B5EF4-FFF2-40B4-BE49-F238E27FC236}">
                <a16:creationId xmlns:a16="http://schemas.microsoft.com/office/drawing/2014/main" id="{8569893D-C814-4F9B-B20B-9F629DC06D4F}"/>
              </a:ext>
            </a:extLst>
          </p:cNvPr>
          <p:cNvPicPr>
            <a:picLocks noChangeAspect="1"/>
          </p:cNvPicPr>
          <p:nvPr/>
        </p:nvPicPr>
        <p:blipFill>
          <a:blip r:embed="rId6"/>
          <a:stretch>
            <a:fillRect/>
          </a:stretch>
        </p:blipFill>
        <p:spPr>
          <a:xfrm>
            <a:off x="7841011" y="2892458"/>
            <a:ext cx="1653779" cy="2965848"/>
          </a:xfrm>
          <a:prstGeom prst="rect">
            <a:avLst/>
          </a:prstGeom>
          <a:ln w="38100" cap="sq">
            <a:solidFill>
              <a:schemeClr val="tx1"/>
            </a:solidFill>
            <a:miter lim="800000"/>
          </a:ln>
        </p:spPr>
      </p:pic>
      <p:pic>
        <p:nvPicPr>
          <p:cNvPr id="16" name="Picture 16" descr="A sign on a concrete structure indicating that a bridge is out. ">
            <a:extLst>
              <a:ext uri="{FF2B5EF4-FFF2-40B4-BE49-F238E27FC236}">
                <a16:creationId xmlns:a16="http://schemas.microsoft.com/office/drawing/2014/main" id="{2BCC43D8-C109-41E2-8425-104E8665F74D}"/>
              </a:ext>
            </a:extLst>
          </p:cNvPr>
          <p:cNvPicPr>
            <a:picLocks noChangeAspect="1"/>
          </p:cNvPicPr>
          <p:nvPr/>
        </p:nvPicPr>
        <p:blipFill>
          <a:blip r:embed="rId7"/>
          <a:stretch>
            <a:fillRect/>
          </a:stretch>
        </p:blipFill>
        <p:spPr>
          <a:xfrm>
            <a:off x="9676499" y="4561463"/>
            <a:ext cx="2225279" cy="1700214"/>
          </a:xfrm>
          <a:prstGeom prst="rect">
            <a:avLst/>
          </a:prstGeom>
          <a:ln w="38100" cap="sq">
            <a:solidFill>
              <a:schemeClr val="tx1"/>
            </a:solidFill>
            <a:miter lim="800000"/>
          </a:ln>
        </p:spPr>
      </p:pic>
      <p:pic>
        <p:nvPicPr>
          <p:cNvPr id="2" name="Picture 9" descr="A person standing in a forest with garbage on the ground. ">
            <a:extLst>
              <a:ext uri="{FF2B5EF4-FFF2-40B4-BE49-F238E27FC236}">
                <a16:creationId xmlns:a16="http://schemas.microsoft.com/office/drawing/2014/main" id="{A7C65AA5-7EFB-4E27-94AF-87F1E0B17407}"/>
              </a:ext>
            </a:extLst>
          </p:cNvPr>
          <p:cNvPicPr>
            <a:picLocks noChangeAspect="1"/>
          </p:cNvPicPr>
          <p:nvPr/>
        </p:nvPicPr>
        <p:blipFill>
          <a:blip r:embed="rId8"/>
          <a:stretch>
            <a:fillRect/>
          </a:stretch>
        </p:blipFill>
        <p:spPr>
          <a:xfrm>
            <a:off x="5011351" y="4700924"/>
            <a:ext cx="2647951" cy="1768824"/>
          </a:xfrm>
          <a:prstGeom prst="rect">
            <a:avLst/>
          </a:prstGeom>
          <a:ln w="38100" cap="sq">
            <a:solidFill>
              <a:schemeClr val="tx1"/>
            </a:solidFill>
            <a:miter lim="800000"/>
          </a:ln>
        </p:spPr>
      </p:pic>
      <p:pic>
        <p:nvPicPr>
          <p:cNvPr id="10" name="Picture 13" descr="A group of antelope in a campsite">
            <a:extLst>
              <a:ext uri="{FF2B5EF4-FFF2-40B4-BE49-F238E27FC236}">
                <a16:creationId xmlns:a16="http://schemas.microsoft.com/office/drawing/2014/main" id="{4D73464B-0F18-4A9B-9341-47D6E3E62D11}"/>
              </a:ext>
            </a:extLst>
          </p:cNvPr>
          <p:cNvPicPr>
            <a:picLocks noChangeAspect="1"/>
          </p:cNvPicPr>
          <p:nvPr/>
        </p:nvPicPr>
        <p:blipFill>
          <a:blip r:embed="rId9"/>
          <a:stretch>
            <a:fillRect/>
          </a:stretch>
        </p:blipFill>
        <p:spPr>
          <a:xfrm>
            <a:off x="5467128" y="2892458"/>
            <a:ext cx="2177654" cy="1618656"/>
          </a:xfrm>
          <a:prstGeom prst="rect">
            <a:avLst/>
          </a:prstGeom>
          <a:ln w="38100" cap="sq">
            <a:solidFill>
              <a:schemeClr val="tx1"/>
            </a:solidFill>
            <a:miter lim="800000"/>
          </a:ln>
        </p:spPr>
      </p:pic>
    </p:spTree>
    <p:extLst>
      <p:ext uri="{BB962C8B-B14F-4D97-AF65-F5344CB8AC3E}">
        <p14:creationId xmlns:p14="http://schemas.microsoft.com/office/powerpoint/2010/main" val="55558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siderations to focus the WHERE"/>
          <p:cNvSpPr>
            <a:spLocks noGrp="1"/>
          </p:cNvSpPr>
          <p:nvPr>
            <p:ph type="ctrTitle"/>
          </p:nvPr>
        </p:nvSpPr>
        <p:spPr>
          <a:xfrm>
            <a:off x="1776833" y="549295"/>
            <a:ext cx="10600675" cy="1025832"/>
          </a:xfrm>
          <a:ln>
            <a:noFill/>
          </a:ln>
        </p:spPr>
        <p:txBody>
          <a:bodyPr>
            <a:noAutofit/>
          </a:bodyPr>
          <a:lstStyle/>
          <a:p>
            <a:pPr algn="l"/>
            <a:r>
              <a:rPr lang="en-US" dirty="0"/>
              <a:t>Step 2</a:t>
            </a:r>
            <a:br>
              <a:rPr lang="en-US" dirty="0"/>
            </a:br>
            <a:r>
              <a:rPr lang="en-US" dirty="0"/>
              <a:t>Considerations to focus the </a:t>
            </a:r>
            <a:r>
              <a:rPr lang="en-US" b="1" dirty="0">
                <a:solidFill>
                  <a:schemeClr val="accent2"/>
                </a:solidFill>
              </a:rPr>
              <a:t>WHERE</a:t>
            </a:r>
            <a:r>
              <a:rPr lang="en-US" dirty="0">
                <a:solidFill>
                  <a:schemeClr val="accent2"/>
                </a:solidFill>
              </a:rPr>
              <a:t>,</a:t>
            </a:r>
            <a:r>
              <a:rPr lang="en-US" dirty="0"/>
              <a:t> </a:t>
            </a:r>
            <a:r>
              <a:rPr lang="en-US" b="0" i="1" dirty="0"/>
              <a:t>part 3 </a:t>
            </a:r>
            <a:r>
              <a:rPr lang="en-US" b="0" i="1" dirty="0">
                <a:solidFill>
                  <a:schemeClr val="bg1"/>
                </a:solidFill>
              </a:rPr>
              <a:t>A</a:t>
            </a:r>
          </a:p>
        </p:txBody>
      </p:sp>
      <p:pic>
        <p:nvPicPr>
          <p:cNvPr id="14" name="MAP Logo" descr="A circular logo showing the interconnected  relationship of monitoring, assessing, and planning. " title="MAP Logo">
            <a:extLst>
              <a:ext uri="{FF2B5EF4-FFF2-40B4-BE49-F238E27FC236}">
                <a16:creationId xmlns:a16="http://schemas.microsoft.com/office/drawing/2014/main" id="{BC7B41F0-9A11-4B0A-BDF3-DC258C22C680}"/>
              </a:ext>
            </a:extLst>
          </p:cNvPr>
          <p:cNvPicPr>
            <a:picLocks noChangeArrowheads="1"/>
          </p:cNvPicPr>
          <p:nvPr/>
        </p:nvPicPr>
        <p:blipFill rotWithShape="1">
          <a:blip r:embed="rId3">
            <a:extLst>
              <a:ext uri="{28A0092B-C50C-407E-A947-70E740481C1C}">
                <a14:useLocalDpi xmlns:a14="http://schemas.microsoft.com/office/drawing/2010/main" val="0"/>
              </a:ext>
            </a:extLst>
          </a:blip>
          <a:srcRect l="10819" t="9977" r="7099" b="9636"/>
          <a:stretch/>
        </p:blipFill>
        <p:spPr bwMode="auto">
          <a:xfrm>
            <a:off x="313311" y="388252"/>
            <a:ext cx="1297125" cy="1297125"/>
          </a:xfrm>
          <a:prstGeom prst="ellipse">
            <a:avLst/>
          </a:prstGeom>
          <a:ln w="254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Monitoring Arrow" descr="Brown arrow pointing to the &quot;Monitor&quot; phase of the Monitor-Assess-Plan logo." title="Monitoring Arrow">
            <a:extLst>
              <a:ext uri="{FF2B5EF4-FFF2-40B4-BE49-F238E27FC236}">
                <a16:creationId xmlns:a16="http://schemas.microsoft.com/office/drawing/2014/main" id="{91845A98-1D96-4CFE-998A-6D58B745756C}"/>
              </a:ext>
            </a:extLst>
          </p:cNvPr>
          <p:cNvSpPr/>
          <p:nvPr/>
        </p:nvSpPr>
        <p:spPr>
          <a:xfrm>
            <a:off x="68719" y="1087090"/>
            <a:ext cx="346917" cy="353782"/>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 name="Where changes outside">
            <a:extLst>
              <a:ext uri="{FF2B5EF4-FFF2-40B4-BE49-F238E27FC236}">
                <a16:creationId xmlns:a16="http://schemas.microsoft.com/office/drawing/2014/main" id="{D8B973F6-C1C6-484C-9D25-B2D7C176B482}"/>
              </a:ext>
            </a:extLst>
          </p:cNvPr>
          <p:cNvSpPr>
            <a:spLocks noGrp="1"/>
          </p:cNvSpPr>
          <p:nvPr>
            <p:ph type="body" sz="quarter" idx="10"/>
          </p:nvPr>
        </p:nvSpPr>
        <p:spPr>
          <a:xfrm>
            <a:off x="720436" y="1802825"/>
            <a:ext cx="11180619" cy="2524125"/>
          </a:xfrm>
        </p:spPr>
        <p:txBody>
          <a:bodyPr>
            <a:noAutofit/>
          </a:bodyPr>
          <a:lstStyle/>
          <a:p>
            <a:pPr marL="0" indent="0">
              <a:lnSpc>
                <a:spcPct val="100000"/>
              </a:lnSpc>
              <a:spcBef>
                <a:spcPts val="0"/>
              </a:spcBef>
              <a:buNone/>
            </a:pPr>
            <a:r>
              <a:rPr lang="en-US" sz="2400" dirty="0">
                <a:solidFill>
                  <a:srgbClr val="FFC000"/>
                </a:solidFill>
              </a:rPr>
              <a:t>Where have changes occurred </a:t>
            </a:r>
            <a:r>
              <a:rPr lang="en-US" sz="2400" i="1" dirty="0">
                <a:solidFill>
                  <a:srgbClr val="FFC000"/>
                </a:solidFill>
              </a:rPr>
              <a:t>outside</a:t>
            </a:r>
            <a:r>
              <a:rPr lang="en-US" sz="2400" dirty="0">
                <a:solidFill>
                  <a:srgbClr val="FFC000"/>
                </a:solidFill>
              </a:rPr>
              <a:t> the plan area that may affect the ability to carry out sustainable recreation </a:t>
            </a:r>
            <a:r>
              <a:rPr lang="en-US" sz="2400" i="1" dirty="0">
                <a:solidFill>
                  <a:srgbClr val="FFC000"/>
                </a:solidFill>
              </a:rPr>
              <a:t>inside</a:t>
            </a:r>
            <a:r>
              <a:rPr lang="en-US" sz="2400" dirty="0">
                <a:solidFill>
                  <a:srgbClr val="FFC000"/>
                </a:solidFill>
              </a:rPr>
              <a:t> the plan area?</a:t>
            </a:r>
          </a:p>
          <a:p>
            <a:pPr>
              <a:lnSpc>
                <a:spcPct val="100000"/>
              </a:lnSpc>
              <a:spcBef>
                <a:spcPts val="0"/>
              </a:spcBef>
              <a:buClr>
                <a:schemeClr val="tx1"/>
              </a:buClr>
            </a:pPr>
            <a:r>
              <a:rPr lang="en-US" sz="2400" dirty="0"/>
              <a:t>New or reconstructed access (highways, access from communities, etc.)</a:t>
            </a:r>
          </a:p>
          <a:p>
            <a:pPr>
              <a:lnSpc>
                <a:spcPct val="100000"/>
              </a:lnSpc>
              <a:spcBef>
                <a:spcPts val="0"/>
              </a:spcBef>
              <a:buClr>
                <a:schemeClr val="tx1"/>
              </a:buClr>
            </a:pPr>
            <a:r>
              <a:rPr lang="en-US" sz="2400" dirty="0"/>
              <a:t>New subdivisions/development near the plan area</a:t>
            </a:r>
          </a:p>
          <a:p>
            <a:pPr>
              <a:lnSpc>
                <a:spcPct val="100000"/>
              </a:lnSpc>
              <a:spcBef>
                <a:spcPts val="0"/>
              </a:spcBef>
              <a:buClr>
                <a:schemeClr val="tx1"/>
              </a:buClr>
            </a:pPr>
            <a:r>
              <a:rPr lang="en-US" sz="2400" dirty="0"/>
              <a:t>Housing shortages</a:t>
            </a:r>
          </a:p>
          <a:p>
            <a:pPr>
              <a:lnSpc>
                <a:spcPct val="100000"/>
              </a:lnSpc>
              <a:spcBef>
                <a:spcPts val="0"/>
              </a:spcBef>
              <a:buClr>
                <a:schemeClr val="tx1"/>
              </a:buClr>
            </a:pPr>
            <a:r>
              <a:rPr lang="en-US" sz="2400" dirty="0"/>
              <a:t>State, county, or local marketing</a:t>
            </a:r>
          </a:p>
          <a:p>
            <a:pPr>
              <a:lnSpc>
                <a:spcPct val="100000"/>
              </a:lnSpc>
              <a:spcBef>
                <a:spcPts val="0"/>
              </a:spcBef>
              <a:buClr>
                <a:schemeClr val="tx1"/>
              </a:buClr>
            </a:pPr>
            <a:r>
              <a:rPr lang="en-US" sz="2400" dirty="0"/>
              <a:t>New toys, etc.!!!</a:t>
            </a:r>
          </a:p>
        </p:txBody>
      </p:sp>
      <p:pic>
        <p:nvPicPr>
          <p:cNvPr id="4" name="City Picture" descr="A aerial view of a large city during a cloudy day." title="City"/>
          <p:cNvPicPr>
            <a:picLocks noChangeAspect="1"/>
          </p:cNvPicPr>
          <p:nvPr/>
        </p:nvPicPr>
        <p:blipFill>
          <a:blip r:embed="rId4">
            <a:lum bright="-12000"/>
            <a:extLst>
              <a:ext uri="{28A0092B-C50C-407E-A947-70E740481C1C}">
                <a14:useLocalDpi xmlns:a14="http://schemas.microsoft.com/office/drawing/2010/main" val="0"/>
              </a:ext>
            </a:extLst>
          </a:blip>
          <a:stretch>
            <a:fillRect/>
          </a:stretch>
        </p:blipFill>
        <p:spPr>
          <a:xfrm>
            <a:off x="1228198" y="4980029"/>
            <a:ext cx="2454544" cy="1601713"/>
          </a:xfrm>
          <a:prstGeom prst="rect">
            <a:avLst/>
          </a:prstGeom>
          <a:ln w="38100">
            <a:solidFill>
              <a:schemeClr val="tx1"/>
            </a:solidFill>
          </a:ln>
        </p:spPr>
      </p:pic>
      <p:pic>
        <p:nvPicPr>
          <p:cNvPr id="6" name="Tent Picutre" descr="A mom, dad, and daughter sit out front of their tent in the woods. " title="Tent"/>
          <p:cNvPicPr>
            <a:picLocks noChangeAspect="1"/>
          </p:cNvPicPr>
          <p:nvPr/>
        </p:nvPicPr>
        <p:blipFill>
          <a:blip r:embed="rId5">
            <a:lum contrast="11000"/>
            <a:extLst>
              <a:ext uri="{28A0092B-C50C-407E-A947-70E740481C1C}">
                <a14:useLocalDpi xmlns:a14="http://schemas.microsoft.com/office/drawing/2010/main" val="0"/>
              </a:ext>
            </a:extLst>
          </a:blip>
          <a:stretch>
            <a:fillRect/>
          </a:stretch>
        </p:blipFill>
        <p:spPr>
          <a:xfrm>
            <a:off x="3914109" y="4620389"/>
            <a:ext cx="2939733" cy="1961353"/>
          </a:xfrm>
          <a:prstGeom prst="rect">
            <a:avLst/>
          </a:prstGeom>
          <a:ln w="38100">
            <a:solidFill>
              <a:schemeClr val="tx1"/>
            </a:solidFill>
          </a:ln>
        </p:spPr>
      </p:pic>
      <p:pic>
        <p:nvPicPr>
          <p:cNvPr id="12" name="Metropolis Outline" descr="A white box outlines the word metropolis. " title="Metropolis"/>
          <p:cNvPicPr>
            <a:picLocks noChangeAspect="1"/>
          </p:cNvPicPr>
          <p:nvPr/>
        </p:nvPicPr>
        <p:blipFill rotWithShape="1">
          <a:blip r:embed="rId6">
            <a:extLst>
              <a:ext uri="{28A0092B-C50C-407E-A947-70E740481C1C}">
                <a14:useLocalDpi xmlns:a14="http://schemas.microsoft.com/office/drawing/2010/main" val="0"/>
              </a:ext>
            </a:extLst>
          </a:blip>
          <a:srcRect t="70048"/>
          <a:stretch/>
        </p:blipFill>
        <p:spPr>
          <a:xfrm>
            <a:off x="7087137" y="3913934"/>
            <a:ext cx="1825894" cy="465177"/>
          </a:xfrm>
          <a:prstGeom prst="rect">
            <a:avLst/>
          </a:prstGeom>
          <a:ln w="38100">
            <a:solidFill>
              <a:schemeClr val="tx1"/>
            </a:solidFill>
          </a:ln>
        </p:spPr>
      </p:pic>
      <p:pic>
        <p:nvPicPr>
          <p:cNvPr id="10" name="Climber Picture" descr="A rock climber hangs from a rock outcropping as the sun sets." title="Climber"/>
          <p:cNvPicPr>
            <a:picLocks noChangeAspect="1"/>
          </p:cNvPicPr>
          <p:nvPr/>
        </p:nvPicPr>
        <p:blipFill rotWithShape="1">
          <a:blip r:embed="rId6">
            <a:extLst>
              <a:ext uri="{28A0092B-C50C-407E-A947-70E740481C1C}">
                <a14:useLocalDpi xmlns:a14="http://schemas.microsoft.com/office/drawing/2010/main" val="0"/>
              </a:ext>
            </a:extLst>
          </a:blip>
          <a:srcRect r="24615"/>
          <a:stretch/>
        </p:blipFill>
        <p:spPr>
          <a:xfrm>
            <a:off x="7088300" y="4416586"/>
            <a:ext cx="1825895" cy="2145268"/>
          </a:xfrm>
          <a:prstGeom prst="rect">
            <a:avLst/>
          </a:prstGeom>
          <a:ln w="38100">
            <a:solidFill>
              <a:schemeClr val="tx1"/>
            </a:solidFill>
          </a:ln>
        </p:spPr>
      </p:pic>
      <p:sp>
        <p:nvSpPr>
          <p:cNvPr id="11" name="A great place to hang out"/>
          <p:cNvSpPr txBox="1"/>
          <p:nvPr/>
        </p:nvSpPr>
        <p:spPr>
          <a:xfrm>
            <a:off x="7194725" y="5860682"/>
            <a:ext cx="1719470" cy="646331"/>
          </a:xfrm>
          <a:prstGeom prst="rect">
            <a:avLst/>
          </a:prstGeom>
          <a:noFill/>
        </p:spPr>
        <p:txBody>
          <a:bodyPr wrap="square" rtlCol="0">
            <a:spAutoFit/>
          </a:bodyPr>
          <a:lstStyle/>
          <a:p>
            <a:r>
              <a:rPr lang="en-US" sz="1800" dirty="0">
                <a:solidFill>
                  <a:schemeClr val="tx1"/>
                </a:solidFill>
              </a:rPr>
              <a:t>A great place to hang out!</a:t>
            </a:r>
          </a:p>
        </p:txBody>
      </p:sp>
      <p:sp>
        <p:nvSpPr>
          <p:cNvPr id="13" name="Metropolis"/>
          <p:cNvSpPr txBox="1"/>
          <p:nvPr/>
        </p:nvSpPr>
        <p:spPr>
          <a:xfrm>
            <a:off x="7087136" y="3954921"/>
            <a:ext cx="1825895" cy="461665"/>
          </a:xfrm>
          <a:prstGeom prst="rect">
            <a:avLst/>
          </a:prstGeom>
          <a:noFill/>
        </p:spPr>
        <p:txBody>
          <a:bodyPr wrap="square" rtlCol="0">
            <a:spAutoFit/>
          </a:bodyPr>
          <a:lstStyle/>
          <a:p>
            <a:pPr algn="ctr"/>
            <a:r>
              <a:rPr lang="en-US" sz="2400" dirty="0">
                <a:solidFill>
                  <a:schemeClr val="tx1"/>
                </a:solidFill>
              </a:rPr>
              <a:t>Metropolis</a:t>
            </a:r>
            <a:r>
              <a:rPr lang="en-US" sz="1013" dirty="0">
                <a:solidFill>
                  <a:schemeClr val="tx1"/>
                </a:solidFill>
              </a:rPr>
              <a:t> </a:t>
            </a:r>
          </a:p>
        </p:txBody>
      </p:sp>
      <p:pic>
        <p:nvPicPr>
          <p:cNvPr id="7" name="Bike Picture" descr="A person is riding a modified motorcycle that puts the rider closer to the ground. " title="Bike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7489" y="3194703"/>
            <a:ext cx="1991566" cy="1659638"/>
          </a:xfrm>
          <a:prstGeom prst="rect">
            <a:avLst/>
          </a:prstGeom>
          <a:ln w="38100">
            <a:solidFill>
              <a:schemeClr val="tx1"/>
            </a:solidFill>
          </a:ln>
        </p:spPr>
      </p:pic>
      <p:pic>
        <p:nvPicPr>
          <p:cNvPr id="8" name="Boat Picture" descr="A person is riding a ATV that can also ride on the water. " title="Boat"/>
          <p:cNvPicPr>
            <a:picLocks noChangeAspect="1"/>
          </p:cNvPicPr>
          <p:nvPr/>
        </p:nvPicPr>
        <p:blipFill rotWithShape="1">
          <a:blip r:embed="rId8">
            <a:extLst>
              <a:ext uri="{28A0092B-C50C-407E-A947-70E740481C1C}">
                <a14:useLocalDpi xmlns:a14="http://schemas.microsoft.com/office/drawing/2010/main" val="0"/>
              </a:ext>
            </a:extLst>
          </a:blip>
          <a:srcRect l="23517" t="7922" r="8041"/>
          <a:stretch/>
        </p:blipFill>
        <p:spPr>
          <a:xfrm flipH="1">
            <a:off x="9147488" y="5084618"/>
            <a:ext cx="1990492" cy="1464456"/>
          </a:xfrm>
          <a:prstGeom prst="rect">
            <a:avLst/>
          </a:prstGeom>
          <a:ln w="38100">
            <a:solidFill>
              <a:schemeClr val="tx1"/>
            </a:solidFill>
          </a:ln>
        </p:spPr>
      </p:pic>
    </p:spTree>
    <p:extLst>
      <p:ext uri="{BB962C8B-B14F-4D97-AF65-F5344CB8AC3E}">
        <p14:creationId xmlns:p14="http://schemas.microsoft.com/office/powerpoint/2010/main" val="173704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tep 2 Desired Winter ROS">
            <a:extLst>
              <a:ext uri="{FF2B5EF4-FFF2-40B4-BE49-F238E27FC236}">
                <a16:creationId xmlns:a16="http://schemas.microsoft.com/office/drawing/2014/main" id="{416EC1B5-7A50-8047-A6A3-A6AD318262DE}"/>
              </a:ext>
            </a:extLst>
          </p:cNvPr>
          <p:cNvSpPr>
            <a:spLocks noGrp="1"/>
          </p:cNvSpPr>
          <p:nvPr>
            <p:ph type="ctrTitle"/>
          </p:nvPr>
        </p:nvSpPr>
        <p:spPr>
          <a:xfrm>
            <a:off x="1915001" y="522317"/>
            <a:ext cx="9526429" cy="1316023"/>
          </a:xfrm>
          <a:ln>
            <a:noFill/>
          </a:ln>
        </p:spPr>
        <p:txBody>
          <a:bodyPr>
            <a:noAutofit/>
          </a:bodyPr>
          <a:lstStyle/>
          <a:p>
            <a:pPr algn="l"/>
            <a:r>
              <a:rPr lang="en-US" dirty="0"/>
              <a:t>Step 2 Example</a:t>
            </a:r>
            <a:br>
              <a:rPr lang="en-US" dirty="0"/>
            </a:br>
            <a:r>
              <a:rPr lang="en-US" dirty="0"/>
              <a:t>Desired Winter Recreation Opportunity Spectrum, </a:t>
            </a:r>
            <a:r>
              <a:rPr lang="en-US" b="0" i="1" dirty="0"/>
              <a:t>part 1</a:t>
            </a:r>
            <a:endParaRPr lang="en-US" b="0" i="1" dirty="0">
              <a:solidFill>
                <a:schemeClr val="bg1"/>
              </a:solidFill>
            </a:endParaRPr>
          </a:p>
        </p:txBody>
      </p:sp>
      <p:pic>
        <p:nvPicPr>
          <p:cNvPr id="10" name="MAP Logo" descr="A circular logo showing the interconnected  relationship of monitoring, assessing, and planning. " title="MAP Logo">
            <a:extLst>
              <a:ext uri="{FF2B5EF4-FFF2-40B4-BE49-F238E27FC236}">
                <a16:creationId xmlns:a16="http://schemas.microsoft.com/office/drawing/2014/main" id="{A00C1F05-1750-4753-A907-C411611C8697}"/>
              </a:ext>
            </a:extLst>
          </p:cNvPr>
          <p:cNvPicPr>
            <a:picLocks noChangeArrowheads="1"/>
          </p:cNvPicPr>
          <p:nvPr/>
        </p:nvPicPr>
        <p:blipFill rotWithShape="1">
          <a:blip r:embed="rId3">
            <a:extLst>
              <a:ext uri="{28A0092B-C50C-407E-A947-70E740481C1C}">
                <a14:useLocalDpi xmlns:a14="http://schemas.microsoft.com/office/drawing/2010/main" val="0"/>
              </a:ext>
            </a:extLst>
          </a:blip>
          <a:srcRect l="10819" t="9977" r="7099" b="9636"/>
          <a:stretch/>
        </p:blipFill>
        <p:spPr bwMode="auto">
          <a:xfrm>
            <a:off x="313311" y="388252"/>
            <a:ext cx="1297125" cy="1297125"/>
          </a:xfrm>
          <a:prstGeom prst="ellipse">
            <a:avLst/>
          </a:prstGeom>
          <a:ln w="254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Monitoring Arrow" descr="Brown arrow pointing to the &quot;Monitor&quot; phase of the Monitor-Assess-Plan logo." title="Monitoring Arrow">
            <a:extLst>
              <a:ext uri="{FF2B5EF4-FFF2-40B4-BE49-F238E27FC236}">
                <a16:creationId xmlns:a16="http://schemas.microsoft.com/office/drawing/2014/main" id="{EFEC3981-0B94-4003-8313-8918B6000BEC}"/>
              </a:ext>
            </a:extLst>
          </p:cNvPr>
          <p:cNvSpPr/>
          <p:nvPr/>
        </p:nvSpPr>
        <p:spPr>
          <a:xfrm>
            <a:off x="68719" y="1087090"/>
            <a:ext cx="346917" cy="353782"/>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Focusing the WHERE">
            <a:extLst>
              <a:ext uri="{FF2B5EF4-FFF2-40B4-BE49-F238E27FC236}">
                <a16:creationId xmlns:a16="http://schemas.microsoft.com/office/drawing/2014/main" id="{C574133D-5C30-AB44-BDDD-5B28A5EF532D}"/>
              </a:ext>
            </a:extLst>
          </p:cNvPr>
          <p:cNvSpPr>
            <a:spLocks noGrp="1"/>
          </p:cNvSpPr>
          <p:nvPr>
            <p:ph type="body" sz="quarter" idx="10"/>
          </p:nvPr>
        </p:nvSpPr>
        <p:spPr>
          <a:xfrm>
            <a:off x="2424112" y="2160555"/>
            <a:ext cx="7343775" cy="594784"/>
          </a:xfrm>
          <a:noFill/>
          <a:ln>
            <a:noFill/>
          </a:ln>
        </p:spPr>
        <p:txBody>
          <a:bodyPr>
            <a:noAutofit/>
          </a:bodyPr>
          <a:lstStyle/>
          <a:p>
            <a:pPr marL="0" indent="0" algn="ctr">
              <a:spcBef>
                <a:spcPts val="0"/>
              </a:spcBef>
              <a:buNone/>
            </a:pPr>
            <a:r>
              <a:rPr lang="en-US" sz="2800" b="1" dirty="0"/>
              <a:t>Focusing the </a:t>
            </a:r>
            <a:r>
              <a:rPr lang="en-US" sz="2800" b="1" dirty="0">
                <a:solidFill>
                  <a:schemeClr val="accent2"/>
                </a:solidFill>
              </a:rPr>
              <a:t>WHERE</a:t>
            </a:r>
          </a:p>
        </p:txBody>
      </p:sp>
      <p:sp>
        <p:nvSpPr>
          <p:cNvPr id="2" name="POST LMP"/>
          <p:cNvSpPr txBox="1"/>
          <p:nvPr/>
        </p:nvSpPr>
        <p:spPr>
          <a:xfrm>
            <a:off x="1325880" y="2898251"/>
            <a:ext cx="10115550" cy="2939266"/>
          </a:xfrm>
          <a:prstGeom prst="rect">
            <a:avLst/>
          </a:prstGeom>
          <a:noFill/>
        </p:spPr>
        <p:txBody>
          <a:bodyPr wrap="square" rtlCol="0">
            <a:spAutoFit/>
          </a:bodyPr>
          <a:lstStyle/>
          <a:p>
            <a:pPr>
              <a:spcBef>
                <a:spcPts val="600"/>
              </a:spcBef>
            </a:pPr>
            <a:r>
              <a:rPr lang="en-US" sz="2000" dirty="0">
                <a:solidFill>
                  <a:schemeClr val="accent5"/>
                </a:solidFill>
                <a:latin typeface="+mn-lt"/>
              </a:rPr>
              <a:t>POST land management plan management decisions and actions:</a:t>
            </a:r>
          </a:p>
          <a:p>
            <a:pPr marL="342900" indent="-342900">
              <a:spcBef>
                <a:spcPts val="600"/>
              </a:spcBef>
              <a:buFont typeface="Arial" panose="020B0604020202020204" pitchFamily="34" charset="0"/>
              <a:buChar char="•"/>
            </a:pPr>
            <a:r>
              <a:rPr lang="en-US" sz="2000" dirty="0">
                <a:solidFill>
                  <a:schemeClr val="tx1"/>
                </a:solidFill>
                <a:latin typeface="+mn-lt"/>
              </a:rPr>
              <a:t>Winter travel planning decisions and implementation: </a:t>
            </a:r>
            <a:r>
              <a:rPr lang="en-US" sz="2000" dirty="0">
                <a:solidFill>
                  <a:schemeClr val="accent2"/>
                </a:solidFill>
                <a:latin typeface="+mn-lt"/>
              </a:rPr>
              <a:t>publication of OSVUM maps, marking and signing open routes and areas, closure orders, etc.</a:t>
            </a:r>
          </a:p>
          <a:p>
            <a:pPr>
              <a:spcBef>
                <a:spcPts val="600"/>
              </a:spcBef>
            </a:pPr>
            <a:r>
              <a:rPr lang="en-US" sz="2000" dirty="0">
                <a:solidFill>
                  <a:schemeClr val="accent5"/>
                </a:solidFill>
                <a:latin typeface="+mn-lt"/>
              </a:rPr>
              <a:t>Changed conditions within the plan and affecting sustainable recreation:</a:t>
            </a:r>
          </a:p>
          <a:p>
            <a:pPr marL="342900" indent="-342900">
              <a:spcBef>
                <a:spcPts val="600"/>
              </a:spcBef>
              <a:buFont typeface="Arial" panose="020B0604020202020204" pitchFamily="34" charset="0"/>
              <a:buChar char="•"/>
            </a:pPr>
            <a:r>
              <a:rPr lang="en-US" sz="2000" dirty="0">
                <a:solidFill>
                  <a:schemeClr val="tx1"/>
                </a:solidFill>
                <a:latin typeface="+mn-lt"/>
              </a:rPr>
              <a:t>Reduced snowpack, especially in </a:t>
            </a:r>
            <a:r>
              <a:rPr lang="en-US" sz="2000" dirty="0">
                <a:solidFill>
                  <a:schemeClr val="accent2"/>
                </a:solidFill>
                <a:latin typeface="+mn-lt"/>
              </a:rPr>
              <a:t>low-lying elevations </a:t>
            </a:r>
            <a:r>
              <a:rPr lang="en-US" sz="2000" dirty="0">
                <a:solidFill>
                  <a:schemeClr val="tx1"/>
                </a:solidFill>
                <a:latin typeface="+mn-lt"/>
              </a:rPr>
              <a:t>due to climate change.</a:t>
            </a:r>
          </a:p>
          <a:p>
            <a:pPr>
              <a:spcBef>
                <a:spcPts val="600"/>
              </a:spcBef>
            </a:pPr>
            <a:r>
              <a:rPr lang="en-US" sz="2000" dirty="0">
                <a:solidFill>
                  <a:schemeClr val="accent5"/>
                </a:solidFill>
                <a:latin typeface="+mn-lt"/>
              </a:rPr>
              <a:t>Changes outside the plan area affecting sustainable recreation inside the plan area: </a:t>
            </a:r>
          </a:p>
          <a:p>
            <a:pPr marL="342900" indent="-342900">
              <a:spcBef>
                <a:spcPts val="600"/>
              </a:spcBef>
              <a:buFont typeface="Arial" panose="020B0604020202020204" pitchFamily="34" charset="0"/>
              <a:buChar char="•"/>
            </a:pPr>
            <a:r>
              <a:rPr lang="en-US" sz="2000" dirty="0">
                <a:solidFill>
                  <a:schemeClr val="tx1"/>
                </a:solidFill>
                <a:latin typeface="+mn-lt"/>
              </a:rPr>
              <a:t>New winter toys being used to access </a:t>
            </a:r>
            <a:r>
              <a:rPr lang="en-US" sz="2000" dirty="0">
                <a:solidFill>
                  <a:schemeClr val="accent2"/>
                </a:solidFill>
                <a:latin typeface="+mn-lt"/>
              </a:rPr>
              <a:t>steep backcountry terrain </a:t>
            </a:r>
            <a:r>
              <a:rPr lang="en-US" sz="2000" dirty="0">
                <a:solidFill>
                  <a:schemeClr val="tx1"/>
                </a:solidFill>
                <a:latin typeface="+mn-lt"/>
              </a:rPr>
              <a:t>previously inaccessible.</a:t>
            </a:r>
          </a:p>
        </p:txBody>
      </p:sp>
      <p:sp>
        <p:nvSpPr>
          <p:cNvPr id="3" name="In addition..."/>
          <p:cNvSpPr txBox="1"/>
          <p:nvPr/>
        </p:nvSpPr>
        <p:spPr>
          <a:xfrm>
            <a:off x="10486085" y="6396335"/>
            <a:ext cx="1705915" cy="461665"/>
          </a:xfrm>
          <a:prstGeom prst="rect">
            <a:avLst/>
          </a:prstGeom>
          <a:noFill/>
        </p:spPr>
        <p:txBody>
          <a:bodyPr wrap="none" rtlCol="0">
            <a:spAutoFit/>
          </a:bodyPr>
          <a:lstStyle/>
          <a:p>
            <a:pPr algn="r"/>
            <a:r>
              <a:rPr lang="en-US" sz="2400" i="1" dirty="0">
                <a:solidFill>
                  <a:srgbClr val="FFC000"/>
                </a:solidFill>
                <a:latin typeface="+mn-lt"/>
              </a:rPr>
              <a:t>In addition…</a:t>
            </a:r>
          </a:p>
        </p:txBody>
      </p:sp>
    </p:spTree>
    <p:extLst>
      <p:ext uri="{BB962C8B-B14F-4D97-AF65-F5344CB8AC3E}">
        <p14:creationId xmlns:p14="http://schemas.microsoft.com/office/powerpoint/2010/main" val="3535545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tep 2">
            <a:extLst>
              <a:ext uri="{FF2B5EF4-FFF2-40B4-BE49-F238E27FC236}">
                <a16:creationId xmlns:a16="http://schemas.microsoft.com/office/drawing/2014/main" id="{EB9C2AC0-ED3C-9047-A6FB-47D5EBD6DF15}"/>
              </a:ext>
            </a:extLst>
          </p:cNvPr>
          <p:cNvSpPr>
            <a:spLocks noGrp="1"/>
          </p:cNvSpPr>
          <p:nvPr>
            <p:ph type="ctrTitle"/>
          </p:nvPr>
        </p:nvSpPr>
        <p:spPr>
          <a:xfrm>
            <a:off x="1720691" y="388252"/>
            <a:ext cx="9999744" cy="1535552"/>
          </a:xfrm>
          <a:ln>
            <a:noFill/>
          </a:ln>
        </p:spPr>
        <p:txBody>
          <a:bodyPr>
            <a:noAutofit/>
          </a:bodyPr>
          <a:lstStyle/>
          <a:p>
            <a:pPr algn="l"/>
            <a:r>
              <a:rPr lang="en-US" dirty="0"/>
              <a:t>Step 2 Example</a:t>
            </a:r>
            <a:br>
              <a:rPr lang="en-US" dirty="0"/>
            </a:br>
            <a:r>
              <a:rPr lang="en-US" dirty="0"/>
              <a:t>Desired Winter Recreation Opportunity Spectrum, </a:t>
            </a:r>
            <a:r>
              <a:rPr lang="en-US" b="0" i="1" dirty="0"/>
              <a:t>part 2</a:t>
            </a:r>
          </a:p>
        </p:txBody>
      </p:sp>
      <p:pic>
        <p:nvPicPr>
          <p:cNvPr id="12" name="MAP Logo" descr="A circular logo showing the interconnected  relationship of monitoring, assessing, and planning. " title="MAP Logo">
            <a:extLst>
              <a:ext uri="{FF2B5EF4-FFF2-40B4-BE49-F238E27FC236}">
                <a16:creationId xmlns:a16="http://schemas.microsoft.com/office/drawing/2014/main" id="{9AFF6837-63DE-477D-83E6-8E8F139747D3}"/>
              </a:ext>
            </a:extLst>
          </p:cNvPr>
          <p:cNvPicPr>
            <a:picLocks noChangeArrowheads="1"/>
          </p:cNvPicPr>
          <p:nvPr/>
        </p:nvPicPr>
        <p:blipFill rotWithShape="1">
          <a:blip r:embed="rId3">
            <a:extLst>
              <a:ext uri="{28A0092B-C50C-407E-A947-70E740481C1C}">
                <a14:useLocalDpi xmlns:a14="http://schemas.microsoft.com/office/drawing/2010/main" val="0"/>
              </a:ext>
            </a:extLst>
          </a:blip>
          <a:srcRect l="10819" t="9977" r="7099" b="9636"/>
          <a:stretch/>
        </p:blipFill>
        <p:spPr bwMode="auto">
          <a:xfrm>
            <a:off x="313311" y="388252"/>
            <a:ext cx="1297125" cy="1297125"/>
          </a:xfrm>
          <a:prstGeom prst="ellipse">
            <a:avLst/>
          </a:prstGeom>
          <a:ln w="254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Monitoring Arrow" descr="Brown arrow pointing to the &quot;Monitor&quot; phase of the Monitor-Assess-Plan logo." title="Monitoring Arrow">
            <a:extLst>
              <a:ext uri="{FF2B5EF4-FFF2-40B4-BE49-F238E27FC236}">
                <a16:creationId xmlns:a16="http://schemas.microsoft.com/office/drawing/2014/main" id="{3BCAE668-8CC2-4371-A161-14AB9662406C}"/>
              </a:ext>
            </a:extLst>
          </p:cNvPr>
          <p:cNvSpPr/>
          <p:nvPr/>
        </p:nvSpPr>
        <p:spPr>
          <a:xfrm>
            <a:off x="68719" y="1087090"/>
            <a:ext cx="346917" cy="353782"/>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3" name="Focusing the WHERE">
            <a:extLst>
              <a:ext uri="{FF2B5EF4-FFF2-40B4-BE49-F238E27FC236}">
                <a16:creationId xmlns:a16="http://schemas.microsoft.com/office/drawing/2014/main" id="{4B3AFFE2-6614-7341-9327-0AEE320874B1}"/>
              </a:ext>
            </a:extLst>
          </p:cNvPr>
          <p:cNvSpPr txBox="1">
            <a:spLocks/>
          </p:cNvSpPr>
          <p:nvPr/>
        </p:nvSpPr>
        <p:spPr>
          <a:xfrm>
            <a:off x="2220242" y="1978533"/>
            <a:ext cx="7655497" cy="391688"/>
          </a:xfrm>
          <a:prstGeom prst="rect">
            <a:avLst/>
          </a:prstGeom>
          <a:noFill/>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  Focusing the </a:t>
            </a:r>
            <a:r>
              <a:rPr lang="en-US" b="1" dirty="0">
                <a:solidFill>
                  <a:schemeClr val="accent2"/>
                </a:solidFill>
              </a:rPr>
              <a:t>WHERE</a:t>
            </a:r>
            <a:r>
              <a:rPr lang="en-US" dirty="0"/>
              <a:t> </a:t>
            </a:r>
            <a:r>
              <a:rPr lang="en-US" i="1" dirty="0"/>
              <a:t>(continued)</a:t>
            </a:r>
            <a:endParaRPr lang="en-US" sz="1200" i="1" dirty="0"/>
          </a:p>
        </p:txBody>
      </p:sp>
      <p:pic>
        <p:nvPicPr>
          <p:cNvPr id="3" name="Fictional Forest Map 1" descr="A fictional forest map with existing winter ROS showing issues, concerns, and opportunities. " title="Fictional Forest Map"/>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1756" y="2526731"/>
            <a:ext cx="2823490" cy="3653928"/>
          </a:xfrm>
          <a:prstGeom prst="rect">
            <a:avLst/>
          </a:prstGeom>
        </p:spPr>
      </p:pic>
      <p:sp>
        <p:nvSpPr>
          <p:cNvPr id="11" name="Caption: Existing Winter ROS"/>
          <p:cNvSpPr txBox="1"/>
          <p:nvPr/>
        </p:nvSpPr>
        <p:spPr>
          <a:xfrm>
            <a:off x="1533581" y="6201110"/>
            <a:ext cx="3159839" cy="369332"/>
          </a:xfrm>
          <a:prstGeom prst="rect">
            <a:avLst/>
          </a:prstGeom>
          <a:noFill/>
        </p:spPr>
        <p:txBody>
          <a:bodyPr wrap="none" rtlCol="0">
            <a:spAutoFit/>
          </a:bodyPr>
          <a:lstStyle/>
          <a:p>
            <a:r>
              <a:rPr lang="en-US" sz="1800" dirty="0">
                <a:solidFill>
                  <a:schemeClr val="tx1"/>
                </a:solidFill>
              </a:rPr>
              <a:t>Existing Winter ROS &amp; ICOs </a:t>
            </a:r>
          </a:p>
        </p:txBody>
      </p:sp>
      <p:graphicFrame>
        <p:nvGraphicFramePr>
          <p:cNvPr id="17" name="Table Winter ROS" descr="A chart with Winter ROS color coded acronyms and corelated existing acres and desired acres. " title="Winter ROS Table"/>
          <p:cNvGraphicFramePr>
            <a:graphicFrameLocks noGrp="1"/>
          </p:cNvGraphicFramePr>
          <p:nvPr>
            <p:extLst>
              <p:ext uri="{D42A27DB-BD31-4B8C-83A1-F6EECF244321}">
                <p14:modId xmlns:p14="http://schemas.microsoft.com/office/powerpoint/2010/main" val="982796600"/>
              </p:ext>
            </p:extLst>
          </p:nvPr>
        </p:nvGraphicFramePr>
        <p:xfrm>
          <a:off x="4693419" y="4528452"/>
          <a:ext cx="2805161" cy="1672656"/>
        </p:xfrm>
        <a:graphic>
          <a:graphicData uri="http://schemas.openxmlformats.org/drawingml/2006/table">
            <a:tbl>
              <a:tblPr firstRow="1">
                <a:tableStyleId>{5C22544A-7EE6-4342-B048-85BDC9FD1C3A}</a:tableStyleId>
              </a:tblPr>
              <a:tblGrid>
                <a:gridCol w="872988">
                  <a:extLst>
                    <a:ext uri="{9D8B030D-6E8A-4147-A177-3AD203B41FA5}">
                      <a16:colId xmlns:a16="http://schemas.microsoft.com/office/drawing/2014/main" val="20000"/>
                    </a:ext>
                  </a:extLst>
                </a:gridCol>
                <a:gridCol w="915851">
                  <a:extLst>
                    <a:ext uri="{9D8B030D-6E8A-4147-A177-3AD203B41FA5}">
                      <a16:colId xmlns:a16="http://schemas.microsoft.com/office/drawing/2014/main" val="20002"/>
                    </a:ext>
                  </a:extLst>
                </a:gridCol>
                <a:gridCol w="1016322">
                  <a:extLst>
                    <a:ext uri="{9D8B030D-6E8A-4147-A177-3AD203B41FA5}">
                      <a16:colId xmlns:a16="http://schemas.microsoft.com/office/drawing/2014/main" val="20003"/>
                    </a:ext>
                  </a:extLst>
                </a:gridCol>
              </a:tblGrid>
              <a:tr h="505565">
                <a:tc>
                  <a:txBody>
                    <a:bodyPr/>
                    <a:lstStyle/>
                    <a:p>
                      <a:pPr marL="0" marR="0" algn="ctr">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WINTER</a:t>
                      </a:r>
                    </a:p>
                    <a:p>
                      <a:pPr marL="0" marR="0" algn="ctr">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ROS</a:t>
                      </a:r>
                    </a:p>
                  </a:txBody>
                  <a:tcPr marL="14288" marR="14288" marT="0" marB="0"/>
                </a:tc>
                <a:tc>
                  <a:txBody>
                    <a:bodyPr/>
                    <a:lstStyle/>
                    <a:p>
                      <a:pPr marL="0" marR="0" algn="ctr">
                        <a:lnSpc>
                          <a:spcPct val="107000"/>
                        </a:lnSpc>
                        <a:spcBef>
                          <a:spcPts val="0"/>
                        </a:spcBef>
                        <a:spcAft>
                          <a:spcPts val="0"/>
                        </a:spcAft>
                      </a:pPr>
                      <a:r>
                        <a:rPr lang="en-US" sz="1400" b="1" dirty="0">
                          <a:effectLst/>
                          <a:latin typeface="+mn-lt"/>
                        </a:rPr>
                        <a:t>EXISTING</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dirty="0">
                          <a:effectLst/>
                          <a:latin typeface="+mn-lt"/>
                        </a:rPr>
                        <a:t> </a:t>
                      </a:r>
                      <a:r>
                        <a:rPr lang="en-US" sz="1400" b="1" dirty="0">
                          <a:effectLst/>
                          <a:latin typeface="+mn-lt"/>
                          <a:ea typeface="Calibri" panose="020F0502020204030204" pitchFamily="34" charset="0"/>
                          <a:cs typeface="Times New Roman" panose="02020603050405020304" pitchFamily="18" charset="0"/>
                        </a:rPr>
                        <a:t>ACRES</a:t>
                      </a:r>
                    </a:p>
                  </a:txBody>
                  <a:tcPr marL="14288" marR="14288" marT="0" marB="0"/>
                </a:tc>
                <a:tc>
                  <a:txBody>
                    <a:bodyPr/>
                    <a:lstStyle/>
                    <a:p>
                      <a:pPr marL="0" marR="0" algn="ctr">
                        <a:lnSpc>
                          <a:spcPct val="107000"/>
                        </a:lnSpc>
                        <a:spcBef>
                          <a:spcPts val="0"/>
                        </a:spcBef>
                        <a:spcAft>
                          <a:spcPts val="0"/>
                        </a:spcAft>
                      </a:pPr>
                      <a:r>
                        <a:rPr lang="en-US" sz="1400" b="1" dirty="0">
                          <a:effectLst/>
                          <a:latin typeface="+mn-lt"/>
                        </a:rPr>
                        <a:t>DESIRED</a:t>
                      </a:r>
                    </a:p>
                    <a:p>
                      <a:pPr marL="0" marR="0" algn="ctr">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ACRES</a:t>
                      </a:r>
                    </a:p>
                  </a:txBody>
                  <a:tcPr marL="14288" marR="14288" marT="0" marB="0"/>
                </a:tc>
                <a:extLst>
                  <a:ext uri="{0D108BD9-81ED-4DB2-BD59-A6C34878D82A}">
                    <a16:rowId xmlns:a16="http://schemas.microsoft.com/office/drawing/2014/main" val="10000"/>
                  </a:ext>
                </a:extLst>
              </a:tr>
              <a:tr h="233104">
                <a:tc>
                  <a:txBody>
                    <a:bodyPr/>
                    <a:lstStyle/>
                    <a:p>
                      <a:pPr marL="0" marR="0">
                        <a:lnSpc>
                          <a:spcPct val="107000"/>
                        </a:lnSpc>
                        <a:spcBef>
                          <a:spcPts val="0"/>
                        </a:spcBef>
                        <a:spcAft>
                          <a:spcPts val="0"/>
                        </a:spcAft>
                      </a:pPr>
                      <a:r>
                        <a:rPr lang="en-US" sz="1400" dirty="0">
                          <a:effectLst/>
                        </a:rPr>
                        <a:t>P</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solidFill>
                      <a:srgbClr val="D6BBEB"/>
                    </a:solidFill>
                  </a:tcPr>
                </a:tc>
                <a:tc>
                  <a:txBody>
                    <a:bodyPr/>
                    <a:lstStyle/>
                    <a:p>
                      <a:pPr marL="0" marR="0" algn="r">
                        <a:lnSpc>
                          <a:spcPct val="107000"/>
                        </a:lnSpc>
                        <a:spcBef>
                          <a:spcPts val="0"/>
                        </a:spcBef>
                        <a:spcAft>
                          <a:spcPts val="800"/>
                        </a:spcAft>
                      </a:pPr>
                      <a:r>
                        <a:rPr lang="en-US" sz="1400" dirty="0">
                          <a:effectLst/>
                        </a:rPr>
                        <a:t>130,250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gn="r">
                        <a:lnSpc>
                          <a:spcPct val="107000"/>
                        </a:lnSpc>
                        <a:spcBef>
                          <a:spcPts val="0"/>
                        </a:spcBef>
                        <a:spcAft>
                          <a:spcPts val="800"/>
                        </a:spcAft>
                      </a:pPr>
                      <a:r>
                        <a:rPr lang="en-US" sz="1400" dirty="0">
                          <a:effectLst/>
                        </a:rPr>
                        <a:t>208,713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10001"/>
                  </a:ext>
                </a:extLst>
              </a:tr>
              <a:tr h="233104">
                <a:tc>
                  <a:txBody>
                    <a:bodyPr/>
                    <a:lstStyle/>
                    <a:p>
                      <a:pPr marL="0" marR="0">
                        <a:lnSpc>
                          <a:spcPct val="107000"/>
                        </a:lnSpc>
                        <a:spcBef>
                          <a:spcPts val="0"/>
                        </a:spcBef>
                        <a:spcAft>
                          <a:spcPts val="0"/>
                        </a:spcAft>
                      </a:pPr>
                      <a:r>
                        <a:rPr lang="en-US" sz="1400" dirty="0">
                          <a:solidFill>
                            <a:schemeClr val="tx1"/>
                          </a:solidFill>
                          <a:effectLst/>
                        </a:rPr>
                        <a:t>SPNM</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solidFill>
                      <a:srgbClr val="AC09C7"/>
                    </a:solidFill>
                  </a:tcPr>
                </a:tc>
                <a:tc>
                  <a:txBody>
                    <a:bodyPr/>
                    <a:lstStyle/>
                    <a:p>
                      <a:pPr marL="0" marR="0" algn="r">
                        <a:lnSpc>
                          <a:spcPct val="107000"/>
                        </a:lnSpc>
                        <a:spcBef>
                          <a:spcPts val="0"/>
                        </a:spcBef>
                        <a:spcAft>
                          <a:spcPts val="800"/>
                        </a:spcAft>
                      </a:pPr>
                      <a:r>
                        <a:rPr lang="en-US" sz="1400" dirty="0">
                          <a:effectLst/>
                        </a:rPr>
                        <a:t>85,646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gn="r">
                        <a:lnSpc>
                          <a:spcPct val="107000"/>
                        </a:lnSpc>
                        <a:spcBef>
                          <a:spcPts val="0"/>
                        </a:spcBef>
                        <a:spcAft>
                          <a:spcPts val="800"/>
                        </a:spcAft>
                      </a:pPr>
                      <a:r>
                        <a:rPr lang="en-US" sz="1400" dirty="0">
                          <a:effectLst/>
                        </a:rPr>
                        <a:t>131,151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10002"/>
                  </a:ext>
                </a:extLst>
              </a:tr>
              <a:tr h="233104">
                <a:tc>
                  <a:txBody>
                    <a:bodyPr/>
                    <a:lstStyle/>
                    <a:p>
                      <a:pPr marL="0" marR="0">
                        <a:lnSpc>
                          <a:spcPct val="107000"/>
                        </a:lnSpc>
                        <a:spcBef>
                          <a:spcPts val="0"/>
                        </a:spcBef>
                        <a:spcAft>
                          <a:spcPts val="0"/>
                        </a:spcAft>
                      </a:pPr>
                      <a:r>
                        <a:rPr lang="en-US" sz="1400" dirty="0">
                          <a:effectLst/>
                        </a:rPr>
                        <a:t>SPM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solidFill>
                      <a:schemeClr val="accent1">
                        <a:lumMod val="60000"/>
                        <a:lumOff val="40000"/>
                      </a:schemeClr>
                    </a:solidFill>
                  </a:tcPr>
                </a:tc>
                <a:tc>
                  <a:txBody>
                    <a:bodyPr/>
                    <a:lstStyle/>
                    <a:p>
                      <a:pPr marL="0" marR="0" algn="r">
                        <a:lnSpc>
                          <a:spcPct val="107000"/>
                        </a:lnSpc>
                        <a:spcBef>
                          <a:spcPts val="0"/>
                        </a:spcBef>
                        <a:spcAft>
                          <a:spcPts val="800"/>
                        </a:spcAft>
                      </a:pPr>
                      <a:r>
                        <a:rPr lang="en-US" sz="1400" dirty="0">
                          <a:effectLst/>
                        </a:rPr>
                        <a:t>340,620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gn="r">
                        <a:lnSpc>
                          <a:spcPct val="107000"/>
                        </a:lnSpc>
                        <a:spcBef>
                          <a:spcPts val="0"/>
                        </a:spcBef>
                        <a:spcAft>
                          <a:spcPts val="800"/>
                        </a:spcAft>
                      </a:pPr>
                      <a:r>
                        <a:rPr lang="en-US" sz="1400" dirty="0">
                          <a:effectLst/>
                        </a:rPr>
                        <a:t>213,610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10003"/>
                  </a:ext>
                </a:extLst>
              </a:tr>
              <a:tr h="233104">
                <a:tc>
                  <a:txBody>
                    <a:bodyPr/>
                    <a:lstStyle/>
                    <a:p>
                      <a:pPr marL="0" marR="0">
                        <a:lnSpc>
                          <a:spcPct val="107000"/>
                        </a:lnSpc>
                        <a:spcBef>
                          <a:spcPts val="0"/>
                        </a:spcBef>
                        <a:spcAft>
                          <a:spcPts val="0"/>
                        </a:spcAft>
                      </a:pPr>
                      <a:r>
                        <a:rPr lang="en-US" sz="1400" dirty="0">
                          <a:solidFill>
                            <a:schemeClr val="tx1"/>
                          </a:solidFill>
                          <a:effectLst/>
                        </a:rPr>
                        <a:t>RN</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solidFill>
                      <a:srgbClr val="0070C0"/>
                    </a:solidFill>
                  </a:tcPr>
                </a:tc>
                <a:tc>
                  <a:txBody>
                    <a:bodyPr/>
                    <a:lstStyle/>
                    <a:p>
                      <a:pPr marL="0" marR="0" algn="r">
                        <a:lnSpc>
                          <a:spcPct val="107000"/>
                        </a:lnSpc>
                        <a:spcBef>
                          <a:spcPts val="0"/>
                        </a:spcBef>
                        <a:spcAft>
                          <a:spcPts val="800"/>
                        </a:spcAft>
                      </a:pPr>
                      <a:r>
                        <a:rPr lang="en-US" sz="1400" dirty="0">
                          <a:effectLst/>
                        </a:rPr>
                        <a:t>21,616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gn="r">
                        <a:lnSpc>
                          <a:spcPct val="107000"/>
                        </a:lnSpc>
                        <a:spcBef>
                          <a:spcPts val="0"/>
                        </a:spcBef>
                        <a:spcAft>
                          <a:spcPts val="800"/>
                        </a:spcAft>
                      </a:pPr>
                      <a:r>
                        <a:rPr lang="en-US" sz="1400" dirty="0">
                          <a:effectLst/>
                        </a:rPr>
                        <a:t>24,657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10004"/>
                  </a:ext>
                </a:extLst>
              </a:tr>
              <a:tr h="234675">
                <a:tc>
                  <a:txBody>
                    <a:bodyPr/>
                    <a:lstStyle/>
                    <a:p>
                      <a:pPr marL="0" marR="0">
                        <a:lnSpc>
                          <a:spcPct val="107000"/>
                        </a:lnSpc>
                        <a:spcBef>
                          <a:spcPts val="0"/>
                        </a:spcBef>
                        <a:spcAft>
                          <a:spcPts val="0"/>
                        </a:spcAft>
                      </a:pPr>
                      <a:r>
                        <a:rPr lang="en-US" sz="1400" dirty="0">
                          <a:solidFill>
                            <a:schemeClr val="tx1"/>
                          </a:solidFill>
                          <a:effectLst/>
                        </a:rPr>
                        <a:t>R/U</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solidFill>
                      <a:srgbClr val="002060"/>
                    </a:solidFill>
                  </a:tcPr>
                </a:tc>
                <a:tc>
                  <a:txBody>
                    <a:bodyPr/>
                    <a:lstStyle/>
                    <a:p>
                      <a:pPr marL="0" marR="0" algn="r">
                        <a:lnSpc>
                          <a:spcPct val="107000"/>
                        </a:lnSpc>
                        <a:spcBef>
                          <a:spcPts val="0"/>
                        </a:spcBef>
                        <a:spcAft>
                          <a:spcPts val="800"/>
                        </a:spcAft>
                      </a:pPr>
                      <a:r>
                        <a:rPr lang="en-US" sz="1400" dirty="0">
                          <a:effectLst/>
                        </a:rPr>
                        <a:t>610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gn="r">
                        <a:lnSpc>
                          <a:spcPct val="107000"/>
                        </a:lnSpc>
                        <a:spcBef>
                          <a:spcPts val="0"/>
                        </a:spcBef>
                        <a:spcAft>
                          <a:spcPts val="800"/>
                        </a:spcAft>
                      </a:pPr>
                      <a:r>
                        <a:rPr lang="en-US" sz="1400" dirty="0">
                          <a:effectLst/>
                        </a:rPr>
                        <a:t>610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10005"/>
                  </a:ext>
                </a:extLst>
              </a:tr>
            </a:tbl>
          </a:graphicData>
        </a:graphic>
      </p:graphicFrame>
      <p:pic>
        <p:nvPicPr>
          <p:cNvPr id="2" name="Fictional Forest Map 2" descr="A ficitonal forest map showing desired winter ROS. " title="Fictional Forest Map"/>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0676" y="2526731"/>
            <a:ext cx="2839294" cy="3674379"/>
          </a:xfrm>
          <a:prstGeom prst="rect">
            <a:avLst/>
          </a:prstGeom>
        </p:spPr>
      </p:pic>
      <p:sp>
        <p:nvSpPr>
          <p:cNvPr id="22" name="Caption: Desired Winter ROS"/>
          <p:cNvSpPr txBox="1"/>
          <p:nvPr/>
        </p:nvSpPr>
        <p:spPr>
          <a:xfrm>
            <a:off x="7952832" y="6201110"/>
            <a:ext cx="2274982" cy="369332"/>
          </a:xfrm>
          <a:prstGeom prst="rect">
            <a:avLst/>
          </a:prstGeom>
          <a:noFill/>
        </p:spPr>
        <p:txBody>
          <a:bodyPr wrap="none" rtlCol="0">
            <a:spAutoFit/>
          </a:bodyPr>
          <a:lstStyle/>
          <a:p>
            <a:r>
              <a:rPr lang="en-US" sz="1800" dirty="0">
                <a:solidFill>
                  <a:schemeClr val="tx1"/>
                </a:solidFill>
              </a:rPr>
              <a:t>Desired Winter ROS</a:t>
            </a:r>
          </a:p>
        </p:txBody>
      </p:sp>
      <p:sp>
        <p:nvSpPr>
          <p:cNvPr id="28" name="Gaps arrow" descr="Blue arrow going from Fictional Forest Map 1 to Fictional Forest Map 2 with the label: Gaps between existing and disired, and relevant ICOs." title="Gaps arrow"/>
          <p:cNvSpPr/>
          <p:nvPr/>
        </p:nvSpPr>
        <p:spPr>
          <a:xfrm>
            <a:off x="4281162" y="2526731"/>
            <a:ext cx="3959868" cy="1804538"/>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effectLst>
                  <a:outerShdw blurRad="38100" dist="38100" dir="2700000" algn="tl">
                    <a:srgbClr val="000000">
                      <a:alpha val="43137"/>
                    </a:srgbClr>
                  </a:outerShdw>
                </a:effectLst>
              </a:rPr>
              <a:t>Gaps between existing &amp; desired, and relevant ICOs</a:t>
            </a:r>
          </a:p>
        </p:txBody>
      </p:sp>
    </p:spTree>
    <p:extLst>
      <p:ext uri="{BB962C8B-B14F-4D97-AF65-F5344CB8AC3E}">
        <p14:creationId xmlns:p14="http://schemas.microsoft.com/office/powerpoint/2010/main" val="791734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tep 3">
            <a:extLst>
              <a:ext uri="{FF2B5EF4-FFF2-40B4-BE49-F238E27FC236}">
                <a16:creationId xmlns:a16="http://schemas.microsoft.com/office/drawing/2014/main" id="{416EC1B5-7A50-8047-A6A3-A6AD318262DE}"/>
              </a:ext>
            </a:extLst>
          </p:cNvPr>
          <p:cNvSpPr>
            <a:spLocks noGrp="1"/>
          </p:cNvSpPr>
          <p:nvPr>
            <p:ph type="ctrTitle"/>
          </p:nvPr>
        </p:nvSpPr>
        <p:spPr>
          <a:xfrm>
            <a:off x="1723246" y="574174"/>
            <a:ext cx="10468754" cy="1025832"/>
          </a:xfrm>
          <a:ln>
            <a:noFill/>
          </a:ln>
        </p:spPr>
        <p:txBody>
          <a:bodyPr>
            <a:noAutofit/>
          </a:bodyPr>
          <a:lstStyle/>
          <a:p>
            <a:pPr algn="l"/>
            <a:r>
              <a:rPr lang="en-US" dirty="0"/>
              <a:t>Step 3</a:t>
            </a:r>
            <a:br>
              <a:rPr lang="en-US" dirty="0"/>
            </a:br>
            <a:r>
              <a:rPr lang="en-US" dirty="0"/>
              <a:t>Define and map your way forward...</a:t>
            </a:r>
          </a:p>
        </p:txBody>
      </p:sp>
      <p:pic>
        <p:nvPicPr>
          <p:cNvPr id="12" name="MAP Logo" descr="A circular logo showing the interconnected  relationship of monitoring, assessing, and planning. " title="MAP Logo">
            <a:extLst>
              <a:ext uri="{FF2B5EF4-FFF2-40B4-BE49-F238E27FC236}">
                <a16:creationId xmlns:a16="http://schemas.microsoft.com/office/drawing/2014/main" id="{0B5C2974-7E5E-4344-B3AA-B848DD196D16}"/>
              </a:ext>
            </a:extLst>
          </p:cNvPr>
          <p:cNvPicPr>
            <a:picLocks noChangeArrowheads="1"/>
          </p:cNvPicPr>
          <p:nvPr/>
        </p:nvPicPr>
        <p:blipFill rotWithShape="1">
          <a:blip r:embed="rId3">
            <a:extLst>
              <a:ext uri="{28A0092B-C50C-407E-A947-70E740481C1C}">
                <a14:useLocalDpi xmlns:a14="http://schemas.microsoft.com/office/drawing/2010/main" val="0"/>
              </a:ext>
            </a:extLst>
          </a:blip>
          <a:srcRect l="10819" t="9977" r="7099" b="9636"/>
          <a:stretch/>
        </p:blipFill>
        <p:spPr bwMode="auto">
          <a:xfrm>
            <a:off x="313311" y="388252"/>
            <a:ext cx="1297125" cy="1297125"/>
          </a:xfrm>
          <a:prstGeom prst="ellipse">
            <a:avLst/>
          </a:prstGeom>
          <a:ln w="254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Monitoring Arrow" descr="Brown arrow pointing to the &quot;Monitor&quot; phase of the Monitor-Assess-Plan logo." title="Monitoring Arrow">
            <a:extLst>
              <a:ext uri="{FF2B5EF4-FFF2-40B4-BE49-F238E27FC236}">
                <a16:creationId xmlns:a16="http://schemas.microsoft.com/office/drawing/2014/main" id="{CBFE1AEF-0A7E-46B2-B0C2-36F6006A2319}"/>
              </a:ext>
            </a:extLst>
          </p:cNvPr>
          <p:cNvSpPr/>
          <p:nvPr/>
        </p:nvSpPr>
        <p:spPr>
          <a:xfrm>
            <a:off x="68719" y="1087090"/>
            <a:ext cx="346917" cy="353782"/>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8" name="The intent"/>
          <p:cNvSpPr txBox="1"/>
          <p:nvPr/>
        </p:nvSpPr>
        <p:spPr>
          <a:xfrm>
            <a:off x="1430226" y="2828835"/>
            <a:ext cx="9331547" cy="1200329"/>
          </a:xfrm>
          <a:prstGeom prst="rect">
            <a:avLst/>
          </a:prstGeom>
          <a:noFill/>
        </p:spPr>
        <p:txBody>
          <a:bodyPr wrap="square" lIns="91440" tIns="45720" rIns="91440" bIns="45720" rtlCol="0" anchor="t">
            <a:spAutoFit/>
          </a:bodyPr>
          <a:lstStyle/>
          <a:p>
            <a:r>
              <a:rPr lang="en-US" sz="3600" b="1" dirty="0">
                <a:solidFill>
                  <a:schemeClr val="tx1"/>
                </a:solidFill>
                <a:latin typeface="+mn-lt"/>
              </a:rPr>
              <a:t>The intent </a:t>
            </a:r>
            <a:r>
              <a:rPr lang="en-US" sz="3600" dirty="0">
                <a:solidFill>
                  <a:schemeClr val="tx1"/>
                </a:solidFill>
                <a:latin typeface="+mn-lt"/>
              </a:rPr>
              <a:t>is to combine the </a:t>
            </a:r>
            <a:r>
              <a:rPr lang="en-US" sz="3600" i="1" dirty="0">
                <a:solidFill>
                  <a:srgbClr val="FFC000"/>
                </a:solidFill>
                <a:latin typeface="+mn-lt"/>
              </a:rPr>
              <a:t>what</a:t>
            </a:r>
            <a:r>
              <a:rPr lang="en-US" sz="3600" dirty="0">
                <a:solidFill>
                  <a:schemeClr val="tx1"/>
                </a:solidFill>
                <a:latin typeface="+mn-lt"/>
              </a:rPr>
              <a:t> with the </a:t>
            </a:r>
            <a:r>
              <a:rPr lang="en-US" sz="3600" i="1" dirty="0">
                <a:solidFill>
                  <a:srgbClr val="FFC000"/>
                </a:solidFill>
                <a:latin typeface="+mn-lt"/>
              </a:rPr>
              <a:t>where</a:t>
            </a:r>
            <a:r>
              <a:rPr lang="en-US" sz="3600" dirty="0">
                <a:solidFill>
                  <a:schemeClr val="tx1"/>
                </a:solidFill>
                <a:latin typeface="+mn-lt"/>
              </a:rPr>
              <a:t> to prioritize your on-the-ground monitoring.</a:t>
            </a:r>
            <a:endParaRPr lang="en-US" sz="3200" dirty="0">
              <a:solidFill>
                <a:schemeClr val="tx1"/>
              </a:solidFill>
              <a:latin typeface="+mn-lt"/>
            </a:endParaRPr>
          </a:p>
        </p:txBody>
      </p:sp>
      <p:sp>
        <p:nvSpPr>
          <p:cNvPr id="3" name="For example..."/>
          <p:cNvSpPr txBox="1"/>
          <p:nvPr/>
        </p:nvSpPr>
        <p:spPr>
          <a:xfrm>
            <a:off x="10292121" y="6396335"/>
            <a:ext cx="1899879" cy="461665"/>
          </a:xfrm>
          <a:prstGeom prst="rect">
            <a:avLst/>
          </a:prstGeom>
          <a:noFill/>
        </p:spPr>
        <p:txBody>
          <a:bodyPr wrap="none" rtlCol="0">
            <a:spAutoFit/>
          </a:bodyPr>
          <a:lstStyle/>
          <a:p>
            <a:pPr algn="r"/>
            <a:r>
              <a:rPr lang="en-US" sz="2400" i="1" dirty="0">
                <a:solidFill>
                  <a:srgbClr val="FFC000"/>
                </a:solidFill>
                <a:latin typeface="+mn-lt"/>
              </a:rPr>
              <a:t>For example…</a:t>
            </a:r>
          </a:p>
        </p:txBody>
      </p:sp>
    </p:spTree>
    <p:extLst>
      <p:ext uri="{BB962C8B-B14F-4D97-AF65-F5344CB8AC3E}">
        <p14:creationId xmlns:p14="http://schemas.microsoft.com/office/powerpoint/2010/main" val="2134296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tep 3">
            <a:extLst>
              <a:ext uri="{FF2B5EF4-FFF2-40B4-BE49-F238E27FC236}">
                <a16:creationId xmlns:a16="http://schemas.microsoft.com/office/drawing/2014/main" id="{416EC1B5-7A50-8047-A6A3-A6AD318262DE}"/>
              </a:ext>
            </a:extLst>
          </p:cNvPr>
          <p:cNvSpPr>
            <a:spLocks noGrp="1"/>
          </p:cNvSpPr>
          <p:nvPr>
            <p:ph type="ctrTitle"/>
          </p:nvPr>
        </p:nvSpPr>
        <p:spPr>
          <a:xfrm>
            <a:off x="1855029" y="622260"/>
            <a:ext cx="10336972" cy="1025832"/>
          </a:xfrm>
          <a:ln>
            <a:noFill/>
          </a:ln>
        </p:spPr>
        <p:txBody>
          <a:bodyPr>
            <a:noAutofit/>
          </a:bodyPr>
          <a:lstStyle/>
          <a:p>
            <a:pPr algn="l"/>
            <a:r>
              <a:rPr lang="en-US" dirty="0"/>
              <a:t>Step 3 Example</a:t>
            </a:r>
            <a:br>
              <a:rPr lang="en-US" dirty="0"/>
            </a:br>
            <a:r>
              <a:rPr lang="en-US" dirty="0"/>
              <a:t>Plan of attack for on-the-ground monitoring </a:t>
            </a:r>
          </a:p>
        </p:txBody>
      </p:sp>
      <p:pic>
        <p:nvPicPr>
          <p:cNvPr id="18" name="MAP Logo" descr="A circular logo showing the interconnected  relationship of monitoring, assessing, and planning. " title="MAP Logo">
            <a:extLst>
              <a:ext uri="{FF2B5EF4-FFF2-40B4-BE49-F238E27FC236}">
                <a16:creationId xmlns:a16="http://schemas.microsoft.com/office/drawing/2014/main" id="{4565EB21-4872-47DE-B29D-10A629B4ED48}"/>
              </a:ext>
            </a:extLst>
          </p:cNvPr>
          <p:cNvPicPr>
            <a:picLocks noChangeArrowheads="1"/>
          </p:cNvPicPr>
          <p:nvPr/>
        </p:nvPicPr>
        <p:blipFill rotWithShape="1">
          <a:blip r:embed="rId3">
            <a:extLst>
              <a:ext uri="{28A0092B-C50C-407E-A947-70E740481C1C}">
                <a14:useLocalDpi xmlns:a14="http://schemas.microsoft.com/office/drawing/2010/main" val="0"/>
              </a:ext>
            </a:extLst>
          </a:blip>
          <a:srcRect l="10819" t="9977" r="7099" b="9636"/>
          <a:stretch/>
        </p:blipFill>
        <p:spPr bwMode="auto">
          <a:xfrm>
            <a:off x="313311" y="388252"/>
            <a:ext cx="1297125" cy="1297125"/>
          </a:xfrm>
          <a:prstGeom prst="ellipse">
            <a:avLst/>
          </a:prstGeom>
          <a:ln w="254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Monitoring Arrow" descr="Brown arrow pointing to the &quot;Monitor&quot; phase of the Monitor-Assess-Plan logo." title="Monitoring Arrow">
            <a:extLst>
              <a:ext uri="{FF2B5EF4-FFF2-40B4-BE49-F238E27FC236}">
                <a16:creationId xmlns:a16="http://schemas.microsoft.com/office/drawing/2014/main" id="{E07AD8EA-6739-4AD6-A263-29BA2CE9893B}"/>
              </a:ext>
            </a:extLst>
          </p:cNvPr>
          <p:cNvSpPr/>
          <p:nvPr/>
        </p:nvSpPr>
        <p:spPr>
          <a:xfrm>
            <a:off x="68719" y="1087090"/>
            <a:ext cx="346917" cy="353782"/>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5" name="Are we achieving"/>
          <p:cNvSpPr txBox="1"/>
          <p:nvPr/>
        </p:nvSpPr>
        <p:spPr>
          <a:xfrm>
            <a:off x="835762" y="2780465"/>
            <a:ext cx="3780415" cy="3231654"/>
          </a:xfrm>
          <a:prstGeom prst="rect">
            <a:avLst/>
          </a:prstGeom>
          <a:noFill/>
        </p:spPr>
        <p:txBody>
          <a:bodyPr wrap="square" rtlCol="0">
            <a:spAutoFit/>
          </a:bodyPr>
          <a:lstStyle/>
          <a:p>
            <a:r>
              <a:rPr lang="en-US" sz="1800" dirty="0">
                <a:solidFill>
                  <a:schemeClr val="tx1"/>
                </a:solidFill>
              </a:rPr>
              <a:t>Are we achieving desired winter ROS settings: </a:t>
            </a:r>
            <a:r>
              <a:rPr lang="en-US" sz="1800" dirty="0">
                <a:solidFill>
                  <a:srgbClr val="FF40FF"/>
                </a:solidFill>
              </a:rPr>
              <a:t>SPNM</a:t>
            </a:r>
            <a:r>
              <a:rPr lang="en-US" sz="1800" dirty="0">
                <a:solidFill>
                  <a:schemeClr val="tx1"/>
                </a:solidFill>
              </a:rPr>
              <a:t> to the north and </a:t>
            </a:r>
            <a:r>
              <a:rPr lang="en-US" sz="1800" dirty="0">
                <a:solidFill>
                  <a:schemeClr val="tx2">
                    <a:lumMod val="75000"/>
                  </a:schemeClr>
                </a:solidFill>
              </a:rPr>
              <a:t>SPM</a:t>
            </a:r>
            <a:r>
              <a:rPr lang="en-US" sz="1800" dirty="0">
                <a:solidFill>
                  <a:schemeClr val="tx1"/>
                </a:solidFill>
              </a:rPr>
              <a:t> to the south of the Needles Scenic Byway? </a:t>
            </a:r>
          </a:p>
          <a:p>
            <a:endParaRPr lang="en-US" sz="600" dirty="0">
              <a:solidFill>
                <a:schemeClr val="tx1"/>
              </a:solidFill>
            </a:endParaRPr>
          </a:p>
          <a:p>
            <a:r>
              <a:rPr lang="en-US" sz="1800" dirty="0">
                <a:solidFill>
                  <a:schemeClr val="tx1"/>
                </a:solidFill>
              </a:rPr>
              <a:t>Has the implementation of the OSVU map (consistent with LMP Winter ROS allocations) eliminated skier/snowmobiler conflicts adjacent to the Needles Scenic Byway and winter motorized use along the Coyote NST?  </a:t>
            </a:r>
          </a:p>
        </p:txBody>
      </p:sp>
      <p:pic>
        <p:nvPicPr>
          <p:cNvPr id="8" name="Fictional Forest Map" descr="A fictional forest map showing desired winter ROS conditions. " title="Fictional Forest Map"/>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2630" y="2429256"/>
            <a:ext cx="2839294" cy="3674379"/>
          </a:xfrm>
          <a:prstGeom prst="rect">
            <a:avLst/>
          </a:prstGeom>
        </p:spPr>
      </p:pic>
      <p:sp>
        <p:nvSpPr>
          <p:cNvPr id="16" name="Winter ROS Allocations Oval" descr="Oval circling a section of the Fictional National Forest containing winter Recreation Opportunity Spectrum allocations." title="Winter Recreation Opportunity Spectrum  allocation oval"/>
          <p:cNvSpPr/>
          <p:nvPr/>
        </p:nvSpPr>
        <p:spPr>
          <a:xfrm>
            <a:off x="5294600" y="4012311"/>
            <a:ext cx="402383" cy="512698"/>
          </a:xfrm>
          <a:prstGeom prst="donut">
            <a:avLst>
              <a:gd name="adj" fmla="val 8097"/>
            </a:avLst>
          </a:prstGeom>
          <a:solidFill>
            <a:schemeClr val="accent2">
              <a:lumMod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cxnSp>
        <p:nvCxnSpPr>
          <p:cNvPr id="17" name="Winter ROS Allocations Arrow" descr="Arrow connecting the text about winter Recreation Opportunity Spectrum allocations to an oval encircling the point of reference on the Fictional National Forest map." title="Winter ROS Allocations Arrow"/>
          <p:cNvCxnSpPr>
            <a:endCxn id="16" idx="2"/>
          </p:cNvCxnSpPr>
          <p:nvPr/>
        </p:nvCxnSpPr>
        <p:spPr>
          <a:xfrm>
            <a:off x="4587827" y="4268660"/>
            <a:ext cx="706773" cy="0"/>
          </a:xfrm>
          <a:prstGeom prst="straightConnector1">
            <a:avLst/>
          </a:prstGeom>
          <a:ln w="762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Has OSV use along"/>
          <p:cNvSpPr/>
          <p:nvPr/>
        </p:nvSpPr>
        <p:spPr>
          <a:xfrm>
            <a:off x="7816727" y="2224578"/>
            <a:ext cx="3375461" cy="1477328"/>
          </a:xfrm>
          <a:prstGeom prst="rect">
            <a:avLst/>
          </a:prstGeom>
        </p:spPr>
        <p:txBody>
          <a:bodyPr wrap="square">
            <a:spAutoFit/>
          </a:bodyPr>
          <a:lstStyle/>
          <a:p>
            <a:r>
              <a:rPr lang="en-US" sz="1800" dirty="0">
                <a:solidFill>
                  <a:schemeClr val="tx1"/>
                </a:solidFill>
              </a:rPr>
              <a:t>Has OSV use along the Coyote NST and in the Snowy Peaks Wilderness been eliminated to achieve </a:t>
            </a:r>
            <a:r>
              <a:rPr lang="en-US" sz="1800" dirty="0">
                <a:solidFill>
                  <a:srgbClr val="FF40FF"/>
                </a:solidFill>
              </a:rPr>
              <a:t>desired SPNM </a:t>
            </a:r>
            <a:r>
              <a:rPr lang="en-US" sz="1800" dirty="0">
                <a:solidFill>
                  <a:schemeClr val="tx1"/>
                </a:solidFill>
              </a:rPr>
              <a:t>and Primitive ROS Settings?</a:t>
            </a:r>
          </a:p>
        </p:txBody>
      </p:sp>
      <p:sp>
        <p:nvSpPr>
          <p:cNvPr id="24" name="Coyote National Scenic Trail Oval" descr="Oval circling a section of the Fictional National Forest containing a portion of the Coyote National Scenic Trail." title="Coyote National Scenic Trail Oval"/>
          <p:cNvSpPr/>
          <p:nvPr/>
        </p:nvSpPr>
        <p:spPr>
          <a:xfrm rot="5400000">
            <a:off x="5951809" y="3408575"/>
            <a:ext cx="392497" cy="1110717"/>
          </a:xfrm>
          <a:prstGeom prst="donut">
            <a:avLst>
              <a:gd name="adj" fmla="val 8097"/>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cxnSp>
        <p:nvCxnSpPr>
          <p:cNvPr id="25" name="Coyote National Scenic Trail Arrow" descr="Arrow connecting the text about OSV use along the Coyote National Scenic Trail to an oval encircling the point of reference on the Fictional National Forest map." title="Coyote National Scenic Trail Arrow"/>
          <p:cNvCxnSpPr/>
          <p:nvPr/>
        </p:nvCxnSpPr>
        <p:spPr>
          <a:xfrm flipH="1">
            <a:off x="6671747" y="3168163"/>
            <a:ext cx="1082349" cy="727546"/>
          </a:xfrm>
          <a:prstGeom prst="straightConnector1">
            <a:avLst/>
          </a:prstGeom>
          <a:ln w="762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Has a groomed"/>
          <p:cNvSpPr txBox="1"/>
          <p:nvPr/>
        </p:nvSpPr>
        <p:spPr>
          <a:xfrm>
            <a:off x="7869727" y="4209256"/>
            <a:ext cx="3505341" cy="1200329"/>
          </a:xfrm>
          <a:prstGeom prst="rect">
            <a:avLst/>
          </a:prstGeom>
          <a:noFill/>
        </p:spPr>
        <p:txBody>
          <a:bodyPr wrap="square" rtlCol="0">
            <a:spAutoFit/>
          </a:bodyPr>
          <a:lstStyle/>
          <a:p>
            <a:r>
              <a:rPr lang="en-US" sz="1800" dirty="0">
                <a:solidFill>
                  <a:schemeClr val="tx1"/>
                </a:solidFill>
              </a:rPr>
              <a:t>Has a groomed OSV route been established between Gold City and existing groomed routes from Monastery? </a:t>
            </a:r>
          </a:p>
        </p:txBody>
      </p:sp>
      <p:sp>
        <p:nvSpPr>
          <p:cNvPr id="22" name="Groomed OSV Route Oval" descr="Oval circling a section of the Fictional National Forest containing a groomed OSV route." title="Groomed OSV Route Oval"/>
          <p:cNvSpPr/>
          <p:nvPr/>
        </p:nvSpPr>
        <p:spPr>
          <a:xfrm rot="2489103">
            <a:off x="6303950" y="4145406"/>
            <a:ext cx="434167" cy="968869"/>
          </a:xfrm>
          <a:prstGeom prst="donut">
            <a:avLst>
              <a:gd name="adj" fmla="val 8097"/>
            </a:avLst>
          </a:prstGeom>
          <a:solidFill>
            <a:schemeClr val="accent2">
              <a:lumMod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cxnSp>
        <p:nvCxnSpPr>
          <p:cNvPr id="23" name="Groomed OSV Route Arrow" descr="Arrow connecting the text about a groomed OSV route to an oval encircling the point of reference on the Fictional National Forest map." title="Groomed OSV Route Arrow"/>
          <p:cNvCxnSpPr/>
          <p:nvPr/>
        </p:nvCxnSpPr>
        <p:spPr>
          <a:xfrm flipH="1">
            <a:off x="6828104" y="4597181"/>
            <a:ext cx="988622" cy="0"/>
          </a:xfrm>
          <a:prstGeom prst="straightConnector1">
            <a:avLst/>
          </a:prstGeom>
          <a:ln w="762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Has OSV"/>
          <p:cNvSpPr txBox="1"/>
          <p:nvPr/>
        </p:nvSpPr>
        <p:spPr>
          <a:xfrm>
            <a:off x="7816726" y="5547483"/>
            <a:ext cx="4118412" cy="646331"/>
          </a:xfrm>
          <a:prstGeom prst="rect">
            <a:avLst/>
          </a:prstGeom>
          <a:noFill/>
        </p:spPr>
        <p:txBody>
          <a:bodyPr wrap="square" rtlCol="0">
            <a:spAutoFit/>
          </a:bodyPr>
          <a:lstStyle/>
          <a:p>
            <a:r>
              <a:rPr lang="en-US" sz="1800" dirty="0">
                <a:solidFill>
                  <a:schemeClr val="tx1"/>
                </a:solidFill>
              </a:rPr>
              <a:t>Has OSV use been eliminated to move </a:t>
            </a:r>
            <a:r>
              <a:rPr lang="en-US" sz="1800" dirty="0">
                <a:solidFill>
                  <a:schemeClr val="accent1">
                    <a:lumMod val="60000"/>
                    <a:lumOff val="40000"/>
                  </a:schemeClr>
                </a:solidFill>
              </a:rPr>
              <a:t>existing SPM</a:t>
            </a:r>
            <a:r>
              <a:rPr lang="en-US" sz="1800" dirty="0">
                <a:solidFill>
                  <a:schemeClr val="tx1"/>
                </a:solidFill>
              </a:rPr>
              <a:t> to </a:t>
            </a:r>
            <a:r>
              <a:rPr lang="en-US" sz="1800" dirty="0">
                <a:solidFill>
                  <a:srgbClr val="FF40FF"/>
                </a:solidFill>
              </a:rPr>
              <a:t>desired SPNM?</a:t>
            </a:r>
          </a:p>
        </p:txBody>
      </p:sp>
      <p:sp>
        <p:nvSpPr>
          <p:cNvPr id="2" name="OSV Use Elimination Oval" descr="Oval circling a section of the Fictional National Forest where OSV use is to be eliminated.." title="OSV Use Elimination Oval"/>
          <p:cNvSpPr/>
          <p:nvPr/>
        </p:nvSpPr>
        <p:spPr>
          <a:xfrm>
            <a:off x="6037507" y="5166002"/>
            <a:ext cx="790598" cy="846117"/>
          </a:xfrm>
          <a:prstGeom prst="donut">
            <a:avLst>
              <a:gd name="adj" fmla="val 4717"/>
            </a:avLst>
          </a:prstGeom>
          <a:solidFill>
            <a:schemeClr val="accent2">
              <a:lumMod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cxnSp>
        <p:nvCxnSpPr>
          <p:cNvPr id="6" name="OSV Use Elimination Arrow" descr="Arrow connecting the text asking whether OSV use had been eliminated to an oval encircling the point of reference on the Fictional National Forest map." title="OSV Use Arrow"/>
          <p:cNvCxnSpPr/>
          <p:nvPr/>
        </p:nvCxnSpPr>
        <p:spPr>
          <a:xfrm flipH="1">
            <a:off x="6828104" y="5686584"/>
            <a:ext cx="988622" cy="0"/>
          </a:xfrm>
          <a:prstGeom prst="straightConnector1">
            <a:avLst/>
          </a:prstGeom>
          <a:ln w="762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3385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tep 3">
            <a:extLst>
              <a:ext uri="{FF2B5EF4-FFF2-40B4-BE49-F238E27FC236}">
                <a16:creationId xmlns:a16="http://schemas.microsoft.com/office/drawing/2014/main" id="{416EC1B5-7A50-8047-A6A3-A6AD318262DE}"/>
              </a:ext>
            </a:extLst>
          </p:cNvPr>
          <p:cNvSpPr>
            <a:spLocks noGrp="1"/>
          </p:cNvSpPr>
          <p:nvPr>
            <p:ph type="ctrTitle"/>
          </p:nvPr>
        </p:nvSpPr>
        <p:spPr>
          <a:xfrm>
            <a:off x="1720691" y="486596"/>
            <a:ext cx="10471309" cy="1517666"/>
          </a:xfrm>
          <a:ln>
            <a:noFill/>
          </a:ln>
        </p:spPr>
        <p:txBody>
          <a:bodyPr>
            <a:noAutofit/>
          </a:bodyPr>
          <a:lstStyle/>
          <a:p>
            <a:pPr algn="l"/>
            <a:r>
              <a:rPr lang="en-US" dirty="0"/>
              <a:t>Step 3 Example</a:t>
            </a:r>
            <a:br>
              <a:rPr lang="en-US" dirty="0">
                <a:solidFill>
                  <a:schemeClr val="bg1"/>
                </a:solidFill>
              </a:rPr>
            </a:br>
            <a:r>
              <a:rPr lang="en-US" dirty="0"/>
              <a:t>Integrate your plan of attack for on-the-ground monitoring</a:t>
            </a:r>
            <a:endParaRPr lang="en-US" dirty="0">
              <a:solidFill>
                <a:schemeClr val="bg1"/>
              </a:solidFill>
            </a:endParaRPr>
          </a:p>
        </p:txBody>
      </p:sp>
      <p:pic>
        <p:nvPicPr>
          <p:cNvPr id="13" name="MAP Logo" descr="A circular logo showing the interconnected  relationship of monitoring, assessing, and planning. " title="MAP Logo">
            <a:extLst>
              <a:ext uri="{FF2B5EF4-FFF2-40B4-BE49-F238E27FC236}">
                <a16:creationId xmlns:a16="http://schemas.microsoft.com/office/drawing/2014/main" id="{6037293E-90A7-4B5F-8737-A5D02E420892}"/>
              </a:ext>
            </a:extLst>
          </p:cNvPr>
          <p:cNvPicPr>
            <a:picLocks noChangeArrowheads="1"/>
          </p:cNvPicPr>
          <p:nvPr/>
        </p:nvPicPr>
        <p:blipFill rotWithShape="1">
          <a:blip r:embed="rId3">
            <a:extLst>
              <a:ext uri="{28A0092B-C50C-407E-A947-70E740481C1C}">
                <a14:useLocalDpi xmlns:a14="http://schemas.microsoft.com/office/drawing/2010/main" val="0"/>
              </a:ext>
            </a:extLst>
          </a:blip>
          <a:srcRect l="10819" t="9977" r="7099" b="9636"/>
          <a:stretch/>
        </p:blipFill>
        <p:spPr bwMode="auto">
          <a:xfrm>
            <a:off x="313311" y="388252"/>
            <a:ext cx="1297125" cy="1297125"/>
          </a:xfrm>
          <a:prstGeom prst="ellipse">
            <a:avLst/>
          </a:prstGeom>
          <a:ln w="254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Monitoring Arrow" descr="Brown arrow pointing to the &quot;Monitor&quot; phase of the Monitor-Assess-Plan logo." title="Monitoring Arrow">
            <a:extLst>
              <a:ext uri="{FF2B5EF4-FFF2-40B4-BE49-F238E27FC236}">
                <a16:creationId xmlns:a16="http://schemas.microsoft.com/office/drawing/2014/main" id="{CD1CE255-6DFC-4421-93B7-9E50B5606964}"/>
              </a:ext>
            </a:extLst>
          </p:cNvPr>
          <p:cNvSpPr/>
          <p:nvPr/>
        </p:nvSpPr>
        <p:spPr>
          <a:xfrm>
            <a:off x="68719" y="1087090"/>
            <a:ext cx="346917" cy="353782"/>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8" name="Fictional Forest Map" descr="A fictional forest map showing desired winter ROS conditions. " title="Fictional Forest Map"/>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3748" y="2244436"/>
            <a:ext cx="3183544" cy="4119879"/>
          </a:xfrm>
          <a:prstGeom prst="rect">
            <a:avLst/>
          </a:prstGeom>
        </p:spPr>
      </p:pic>
      <p:sp>
        <p:nvSpPr>
          <p:cNvPr id="2" name="Oval 1" descr="A brown oval circling a section within the Fictional National Forest map." title="Oval 1"/>
          <p:cNvSpPr/>
          <p:nvPr/>
        </p:nvSpPr>
        <p:spPr>
          <a:xfrm>
            <a:off x="3061769" y="5345773"/>
            <a:ext cx="886454" cy="948704"/>
          </a:xfrm>
          <a:prstGeom prst="donut">
            <a:avLst>
              <a:gd name="adj" fmla="val 4703"/>
            </a:avLst>
          </a:prstGeom>
          <a:solidFill>
            <a:schemeClr val="accent2">
              <a:lumMod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22" name="Oval 2" descr="A brown oval circling a section within the Fictional National Forest map." title="Oval 2"/>
          <p:cNvSpPr/>
          <p:nvPr/>
        </p:nvSpPr>
        <p:spPr>
          <a:xfrm rot="2489103">
            <a:off x="3360517" y="4164626"/>
            <a:ext cx="486808" cy="1086340"/>
          </a:xfrm>
          <a:prstGeom prst="donut">
            <a:avLst>
              <a:gd name="adj" fmla="val 13018"/>
            </a:avLst>
          </a:prstGeom>
          <a:solidFill>
            <a:schemeClr val="accent2">
              <a:lumMod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24" name="Oval 3" descr="A brown oval circling a section within the Fictional National Forest map." title="Oval 3"/>
          <p:cNvSpPr/>
          <p:nvPr/>
        </p:nvSpPr>
        <p:spPr>
          <a:xfrm rot="5400000">
            <a:off x="3037993" y="3295475"/>
            <a:ext cx="440085" cy="1245386"/>
          </a:xfrm>
          <a:prstGeom prst="donut">
            <a:avLst>
              <a:gd name="adj" fmla="val 14905"/>
            </a:avLst>
          </a:prstGeom>
          <a:solidFill>
            <a:schemeClr val="accent2">
              <a:lumMod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16" name="Oval 4" descr="A brown oval circling a section within the Fictional National Forest map." title="Oval 4"/>
          <p:cNvSpPr/>
          <p:nvPr/>
        </p:nvSpPr>
        <p:spPr>
          <a:xfrm>
            <a:off x="2200309" y="3843901"/>
            <a:ext cx="451170" cy="574860"/>
          </a:xfrm>
          <a:prstGeom prst="donut">
            <a:avLst>
              <a:gd name="adj" fmla="val 8097"/>
            </a:avLst>
          </a:prstGeom>
          <a:solidFill>
            <a:schemeClr val="accent2">
              <a:lumMod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solidFill>
            </a:endParaRPr>
          </a:p>
        </p:txBody>
      </p:sp>
      <p:sp>
        <p:nvSpPr>
          <p:cNvPr id="32" name="Look at other"/>
          <p:cNvSpPr txBox="1"/>
          <p:nvPr/>
        </p:nvSpPr>
        <p:spPr>
          <a:xfrm>
            <a:off x="4906641" y="2110635"/>
            <a:ext cx="4327120" cy="4154984"/>
          </a:xfrm>
          <a:prstGeom prst="rect">
            <a:avLst/>
          </a:prstGeom>
          <a:noFill/>
        </p:spPr>
        <p:txBody>
          <a:bodyPr wrap="square" rtlCol="0">
            <a:spAutoFit/>
          </a:bodyPr>
          <a:lstStyle/>
          <a:p>
            <a:pPr marL="214313" indent="-214313">
              <a:buFont typeface="Arial" panose="020B0604020202020204" pitchFamily="34" charset="0"/>
              <a:buChar char="•"/>
            </a:pPr>
            <a:r>
              <a:rPr lang="en-US" sz="2400" dirty="0">
                <a:solidFill>
                  <a:schemeClr val="tx1"/>
                </a:solidFill>
                <a:latin typeface="+mn-lt"/>
              </a:rPr>
              <a:t>Look at other monitoring questions in the land management plan Monitoring Program;</a:t>
            </a:r>
          </a:p>
          <a:p>
            <a:r>
              <a:rPr lang="en-US" sz="2400" dirty="0">
                <a:solidFill>
                  <a:schemeClr val="tx1"/>
                </a:solidFill>
                <a:latin typeface="+mn-lt"/>
              </a:rPr>
              <a:t> </a:t>
            </a:r>
          </a:p>
          <a:p>
            <a:pPr marL="214313" indent="-214313">
              <a:buFont typeface="Arial" panose="020B0604020202020204" pitchFamily="34" charset="0"/>
              <a:buChar char="•"/>
            </a:pPr>
            <a:r>
              <a:rPr lang="en-US" sz="2400" dirty="0">
                <a:solidFill>
                  <a:schemeClr val="tx1"/>
                </a:solidFill>
                <a:latin typeface="+mn-lt"/>
              </a:rPr>
              <a:t>Consider </a:t>
            </a:r>
            <a:r>
              <a:rPr lang="en-US" sz="2400" i="1" dirty="0">
                <a:solidFill>
                  <a:schemeClr val="tx1"/>
                </a:solidFill>
                <a:latin typeface="+mn-lt"/>
              </a:rPr>
              <a:t>other </a:t>
            </a:r>
            <a:r>
              <a:rPr lang="en-US" sz="2400" dirty="0">
                <a:solidFill>
                  <a:schemeClr val="tx1"/>
                </a:solidFill>
                <a:latin typeface="+mn-lt"/>
              </a:rPr>
              <a:t>monitoring (not tied to land management plan monitoring); and</a:t>
            </a:r>
          </a:p>
          <a:p>
            <a:pPr marL="214313" indent="-214313">
              <a:buFont typeface="Arial" panose="020B0604020202020204" pitchFamily="34" charset="0"/>
              <a:buChar char="•"/>
            </a:pPr>
            <a:endParaRPr lang="en-US" sz="2400" dirty="0">
              <a:solidFill>
                <a:schemeClr val="tx1"/>
              </a:solidFill>
              <a:latin typeface="+mn-lt"/>
            </a:endParaRPr>
          </a:p>
          <a:p>
            <a:pPr marL="214313" indent="-214313">
              <a:buFont typeface="Arial" panose="020B0604020202020204" pitchFamily="34" charset="0"/>
              <a:buChar char="•"/>
            </a:pPr>
            <a:r>
              <a:rPr lang="en-US" sz="2400" dirty="0">
                <a:solidFill>
                  <a:schemeClr val="tx1"/>
                </a:solidFill>
                <a:latin typeface="+mn-lt"/>
              </a:rPr>
              <a:t>Identify intersections to create efficiencies.</a:t>
            </a:r>
          </a:p>
        </p:txBody>
      </p:sp>
      <p:pic>
        <p:nvPicPr>
          <p:cNvPr id="19" name="Laces Picture" descr="Several different colored laces are being tied together. " title="Laces">
            <a:extLst>
              <a:ext uri="{FF2B5EF4-FFF2-40B4-BE49-F238E27FC236}">
                <a16:creationId xmlns:a16="http://schemas.microsoft.com/office/drawing/2014/main" id="{8E90753F-C830-D34A-ADD2-1A4EBCEF12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437805" y="3158182"/>
            <a:ext cx="2854351" cy="1079885"/>
          </a:xfrm>
          <a:prstGeom prst="rect">
            <a:avLst/>
          </a:prstGeom>
          <a:ln w="38100">
            <a:solidFill>
              <a:schemeClr val="accent6"/>
            </a:solidFill>
          </a:ln>
        </p:spPr>
      </p:pic>
      <p:sp>
        <p:nvSpPr>
          <p:cNvPr id="33" name="For example.."/>
          <p:cNvSpPr txBox="1"/>
          <p:nvPr/>
        </p:nvSpPr>
        <p:spPr>
          <a:xfrm>
            <a:off x="10292121" y="6396335"/>
            <a:ext cx="1899879" cy="461665"/>
          </a:xfrm>
          <a:prstGeom prst="rect">
            <a:avLst/>
          </a:prstGeom>
          <a:noFill/>
        </p:spPr>
        <p:txBody>
          <a:bodyPr wrap="none" rtlCol="0">
            <a:spAutoFit/>
          </a:bodyPr>
          <a:lstStyle/>
          <a:p>
            <a:pPr algn="r"/>
            <a:r>
              <a:rPr lang="en-US" sz="2400" i="1" dirty="0">
                <a:solidFill>
                  <a:srgbClr val="FFC000"/>
                </a:solidFill>
                <a:latin typeface="+mn-lt"/>
              </a:rPr>
              <a:t>For example…</a:t>
            </a:r>
          </a:p>
        </p:txBody>
      </p:sp>
    </p:spTree>
    <p:extLst>
      <p:ext uri="{BB962C8B-B14F-4D97-AF65-F5344CB8AC3E}">
        <p14:creationId xmlns:p14="http://schemas.microsoft.com/office/powerpoint/2010/main" val="2305684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D5469E-67F3-486A-85FD-A9EF677CD061}"/>
              </a:ext>
            </a:extLst>
          </p:cNvPr>
          <p:cNvSpPr>
            <a:spLocks noGrp="1"/>
          </p:cNvSpPr>
          <p:nvPr>
            <p:ph type="ctrTitle"/>
          </p:nvPr>
        </p:nvSpPr>
        <p:spPr>
          <a:xfrm>
            <a:off x="0" y="227084"/>
            <a:ext cx="4578350" cy="1025832"/>
          </a:xfrm>
        </p:spPr>
        <p:txBody>
          <a:bodyPr/>
          <a:lstStyle/>
          <a:p>
            <a:r>
              <a:rPr lang="en-US" sz="3600" dirty="0">
                <a:latin typeface="+mj-lt"/>
              </a:rPr>
              <a:t>Training Roadmap</a:t>
            </a:r>
          </a:p>
        </p:txBody>
      </p:sp>
      <p:grpSp>
        <p:nvGrpSpPr>
          <p:cNvPr id="3" name="Group 2" descr="Training Roadmap">
            <a:extLst>
              <a:ext uri="{FF2B5EF4-FFF2-40B4-BE49-F238E27FC236}">
                <a16:creationId xmlns:a16="http://schemas.microsoft.com/office/drawing/2014/main" id="{5C9557B8-D816-449E-A1CD-2A21BE0F788B}"/>
              </a:ext>
            </a:extLst>
          </p:cNvPr>
          <p:cNvGrpSpPr/>
          <p:nvPr/>
        </p:nvGrpSpPr>
        <p:grpSpPr>
          <a:xfrm>
            <a:off x="1112729" y="519942"/>
            <a:ext cx="10670952" cy="5946426"/>
            <a:chOff x="1112729" y="519942"/>
            <a:chExt cx="10670952" cy="5946426"/>
          </a:xfrm>
        </p:grpSpPr>
        <p:pic>
          <p:nvPicPr>
            <p:cNvPr id="104" name="Picture 103" descr="Icon legend">
              <a:extLst>
                <a:ext uri="{FF2B5EF4-FFF2-40B4-BE49-F238E27FC236}">
                  <a16:creationId xmlns:a16="http://schemas.microsoft.com/office/drawing/2014/main" id="{CE1A70A8-A061-4747-87DA-C7C4018A93E5}"/>
                </a:ext>
              </a:extLst>
            </p:cNvPr>
            <p:cNvPicPr>
              <a:picLocks noChangeAspect="1"/>
            </p:cNvPicPr>
            <p:nvPr/>
          </p:nvPicPr>
          <p:blipFill>
            <a:blip r:embed="rId3"/>
            <a:stretch>
              <a:fillRect/>
            </a:stretch>
          </p:blipFill>
          <p:spPr>
            <a:xfrm>
              <a:off x="1412160" y="2915200"/>
              <a:ext cx="1597290" cy="1194920"/>
            </a:xfrm>
            <a:prstGeom prst="rect">
              <a:avLst/>
            </a:prstGeom>
          </p:spPr>
        </p:pic>
        <p:pic>
          <p:nvPicPr>
            <p:cNvPr id="105" name="Picture 104" descr="Map legend">
              <a:extLst>
                <a:ext uri="{FF2B5EF4-FFF2-40B4-BE49-F238E27FC236}">
                  <a16:creationId xmlns:a16="http://schemas.microsoft.com/office/drawing/2014/main" id="{EA1E0526-1F45-4B23-B905-FAB9ADD55AAA}"/>
                </a:ext>
              </a:extLst>
            </p:cNvPr>
            <p:cNvPicPr>
              <a:picLocks noChangeAspect="1"/>
            </p:cNvPicPr>
            <p:nvPr/>
          </p:nvPicPr>
          <p:blipFill>
            <a:blip r:embed="rId4"/>
            <a:stretch>
              <a:fillRect/>
            </a:stretch>
          </p:blipFill>
          <p:spPr>
            <a:xfrm>
              <a:off x="1112729" y="4212588"/>
              <a:ext cx="2395936" cy="2011854"/>
            </a:xfrm>
            <a:prstGeom prst="rect">
              <a:avLst/>
            </a:prstGeom>
          </p:spPr>
        </p:pic>
        <p:pic>
          <p:nvPicPr>
            <p:cNvPr id="12" name="Picture 11" descr="The sustainable recreation roadmap.">
              <a:extLst>
                <a:ext uri="{FF2B5EF4-FFF2-40B4-BE49-F238E27FC236}">
                  <a16:creationId xmlns:a16="http://schemas.microsoft.com/office/drawing/2014/main" id="{58022E57-3925-4471-925E-5701133183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 b="97750" l="3140" r="98703">
                          <a14:foregroundMark x1="4915" y1="59100" x2="11195" y2="60078"/>
                          <a14:foregroundMark x1="11195" y1="60078" x2="72423" y2="44814"/>
                          <a14:foregroundMark x1="72423" y1="44814" x2="78771" y2="39824"/>
                          <a14:foregroundMark x1="78771" y1="39824" x2="85392" y2="27202"/>
                          <a14:foregroundMark x1="85392" y1="27202" x2="84096" y2="18689"/>
                          <a14:foregroundMark x1="84096" y1="18689" x2="72969" y2="6947"/>
                          <a14:foregroundMark x1="72969" y1="6947" x2="49078" y2="4305"/>
                          <a14:foregroundMark x1="49078" y1="4305" x2="36382" y2="10470"/>
                          <a14:foregroundMark x1="36382" y1="10470" x2="33106" y2="15264"/>
                          <a14:foregroundMark x1="5529" y1="55969" x2="3276" y2="66438"/>
                          <a14:foregroundMark x1="75358" y1="3425" x2="87986" y2="13503"/>
                          <a14:foregroundMark x1="87986" y1="13503" x2="95154" y2="31213"/>
                          <a14:foregroundMark x1="95154" y1="31213" x2="96928" y2="59785"/>
                          <a14:foregroundMark x1="96928" y1="59785" x2="93515" y2="78474"/>
                          <a14:foregroundMark x1="93515" y1="78474" x2="88328" y2="83953"/>
                          <a14:foregroundMark x1="88328" y1="83953" x2="71945" y2="91389"/>
                          <a14:foregroundMark x1="71945" y1="91389" x2="49147" y2="94227"/>
                          <a14:foregroundMark x1="49147" y1="94227" x2="38976" y2="89432"/>
                          <a14:foregroundMark x1="70171" y1="97945" x2="46280" y2="95793"/>
                          <a14:foregroundMark x1="94198" y1="22701" x2="92218" y2="44129"/>
                          <a14:foregroundMark x1="92218" y1="44129" x2="86553" y2="56360"/>
                          <a14:foregroundMark x1="86553" y1="56360" x2="76382" y2="61840"/>
                          <a14:foregroundMark x1="76382" y1="61840" x2="32696" y2="60763"/>
                          <a14:foregroundMark x1="32696" y1="60763" x2="20956" y2="65656"/>
                          <a14:foregroundMark x1="20956" y1="65656" x2="16314" y2="70841"/>
                          <a14:foregroundMark x1="16314" y1="70841" x2="14676" y2="63405"/>
                          <a14:foregroundMark x1="14676" y1="63405" x2="8737" y2="64286"/>
                          <a14:foregroundMark x1="8737" y1="64286" x2="11809" y2="71526"/>
                          <a14:foregroundMark x1="11809" y1="71526" x2="47031" y2="87182"/>
                          <a14:foregroundMark x1="47031" y1="87182" x2="53720" y2="87182"/>
                          <a14:foregroundMark x1="53720" y1="87182" x2="59317" y2="86791"/>
                          <a14:foregroundMark x1="59317" y1="86791" x2="67850" y2="81605"/>
                          <a14:foregroundMark x1="67850" y1="81605" x2="74061" y2="69667"/>
                          <a14:foregroundMark x1="74061" y1="69667" x2="73584" y2="58415"/>
                          <a14:foregroundMark x1="73584" y1="58415" x2="70444" y2="50196"/>
                          <a14:foregroundMark x1="70444" y1="50196" x2="64573" y2="45010"/>
                          <a14:foregroundMark x1="64573" y1="45010" x2="58157" y2="46771"/>
                          <a14:foregroundMark x1="58157" y1="46771" x2="50648" y2="57436"/>
                          <a14:foregroundMark x1="50648" y1="57436" x2="48737" y2="70450"/>
                          <a14:foregroundMark x1="48737" y1="70450" x2="58976" y2="84638"/>
                          <a14:foregroundMark x1="58976" y1="84638" x2="81706" y2="81800"/>
                          <a14:foregroundMark x1="81706" y1="81800" x2="94130" y2="65656"/>
                          <a14:foregroundMark x1="94130" y1="65656" x2="87713" y2="38552"/>
                          <a14:foregroundMark x1="87713" y1="38552" x2="65802" y2="20352"/>
                          <a14:foregroundMark x1="65802" y1="20352" x2="52082" y2="29256"/>
                          <a14:foregroundMark x1="52082" y1="29256" x2="45666" y2="44912"/>
                          <a14:foregroundMark x1="45666" y1="44912" x2="46621" y2="53718"/>
                          <a14:foregroundMark x1="46621" y1="53718" x2="52423" y2="54599"/>
                          <a14:foregroundMark x1="52423" y1="54599" x2="62048" y2="39530"/>
                          <a14:foregroundMark x1="62048" y1="39530" x2="58635" y2="18102"/>
                          <a14:foregroundMark x1="58635" y1="18102" x2="44505" y2="15851"/>
                          <a14:foregroundMark x1="44505" y1="15851" x2="36109" y2="33366"/>
                          <a14:foregroundMark x1="36109" y1="33366" x2="44710" y2="35519"/>
                          <a14:foregroundMark x1="44710" y1="35519" x2="48737" y2="25538"/>
                          <a14:foregroundMark x1="48737" y1="25538" x2="44027" y2="39628"/>
                          <a14:foregroundMark x1="44027" y1="39628" x2="46416" y2="59491"/>
                          <a14:foregroundMark x1="46416" y1="59491" x2="66416" y2="51272"/>
                          <a14:foregroundMark x1="66416" y1="51272" x2="71399" y2="27006"/>
                          <a14:foregroundMark x1="71399" y1="27006" x2="43754" y2="50000"/>
                          <a14:foregroundMark x1="43754" y1="50000" x2="49147" y2="75734"/>
                          <a14:foregroundMark x1="49147" y1="75734" x2="67918" y2="51957"/>
                          <a14:foregroundMark x1="67918" y1="51957" x2="60614" y2="42759"/>
                          <a14:foregroundMark x1="60614" y1="42759" x2="54744" y2="68591"/>
                          <a14:foregroundMark x1="54744" y1="68591" x2="66621" y2="74266"/>
                          <a14:foregroundMark x1="66621" y1="74266" x2="63345" y2="55479"/>
                          <a14:foregroundMark x1="63345" y1="55479" x2="46143" y2="61546"/>
                          <a14:foregroundMark x1="46143" y1="61546" x2="50990" y2="83659"/>
                          <a14:foregroundMark x1="50990" y1="83659" x2="59727" y2="76223"/>
                          <a14:foregroundMark x1="59727" y1="76223" x2="51195" y2="84834"/>
                          <a14:foregroundMark x1="51195" y1="84834" x2="46621" y2="75734"/>
                          <a14:foregroundMark x1="46621" y1="75734" x2="39659" y2="75538"/>
                          <a14:foregroundMark x1="39659" y1="75538" x2="36792" y2="83464"/>
                          <a14:foregroundMark x1="36792" y1="83464" x2="48601" y2="98239"/>
                          <a14:foregroundMark x1="48601" y1="98239" x2="74744" y2="98239"/>
                          <a14:foregroundMark x1="74744" y1="98239" x2="90512" y2="90802"/>
                          <a14:foregroundMark x1="90512" y1="90802" x2="84573" y2="67025"/>
                          <a14:foregroundMark x1="84573" y1="67025" x2="49352" y2="7730"/>
                          <a14:foregroundMark x1="49352" y1="7730" x2="35427" y2="98"/>
                          <a14:foregroundMark x1="35427" y1="98" x2="28532" y2="7534"/>
                          <a14:foregroundMark x1="28532" y1="7534" x2="31741" y2="29843"/>
                          <a14:foregroundMark x1="31741" y1="29843" x2="46894" y2="92172"/>
                          <a14:foregroundMark x1="46894" y1="92172" x2="48055" y2="94618"/>
                          <a14:foregroundMark x1="94198" y1="21722" x2="92218" y2="30724"/>
                          <a14:foregroundMark x1="92218" y1="30724" x2="91399" y2="60176"/>
                          <a14:foregroundMark x1="91399" y1="60176" x2="94403" y2="67710"/>
                          <a14:foregroundMark x1="94403" y1="67710" x2="95495" y2="68591"/>
                          <a14:foregroundMark x1="98703" y1="44227" x2="98703" y2="44227"/>
                        </a14:backgroundRemoval>
                      </a14:imgEffect>
                    </a14:imgLayer>
                  </a14:imgProps>
                </a:ext>
              </a:extLst>
            </a:blip>
            <a:stretch>
              <a:fillRect/>
            </a:stretch>
          </p:blipFill>
          <p:spPr>
            <a:xfrm>
              <a:off x="3443622" y="519942"/>
              <a:ext cx="8340059" cy="5818116"/>
            </a:xfrm>
            <a:prstGeom prst="rect">
              <a:avLst/>
            </a:prstGeom>
          </p:spPr>
        </p:pic>
        <p:sp>
          <p:nvSpPr>
            <p:cNvPr id="2" name="Arrow: Up 1" descr="Down Arrow.&#10;&#10;Arrow pointing at number 4.">
              <a:extLst>
                <a:ext uri="{FF2B5EF4-FFF2-40B4-BE49-F238E27FC236}">
                  <a16:creationId xmlns:a16="http://schemas.microsoft.com/office/drawing/2014/main" id="{9BF65097-D332-4D2B-8917-40244D593ECD}"/>
                </a:ext>
              </a:extLst>
            </p:cNvPr>
            <p:cNvSpPr/>
            <p:nvPr/>
          </p:nvSpPr>
          <p:spPr>
            <a:xfrm rot="14914992" flipV="1">
              <a:off x="6627251" y="5390672"/>
              <a:ext cx="391500" cy="1120982"/>
            </a:xfrm>
            <a:prstGeom prst="upArrow">
              <a:avLst/>
            </a:prstGeom>
            <a:solidFill>
              <a:schemeClr val="tx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You are here">
              <a:extLst>
                <a:ext uri="{FF2B5EF4-FFF2-40B4-BE49-F238E27FC236}">
                  <a16:creationId xmlns:a16="http://schemas.microsoft.com/office/drawing/2014/main" id="{40E25C12-6C28-426F-AF59-2D97ADBB7BF0}"/>
                </a:ext>
              </a:extLst>
            </p:cNvPr>
            <p:cNvSpPr txBox="1"/>
            <p:nvPr/>
          </p:nvSpPr>
          <p:spPr>
            <a:xfrm>
              <a:off x="5181610" y="5754542"/>
              <a:ext cx="1299244" cy="711826"/>
            </a:xfrm>
            <a:prstGeom prst="rect">
              <a:avLst/>
            </a:prstGeom>
            <a:noFill/>
          </p:spPr>
          <p:txBody>
            <a:bodyPr wrap="square" rtlCol="0">
              <a:spAutoFit/>
            </a:bodyPr>
            <a:lstStyle/>
            <a:p>
              <a:pPr algn="ctr">
                <a:lnSpc>
                  <a:spcPts val="2500"/>
                </a:lnSpc>
              </a:pPr>
              <a:r>
                <a:rPr lang="en-US" sz="1800" b="1" dirty="0">
                  <a:solidFill>
                    <a:prstClr val="white"/>
                  </a:solidFill>
                  <a:latin typeface="+mj-lt"/>
                  <a:cs typeface="Calibri" panose="020F0502020204030204" pitchFamily="34" charset="0"/>
                </a:rPr>
                <a:t>You Are Here</a:t>
              </a:r>
            </a:p>
          </p:txBody>
        </p:sp>
      </p:grpSp>
    </p:spTree>
    <p:extLst>
      <p:ext uri="{BB962C8B-B14F-4D97-AF65-F5344CB8AC3E}">
        <p14:creationId xmlns:p14="http://schemas.microsoft.com/office/powerpoint/2010/main" val="1584721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tep 3">
            <a:extLst>
              <a:ext uri="{FF2B5EF4-FFF2-40B4-BE49-F238E27FC236}">
                <a16:creationId xmlns:a16="http://schemas.microsoft.com/office/drawing/2014/main" id="{416EC1B5-7A50-8047-A6A3-A6AD318262DE}"/>
              </a:ext>
            </a:extLst>
          </p:cNvPr>
          <p:cNvSpPr>
            <a:spLocks noGrp="1"/>
          </p:cNvSpPr>
          <p:nvPr>
            <p:ph type="ctrTitle"/>
          </p:nvPr>
        </p:nvSpPr>
        <p:spPr>
          <a:xfrm>
            <a:off x="1720691" y="360066"/>
            <a:ext cx="9030436" cy="1563738"/>
          </a:xfrm>
          <a:ln>
            <a:noFill/>
          </a:ln>
        </p:spPr>
        <p:txBody>
          <a:bodyPr>
            <a:noAutofit/>
          </a:bodyPr>
          <a:lstStyle/>
          <a:p>
            <a:pPr algn="l"/>
            <a:r>
              <a:rPr lang="en-US" dirty="0"/>
              <a:t>Step 3 Example</a:t>
            </a:r>
            <a:br>
              <a:rPr lang="en-US" dirty="0"/>
            </a:br>
            <a:r>
              <a:rPr lang="en-US" dirty="0"/>
              <a:t>Desired Winter Recreation Opportunity Spectrum Monitoring</a:t>
            </a:r>
          </a:p>
        </p:txBody>
      </p:sp>
      <p:pic>
        <p:nvPicPr>
          <p:cNvPr id="30" name="MAP Logo" descr="A circular logo showing the interconnected  relationship of monitoring, assessing, and planning. " title="MAP Logo">
            <a:extLst>
              <a:ext uri="{FF2B5EF4-FFF2-40B4-BE49-F238E27FC236}">
                <a16:creationId xmlns:a16="http://schemas.microsoft.com/office/drawing/2014/main" id="{DD1524B2-A95F-4F83-9114-9AD7424302BD}"/>
              </a:ext>
            </a:extLst>
          </p:cNvPr>
          <p:cNvPicPr>
            <a:picLocks noChangeArrowheads="1"/>
          </p:cNvPicPr>
          <p:nvPr/>
        </p:nvPicPr>
        <p:blipFill rotWithShape="1">
          <a:blip r:embed="rId3">
            <a:extLst>
              <a:ext uri="{28A0092B-C50C-407E-A947-70E740481C1C}">
                <a14:useLocalDpi xmlns:a14="http://schemas.microsoft.com/office/drawing/2010/main" val="0"/>
              </a:ext>
            </a:extLst>
          </a:blip>
          <a:srcRect l="10819" t="9977" r="7099" b="9636"/>
          <a:stretch/>
        </p:blipFill>
        <p:spPr bwMode="auto">
          <a:xfrm>
            <a:off x="313311" y="388252"/>
            <a:ext cx="1297125" cy="1297125"/>
          </a:xfrm>
          <a:prstGeom prst="ellipse">
            <a:avLst/>
          </a:prstGeom>
          <a:ln w="254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Monitoring Arrow" descr="Brown arrow pointing to the &quot;Monitor&quot; phase of the Monitor-Assess-Plan logo." title="Monitoring Arrow">
            <a:extLst>
              <a:ext uri="{FF2B5EF4-FFF2-40B4-BE49-F238E27FC236}">
                <a16:creationId xmlns:a16="http://schemas.microsoft.com/office/drawing/2014/main" id="{0FBEF645-06BB-4055-85D3-93BCF2D17C33}"/>
              </a:ext>
            </a:extLst>
          </p:cNvPr>
          <p:cNvSpPr/>
          <p:nvPr/>
        </p:nvSpPr>
        <p:spPr>
          <a:xfrm>
            <a:off x="68719" y="1087090"/>
            <a:ext cx="346917" cy="353782"/>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Integrate your Plan of Attack">
            <a:extLst>
              <a:ext uri="{FF2B5EF4-FFF2-40B4-BE49-F238E27FC236}">
                <a16:creationId xmlns:a16="http://schemas.microsoft.com/office/drawing/2014/main" id="{C574133D-5C30-AB44-BDDD-5B28A5EF532D}"/>
              </a:ext>
            </a:extLst>
          </p:cNvPr>
          <p:cNvSpPr>
            <a:spLocks noGrp="1"/>
          </p:cNvSpPr>
          <p:nvPr>
            <p:ph type="body" sz="quarter" idx="10"/>
          </p:nvPr>
        </p:nvSpPr>
        <p:spPr>
          <a:xfrm>
            <a:off x="1158927" y="2143474"/>
            <a:ext cx="10153963" cy="600821"/>
          </a:xfrm>
          <a:noFill/>
          <a:ln>
            <a:noFill/>
          </a:ln>
        </p:spPr>
        <p:txBody>
          <a:bodyPr>
            <a:noAutofit/>
          </a:bodyPr>
          <a:lstStyle/>
          <a:p>
            <a:pPr marL="0" indent="0" algn="ctr">
              <a:spcBef>
                <a:spcPts val="0"/>
              </a:spcBef>
              <a:buNone/>
            </a:pPr>
            <a:r>
              <a:rPr lang="en-US" sz="2400" dirty="0"/>
              <a:t>Integrate your plan of attack for on-the-ground monitoring </a:t>
            </a:r>
          </a:p>
        </p:txBody>
      </p:sp>
      <p:pic>
        <p:nvPicPr>
          <p:cNvPr id="8" name="Fictional Forest Map" descr="A fictional forest map showing desired winter ROS conditions. " title="Fictional Forest Map"/>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1894" y="2915071"/>
            <a:ext cx="2839294" cy="3674379"/>
          </a:xfrm>
          <a:prstGeom prst="rect">
            <a:avLst/>
          </a:prstGeom>
        </p:spPr>
      </p:pic>
      <p:pic>
        <p:nvPicPr>
          <p:cNvPr id="19" name="Lace Picture" descr="Several different colored laces are being tied together. " title="Laces">
            <a:extLst>
              <a:ext uri="{FF2B5EF4-FFF2-40B4-BE49-F238E27FC236}">
                <a16:creationId xmlns:a16="http://schemas.microsoft.com/office/drawing/2014/main" id="{8E90753F-C830-D34A-ADD2-1A4EBCEF12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1688" y="3061668"/>
            <a:ext cx="1761772" cy="630865"/>
          </a:xfrm>
          <a:prstGeom prst="rect">
            <a:avLst/>
          </a:prstGeom>
          <a:ln w="38100">
            <a:solidFill>
              <a:schemeClr val="accent2">
                <a:lumMod val="75000"/>
              </a:schemeClr>
            </a:solidFill>
          </a:ln>
        </p:spPr>
      </p:pic>
      <p:sp>
        <p:nvSpPr>
          <p:cNvPr id="18" name="With"/>
          <p:cNvSpPr/>
          <p:nvPr/>
        </p:nvSpPr>
        <p:spPr>
          <a:xfrm>
            <a:off x="6235908" y="3722770"/>
            <a:ext cx="1612941" cy="369332"/>
          </a:xfrm>
          <a:prstGeom prst="rect">
            <a:avLst/>
          </a:prstGeom>
        </p:spPr>
        <p:txBody>
          <a:bodyPr wrap="none">
            <a:spAutoFit/>
          </a:bodyPr>
          <a:lstStyle/>
          <a:p>
            <a:r>
              <a:rPr lang="en-US" sz="1800" b="1" dirty="0">
                <a:solidFill>
                  <a:prstClr val="white"/>
                </a:solidFill>
                <a:latin typeface="+mn-lt"/>
              </a:rPr>
              <a:t>Integrate with: </a:t>
            </a:r>
            <a:endParaRPr lang="en-US" sz="1013" b="1" dirty="0">
              <a:latin typeface="+mn-lt"/>
            </a:endParaRPr>
          </a:p>
        </p:txBody>
      </p:sp>
      <p:sp>
        <p:nvSpPr>
          <p:cNvPr id="14" name="Crucial Elk Winter Range label"/>
          <p:cNvSpPr txBox="1"/>
          <p:nvPr/>
        </p:nvSpPr>
        <p:spPr>
          <a:xfrm>
            <a:off x="6207596" y="4125183"/>
            <a:ext cx="1904689" cy="646331"/>
          </a:xfrm>
          <a:prstGeom prst="rect">
            <a:avLst/>
          </a:prstGeom>
          <a:noFill/>
        </p:spPr>
        <p:txBody>
          <a:bodyPr wrap="none" rtlCol="0">
            <a:spAutoFit/>
          </a:bodyPr>
          <a:lstStyle/>
          <a:p>
            <a:r>
              <a:rPr lang="en-US" sz="1800" dirty="0">
                <a:solidFill>
                  <a:schemeClr val="tx1"/>
                </a:solidFill>
                <a:latin typeface="+mn-lt"/>
              </a:rPr>
              <a:t>Crucial Elk Winter </a:t>
            </a:r>
          </a:p>
          <a:p>
            <a:pPr algn="ctr"/>
            <a:r>
              <a:rPr lang="en-US" sz="1800" dirty="0">
                <a:solidFill>
                  <a:schemeClr val="tx1"/>
                </a:solidFill>
                <a:latin typeface="+mn-lt"/>
              </a:rPr>
              <a:t>Range Monitoring</a:t>
            </a:r>
          </a:p>
        </p:txBody>
      </p:sp>
      <p:sp>
        <p:nvSpPr>
          <p:cNvPr id="24" name="Crucial Elk Winter Range Oval" descr="A brown oval encircling a section of the Fictional National Forest map, denoting crucial elk winter range." title="Crucial Elk Winter Range Oval"/>
          <p:cNvSpPr/>
          <p:nvPr/>
        </p:nvSpPr>
        <p:spPr>
          <a:xfrm rot="5400000">
            <a:off x="4111073" y="3894390"/>
            <a:ext cx="392497" cy="1110717"/>
          </a:xfrm>
          <a:prstGeom prst="donut">
            <a:avLst>
              <a:gd name="adj" fmla="val 12635"/>
            </a:avLst>
          </a:prstGeom>
          <a:solidFill>
            <a:schemeClr val="accent2">
              <a:lumMod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cxnSp>
        <p:nvCxnSpPr>
          <p:cNvPr id="25" name="Crucial Elk Winter Range Arrow" descr="A brown arrow pointing to the location of crucial elk winter range on the Fictional National Forest map." title="Crucial Elk Winter Range Arrow"/>
          <p:cNvCxnSpPr>
            <a:cxnSpLocks/>
            <a:stCxn id="14" idx="1"/>
          </p:cNvCxnSpPr>
          <p:nvPr/>
        </p:nvCxnSpPr>
        <p:spPr>
          <a:xfrm flipH="1">
            <a:off x="4857544" y="4448349"/>
            <a:ext cx="1350052" cy="1397"/>
          </a:xfrm>
          <a:prstGeom prst="straightConnector1">
            <a:avLst/>
          </a:prstGeom>
          <a:ln w="762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NVUM Efforts 1 label"/>
          <p:cNvSpPr txBox="1"/>
          <p:nvPr/>
        </p:nvSpPr>
        <p:spPr>
          <a:xfrm>
            <a:off x="6235908" y="4864808"/>
            <a:ext cx="1876377" cy="646331"/>
          </a:xfrm>
          <a:prstGeom prst="rect">
            <a:avLst/>
          </a:prstGeom>
          <a:noFill/>
        </p:spPr>
        <p:txBody>
          <a:bodyPr wrap="square" rtlCol="0">
            <a:spAutoFit/>
          </a:bodyPr>
          <a:lstStyle/>
          <a:p>
            <a:r>
              <a:rPr lang="en-US" sz="1800" dirty="0">
                <a:solidFill>
                  <a:schemeClr val="tx1"/>
                </a:solidFill>
                <a:latin typeface="+mn-lt"/>
              </a:rPr>
              <a:t>NVUM efforts to collect more data</a:t>
            </a:r>
          </a:p>
        </p:txBody>
      </p:sp>
      <p:sp>
        <p:nvSpPr>
          <p:cNvPr id="22" name="NVUM Efforts 1 Oval" descr="A brown oval encircling a section of the Fictional National Forest map, denoting the location of 1 of 2 NVUM efforts." title="NVUM Efforts 1 Oval"/>
          <p:cNvSpPr/>
          <p:nvPr/>
        </p:nvSpPr>
        <p:spPr>
          <a:xfrm rot="2489103">
            <a:off x="4463214" y="4631221"/>
            <a:ext cx="434167" cy="968869"/>
          </a:xfrm>
          <a:prstGeom prst="donut">
            <a:avLst>
              <a:gd name="adj" fmla="val 9427"/>
            </a:avLst>
          </a:prstGeom>
          <a:solidFill>
            <a:schemeClr val="accent2">
              <a:lumMod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cxnSp>
        <p:nvCxnSpPr>
          <p:cNvPr id="23" name="NVUM Efforts 1 Arrow" descr="A brown arrow pointing to the location of the first of two NVUM efforts on the Fictional National Forest map." title="NVUM Efforts 1 Arrow"/>
          <p:cNvCxnSpPr>
            <a:cxnSpLocks/>
            <a:stCxn id="26" idx="1"/>
          </p:cNvCxnSpPr>
          <p:nvPr/>
        </p:nvCxnSpPr>
        <p:spPr>
          <a:xfrm flipH="1">
            <a:off x="4894838" y="5187974"/>
            <a:ext cx="1341070" cy="16190"/>
          </a:xfrm>
          <a:prstGeom prst="straightConnector1">
            <a:avLst/>
          </a:prstGeom>
          <a:ln w="762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Grazing Oval" descr="A brown oval encircling a section of the Fictional National Forest map, denoting the location of grazing under permit administration." title="Grazing Oval "/>
          <p:cNvSpPr/>
          <p:nvPr/>
        </p:nvSpPr>
        <p:spPr>
          <a:xfrm>
            <a:off x="4196771" y="5651817"/>
            <a:ext cx="790598" cy="846117"/>
          </a:xfrm>
          <a:prstGeom prst="donut">
            <a:avLst>
              <a:gd name="adj" fmla="val 4717"/>
            </a:avLst>
          </a:prstGeom>
          <a:solidFill>
            <a:schemeClr val="accent2">
              <a:lumMod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cxnSp>
        <p:nvCxnSpPr>
          <p:cNvPr id="6" name="Grazing Arrow" descr="A brown arrow pointing to the location of grazing permit administration on the Fictional National Forest map." title="Grazing Permit Administration Arrow"/>
          <p:cNvCxnSpPr>
            <a:cxnSpLocks/>
            <a:stCxn id="27" idx="1"/>
          </p:cNvCxnSpPr>
          <p:nvPr/>
        </p:nvCxnSpPr>
        <p:spPr>
          <a:xfrm flipH="1">
            <a:off x="4987374" y="6074874"/>
            <a:ext cx="1248534" cy="2"/>
          </a:xfrm>
          <a:prstGeom prst="straightConnector1">
            <a:avLst/>
          </a:prstGeom>
          <a:ln w="762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With Grazing permit label"/>
          <p:cNvSpPr txBox="1"/>
          <p:nvPr/>
        </p:nvSpPr>
        <p:spPr>
          <a:xfrm>
            <a:off x="6235908" y="5751708"/>
            <a:ext cx="2279273" cy="646331"/>
          </a:xfrm>
          <a:prstGeom prst="rect">
            <a:avLst/>
          </a:prstGeom>
          <a:noFill/>
        </p:spPr>
        <p:txBody>
          <a:bodyPr wrap="square" lIns="91440" tIns="45720" rIns="91440" bIns="45720" rtlCol="0" anchor="t">
            <a:spAutoFit/>
          </a:bodyPr>
          <a:lstStyle/>
          <a:p>
            <a:r>
              <a:rPr lang="en-US" sz="1800" dirty="0">
                <a:solidFill>
                  <a:schemeClr val="tx1"/>
                </a:solidFill>
                <a:latin typeface="+mn-lt"/>
              </a:rPr>
              <a:t>Grazing permit administration</a:t>
            </a:r>
          </a:p>
        </p:txBody>
      </p:sp>
      <p:sp>
        <p:nvSpPr>
          <p:cNvPr id="28" name="NVUM efforts 2 label"/>
          <p:cNvSpPr txBox="1"/>
          <p:nvPr/>
        </p:nvSpPr>
        <p:spPr>
          <a:xfrm>
            <a:off x="738468" y="4449746"/>
            <a:ext cx="1927562" cy="646331"/>
          </a:xfrm>
          <a:prstGeom prst="rect">
            <a:avLst/>
          </a:prstGeom>
          <a:noFill/>
        </p:spPr>
        <p:txBody>
          <a:bodyPr wrap="square" rtlCol="0">
            <a:spAutoFit/>
          </a:bodyPr>
          <a:lstStyle/>
          <a:p>
            <a:r>
              <a:rPr lang="en-US" sz="1800" dirty="0">
                <a:solidFill>
                  <a:schemeClr val="tx1"/>
                </a:solidFill>
                <a:latin typeface="+mn-lt"/>
              </a:rPr>
              <a:t>NVUM efforts to collect more data </a:t>
            </a:r>
          </a:p>
        </p:txBody>
      </p:sp>
      <p:sp>
        <p:nvSpPr>
          <p:cNvPr id="16" name="NVUM efforts 2 oval" descr="A brown oval encircling a section of the Fictional National Forest map, denoting the location of the second of 2 NVUM efforts." title="NVUM Efforts 2 Oval"/>
          <p:cNvSpPr/>
          <p:nvPr/>
        </p:nvSpPr>
        <p:spPr>
          <a:xfrm>
            <a:off x="3453864" y="4498126"/>
            <a:ext cx="402383" cy="512698"/>
          </a:xfrm>
          <a:prstGeom prst="donut">
            <a:avLst>
              <a:gd name="adj" fmla="val 8097"/>
            </a:avLst>
          </a:prstGeom>
          <a:solidFill>
            <a:schemeClr val="accent2">
              <a:lumMod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cxnSp>
        <p:nvCxnSpPr>
          <p:cNvPr id="17" name="NVUM efforts 2 arrow" descr="A brown arrow pointing to the location of the second of two NVUM efforts on the Fictional National Forest map." title="NVUM Efforts 2 Arrow"/>
          <p:cNvCxnSpPr>
            <a:cxnSpLocks/>
          </p:cNvCxnSpPr>
          <p:nvPr/>
        </p:nvCxnSpPr>
        <p:spPr>
          <a:xfrm flipV="1">
            <a:off x="2556896" y="4754475"/>
            <a:ext cx="896968" cy="18436"/>
          </a:xfrm>
          <a:prstGeom prst="straightConnector1">
            <a:avLst/>
          </a:prstGeom>
          <a:ln w="762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169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tep 4">
            <a:extLst>
              <a:ext uri="{FF2B5EF4-FFF2-40B4-BE49-F238E27FC236}">
                <a16:creationId xmlns:a16="http://schemas.microsoft.com/office/drawing/2014/main" id="{416EC1B5-7A50-8047-A6A3-A6AD318262DE}"/>
              </a:ext>
            </a:extLst>
          </p:cNvPr>
          <p:cNvSpPr>
            <a:spLocks noGrp="1"/>
          </p:cNvSpPr>
          <p:nvPr>
            <p:ph type="ctrTitle"/>
          </p:nvPr>
        </p:nvSpPr>
        <p:spPr>
          <a:xfrm>
            <a:off x="1855028" y="523898"/>
            <a:ext cx="10577815" cy="1025832"/>
          </a:xfrm>
          <a:noFill/>
          <a:ln>
            <a:noFill/>
          </a:ln>
        </p:spPr>
        <p:txBody>
          <a:bodyPr>
            <a:noAutofit/>
          </a:bodyPr>
          <a:lstStyle/>
          <a:p>
            <a:pPr algn="l"/>
            <a:r>
              <a:rPr lang="en-US" dirty="0"/>
              <a:t>Step 4</a:t>
            </a:r>
            <a:br>
              <a:rPr lang="en-US" dirty="0"/>
            </a:br>
            <a:r>
              <a:rPr lang="en-US" dirty="0"/>
              <a:t>Conduct the on-the-ground monitoring</a:t>
            </a:r>
          </a:p>
        </p:txBody>
      </p:sp>
      <p:pic>
        <p:nvPicPr>
          <p:cNvPr id="12" name="MAP Logo" descr="A circular logo showing the interconnected  relationship of monitoring, assessing, and planning. " title="MAP Logo">
            <a:extLst>
              <a:ext uri="{FF2B5EF4-FFF2-40B4-BE49-F238E27FC236}">
                <a16:creationId xmlns:a16="http://schemas.microsoft.com/office/drawing/2014/main" id="{362AE775-558E-4D29-BAF8-5386E5F0E233}"/>
              </a:ext>
            </a:extLst>
          </p:cNvPr>
          <p:cNvPicPr>
            <a:picLocks noChangeArrowheads="1"/>
          </p:cNvPicPr>
          <p:nvPr/>
        </p:nvPicPr>
        <p:blipFill rotWithShape="1">
          <a:blip r:embed="rId3">
            <a:extLst>
              <a:ext uri="{28A0092B-C50C-407E-A947-70E740481C1C}">
                <a14:useLocalDpi xmlns:a14="http://schemas.microsoft.com/office/drawing/2010/main" val="0"/>
              </a:ext>
            </a:extLst>
          </a:blip>
          <a:srcRect l="10819" t="9977" r="7099" b="9636"/>
          <a:stretch/>
        </p:blipFill>
        <p:spPr bwMode="auto">
          <a:xfrm>
            <a:off x="313311" y="388252"/>
            <a:ext cx="1297125" cy="1297125"/>
          </a:xfrm>
          <a:prstGeom prst="ellipse">
            <a:avLst/>
          </a:prstGeom>
          <a:ln w="254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Monitoring Arrow" descr="Brown arrow pointing to the &quot;Monitor&quot; phase of the Monitor-Assess-Plan logo." title="Monitoring Arrow">
            <a:extLst>
              <a:ext uri="{FF2B5EF4-FFF2-40B4-BE49-F238E27FC236}">
                <a16:creationId xmlns:a16="http://schemas.microsoft.com/office/drawing/2014/main" id="{804BB55C-9651-481B-BDDC-75CB0C4C2231}"/>
              </a:ext>
            </a:extLst>
          </p:cNvPr>
          <p:cNvSpPr/>
          <p:nvPr/>
        </p:nvSpPr>
        <p:spPr>
          <a:xfrm>
            <a:off x="68719" y="1087090"/>
            <a:ext cx="346917" cy="353782"/>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8" name="The intent"/>
          <p:cNvSpPr txBox="1"/>
          <p:nvPr/>
        </p:nvSpPr>
        <p:spPr>
          <a:xfrm>
            <a:off x="1172441" y="1989691"/>
            <a:ext cx="10092690" cy="523220"/>
          </a:xfrm>
          <a:prstGeom prst="rect">
            <a:avLst/>
          </a:prstGeom>
          <a:noFill/>
        </p:spPr>
        <p:txBody>
          <a:bodyPr wrap="square" rtlCol="0">
            <a:spAutoFit/>
          </a:bodyPr>
          <a:lstStyle/>
          <a:p>
            <a:r>
              <a:rPr lang="en-US" sz="2800" b="1" dirty="0">
                <a:solidFill>
                  <a:prstClr val="white"/>
                </a:solidFill>
                <a:latin typeface="+mn-lt"/>
              </a:rPr>
              <a:t>The intent </a:t>
            </a:r>
            <a:r>
              <a:rPr lang="en-US" sz="2800" dirty="0">
                <a:solidFill>
                  <a:prstClr val="white"/>
                </a:solidFill>
                <a:latin typeface="+mn-lt"/>
              </a:rPr>
              <a:t>is to gather the information that will tell us:</a:t>
            </a:r>
            <a:endParaRPr lang="en-US" sz="2400" dirty="0">
              <a:solidFill>
                <a:prstClr val="white"/>
              </a:solidFill>
              <a:latin typeface="+mn-lt"/>
            </a:endParaRPr>
          </a:p>
        </p:txBody>
      </p:sp>
      <p:sp>
        <p:nvSpPr>
          <p:cNvPr id="10" name="Whether we did"/>
          <p:cNvSpPr>
            <a:spLocks noGrp="1"/>
          </p:cNvSpPr>
          <p:nvPr>
            <p:ph type="subTitle" idx="4294967295"/>
          </p:nvPr>
        </p:nvSpPr>
        <p:spPr>
          <a:xfrm>
            <a:off x="1384475" y="2512911"/>
            <a:ext cx="9216676" cy="3165161"/>
          </a:xfrm>
        </p:spPr>
        <p:txBody>
          <a:bodyPr>
            <a:noAutofit/>
          </a:bodyPr>
          <a:lstStyle/>
          <a:p>
            <a:pPr marL="342900" indent="-342900">
              <a:buClr>
                <a:schemeClr val="tx1"/>
              </a:buClr>
              <a:buFont typeface="Arial" panose="020B0604020202020204" pitchFamily="34" charset="0"/>
              <a:buChar char="•"/>
            </a:pPr>
            <a:r>
              <a:rPr lang="en-US" sz="2400" dirty="0">
                <a:solidFill>
                  <a:schemeClr val="tx1"/>
                </a:solidFill>
                <a:latin typeface="+mn-lt"/>
                <a:cs typeface="Calibri" panose="020F0502020204030204" pitchFamily="34" charset="0"/>
              </a:rPr>
              <a:t>Whether we did what we said we would do </a:t>
            </a:r>
            <a:r>
              <a:rPr lang="en-US" sz="2400" dirty="0">
                <a:solidFill>
                  <a:srgbClr val="FFC000"/>
                </a:solidFill>
                <a:latin typeface="+mn-lt"/>
                <a:cs typeface="Calibri" panose="020F0502020204030204" pitchFamily="34" charset="0"/>
              </a:rPr>
              <a:t>(</a:t>
            </a:r>
            <a:r>
              <a:rPr lang="en-US" sz="2400" i="1" dirty="0">
                <a:solidFill>
                  <a:srgbClr val="FFC000"/>
                </a:solidFill>
                <a:latin typeface="+mn-lt"/>
                <a:cs typeface="Calibri" panose="020F0502020204030204" pitchFamily="34" charset="0"/>
              </a:rPr>
              <a:t>implementation</a:t>
            </a:r>
            <a:r>
              <a:rPr lang="en-US" sz="2400" dirty="0">
                <a:solidFill>
                  <a:srgbClr val="FFC000"/>
                </a:solidFill>
                <a:latin typeface="+mn-lt"/>
                <a:cs typeface="Calibri" panose="020F0502020204030204" pitchFamily="34" charset="0"/>
              </a:rPr>
              <a:t>);</a:t>
            </a:r>
          </a:p>
          <a:p>
            <a:pPr marL="342900" indent="-342900">
              <a:buClr>
                <a:schemeClr val="tx1"/>
              </a:buClr>
              <a:buFont typeface="Arial" panose="020B0604020202020204" pitchFamily="34" charset="0"/>
              <a:buChar char="•"/>
            </a:pPr>
            <a:r>
              <a:rPr lang="en-US" sz="2400" dirty="0">
                <a:solidFill>
                  <a:schemeClr val="tx1"/>
                </a:solidFill>
                <a:latin typeface="+mn-lt"/>
                <a:cs typeface="Calibri" panose="020F0502020204030204" pitchFamily="34" charset="0"/>
              </a:rPr>
              <a:t>Whether actions are creating the desired conditions and results we intended </a:t>
            </a:r>
            <a:r>
              <a:rPr lang="en-US" sz="2400" dirty="0">
                <a:solidFill>
                  <a:srgbClr val="FFC000"/>
                </a:solidFill>
                <a:latin typeface="+mn-lt"/>
                <a:cs typeface="Calibri" panose="020F0502020204030204" pitchFamily="34" charset="0"/>
              </a:rPr>
              <a:t>(</a:t>
            </a:r>
            <a:r>
              <a:rPr lang="en-US" sz="2400" i="1" dirty="0">
                <a:solidFill>
                  <a:srgbClr val="FFC000"/>
                </a:solidFill>
                <a:latin typeface="+mn-lt"/>
                <a:cs typeface="Calibri" panose="020F0502020204030204" pitchFamily="34" charset="0"/>
              </a:rPr>
              <a:t>effectiveness</a:t>
            </a:r>
            <a:r>
              <a:rPr lang="en-US" sz="2400" dirty="0">
                <a:solidFill>
                  <a:srgbClr val="FFC000"/>
                </a:solidFill>
                <a:latin typeface="+mn-lt"/>
                <a:cs typeface="Calibri" panose="020F0502020204030204" pitchFamily="34" charset="0"/>
              </a:rPr>
              <a:t>); </a:t>
            </a:r>
            <a:r>
              <a:rPr lang="en-US" sz="2400" dirty="0">
                <a:solidFill>
                  <a:schemeClr val="tx1"/>
                </a:solidFill>
                <a:latin typeface="+mn-lt"/>
                <a:cs typeface="Calibri" panose="020F0502020204030204" pitchFamily="34" charset="0"/>
              </a:rPr>
              <a:t>and</a:t>
            </a:r>
          </a:p>
          <a:p>
            <a:pPr marL="342900" indent="-342900">
              <a:buClr>
                <a:schemeClr val="tx1"/>
              </a:buClr>
              <a:buFont typeface="Arial" panose="020B0604020202020204" pitchFamily="34" charset="0"/>
              <a:buChar char="•"/>
            </a:pPr>
            <a:r>
              <a:rPr lang="en-US" sz="2400" dirty="0">
                <a:solidFill>
                  <a:schemeClr val="tx1"/>
                </a:solidFill>
                <a:latin typeface="+mn-lt"/>
                <a:cs typeface="Calibri" panose="020F0502020204030204" pitchFamily="34" charset="0"/>
              </a:rPr>
              <a:t>Whether our assumptions are correct </a:t>
            </a:r>
            <a:r>
              <a:rPr lang="en-US" sz="2400" dirty="0">
                <a:solidFill>
                  <a:srgbClr val="FFC000"/>
                </a:solidFill>
                <a:latin typeface="+mn-lt"/>
                <a:cs typeface="Calibri" panose="020F0502020204030204" pitchFamily="34" charset="0"/>
              </a:rPr>
              <a:t>(</a:t>
            </a:r>
            <a:r>
              <a:rPr lang="en-US" sz="2400" i="1" dirty="0">
                <a:solidFill>
                  <a:srgbClr val="FFC000"/>
                </a:solidFill>
                <a:latin typeface="+mn-lt"/>
                <a:cs typeface="Calibri" panose="020F0502020204030204" pitchFamily="34" charset="0"/>
              </a:rPr>
              <a:t>validation</a:t>
            </a:r>
            <a:r>
              <a:rPr lang="en-US" sz="2400" dirty="0">
                <a:solidFill>
                  <a:srgbClr val="FFC000"/>
                </a:solidFill>
                <a:latin typeface="+mn-lt"/>
                <a:cs typeface="Calibri" panose="020F0502020204030204" pitchFamily="34" charset="0"/>
              </a:rPr>
              <a:t>).</a:t>
            </a:r>
          </a:p>
        </p:txBody>
      </p:sp>
      <p:pic>
        <p:nvPicPr>
          <p:cNvPr id="9" name="Reality Check picture" descr="A yellow caution sign with the words reality check and bullet holes. " title="Reality Check"/>
          <p:cNvPicPr>
            <a:picLocks noChangeAspect="1"/>
          </p:cNvPicPr>
          <p:nvPr/>
        </p:nvPicPr>
        <p:blipFill rotWithShape="1">
          <a:blip r:embed="rId4" cstate="print">
            <a:extLst>
              <a:ext uri="{28A0092B-C50C-407E-A947-70E740481C1C}">
                <a14:useLocalDpi xmlns:a14="http://schemas.microsoft.com/office/drawing/2010/main" val="0"/>
              </a:ext>
            </a:extLst>
          </a:blip>
          <a:srcRect r="37653"/>
          <a:stretch/>
        </p:blipFill>
        <p:spPr>
          <a:xfrm>
            <a:off x="9034530" y="3722632"/>
            <a:ext cx="2630998" cy="2811508"/>
          </a:xfrm>
          <a:prstGeom prst="rect">
            <a:avLst/>
          </a:prstGeom>
          <a:ln w="38100">
            <a:solidFill>
              <a:schemeClr val="tx1"/>
            </a:solidFill>
          </a:ln>
        </p:spPr>
      </p:pic>
    </p:spTree>
    <p:extLst>
      <p:ext uri="{BB962C8B-B14F-4D97-AF65-F5344CB8AC3E}">
        <p14:creationId xmlns:p14="http://schemas.microsoft.com/office/powerpoint/2010/main" val="274438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tep 5">
            <a:extLst>
              <a:ext uri="{FF2B5EF4-FFF2-40B4-BE49-F238E27FC236}">
                <a16:creationId xmlns:a16="http://schemas.microsoft.com/office/drawing/2014/main" id="{416EC1B5-7A50-8047-A6A3-A6AD318262DE}"/>
              </a:ext>
            </a:extLst>
          </p:cNvPr>
          <p:cNvSpPr>
            <a:spLocks noGrp="1"/>
          </p:cNvSpPr>
          <p:nvPr>
            <p:ph type="ctrTitle"/>
          </p:nvPr>
        </p:nvSpPr>
        <p:spPr>
          <a:xfrm>
            <a:off x="1794508" y="574174"/>
            <a:ext cx="10591800" cy="1025832"/>
          </a:xfrm>
          <a:ln>
            <a:noFill/>
          </a:ln>
        </p:spPr>
        <p:txBody>
          <a:bodyPr>
            <a:noAutofit/>
          </a:bodyPr>
          <a:lstStyle/>
          <a:p>
            <a:pPr algn="l"/>
            <a:r>
              <a:rPr lang="en-US" dirty="0"/>
              <a:t>Step 5</a:t>
            </a:r>
            <a:br>
              <a:rPr lang="en-US" dirty="0"/>
            </a:br>
            <a:r>
              <a:rPr lang="en-US" dirty="0">
                <a:solidFill>
                  <a:prstClr val="white"/>
                </a:solidFill>
              </a:rPr>
              <a:t>Summarize findings in the biennial report</a:t>
            </a:r>
            <a:endParaRPr lang="en-US" dirty="0"/>
          </a:p>
        </p:txBody>
      </p:sp>
      <p:pic>
        <p:nvPicPr>
          <p:cNvPr id="8" name="MAP Logo" descr="A circular logo showing the interconnected  relationship of monitoring, assessing, and planning. " title="MAP Logo">
            <a:extLst>
              <a:ext uri="{FF2B5EF4-FFF2-40B4-BE49-F238E27FC236}">
                <a16:creationId xmlns:a16="http://schemas.microsoft.com/office/drawing/2014/main" id="{75E76817-CABA-426C-ADA8-B645A43A9F59}"/>
              </a:ext>
            </a:extLst>
          </p:cNvPr>
          <p:cNvPicPr>
            <a:picLocks noChangeArrowheads="1"/>
          </p:cNvPicPr>
          <p:nvPr/>
        </p:nvPicPr>
        <p:blipFill rotWithShape="1">
          <a:blip r:embed="rId3">
            <a:extLst>
              <a:ext uri="{28A0092B-C50C-407E-A947-70E740481C1C}">
                <a14:useLocalDpi xmlns:a14="http://schemas.microsoft.com/office/drawing/2010/main" val="0"/>
              </a:ext>
            </a:extLst>
          </a:blip>
          <a:srcRect l="10819" t="9977" r="7099" b="9636"/>
          <a:stretch/>
        </p:blipFill>
        <p:spPr bwMode="auto">
          <a:xfrm>
            <a:off x="313311" y="388252"/>
            <a:ext cx="1297125" cy="1297125"/>
          </a:xfrm>
          <a:prstGeom prst="ellipse">
            <a:avLst/>
          </a:prstGeom>
          <a:ln w="254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Monitoring Arrow" descr="Brown arrow pointing to the &quot;Monitor&quot; phase of the Monitor-Assess-Plan logo." title="Monitoring Arrow">
            <a:extLst>
              <a:ext uri="{FF2B5EF4-FFF2-40B4-BE49-F238E27FC236}">
                <a16:creationId xmlns:a16="http://schemas.microsoft.com/office/drawing/2014/main" id="{A9FC3768-2E12-4AEF-9948-69562037AA02}"/>
              </a:ext>
            </a:extLst>
          </p:cNvPr>
          <p:cNvSpPr/>
          <p:nvPr/>
        </p:nvSpPr>
        <p:spPr>
          <a:xfrm>
            <a:off x="68719" y="1087090"/>
            <a:ext cx="346917" cy="353782"/>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4" name="Is available to the public"/>
          <p:cNvSpPr txBox="1"/>
          <p:nvPr/>
        </p:nvSpPr>
        <p:spPr>
          <a:xfrm>
            <a:off x="1316733" y="1947091"/>
            <a:ext cx="9704070" cy="2908489"/>
          </a:xfrm>
          <a:prstGeom prst="rect">
            <a:avLst/>
          </a:prstGeom>
          <a:noFill/>
        </p:spPr>
        <p:txBody>
          <a:bodyPr wrap="square" lIns="91440" tIns="45720" rIns="91440" bIns="45720" rtlCol="0" anchor="t">
            <a:spAutoFit/>
          </a:bodyPr>
          <a:lstStyle/>
          <a:p>
            <a:pPr>
              <a:spcBef>
                <a:spcPts val="600"/>
              </a:spcBef>
            </a:pPr>
            <a:r>
              <a:rPr lang="en-US" sz="2800" dirty="0">
                <a:solidFill>
                  <a:srgbClr val="FFC000"/>
                </a:solidFill>
                <a:latin typeface="+mn-lt"/>
              </a:rPr>
              <a:t>The intent is to have a record of the monitoring findings that:</a:t>
            </a:r>
          </a:p>
          <a:p>
            <a:pPr marL="342900" indent="-342900">
              <a:spcBef>
                <a:spcPts val="600"/>
              </a:spcBef>
              <a:buFont typeface="Arial" panose="020B0604020202020204" pitchFamily="34" charset="0"/>
              <a:buChar char="•"/>
            </a:pPr>
            <a:r>
              <a:rPr lang="en-US" sz="2800" dirty="0">
                <a:solidFill>
                  <a:schemeClr val="tx1"/>
                </a:solidFill>
                <a:latin typeface="+mn-lt"/>
              </a:rPr>
              <a:t>Is available to the public;</a:t>
            </a:r>
          </a:p>
          <a:p>
            <a:pPr marL="342900" indent="-342900">
              <a:spcBef>
                <a:spcPts val="600"/>
              </a:spcBef>
              <a:buFont typeface="Arial" panose="020B0604020202020204" pitchFamily="34" charset="0"/>
              <a:buChar char="•"/>
            </a:pPr>
            <a:r>
              <a:rPr lang="en-US" sz="2800" dirty="0">
                <a:solidFill>
                  <a:schemeClr val="tx1"/>
                </a:solidFill>
                <a:latin typeface="+mn-lt"/>
              </a:rPr>
              <a:t>Indicates whether or not a change is needed to the plan, management activities, or monitoring program and if a new assessment may be warranted; and,</a:t>
            </a:r>
          </a:p>
          <a:p>
            <a:pPr marL="342900" indent="-342900">
              <a:spcBef>
                <a:spcPts val="600"/>
              </a:spcBef>
              <a:buFont typeface="Arial" panose="020B0604020202020204" pitchFamily="34" charset="0"/>
              <a:buChar char="•"/>
            </a:pPr>
            <a:r>
              <a:rPr lang="en-US" sz="2800" dirty="0">
                <a:solidFill>
                  <a:schemeClr val="tx1"/>
                </a:solidFill>
                <a:latin typeface="+mn-lt"/>
              </a:rPr>
              <a:t>Informs adaptive management of the plan area.</a:t>
            </a:r>
          </a:p>
        </p:txBody>
      </p:sp>
      <p:sp>
        <p:nvSpPr>
          <p:cNvPr id="9" name="The Monitoring Evaluation Report"/>
          <p:cNvSpPr txBox="1"/>
          <p:nvPr/>
        </p:nvSpPr>
        <p:spPr>
          <a:xfrm>
            <a:off x="1733144" y="4946424"/>
            <a:ext cx="8725711" cy="461665"/>
          </a:xfrm>
          <a:prstGeom prst="rect">
            <a:avLst/>
          </a:prstGeom>
          <a:noFill/>
        </p:spPr>
        <p:txBody>
          <a:bodyPr wrap="square" rtlCol="0">
            <a:spAutoFit/>
          </a:bodyPr>
          <a:lstStyle/>
          <a:p>
            <a:r>
              <a:rPr lang="en-US" sz="2400" dirty="0">
                <a:solidFill>
                  <a:srgbClr val="FFC000"/>
                </a:solidFill>
                <a:latin typeface="+mn-lt"/>
              </a:rPr>
              <a:t>The monitoring evaluation report is NOT a decision document. </a:t>
            </a:r>
          </a:p>
        </p:txBody>
      </p:sp>
      <p:sp>
        <p:nvSpPr>
          <p:cNvPr id="6" name="36 CFR citation"/>
          <p:cNvSpPr txBox="1"/>
          <p:nvPr/>
        </p:nvSpPr>
        <p:spPr>
          <a:xfrm>
            <a:off x="7090408" y="6488668"/>
            <a:ext cx="5101592" cy="369332"/>
          </a:xfrm>
          <a:prstGeom prst="rect">
            <a:avLst/>
          </a:prstGeom>
          <a:noFill/>
        </p:spPr>
        <p:txBody>
          <a:bodyPr wrap="square" rtlCol="0">
            <a:spAutoFit/>
          </a:bodyPr>
          <a:lstStyle/>
          <a:p>
            <a:pPr algn="r"/>
            <a:r>
              <a:rPr lang="en-US" sz="1800" i="1" dirty="0">
                <a:solidFill>
                  <a:srgbClr val="FFFF00"/>
                </a:solidFill>
                <a:latin typeface="+mn-lt"/>
              </a:rPr>
              <a:t>36 CFR 219.12 and FSH 1909.12, sec. 34</a:t>
            </a:r>
          </a:p>
        </p:txBody>
      </p:sp>
    </p:spTree>
    <p:extLst>
      <p:ext uri="{BB962C8B-B14F-4D97-AF65-F5344CB8AC3E}">
        <p14:creationId xmlns:p14="http://schemas.microsoft.com/office/powerpoint/2010/main" val="114879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tep 5">
            <a:extLst>
              <a:ext uri="{FF2B5EF4-FFF2-40B4-BE49-F238E27FC236}">
                <a16:creationId xmlns:a16="http://schemas.microsoft.com/office/drawing/2014/main" id="{416EC1B5-7A50-8047-A6A3-A6AD318262DE}"/>
              </a:ext>
            </a:extLst>
          </p:cNvPr>
          <p:cNvSpPr>
            <a:spLocks noGrp="1"/>
          </p:cNvSpPr>
          <p:nvPr>
            <p:ph type="ctrTitle"/>
          </p:nvPr>
        </p:nvSpPr>
        <p:spPr>
          <a:xfrm>
            <a:off x="1765421" y="607187"/>
            <a:ext cx="10426579" cy="1025832"/>
          </a:xfrm>
          <a:ln>
            <a:noFill/>
          </a:ln>
        </p:spPr>
        <p:txBody>
          <a:bodyPr>
            <a:noAutofit/>
          </a:bodyPr>
          <a:lstStyle/>
          <a:p>
            <a:pPr algn="l"/>
            <a:r>
              <a:rPr lang="en-US" dirty="0">
                <a:latin typeface="+mn-lt"/>
              </a:rPr>
              <a:t>Step 5 Example</a:t>
            </a:r>
            <a:br>
              <a:rPr lang="en-US" dirty="0">
                <a:latin typeface="+mn-lt"/>
              </a:rPr>
            </a:br>
            <a:r>
              <a:rPr lang="en-US" dirty="0">
                <a:latin typeface="+mn-lt"/>
              </a:rPr>
              <a:t>Summary of findings</a:t>
            </a:r>
          </a:p>
        </p:txBody>
      </p:sp>
      <p:pic>
        <p:nvPicPr>
          <p:cNvPr id="12" name="MAP Logo" descr="A circular logo showing the interconnected  relationship of monitoring, assessing, and planning. " title="MAP Logo">
            <a:extLst>
              <a:ext uri="{FF2B5EF4-FFF2-40B4-BE49-F238E27FC236}">
                <a16:creationId xmlns:a16="http://schemas.microsoft.com/office/drawing/2014/main" id="{1F71D140-ABE2-4717-8EF7-AD0380C14132}"/>
              </a:ext>
            </a:extLst>
          </p:cNvPr>
          <p:cNvPicPr>
            <a:picLocks noChangeArrowheads="1"/>
          </p:cNvPicPr>
          <p:nvPr/>
        </p:nvPicPr>
        <p:blipFill rotWithShape="1">
          <a:blip r:embed="rId3">
            <a:extLst>
              <a:ext uri="{28A0092B-C50C-407E-A947-70E740481C1C}">
                <a14:useLocalDpi xmlns:a14="http://schemas.microsoft.com/office/drawing/2010/main" val="0"/>
              </a:ext>
            </a:extLst>
          </a:blip>
          <a:srcRect l="10819" t="9977" r="7099" b="9636"/>
          <a:stretch/>
        </p:blipFill>
        <p:spPr bwMode="auto">
          <a:xfrm>
            <a:off x="313311" y="388252"/>
            <a:ext cx="1297125" cy="1297125"/>
          </a:xfrm>
          <a:prstGeom prst="ellipse">
            <a:avLst/>
          </a:prstGeom>
          <a:ln w="254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Monitoring Arrow" descr="Brown arrow pointing to the &quot;Monitor&quot; phase of the Monitor-Assess-Plan logo." title="Monitoring Arrow">
            <a:extLst>
              <a:ext uri="{FF2B5EF4-FFF2-40B4-BE49-F238E27FC236}">
                <a16:creationId xmlns:a16="http://schemas.microsoft.com/office/drawing/2014/main" id="{1273CE6C-8C3B-4762-BB49-529B18AB6932}"/>
              </a:ext>
            </a:extLst>
          </p:cNvPr>
          <p:cNvSpPr/>
          <p:nvPr/>
        </p:nvSpPr>
        <p:spPr>
          <a:xfrm>
            <a:off x="68719" y="1087090"/>
            <a:ext cx="346917" cy="353782"/>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5" name="Produce a Desired Winter"/>
          <p:cNvSpPr txBox="1"/>
          <p:nvPr/>
        </p:nvSpPr>
        <p:spPr>
          <a:xfrm>
            <a:off x="292684" y="1889199"/>
            <a:ext cx="4114800" cy="4570482"/>
          </a:xfrm>
          <a:prstGeom prst="rect">
            <a:avLst/>
          </a:prstGeom>
          <a:noFill/>
        </p:spPr>
        <p:txBody>
          <a:bodyPr wrap="square" rtlCol="0">
            <a:spAutoFit/>
          </a:bodyPr>
          <a:lstStyle/>
          <a:p>
            <a:pPr>
              <a:spcBef>
                <a:spcPts val="600"/>
              </a:spcBef>
              <a:spcAft>
                <a:spcPts val="600"/>
              </a:spcAft>
            </a:pPr>
            <a:r>
              <a:rPr lang="en-US" sz="2000" dirty="0">
                <a:solidFill>
                  <a:schemeClr val="tx1"/>
                </a:solidFill>
                <a:latin typeface="+mn-lt"/>
              </a:rPr>
              <a:t>Produce a map showing desired winter ROS overlaid with OSV Travel Management Plan (TMP) decisions from the OSVUM developed after the LMP Record of Decision.</a:t>
            </a:r>
          </a:p>
          <a:p>
            <a:pPr>
              <a:spcBef>
                <a:spcPts val="600"/>
              </a:spcBef>
            </a:pPr>
            <a:r>
              <a:rPr lang="en-US" sz="2000" dirty="0">
                <a:solidFill>
                  <a:schemeClr val="tx1"/>
                </a:solidFill>
                <a:latin typeface="+mn-lt"/>
              </a:rPr>
              <a:t>Include a table comparing acres by winter ROS class using the following:</a:t>
            </a:r>
          </a:p>
          <a:p>
            <a:pPr marL="274320" indent="-274320">
              <a:spcBef>
                <a:spcPts val="300"/>
              </a:spcBef>
              <a:buFont typeface="Arial" panose="020B0604020202020204" pitchFamily="34" charset="0"/>
              <a:buChar char="•"/>
            </a:pPr>
            <a:r>
              <a:rPr lang="en-US" sz="1800" dirty="0">
                <a:solidFill>
                  <a:schemeClr val="tx1"/>
                </a:solidFill>
                <a:latin typeface="+mn-lt"/>
              </a:rPr>
              <a:t>Existing condition from assessment (existing winter ROS)</a:t>
            </a:r>
          </a:p>
          <a:p>
            <a:pPr marL="274320" indent="-274320">
              <a:spcBef>
                <a:spcPts val="300"/>
              </a:spcBef>
              <a:buFont typeface="Arial" panose="020B0604020202020204" pitchFamily="34" charset="0"/>
              <a:buChar char="•"/>
            </a:pPr>
            <a:r>
              <a:rPr lang="en-US" sz="1800" dirty="0">
                <a:solidFill>
                  <a:schemeClr val="tx1"/>
                </a:solidFill>
                <a:latin typeface="+mn-lt"/>
              </a:rPr>
              <a:t>LMP decision (desired winter ROS)</a:t>
            </a:r>
          </a:p>
          <a:p>
            <a:pPr marL="274320" indent="-274320">
              <a:spcBef>
                <a:spcPts val="300"/>
              </a:spcBef>
              <a:buFont typeface="Arial" panose="020B0604020202020204" pitchFamily="34" charset="0"/>
              <a:buChar char="•"/>
            </a:pPr>
            <a:r>
              <a:rPr lang="en-US" sz="1800" dirty="0">
                <a:solidFill>
                  <a:schemeClr val="tx1"/>
                </a:solidFill>
                <a:latin typeface="+mn-lt"/>
              </a:rPr>
              <a:t>Current conditions after the OSV TMP decision to show any progress made moving from existing to desired ROS settings</a:t>
            </a:r>
          </a:p>
        </p:txBody>
      </p:sp>
      <p:pic>
        <p:nvPicPr>
          <p:cNvPr id="8" name="Fictional Forest Map" descr="A fictional forest map showing Desired winter ROS conditions. " title="Fictional Forest Map"/>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7931" y="1889199"/>
            <a:ext cx="3416138" cy="4420884"/>
          </a:xfrm>
          <a:prstGeom prst="rect">
            <a:avLst/>
          </a:prstGeom>
        </p:spPr>
      </p:pic>
      <p:sp>
        <p:nvSpPr>
          <p:cNvPr id="24" name="Oval North" descr="A brown oval encircling a northern portion of the Fictional National Forest map." title="Oval North"/>
          <p:cNvSpPr/>
          <p:nvPr/>
        </p:nvSpPr>
        <p:spPr>
          <a:xfrm rot="5400000">
            <a:off x="5794646" y="3270133"/>
            <a:ext cx="472239" cy="1336375"/>
          </a:xfrm>
          <a:prstGeom prst="donut">
            <a:avLst>
              <a:gd name="adj" fmla="val 8097"/>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22" name="Oval East" descr="A brown oval encircling an eastern portion of the Fictional National Forest map." title="Oval East"/>
          <p:cNvSpPr/>
          <p:nvPr/>
        </p:nvSpPr>
        <p:spPr>
          <a:xfrm rot="2489103">
            <a:off x="6218329" y="4156663"/>
            <a:ext cx="522374" cy="1165709"/>
          </a:xfrm>
          <a:prstGeom prst="donut">
            <a:avLst>
              <a:gd name="adj" fmla="val 8097"/>
            </a:avLst>
          </a:prstGeom>
          <a:solidFill>
            <a:schemeClr val="accent2">
              <a:lumMod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2" name="Oval South" descr="A brown oval encircling a southern portion of the Fictional National Forest map." title="Oval South"/>
          <p:cNvSpPr/>
          <p:nvPr/>
        </p:nvSpPr>
        <p:spPr>
          <a:xfrm>
            <a:off x="5897755" y="5384608"/>
            <a:ext cx="951220" cy="1018018"/>
          </a:xfrm>
          <a:prstGeom prst="donut">
            <a:avLst>
              <a:gd name="adj" fmla="val 4717"/>
            </a:avLst>
          </a:prstGeom>
          <a:solidFill>
            <a:schemeClr val="accent2">
              <a:lumMod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16" name="Oval West" descr="A brown oval encircling a western portion of the Fictional National Forest map." title="Oval West"/>
          <p:cNvSpPr/>
          <p:nvPr/>
        </p:nvSpPr>
        <p:spPr>
          <a:xfrm>
            <a:off x="5003915" y="3996527"/>
            <a:ext cx="484133" cy="616860"/>
          </a:xfrm>
          <a:prstGeom prst="donut">
            <a:avLst>
              <a:gd name="adj" fmla="val 8097"/>
            </a:avLst>
          </a:prstGeom>
          <a:solidFill>
            <a:schemeClr val="accent2">
              <a:lumMod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19" name="Provide additional details"/>
          <p:cNvSpPr txBox="1"/>
          <p:nvPr/>
        </p:nvSpPr>
        <p:spPr>
          <a:xfrm>
            <a:off x="7870494" y="1889199"/>
            <a:ext cx="3791075" cy="2862322"/>
          </a:xfrm>
          <a:prstGeom prst="rect">
            <a:avLst/>
          </a:prstGeom>
          <a:noFill/>
        </p:spPr>
        <p:txBody>
          <a:bodyPr wrap="square" rtlCol="0">
            <a:spAutoFit/>
          </a:bodyPr>
          <a:lstStyle/>
          <a:p>
            <a:r>
              <a:rPr lang="en-US" sz="2000" dirty="0">
                <a:solidFill>
                  <a:schemeClr val="tx1"/>
                </a:solidFill>
                <a:latin typeface="+mn-lt"/>
              </a:rPr>
              <a:t>Provide additional details about areas targeted – linking back to ICOs from the assessment:</a:t>
            </a:r>
          </a:p>
          <a:p>
            <a:pPr marL="257175" indent="-257175">
              <a:buFont typeface="Arial" panose="020B0604020202020204" pitchFamily="34" charset="0"/>
              <a:buChar char="•"/>
            </a:pPr>
            <a:r>
              <a:rPr lang="en-US" sz="2000" dirty="0">
                <a:solidFill>
                  <a:schemeClr val="tx1"/>
                </a:solidFill>
                <a:latin typeface="+mn-lt"/>
              </a:rPr>
              <a:t>Status of use conflicts north and south of the Needles Scenic Byway.</a:t>
            </a:r>
          </a:p>
          <a:p>
            <a:pPr marL="257175" indent="-257175">
              <a:buFont typeface="Arial" panose="020B0604020202020204" pitchFamily="34" charset="0"/>
              <a:buChar char="•"/>
            </a:pPr>
            <a:r>
              <a:rPr lang="en-US" sz="2000" dirty="0">
                <a:solidFill>
                  <a:schemeClr val="tx1"/>
                </a:solidFill>
                <a:latin typeface="+mn-lt"/>
              </a:rPr>
              <a:t>Status of OSV use in crucial elk winter range south of the Snowy Peaks Wilderness.</a:t>
            </a:r>
          </a:p>
        </p:txBody>
      </p:sp>
    </p:spTree>
    <p:extLst>
      <p:ext uri="{BB962C8B-B14F-4D97-AF65-F5344CB8AC3E}">
        <p14:creationId xmlns:p14="http://schemas.microsoft.com/office/powerpoint/2010/main" val="2206584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ce youre done monitoring"/>
          <p:cNvSpPr>
            <a:spLocks noGrp="1"/>
          </p:cNvSpPr>
          <p:nvPr>
            <p:ph type="ctrTitle"/>
          </p:nvPr>
        </p:nvSpPr>
        <p:spPr>
          <a:xfrm>
            <a:off x="0" y="897971"/>
            <a:ext cx="12189445" cy="1113709"/>
          </a:xfrm>
        </p:spPr>
        <p:txBody>
          <a:bodyPr>
            <a:noAutofit/>
          </a:bodyPr>
          <a:lstStyle/>
          <a:p>
            <a:pPr algn="ctr"/>
            <a:r>
              <a:rPr lang="en-US" dirty="0"/>
              <a:t>Once you’re done monitoring</a:t>
            </a:r>
            <a:endParaRPr lang="en-US" sz="2800" dirty="0"/>
          </a:p>
        </p:txBody>
      </p:sp>
      <p:sp>
        <p:nvSpPr>
          <p:cNvPr id="5" name="Rectangle 4" descr="Curved Arrow&#10;&#10;A brown curved arrow on the &quot;monitor-assess-plan&quot; logo, starting from the beginning of the monitoring phase and pointing to the start of the assessment phase.">
            <a:extLst>
              <a:ext uri="{FF2B5EF4-FFF2-40B4-BE49-F238E27FC236}">
                <a16:creationId xmlns:a16="http://schemas.microsoft.com/office/drawing/2014/main" id="{97782E94-59CD-4A34-A3A4-B12D29748DE1}"/>
              </a:ext>
            </a:extLst>
          </p:cNvPr>
          <p:cNvSpPr/>
          <p:nvPr/>
        </p:nvSpPr>
        <p:spPr>
          <a:xfrm>
            <a:off x="2621112" y="2012373"/>
            <a:ext cx="6663867" cy="830997"/>
          </a:xfrm>
          <a:prstGeom prst="rect">
            <a:avLst/>
          </a:prstGeom>
        </p:spPr>
        <p:txBody>
          <a:bodyPr wrap="square">
            <a:spAutoFit/>
          </a:bodyPr>
          <a:lstStyle/>
          <a:p>
            <a:pPr algn="ctr"/>
            <a:r>
              <a:rPr lang="en-US" sz="2400" dirty="0">
                <a:solidFill>
                  <a:schemeClr val="tx1"/>
                </a:solidFill>
                <a:latin typeface="+mn-lt"/>
              </a:rPr>
              <a:t> Use it to adapt ― and inform ― the next round of planning…starting with the assessment.</a:t>
            </a:r>
          </a:p>
        </p:txBody>
      </p:sp>
      <p:pic>
        <p:nvPicPr>
          <p:cNvPr id="6" name="MAP Logo" descr="A circular logo showing the interconnected  relationship of monitoring, assessing, and planning. " title="MAP Logo">
            <a:extLst>
              <a:ext uri="{FF2B5EF4-FFF2-40B4-BE49-F238E27FC236}">
                <a16:creationId xmlns:a16="http://schemas.microsoft.com/office/drawing/2014/main" id="{21CDDA4A-76A7-4D4E-9C33-FE4E9BEAAC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19" t="9977" r="7099" b="9636"/>
          <a:stretch/>
        </p:blipFill>
        <p:spPr bwMode="auto">
          <a:xfrm>
            <a:off x="4982032" y="3429000"/>
            <a:ext cx="2225379" cy="2225379"/>
          </a:xfrm>
          <a:prstGeom prst="ellipse">
            <a:avLst/>
          </a:prstGeom>
          <a:ln w="254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Curved Down Arrow" descr="Curved Arrow&#10;&#10;A brown curved arrow on the &quot;monitor-assess-plan&quot; logo, starting from the beginning of the monitoring phase and pointing to the start of the assessment phase." title="Curved Arrow"/>
          <p:cNvSpPr/>
          <p:nvPr/>
        </p:nvSpPr>
        <p:spPr>
          <a:xfrm rot="17689590">
            <a:off x="4124813" y="3482442"/>
            <a:ext cx="1914375" cy="1033839"/>
          </a:xfrm>
          <a:prstGeom prst="curvedDownArrow">
            <a:avLst>
              <a:gd name="adj1" fmla="val 18533"/>
              <a:gd name="adj2" fmla="val 34904"/>
              <a:gd name="adj3" fmla="val 25000"/>
            </a:avLst>
          </a:prstGeom>
          <a:solidFill>
            <a:srgbClr val="8236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Tree>
    <p:extLst>
      <p:ext uri="{BB962C8B-B14F-4D97-AF65-F5344CB8AC3E}">
        <p14:creationId xmlns:p14="http://schemas.microsoft.com/office/powerpoint/2010/main" val="1186730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o wrap things up"/>
          <p:cNvSpPr>
            <a:spLocks noGrp="1"/>
          </p:cNvSpPr>
          <p:nvPr>
            <p:ph type="ctrTitle"/>
          </p:nvPr>
        </p:nvSpPr>
        <p:spPr>
          <a:xfrm>
            <a:off x="2555" y="302227"/>
            <a:ext cx="12189445" cy="806368"/>
          </a:xfrm>
        </p:spPr>
        <p:txBody>
          <a:bodyPr>
            <a:normAutofit/>
          </a:bodyPr>
          <a:lstStyle/>
          <a:p>
            <a:pPr algn="ctr"/>
            <a:r>
              <a:rPr lang="en-US" dirty="0"/>
              <a:t>To Wrap Things Up: Remember…</a:t>
            </a:r>
          </a:p>
        </p:txBody>
      </p:sp>
      <p:sp>
        <p:nvSpPr>
          <p:cNvPr id="8" name="LMP monitoring should">
            <a:extLst>
              <a:ext uri="{FF2B5EF4-FFF2-40B4-BE49-F238E27FC236}">
                <a16:creationId xmlns:a16="http://schemas.microsoft.com/office/drawing/2014/main" id="{76F141C4-FDEC-1444-8D44-EC06A7DFE514}"/>
              </a:ext>
            </a:extLst>
          </p:cNvPr>
          <p:cNvSpPr>
            <a:spLocks noGrp="1"/>
          </p:cNvSpPr>
          <p:nvPr>
            <p:ph type="body" sz="quarter" idx="10"/>
          </p:nvPr>
        </p:nvSpPr>
        <p:spPr>
          <a:xfrm>
            <a:off x="789709" y="1108595"/>
            <a:ext cx="11069781" cy="4947920"/>
          </a:xfrm>
        </p:spPr>
        <p:txBody>
          <a:bodyPr vert="horz" lIns="68580" tIns="34290" rIns="68580" bIns="34290" rtlCol="0" anchor="t">
            <a:noAutofit/>
          </a:bodyPr>
          <a:lstStyle/>
          <a:p>
            <a:pPr marL="342900" lvl="1" indent="-342900">
              <a:lnSpc>
                <a:spcPct val="100000"/>
              </a:lnSpc>
              <a:buClr>
                <a:srgbClr val="FF9300"/>
              </a:buClr>
              <a:buSzPct val="120000"/>
              <a:buFont typeface="Wingdings" panose="05000000000000000000" pitchFamily="2" charset="2"/>
              <a:buChar char="ü"/>
            </a:pPr>
            <a:r>
              <a:rPr lang="en-US" sz="2400" dirty="0">
                <a:solidFill>
                  <a:srgbClr val="FFC000"/>
                </a:solidFill>
              </a:rPr>
              <a:t>Land management plan monitoring should reveal:</a:t>
            </a:r>
          </a:p>
          <a:p>
            <a:pPr marL="800100" lvl="3" indent="-342900">
              <a:lnSpc>
                <a:spcPct val="100000"/>
              </a:lnSpc>
              <a:buClr>
                <a:srgbClr val="FF9300"/>
              </a:buClr>
              <a:buSzPct val="120000"/>
              <a:buFont typeface="Wingdings" panose="05000000000000000000" pitchFamily="2" charset="2"/>
              <a:buChar char="ü"/>
            </a:pPr>
            <a:r>
              <a:rPr lang="en-US" sz="2400" dirty="0"/>
              <a:t>Whether we did what we said we would do (implementation);</a:t>
            </a:r>
          </a:p>
          <a:p>
            <a:pPr marL="800100" lvl="3" indent="-342900">
              <a:lnSpc>
                <a:spcPct val="100000"/>
              </a:lnSpc>
              <a:buClr>
                <a:srgbClr val="FF9300"/>
              </a:buClr>
              <a:buSzPct val="120000"/>
              <a:buFont typeface="Wingdings" panose="05000000000000000000" pitchFamily="2" charset="2"/>
              <a:buChar char="ü"/>
            </a:pPr>
            <a:r>
              <a:rPr lang="en-US" sz="2400" dirty="0"/>
              <a:t>Whether what we’re doing is working (effectiveness); and</a:t>
            </a:r>
          </a:p>
          <a:p>
            <a:pPr marL="800100" lvl="3" indent="-342900">
              <a:lnSpc>
                <a:spcPct val="100000"/>
              </a:lnSpc>
              <a:buClr>
                <a:srgbClr val="FF9300"/>
              </a:buClr>
              <a:buSzPct val="120000"/>
              <a:buFont typeface="Wingdings" panose="05000000000000000000" pitchFamily="2" charset="2"/>
              <a:buChar char="ü"/>
            </a:pPr>
            <a:r>
              <a:rPr lang="en-US" sz="2400" dirty="0"/>
              <a:t>Whether underlying assumptions are correct (validation).</a:t>
            </a:r>
          </a:p>
          <a:p>
            <a:pPr marL="342900" lvl="1" indent="-342900">
              <a:lnSpc>
                <a:spcPct val="100000"/>
              </a:lnSpc>
              <a:buClr>
                <a:srgbClr val="FF9300"/>
              </a:buClr>
              <a:buSzPct val="120000"/>
              <a:buFont typeface="Wingdings" panose="05000000000000000000" pitchFamily="2" charset="2"/>
              <a:buChar char="ü"/>
            </a:pPr>
            <a:r>
              <a:rPr lang="en-US" sz="2400" dirty="0">
                <a:solidFill>
                  <a:srgbClr val="FFC000"/>
                </a:solidFill>
              </a:rPr>
              <a:t>There are 5 recommended steps to monitor efficiently:</a:t>
            </a:r>
          </a:p>
          <a:p>
            <a:pPr marL="1028700" lvl="2" indent="-342900">
              <a:lnSpc>
                <a:spcPct val="100000"/>
              </a:lnSpc>
              <a:buClr>
                <a:schemeClr val="tx1"/>
              </a:buClr>
              <a:buSzPct val="120000"/>
              <a:buFont typeface="+mj-lt"/>
              <a:buAutoNum type="arabicPeriod"/>
            </a:pPr>
            <a:r>
              <a:rPr lang="en-US" sz="2400" dirty="0"/>
              <a:t>Know what’s in the land management plan’s monitoring program – the WHAT</a:t>
            </a:r>
          </a:p>
          <a:p>
            <a:pPr marL="1028700" lvl="2" indent="-342900">
              <a:lnSpc>
                <a:spcPct val="100000"/>
              </a:lnSpc>
              <a:buClr>
                <a:schemeClr val="tx1"/>
              </a:buClr>
              <a:buSzPct val="120000"/>
              <a:buFont typeface="+mj-lt"/>
              <a:buAutoNum type="arabicPeriod"/>
            </a:pPr>
            <a:r>
              <a:rPr lang="en-US" sz="2400" dirty="0"/>
              <a:t>Determine WHERE to focus on-the-ground monitoring based on what’s changed within and outside the plan area, known gaps between existing and desired conditions, and ICOs identified in your assessment.</a:t>
            </a:r>
          </a:p>
          <a:p>
            <a:pPr marL="1028700" lvl="2" indent="-342900">
              <a:lnSpc>
                <a:spcPct val="100000"/>
              </a:lnSpc>
              <a:buClr>
                <a:schemeClr val="tx1"/>
              </a:buClr>
              <a:buSzPct val="120000"/>
              <a:buFont typeface="+mj-lt"/>
              <a:buAutoNum type="arabicPeriod"/>
            </a:pPr>
            <a:r>
              <a:rPr lang="en-US" sz="2400" dirty="0"/>
              <a:t>Define and map your monitoring plan of attack.</a:t>
            </a:r>
          </a:p>
          <a:p>
            <a:pPr marL="1028700" lvl="2" indent="-342900">
              <a:lnSpc>
                <a:spcPct val="100000"/>
              </a:lnSpc>
              <a:buClr>
                <a:schemeClr val="tx1"/>
              </a:buClr>
              <a:buSzPct val="120000"/>
              <a:buFont typeface="+mj-lt"/>
              <a:buAutoNum type="arabicPeriod"/>
            </a:pPr>
            <a:r>
              <a:rPr lang="en-US" sz="2400" dirty="0"/>
              <a:t>Conduct the monitoring: implementation, effectiveness, and/or validation. </a:t>
            </a:r>
          </a:p>
          <a:p>
            <a:pPr marL="1028700" lvl="2" indent="-342900">
              <a:lnSpc>
                <a:spcPct val="100000"/>
              </a:lnSpc>
              <a:buClr>
                <a:schemeClr val="tx1"/>
              </a:buClr>
              <a:buSzPct val="120000"/>
              <a:buFont typeface="+mj-lt"/>
              <a:buAutoNum type="arabicPeriod"/>
            </a:pPr>
            <a:r>
              <a:rPr lang="en-US" sz="2400" dirty="0"/>
              <a:t>Summarize findings in the biennial monitoring evaluation report.</a:t>
            </a:r>
          </a:p>
          <a:p>
            <a:pPr marL="342900" lvl="1" indent="-342900">
              <a:lnSpc>
                <a:spcPct val="100000"/>
              </a:lnSpc>
              <a:buClr>
                <a:srgbClr val="FF9300"/>
              </a:buClr>
              <a:buSzPct val="120000"/>
              <a:buFont typeface="Wingdings" panose="05000000000000000000" pitchFamily="2" charset="2"/>
              <a:buChar char="ü"/>
            </a:pPr>
            <a:r>
              <a:rPr lang="en-US" sz="2400" dirty="0">
                <a:solidFill>
                  <a:srgbClr val="FFC000"/>
                </a:solidFill>
              </a:rPr>
              <a:t>Use monitoring results to inform adaptive management actions.</a:t>
            </a:r>
          </a:p>
        </p:txBody>
      </p:sp>
    </p:spTree>
    <p:extLst>
      <p:ext uri="{BB962C8B-B14F-4D97-AF65-F5344CB8AC3E}">
        <p14:creationId xmlns:p14="http://schemas.microsoft.com/office/powerpoint/2010/main" val="261363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1"/>
        <p:cNvGrpSpPr/>
        <p:nvPr/>
      </p:nvGrpSpPr>
      <p:grpSpPr>
        <a:xfrm>
          <a:off x="0" y="0"/>
          <a:ext cx="0" cy="0"/>
          <a:chOff x="0" y="0"/>
          <a:chExt cx="0" cy="0"/>
        </a:xfrm>
      </p:grpSpPr>
      <p:pic>
        <p:nvPicPr>
          <p:cNvPr id="2" name="Picture 1">
            <a:extLst>
              <a:ext uri="{FF2B5EF4-FFF2-40B4-BE49-F238E27FC236}">
                <a16:creationId xmlns:a16="http://schemas.microsoft.com/office/drawing/2014/main" id="{247AB3C4-DC0B-471F-B13B-FEFDE70A4B4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1300" y="400627"/>
            <a:ext cx="11676184" cy="5825613"/>
          </a:xfrm>
          <a:prstGeom prst="rect">
            <a:avLst/>
          </a:prstGeom>
        </p:spPr>
      </p:pic>
      <p:sp>
        <p:nvSpPr>
          <p:cNvPr id="5" name="Title 4">
            <a:extLst>
              <a:ext uri="{FF2B5EF4-FFF2-40B4-BE49-F238E27FC236}">
                <a16:creationId xmlns:a16="http://schemas.microsoft.com/office/drawing/2014/main" id="{9BE71DAC-5B35-489B-B7EB-FC35828106D1}"/>
              </a:ext>
            </a:extLst>
          </p:cNvPr>
          <p:cNvSpPr>
            <a:spLocks noGrp="1"/>
          </p:cNvSpPr>
          <p:nvPr>
            <p:ph type="ctrTitle"/>
          </p:nvPr>
        </p:nvSpPr>
        <p:spPr>
          <a:xfrm>
            <a:off x="274516" y="400627"/>
            <a:ext cx="5828286" cy="608473"/>
          </a:xfrm>
        </p:spPr>
        <p:txBody>
          <a:bodyPr/>
          <a:lstStyle/>
          <a:p>
            <a:pPr algn="l" eaLnBrk="0" fontAlgn="base" hangingPunct="0"/>
            <a:r>
              <a:rPr lang="en-US" sz="3600" b="0" kern="1200" dirty="0">
                <a:latin typeface="+mj-lt"/>
              </a:rPr>
              <a:t>References and Links</a:t>
            </a:r>
            <a:endParaRPr lang="en-US" sz="3600" b="0" dirty="0">
              <a:latin typeface="+mj-lt"/>
            </a:endParaRPr>
          </a:p>
        </p:txBody>
      </p:sp>
      <p:sp>
        <p:nvSpPr>
          <p:cNvPr id="16" name="The NEPA">
            <a:extLst>
              <a:ext uri="{FF2B5EF4-FFF2-40B4-BE49-F238E27FC236}">
                <a16:creationId xmlns:a16="http://schemas.microsoft.com/office/drawing/2014/main" id="{CFA9FE24-79BB-428C-B458-5E7F5EEAEBB9}"/>
              </a:ext>
            </a:extLst>
          </p:cNvPr>
          <p:cNvSpPr/>
          <p:nvPr/>
        </p:nvSpPr>
        <p:spPr>
          <a:xfrm>
            <a:off x="635085" y="1009100"/>
            <a:ext cx="11001865" cy="5037276"/>
          </a:xfrm>
          <a:prstGeom prst="rect">
            <a:avLst/>
          </a:prstGeom>
        </p:spPr>
        <p:txBody>
          <a:bodyPr wrap="square">
            <a:spAutoFit/>
          </a:bodyPr>
          <a:lstStyle/>
          <a:p>
            <a:pPr lvl="0" defTabSz="685800"/>
            <a:r>
              <a:rPr lang="en-US" sz="2400" kern="1200" dirty="0">
                <a:solidFill>
                  <a:schemeClr val="accent1">
                    <a:lumMod val="60000"/>
                    <a:lumOff val="40000"/>
                  </a:schemeClr>
                </a:solidFill>
                <a:latin typeface="+mn-lt"/>
                <a:ea typeface="+mn-ea"/>
                <a:cs typeface="+mn-cs"/>
                <a:hlinkClick r:id="rId5">
                  <a:extLst>
                    <a:ext uri="{A12FA001-AC4F-418D-AE19-62706E023703}">
                      <ahyp:hlinkClr xmlns:ahyp="http://schemas.microsoft.com/office/drawing/2018/hyperlinkcolor" val="tx"/>
                    </a:ext>
                  </a:extLst>
                </a:hlinkClick>
              </a:rPr>
              <a:t>The Forest Service 2012 Planning Rule (36 CFR 219)</a:t>
            </a:r>
            <a:endParaRPr lang="en-US" sz="2400" kern="1200" dirty="0">
              <a:solidFill>
                <a:schemeClr val="accent1">
                  <a:lumMod val="60000"/>
                  <a:lumOff val="40000"/>
                </a:schemeClr>
              </a:solidFill>
              <a:latin typeface="+mn-lt"/>
              <a:ea typeface="+mn-ea"/>
              <a:cs typeface="+mn-cs"/>
            </a:endParaRPr>
          </a:p>
          <a:p>
            <a:pPr lvl="0" defTabSz="685800"/>
            <a:r>
              <a:rPr lang="en-US" sz="2400" i="1" kern="1200" dirty="0">
                <a:solidFill>
                  <a:prstClr val="white"/>
                </a:solidFill>
                <a:latin typeface="+mn-lt"/>
                <a:ea typeface="+mn-ea"/>
                <a:cs typeface="Calibri" panose="020F0502020204030204" pitchFamily="34" charset="0"/>
              </a:rPr>
              <a:t>https://www.fs.usda.gov/detail/planningrule/home/?cid=stelprd3828310</a:t>
            </a:r>
          </a:p>
          <a:p>
            <a:pPr lvl="0" defTabSz="685800">
              <a:spcBef>
                <a:spcPts val="1000"/>
              </a:spcBef>
            </a:pPr>
            <a:r>
              <a:rPr lang="en-US" sz="2400" kern="1200" dirty="0">
                <a:solidFill>
                  <a:schemeClr val="accent1">
                    <a:lumMod val="60000"/>
                    <a:lumOff val="40000"/>
                  </a:schemeClr>
                </a:solidFill>
                <a:latin typeface="+mn-lt"/>
                <a:ea typeface="+mn-ea"/>
                <a:cs typeface="+mn-cs"/>
                <a:hlinkClick r:id="rId6">
                  <a:extLst>
                    <a:ext uri="{A12FA001-AC4F-418D-AE19-62706E023703}">
                      <ahyp:hlinkClr xmlns:ahyp="http://schemas.microsoft.com/office/drawing/2018/hyperlinkcolor" val="tx"/>
                    </a:ext>
                  </a:extLst>
                </a:hlinkClick>
              </a:rPr>
              <a:t>Forest Service Manual 1920</a:t>
            </a:r>
            <a:endParaRPr lang="en-US" sz="2400" kern="1200" dirty="0">
              <a:solidFill>
                <a:schemeClr val="accent1">
                  <a:lumMod val="60000"/>
                  <a:lumOff val="40000"/>
                </a:schemeClr>
              </a:solidFill>
              <a:latin typeface="+mn-lt"/>
              <a:ea typeface="+mn-ea"/>
              <a:cs typeface="+mn-cs"/>
            </a:endParaRPr>
          </a:p>
          <a:p>
            <a:pPr lvl="0" defTabSz="685800"/>
            <a:r>
              <a:rPr lang="en-US" sz="2400" i="1" kern="1200" dirty="0">
                <a:solidFill>
                  <a:prstClr val="white"/>
                </a:solidFill>
                <a:latin typeface="+mn-lt"/>
                <a:ea typeface="+mn-ea"/>
                <a:cs typeface="+mn-cs"/>
              </a:rPr>
              <a:t>https://www.fs.fed.us/cgi-bin/Directives/get_dirs/fsm?1900</a:t>
            </a:r>
          </a:p>
          <a:p>
            <a:pPr lvl="0" defTabSz="685800">
              <a:spcBef>
                <a:spcPts val="1000"/>
              </a:spcBef>
            </a:pPr>
            <a:r>
              <a:rPr lang="en-US" sz="2400" kern="1200" dirty="0">
                <a:solidFill>
                  <a:schemeClr val="accent1">
                    <a:lumMod val="60000"/>
                    <a:lumOff val="40000"/>
                  </a:schemeClr>
                </a:solidFill>
                <a:effectLst>
                  <a:outerShdw blurRad="38100" dist="38100" dir="2700000" algn="tl">
                    <a:srgbClr val="000000">
                      <a:alpha val="43137"/>
                    </a:srgbClr>
                  </a:outerShdw>
                </a:effectLst>
                <a:latin typeface="+mn-lt"/>
                <a:ea typeface="+mn-ea"/>
                <a:cs typeface="+mn-cs"/>
                <a:hlinkClick r:id="rId7">
                  <a:extLst>
                    <a:ext uri="{A12FA001-AC4F-418D-AE19-62706E023703}">
                      <ahyp:hlinkClr xmlns:ahyp="http://schemas.microsoft.com/office/drawing/2018/hyperlinkcolor" val="tx"/>
                    </a:ext>
                  </a:extLst>
                </a:hlinkClick>
              </a:rPr>
              <a:t>Forest Service Handbook 1909.12, Chapter 30</a:t>
            </a:r>
            <a:endParaRPr lang="en-US" sz="2400" kern="1200" dirty="0">
              <a:solidFill>
                <a:schemeClr val="accent1">
                  <a:lumMod val="60000"/>
                  <a:lumOff val="40000"/>
                </a:schemeClr>
              </a:solidFill>
              <a:latin typeface="+mn-lt"/>
              <a:ea typeface="+mn-ea"/>
              <a:cs typeface="+mn-cs"/>
            </a:endParaRPr>
          </a:p>
          <a:p>
            <a:pPr lvl="0" defTabSz="685800"/>
            <a:r>
              <a:rPr lang="en-US" sz="2400" i="1" kern="1200" dirty="0">
                <a:solidFill>
                  <a:prstClr val="white"/>
                </a:solidFill>
                <a:latin typeface="+mn-lt"/>
                <a:ea typeface="+mn-ea"/>
                <a:cs typeface="Calibri" panose="020F0502020204030204" pitchFamily="34" charset="0"/>
              </a:rPr>
              <a:t>https://www.fs.fed.us/im/directives/dughtml/fsh1000.html</a:t>
            </a:r>
          </a:p>
          <a:p>
            <a:pPr lvl="0" defTabSz="685800">
              <a:spcBef>
                <a:spcPts val="1000"/>
              </a:spcBef>
            </a:pPr>
            <a:r>
              <a:rPr lang="en-US" sz="2400" kern="1200" dirty="0">
                <a:solidFill>
                  <a:schemeClr val="accent1">
                    <a:lumMod val="60000"/>
                    <a:lumOff val="40000"/>
                  </a:schemeClr>
                </a:solidFill>
                <a:latin typeface="+mn-lt"/>
                <a:ea typeface="+mn-ea"/>
                <a:cs typeface="Calibri" panose="020F0502020204030204" pitchFamily="34" charset="0"/>
                <a:hlinkClick r:id="rId8">
                  <a:extLst>
                    <a:ext uri="{A12FA001-AC4F-418D-AE19-62706E023703}">
                      <ahyp:hlinkClr xmlns:ahyp="http://schemas.microsoft.com/office/drawing/2018/hyperlinkcolor" val="tx"/>
                    </a:ext>
                  </a:extLst>
                </a:hlinkClick>
              </a:rPr>
              <a:t>Technical Information for Planning Land Management Plans: </a:t>
            </a:r>
            <a:endParaRPr lang="en-US" sz="2400" kern="1200" dirty="0">
              <a:solidFill>
                <a:schemeClr val="accent1">
                  <a:lumMod val="60000"/>
                  <a:lumOff val="40000"/>
                </a:schemeClr>
              </a:solidFill>
              <a:latin typeface="+mn-lt"/>
              <a:ea typeface="+mn-ea"/>
              <a:cs typeface="Calibri" panose="020F0502020204030204" pitchFamily="34" charset="0"/>
            </a:endParaRPr>
          </a:p>
          <a:p>
            <a:pPr lvl="0" defTabSz="685800"/>
            <a:r>
              <a:rPr lang="en-US" sz="2400" kern="1200" dirty="0">
                <a:solidFill>
                  <a:prstClr val="white"/>
                </a:solidFill>
                <a:latin typeface="+mn-lt"/>
                <a:ea typeface="+mn-ea"/>
                <a:cs typeface="Calibri" panose="020F0502020204030204" pitchFamily="34" charset="0"/>
              </a:rPr>
              <a:t>http://www.fs.fed.us/emc/nfma/TIPS/index.shtml</a:t>
            </a:r>
          </a:p>
          <a:p>
            <a:pPr lvl="0" defTabSz="685800"/>
            <a:r>
              <a:rPr lang="en-US" sz="2400" kern="1200" dirty="0">
                <a:solidFill>
                  <a:prstClr val="white"/>
                </a:solidFill>
                <a:latin typeface="+mn-lt"/>
                <a:ea typeface="+mn-ea"/>
                <a:cs typeface="Calibri" panose="020F0502020204030204" pitchFamily="34" charset="0"/>
              </a:rPr>
              <a:t>Tools and Other References</a:t>
            </a:r>
          </a:p>
          <a:p>
            <a:pPr>
              <a:spcBef>
                <a:spcPts val="1000"/>
              </a:spcBef>
              <a:buClr>
                <a:srgbClr val="212745">
                  <a:lumMod val="40000"/>
                  <a:lumOff val="60000"/>
                </a:srgbClr>
              </a:buClr>
            </a:pPr>
            <a:r>
              <a:rPr lang="en-US" sz="2400" dirty="0">
                <a:solidFill>
                  <a:schemeClr val="accent1">
                    <a:lumMod val="60000"/>
                    <a:lumOff val="40000"/>
                  </a:schemeClr>
                </a:solidFill>
                <a:latin typeface="+mn-lt"/>
                <a:cs typeface="Calibri" panose="020F0502020204030204" pitchFamily="34" charset="0"/>
                <a:hlinkClick r:id="rId9">
                  <a:extLst>
                    <a:ext uri="{A12FA001-AC4F-418D-AE19-62706E023703}">
                      <ahyp:hlinkClr xmlns:ahyp="http://schemas.microsoft.com/office/drawing/2018/hyperlinkcolor" val="tx"/>
                    </a:ext>
                  </a:extLst>
                </a:hlinkClick>
              </a:rPr>
              <a:t>Forest Service Recreation Planning Resources</a:t>
            </a:r>
            <a:endParaRPr lang="en-US" sz="2400" dirty="0">
              <a:solidFill>
                <a:schemeClr val="accent1">
                  <a:lumMod val="60000"/>
                  <a:lumOff val="40000"/>
                </a:schemeClr>
              </a:solidFill>
              <a:latin typeface="+mn-lt"/>
              <a:cs typeface="Calibri" panose="020F0502020204030204" pitchFamily="34" charset="0"/>
              <a:hlinkClick r:id="rId10">
                <a:extLst>
                  <a:ext uri="{A12FA001-AC4F-418D-AE19-62706E023703}">
                    <ahyp:hlinkClr xmlns:ahyp="http://schemas.microsoft.com/office/drawing/2018/hyperlinkcolor" val="tx"/>
                  </a:ext>
                </a:extLst>
              </a:hlinkClick>
            </a:endParaRPr>
          </a:p>
          <a:p>
            <a:pPr>
              <a:buClr>
                <a:srgbClr val="212745">
                  <a:lumMod val="40000"/>
                  <a:lumOff val="60000"/>
                </a:srgbClr>
              </a:buClr>
            </a:pPr>
            <a:r>
              <a:rPr lang="en-US" sz="2400" i="1" dirty="0">
                <a:solidFill>
                  <a:schemeClr val="tx1"/>
                </a:solidFill>
                <a:latin typeface="+mn-lt"/>
                <a:cs typeface="Calibri" panose="020F0502020204030204" pitchFamily="34" charset="0"/>
              </a:rPr>
              <a:t>https://www.fs.usda.gov/managing-land/national-forests-grasslands/recreation/programs/planning </a:t>
            </a:r>
            <a:endParaRPr lang="en-US" sz="2000" i="1" kern="1200" dirty="0">
              <a:solidFill>
                <a:prstClr val="white"/>
              </a:solidFill>
              <a:latin typeface="+mn-lt"/>
              <a:cs typeface="Calibri" panose="020F0502020204030204" pitchFamily="34" charset="0"/>
            </a:endParaRPr>
          </a:p>
        </p:txBody>
      </p:sp>
    </p:spTree>
    <p:extLst>
      <p:ext uri="{BB962C8B-B14F-4D97-AF65-F5344CB8AC3E}">
        <p14:creationId xmlns:p14="http://schemas.microsoft.com/office/powerpoint/2010/main" val="3997297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2A5A9-D4EA-480C-96A0-06DEADA71C37}"/>
              </a:ext>
            </a:extLst>
          </p:cNvPr>
          <p:cNvSpPr>
            <a:spLocks noGrp="1"/>
          </p:cNvSpPr>
          <p:nvPr>
            <p:ph type="title"/>
          </p:nvPr>
        </p:nvSpPr>
        <p:spPr/>
        <p:txBody>
          <a:bodyPr/>
          <a:lstStyle/>
          <a:p>
            <a:r>
              <a:rPr lang="en-US" dirty="0"/>
              <a:t>CONGRATULATIONS!</a:t>
            </a:r>
          </a:p>
        </p:txBody>
      </p:sp>
      <p:pic>
        <p:nvPicPr>
          <p:cNvPr id="3" name="Picture 3" descr="A dog playing  in the water&#10;">
            <a:extLst>
              <a:ext uri="{FF2B5EF4-FFF2-40B4-BE49-F238E27FC236}">
                <a16:creationId xmlns:a16="http://schemas.microsoft.com/office/drawing/2014/main" id="{E2F2CA62-302B-4680-A2A0-42096C9E8A92}"/>
              </a:ext>
            </a:extLst>
          </p:cNvPr>
          <p:cNvPicPr>
            <a:picLocks noChangeAspect="1"/>
          </p:cNvPicPr>
          <p:nvPr/>
        </p:nvPicPr>
        <p:blipFill>
          <a:blip r:embed="rId3"/>
          <a:stretch>
            <a:fillRect/>
          </a:stretch>
        </p:blipFill>
        <p:spPr>
          <a:xfrm>
            <a:off x="2744986" y="1190253"/>
            <a:ext cx="6702027" cy="4477493"/>
          </a:xfrm>
          <a:prstGeom prst="rect">
            <a:avLst/>
          </a:prstGeom>
          <a:ln w="41275" cap="sq">
            <a:solidFill>
              <a:schemeClr val="tx1"/>
            </a:solidFill>
            <a:miter lim="800000"/>
          </a:ln>
        </p:spPr>
      </p:pic>
    </p:spTree>
    <p:extLst>
      <p:ext uri="{BB962C8B-B14F-4D97-AF65-F5344CB8AC3E}">
        <p14:creationId xmlns:p14="http://schemas.microsoft.com/office/powerpoint/2010/main" val="2240430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2" name="Title 1">
            <a:extLst>
              <a:ext uri="{FF2B5EF4-FFF2-40B4-BE49-F238E27FC236}">
                <a16:creationId xmlns:a16="http://schemas.microsoft.com/office/drawing/2014/main" id="{353BC100-E8D0-478C-9696-846FE037B1B0}"/>
              </a:ext>
            </a:extLst>
          </p:cNvPr>
          <p:cNvSpPr>
            <a:spLocks noGrp="1"/>
          </p:cNvSpPr>
          <p:nvPr>
            <p:ph type="title"/>
          </p:nvPr>
        </p:nvSpPr>
        <p:spPr>
          <a:xfrm>
            <a:off x="1028772" y="1355338"/>
            <a:ext cx="10134455" cy="1081805"/>
          </a:xfrm>
        </p:spPr>
        <p:txBody>
          <a:bodyPr/>
          <a:lstStyle/>
          <a:p>
            <a:pPr>
              <a:lnSpc>
                <a:spcPct val="150000"/>
              </a:lnSpc>
            </a:pPr>
            <a:r>
              <a:rPr lang="en-US" kern="1200" dirty="0"/>
              <a:t>The End!</a:t>
            </a:r>
            <a:endParaRPr lang="en-US" dirty="0">
              <a:solidFill>
                <a:srgbClr val="FF0000"/>
              </a:solidFill>
            </a:endParaRPr>
          </a:p>
        </p:txBody>
      </p:sp>
      <p:sp>
        <p:nvSpPr>
          <p:cNvPr id="3" name="Rectangle 2">
            <a:extLst>
              <a:ext uri="{FF2B5EF4-FFF2-40B4-BE49-F238E27FC236}">
                <a16:creationId xmlns:a16="http://schemas.microsoft.com/office/drawing/2014/main" id="{9AA1922A-FD28-48EA-ABD2-2081FF901B6D}"/>
              </a:ext>
              <a:ext uri="{C183D7F6-B498-43B3-948B-1728B52AA6E4}">
                <adec:decorative xmlns:adec="http://schemas.microsoft.com/office/drawing/2017/decorative" val="1"/>
              </a:ext>
            </a:extLst>
          </p:cNvPr>
          <p:cNvSpPr/>
          <p:nvPr/>
        </p:nvSpPr>
        <p:spPr>
          <a:xfrm>
            <a:off x="1643063" y="1400175"/>
            <a:ext cx="8901112" cy="47538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descr="Sustainable Recreation theme art">
            <a:extLst>
              <a:ext uri="{FF2B5EF4-FFF2-40B4-BE49-F238E27FC236}">
                <a16:creationId xmlns:a16="http://schemas.microsoft.com/office/drawing/2014/main" id="{A0BA46FF-DEB9-40A5-BA42-23189E2BD4B6}"/>
              </a:ext>
            </a:extLst>
          </p:cNvPr>
          <p:cNvGrpSpPr/>
          <p:nvPr/>
        </p:nvGrpSpPr>
        <p:grpSpPr>
          <a:xfrm>
            <a:off x="4775309" y="2588517"/>
            <a:ext cx="2636619" cy="2377196"/>
            <a:chOff x="0" y="0"/>
            <a:chExt cx="3305810" cy="3225800"/>
          </a:xfrm>
        </p:grpSpPr>
        <p:pic>
          <p:nvPicPr>
            <p:cNvPr id="7" name="Picture 6">
              <a:extLst>
                <a:ext uri="{FF2B5EF4-FFF2-40B4-BE49-F238E27FC236}">
                  <a16:creationId xmlns:a16="http://schemas.microsoft.com/office/drawing/2014/main" id="{5228C943-1684-4651-8E30-8A4109CEE6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39850" flipH="1">
              <a:off x="628650" y="501650"/>
              <a:ext cx="2064385" cy="1932305"/>
            </a:xfrm>
            <a:prstGeom prst="rect">
              <a:avLst/>
            </a:prstGeom>
            <a:noFill/>
          </p:spPr>
        </p:pic>
        <p:sp>
          <p:nvSpPr>
            <p:cNvPr id="8" name="Arrow: Circular 7">
              <a:extLst>
                <a:ext uri="{FF2B5EF4-FFF2-40B4-BE49-F238E27FC236}">
                  <a16:creationId xmlns:a16="http://schemas.microsoft.com/office/drawing/2014/main" id="{D9B8CEDB-AF41-494E-9F73-C09F15B4CCEC}"/>
                </a:ext>
              </a:extLst>
            </p:cNvPr>
            <p:cNvSpPr/>
            <p:nvPr/>
          </p:nvSpPr>
          <p:spPr>
            <a:xfrm rot="10979360">
              <a:off x="0" y="19050"/>
              <a:ext cx="3305810" cy="3206750"/>
            </a:xfrm>
            <a:prstGeom prst="circularArrow">
              <a:avLst>
                <a:gd name="adj1" fmla="val 9739"/>
                <a:gd name="adj2" fmla="val 794428"/>
                <a:gd name="adj3" fmla="val 20543517"/>
                <a:gd name="adj4" fmla="val 10363560"/>
                <a:gd name="adj5" fmla="val 10810"/>
              </a:avLst>
            </a:prstGeom>
            <a:solidFill>
              <a:sysClr val="windowText" lastClr="000000"/>
            </a:solidFill>
            <a:ln w="38100" cap="flat" cmpd="sng" algn="ctr">
              <a:solidFill>
                <a:sysClr val="window" lastClr="FFFFF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9" name="Arrow: Circular 8">
              <a:extLst>
                <a:ext uri="{FF2B5EF4-FFF2-40B4-BE49-F238E27FC236}">
                  <a16:creationId xmlns:a16="http://schemas.microsoft.com/office/drawing/2014/main" id="{667CEDBE-79C3-43EB-B82D-727490D9D089}"/>
                </a:ext>
              </a:extLst>
            </p:cNvPr>
            <p:cNvSpPr/>
            <p:nvPr/>
          </p:nvSpPr>
          <p:spPr>
            <a:xfrm>
              <a:off x="6350" y="0"/>
              <a:ext cx="3263900" cy="3111500"/>
            </a:xfrm>
            <a:prstGeom prst="circularArrow">
              <a:avLst>
                <a:gd name="adj1" fmla="val 9739"/>
                <a:gd name="adj2" fmla="val 794428"/>
                <a:gd name="adj3" fmla="val 20543517"/>
                <a:gd name="adj4" fmla="val 10800000"/>
                <a:gd name="adj5" fmla="val 10399"/>
              </a:avLst>
            </a:prstGeom>
            <a:solidFill>
              <a:sysClr val="windowText" lastClr="000000"/>
            </a:solidFill>
            <a:ln w="38100" cap="flat" cmpd="sng" algn="ctr">
              <a:solidFill>
                <a:sysClr val="window" lastClr="FFFFF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10" name="Up-Down Arrow 30">
              <a:extLst>
                <a:ext uri="{FF2B5EF4-FFF2-40B4-BE49-F238E27FC236}">
                  <a16:creationId xmlns:a16="http://schemas.microsoft.com/office/drawing/2014/main" id="{FE5F10C3-46C6-4F21-9AC3-516DA9A2B85D}"/>
                </a:ext>
              </a:extLst>
            </p:cNvPr>
            <p:cNvSpPr/>
            <p:nvPr/>
          </p:nvSpPr>
          <p:spPr>
            <a:xfrm rot="2581836">
              <a:off x="558800" y="2209800"/>
              <a:ext cx="296990" cy="605453"/>
            </a:xfrm>
            <a:prstGeom prst="upDownArrow">
              <a:avLst>
                <a:gd name="adj1" fmla="val 42857"/>
                <a:gd name="adj2" fmla="val 53571"/>
              </a:avLst>
            </a:prstGeom>
            <a:solidFill>
              <a:sysClr val="window" lastClr="FFFFFF"/>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 name="Up-Down Arrow 31">
              <a:extLst>
                <a:ext uri="{FF2B5EF4-FFF2-40B4-BE49-F238E27FC236}">
                  <a16:creationId xmlns:a16="http://schemas.microsoft.com/office/drawing/2014/main" id="{95F6C766-B4D2-44AC-B96A-5D45C447EAA0}"/>
                </a:ext>
              </a:extLst>
            </p:cNvPr>
            <p:cNvSpPr/>
            <p:nvPr/>
          </p:nvSpPr>
          <p:spPr>
            <a:xfrm rot="18688952">
              <a:off x="2647950" y="1988185"/>
              <a:ext cx="323215" cy="617345"/>
            </a:xfrm>
            <a:prstGeom prst="upDownArrow">
              <a:avLst>
                <a:gd name="adj1" fmla="val 42857"/>
                <a:gd name="adj2" fmla="val 50000"/>
              </a:avLst>
            </a:prstGeom>
            <a:solidFill>
              <a:sysClr val="window" lastClr="FFFFFF"/>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 name="Up-Down Arrow 288">
              <a:extLst>
                <a:ext uri="{FF2B5EF4-FFF2-40B4-BE49-F238E27FC236}">
                  <a16:creationId xmlns:a16="http://schemas.microsoft.com/office/drawing/2014/main" id="{716960D3-887D-4405-BB6E-3DF8633468CE}"/>
                </a:ext>
              </a:extLst>
            </p:cNvPr>
            <p:cNvSpPr/>
            <p:nvPr/>
          </p:nvSpPr>
          <p:spPr>
            <a:xfrm>
              <a:off x="1416050" y="19050"/>
              <a:ext cx="327660" cy="613410"/>
            </a:xfrm>
            <a:prstGeom prst="upDownArrow">
              <a:avLst>
                <a:gd name="adj1" fmla="val 42857"/>
                <a:gd name="adj2" fmla="val 50000"/>
              </a:avLst>
            </a:prstGeom>
            <a:solidFill>
              <a:sysClr val="window" lastClr="FFFFFF"/>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 name="Title 4">
            <a:extLst>
              <a:ext uri="{FF2B5EF4-FFF2-40B4-BE49-F238E27FC236}">
                <a16:creationId xmlns:a16="http://schemas.microsoft.com/office/drawing/2014/main" id="{16405CA8-7F88-4476-B484-41A89C02155D}"/>
              </a:ext>
            </a:extLst>
          </p:cNvPr>
          <p:cNvSpPr>
            <a:spLocks noGrp="1"/>
          </p:cNvSpPr>
          <p:nvPr>
            <p:ph type="title"/>
          </p:nvPr>
        </p:nvSpPr>
        <p:spPr>
          <a:xfrm>
            <a:off x="1193777" y="2505197"/>
            <a:ext cx="3668713" cy="1768475"/>
          </a:xfrm>
        </p:spPr>
        <p:txBody>
          <a:bodyPr/>
          <a:lstStyle/>
          <a:p>
            <a:r>
              <a:rPr lang="en-US" sz="4000" dirty="0">
                <a:solidFill>
                  <a:schemeClr val="tx1"/>
                </a:solidFill>
                <a:latin typeface="+mj-lt"/>
              </a:rPr>
              <a:t>Learning Outcome</a:t>
            </a:r>
            <a:endParaRPr lang="en-US" sz="4000" spc="300" dirty="0">
              <a:solidFill>
                <a:schemeClr val="tx1"/>
              </a:solidFill>
              <a:latin typeface="+mj-lt"/>
            </a:endParaRPr>
          </a:p>
        </p:txBody>
      </p:sp>
      <p:sp>
        <p:nvSpPr>
          <p:cNvPr id="3" name="Rectangle 2">
            <a:extLst>
              <a:ext uri="{FF2B5EF4-FFF2-40B4-BE49-F238E27FC236}">
                <a16:creationId xmlns:a16="http://schemas.microsoft.com/office/drawing/2014/main" id="{367DEFE3-8255-4D52-AA92-791901C15451}"/>
              </a:ext>
              <a:ext uri="{C183D7F6-B498-43B3-948B-1728B52AA6E4}">
                <adec:decorative xmlns:adec="http://schemas.microsoft.com/office/drawing/2017/decorative" val="1"/>
              </a:ext>
            </a:extLst>
          </p:cNvPr>
          <p:cNvSpPr/>
          <p:nvPr/>
        </p:nvSpPr>
        <p:spPr>
          <a:xfrm>
            <a:off x="5979567" y="0"/>
            <a:ext cx="4130798" cy="6854269"/>
          </a:xfrm>
          <a:prstGeom prst="rect">
            <a:avLst/>
          </a:prstGeom>
          <a:solidFill>
            <a:schemeClr val="tx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9" name="Shape 59"/>
          <p:cNvSpPr txBox="1">
            <a:spLocks noGrp="1"/>
          </p:cNvSpPr>
          <p:nvPr>
            <p:ph type="subTitle" idx="4294967295"/>
          </p:nvPr>
        </p:nvSpPr>
        <p:spPr>
          <a:xfrm>
            <a:off x="6101578" y="2505197"/>
            <a:ext cx="3886776" cy="1955967"/>
          </a:xfrm>
          <a:prstGeom prst="rect">
            <a:avLst/>
          </a:prstGeom>
        </p:spPr>
        <p:txBody>
          <a:bodyPr wrap="square" lIns="121900" tIns="121900" rIns="121900" bIns="121900" anchor="t" anchorCtr="0">
            <a:noAutofit/>
          </a:bodyPr>
          <a:lstStyle/>
          <a:p>
            <a:pPr algn="l">
              <a:lnSpc>
                <a:spcPct val="100000"/>
              </a:lnSpc>
              <a:spcAft>
                <a:spcPts val="1200"/>
              </a:spcAft>
              <a:buNone/>
            </a:pPr>
            <a:r>
              <a:rPr lang="en-US" sz="2400" b="1" dirty="0">
                <a:solidFill>
                  <a:schemeClr val="bg1"/>
                </a:solidFill>
                <a:latin typeface="+mj-lt"/>
              </a:rPr>
              <a:t>Participants will understand:</a:t>
            </a:r>
          </a:p>
          <a:p>
            <a:pPr>
              <a:lnSpc>
                <a:spcPct val="100000"/>
              </a:lnSpc>
              <a:spcAft>
                <a:spcPts val="1200"/>
              </a:spcAft>
              <a:buNone/>
            </a:pPr>
            <a:r>
              <a:rPr lang="en-US" sz="2400" dirty="0">
                <a:solidFill>
                  <a:schemeClr val="bg1"/>
                </a:solidFill>
                <a:latin typeface="+mn-lt"/>
              </a:rPr>
              <a:t>The why, what, and where to monitor and what you do with the monitoring results.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835119-EDF8-4621-8199-809F601B2632}"/>
              </a:ext>
            </a:extLst>
          </p:cNvPr>
          <p:cNvSpPr>
            <a:spLocks noGrp="1"/>
          </p:cNvSpPr>
          <p:nvPr>
            <p:ph type="ctrTitle"/>
          </p:nvPr>
        </p:nvSpPr>
        <p:spPr>
          <a:xfrm>
            <a:off x="2020103" y="1879446"/>
            <a:ext cx="10171897" cy="1025832"/>
          </a:xfrm>
        </p:spPr>
        <p:txBody>
          <a:bodyPr/>
          <a:lstStyle/>
          <a:p>
            <a:pPr lvl="0" algn="l">
              <a:defRPr/>
            </a:pPr>
            <a:r>
              <a:rPr lang="en-US" dirty="0">
                <a:solidFill>
                  <a:sysClr val="window" lastClr="FFFFFF"/>
                </a:solidFill>
                <a:latin typeface="+mj-lt"/>
                <a:cs typeface="Arial"/>
              </a:rPr>
              <a:t>Outline</a:t>
            </a:r>
            <a:endParaRPr lang="en-US" sz="2400" dirty="0">
              <a:latin typeface="+mj-lt"/>
            </a:endParaRPr>
          </a:p>
        </p:txBody>
      </p:sp>
      <p:sp>
        <p:nvSpPr>
          <p:cNvPr id="12" name="Text Placeholder 2">
            <a:extLst>
              <a:ext uri="{FF2B5EF4-FFF2-40B4-BE49-F238E27FC236}">
                <a16:creationId xmlns:a16="http://schemas.microsoft.com/office/drawing/2014/main" id="{EE67E742-EB6A-4457-83F6-D9053ECF7CF2}"/>
              </a:ext>
            </a:extLst>
          </p:cNvPr>
          <p:cNvSpPr txBox="1">
            <a:spLocks/>
          </p:cNvSpPr>
          <p:nvPr/>
        </p:nvSpPr>
        <p:spPr>
          <a:xfrm>
            <a:off x="2020103" y="3085242"/>
            <a:ext cx="8151793" cy="1734961"/>
          </a:xfrm>
          <a:prstGeom prst="rect">
            <a:avLst/>
          </a:prstGeom>
          <a:noFill/>
          <a:ln w="19050">
            <a:solidFill>
              <a:schemeClr val="tx1"/>
            </a:solidFill>
          </a:ln>
        </p:spPr>
        <p:txBody>
          <a:bodyPr wrap="square" lIns="91425" tIns="91425" rIns="91425" bIns="91425" anchor="t" anchorCtr="0"/>
          <a:lstStyle>
            <a:defPPr marR="0" lvl="0" algn="l" rtl="0">
              <a:lnSpc>
                <a:spcPct val="100000"/>
              </a:lnSpc>
              <a:spcBef>
                <a:spcPts val="0"/>
              </a:spcBef>
              <a:spcAft>
                <a:spcPts val="0"/>
              </a:spcAft>
            </a:defPPr>
            <a:lvl1pPr marR="0" lvl="0" algn="l" rtl="0">
              <a:lnSpc>
                <a:spcPct val="115000"/>
              </a:lnSpc>
              <a:spcBef>
                <a:spcPts val="0"/>
              </a:spcBef>
              <a:spcAft>
                <a:spcPts val="0"/>
              </a:spcAft>
              <a:buClr>
                <a:srgbClr val="576574"/>
              </a:buClr>
              <a:buSzPct val="100000"/>
              <a:buFont typeface="Raleway"/>
              <a:buChar char="▫"/>
              <a:defRPr sz="1800" b="0" i="0" u="none" strike="noStrike" cap="none">
                <a:solidFill>
                  <a:schemeClr val="tx1"/>
                </a:solidFill>
                <a:latin typeface="+mn-lt"/>
                <a:ea typeface="Raleway"/>
                <a:cs typeface="Raleway"/>
                <a:sym typeface="Raleway"/>
              </a:defRPr>
            </a:lvl1pPr>
            <a:lvl2pPr marR="0" lvl="1" algn="l" rtl="0">
              <a:lnSpc>
                <a:spcPct val="115000"/>
              </a:lnSpc>
              <a:spcBef>
                <a:spcPts val="0"/>
              </a:spcBef>
              <a:spcAft>
                <a:spcPts val="0"/>
              </a:spcAft>
              <a:buClr>
                <a:srgbClr val="576574"/>
              </a:buClr>
              <a:buSzPct val="100000"/>
              <a:buFont typeface="Raleway"/>
              <a:buChar char="▫"/>
              <a:defRPr sz="1600" b="0" i="0" u="none" strike="noStrike" cap="none">
                <a:solidFill>
                  <a:srgbClr val="576574"/>
                </a:solidFill>
                <a:latin typeface="Raleway"/>
                <a:ea typeface="Raleway"/>
                <a:cs typeface="Raleway"/>
                <a:sym typeface="Raleway"/>
              </a:defRPr>
            </a:lvl2pPr>
            <a:lvl3pPr marR="0" lvl="2" algn="l" rtl="0">
              <a:lnSpc>
                <a:spcPct val="115000"/>
              </a:lnSpc>
              <a:spcBef>
                <a:spcPts val="0"/>
              </a:spcBef>
              <a:spcAft>
                <a:spcPts val="0"/>
              </a:spcAft>
              <a:buClr>
                <a:srgbClr val="576574"/>
              </a:buClr>
              <a:buSzPct val="100000"/>
              <a:buFont typeface="Raleway"/>
              <a:buChar char="▫"/>
              <a:defRPr sz="1600" b="0" i="0" u="none" strike="noStrike" cap="none">
                <a:solidFill>
                  <a:srgbClr val="576574"/>
                </a:solidFill>
                <a:latin typeface="Raleway"/>
                <a:ea typeface="Raleway"/>
                <a:cs typeface="Raleway"/>
                <a:sym typeface="Raleway"/>
              </a:defRPr>
            </a:lvl3pPr>
            <a:lvl4pPr marR="0" lvl="3" algn="l" rtl="0">
              <a:lnSpc>
                <a:spcPct val="115000"/>
              </a:lnSpc>
              <a:spcBef>
                <a:spcPts val="0"/>
              </a:spcBef>
              <a:spcAft>
                <a:spcPts val="0"/>
              </a:spcAft>
              <a:buClr>
                <a:srgbClr val="576574"/>
              </a:buClr>
              <a:buSzPct val="100000"/>
              <a:buFont typeface="Raleway"/>
              <a:buChar char="▫"/>
              <a:defRPr sz="1600" b="0" i="0" u="none" strike="noStrike" cap="none">
                <a:solidFill>
                  <a:srgbClr val="576574"/>
                </a:solidFill>
                <a:latin typeface="Raleway"/>
                <a:ea typeface="Raleway"/>
                <a:cs typeface="Raleway"/>
                <a:sym typeface="Raleway"/>
              </a:defRPr>
            </a:lvl4pPr>
            <a:lvl5pPr marR="0" lvl="4" algn="l" rtl="0">
              <a:lnSpc>
                <a:spcPct val="115000"/>
              </a:lnSpc>
              <a:spcBef>
                <a:spcPts val="0"/>
              </a:spcBef>
              <a:spcAft>
                <a:spcPts val="0"/>
              </a:spcAft>
              <a:buClr>
                <a:srgbClr val="576574"/>
              </a:buClr>
              <a:buSzPct val="100000"/>
              <a:buFont typeface="Raleway"/>
              <a:buChar char="▫"/>
              <a:defRPr sz="1600" b="0" i="0" u="none" strike="noStrike" cap="none">
                <a:solidFill>
                  <a:srgbClr val="576574"/>
                </a:solidFill>
                <a:latin typeface="Raleway"/>
                <a:ea typeface="Raleway"/>
                <a:cs typeface="Raleway"/>
                <a:sym typeface="Raleway"/>
              </a:defRPr>
            </a:lvl5pPr>
            <a:lvl6pPr marR="0" lvl="5" algn="l" rtl="0">
              <a:lnSpc>
                <a:spcPct val="115000"/>
              </a:lnSpc>
              <a:spcBef>
                <a:spcPts val="0"/>
              </a:spcBef>
              <a:spcAft>
                <a:spcPts val="0"/>
              </a:spcAft>
              <a:buClr>
                <a:srgbClr val="576574"/>
              </a:buClr>
              <a:buSzPct val="100000"/>
              <a:buFont typeface="Raleway"/>
              <a:buChar char="▫"/>
              <a:defRPr sz="1600" b="0" i="0" u="none" strike="noStrike" cap="none">
                <a:solidFill>
                  <a:srgbClr val="576574"/>
                </a:solidFill>
                <a:latin typeface="Raleway"/>
                <a:ea typeface="Raleway"/>
                <a:cs typeface="Raleway"/>
                <a:sym typeface="Raleway"/>
              </a:defRPr>
            </a:lvl6pPr>
            <a:lvl7pPr marR="0" lvl="6" algn="l" rtl="0">
              <a:lnSpc>
                <a:spcPct val="115000"/>
              </a:lnSpc>
              <a:spcBef>
                <a:spcPts val="0"/>
              </a:spcBef>
              <a:spcAft>
                <a:spcPts val="0"/>
              </a:spcAft>
              <a:buClr>
                <a:srgbClr val="576574"/>
              </a:buClr>
              <a:buSzPct val="100000"/>
              <a:buFont typeface="Raleway"/>
              <a:buChar char="▫"/>
              <a:defRPr sz="1600" b="0" i="0" u="none" strike="noStrike" cap="none">
                <a:solidFill>
                  <a:srgbClr val="576574"/>
                </a:solidFill>
                <a:latin typeface="Raleway"/>
                <a:ea typeface="Raleway"/>
                <a:cs typeface="Raleway"/>
                <a:sym typeface="Raleway"/>
              </a:defRPr>
            </a:lvl7pPr>
            <a:lvl8pPr marR="0" lvl="7" algn="l" rtl="0">
              <a:lnSpc>
                <a:spcPct val="115000"/>
              </a:lnSpc>
              <a:spcBef>
                <a:spcPts val="0"/>
              </a:spcBef>
              <a:spcAft>
                <a:spcPts val="0"/>
              </a:spcAft>
              <a:buClr>
                <a:srgbClr val="576574"/>
              </a:buClr>
              <a:buSzPct val="100000"/>
              <a:buFont typeface="Raleway"/>
              <a:buChar char="▫"/>
              <a:defRPr sz="1600" b="0" i="0" u="none" strike="noStrike" cap="none">
                <a:solidFill>
                  <a:srgbClr val="576574"/>
                </a:solidFill>
                <a:latin typeface="Raleway"/>
                <a:ea typeface="Raleway"/>
                <a:cs typeface="Raleway"/>
                <a:sym typeface="Raleway"/>
              </a:defRPr>
            </a:lvl8pPr>
            <a:lvl9pPr marR="0" lvl="8" algn="l" rtl="0">
              <a:lnSpc>
                <a:spcPct val="115000"/>
              </a:lnSpc>
              <a:spcBef>
                <a:spcPts val="0"/>
              </a:spcBef>
              <a:spcAft>
                <a:spcPts val="0"/>
              </a:spcAft>
              <a:buClr>
                <a:srgbClr val="576574"/>
              </a:buClr>
              <a:buSzPct val="100000"/>
              <a:buFont typeface="Raleway"/>
              <a:buChar char="▫"/>
              <a:defRPr sz="1600" b="0" i="0" u="none" strike="noStrike" cap="none">
                <a:solidFill>
                  <a:srgbClr val="576574"/>
                </a:solidFill>
                <a:latin typeface="Raleway"/>
                <a:ea typeface="Raleway"/>
                <a:cs typeface="Raleway"/>
                <a:sym typeface="Raleway"/>
              </a:defRPr>
            </a:lvl9pPr>
          </a:lstStyle>
          <a:p>
            <a:pPr marL="731520" indent="-457200">
              <a:buClr>
                <a:schemeClr val="tx1"/>
              </a:buClr>
              <a:buFont typeface="Arial" panose="020B0604020202020204" pitchFamily="34" charset="0"/>
              <a:buChar char="•"/>
            </a:pPr>
            <a:r>
              <a:rPr lang="en-US" sz="2800" dirty="0">
                <a:cs typeface="Calibri" panose="020F0502020204030204" pitchFamily="34" charset="0"/>
              </a:rPr>
              <a:t> Why monitor?</a:t>
            </a:r>
          </a:p>
          <a:p>
            <a:pPr marL="731520" indent="-457200">
              <a:buClr>
                <a:schemeClr val="tx1"/>
              </a:buClr>
              <a:buFont typeface="Arial" panose="020B0604020202020204" pitchFamily="34" charset="0"/>
              <a:buChar char="•"/>
            </a:pPr>
            <a:r>
              <a:rPr lang="en-US" sz="2800" dirty="0">
                <a:cs typeface="Calibri" panose="020F0502020204030204" pitchFamily="34" charset="0"/>
              </a:rPr>
              <a:t> The required monitoring product </a:t>
            </a:r>
          </a:p>
          <a:p>
            <a:pPr marL="731520" indent="-457200">
              <a:buClr>
                <a:schemeClr val="tx1"/>
              </a:buClr>
              <a:buFont typeface="Arial" panose="020B0604020202020204" pitchFamily="34" charset="0"/>
              <a:buChar char="•"/>
            </a:pPr>
            <a:r>
              <a:rPr lang="en-US" sz="2800" dirty="0">
                <a:cs typeface="Calibri" panose="020F0502020204030204" pitchFamily="34" charset="0"/>
              </a:rPr>
              <a:t> Some suggested steps to monitor efficiently</a:t>
            </a:r>
          </a:p>
        </p:txBody>
      </p:sp>
    </p:spTree>
    <p:extLst>
      <p:ext uri="{BB962C8B-B14F-4D97-AF65-F5344CB8AC3E}">
        <p14:creationId xmlns:p14="http://schemas.microsoft.com/office/powerpoint/2010/main" val="3048005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onitoring vs the Monitoring Program"/>
          <p:cNvSpPr>
            <a:spLocks noGrp="1"/>
          </p:cNvSpPr>
          <p:nvPr>
            <p:ph type="ctrTitle"/>
          </p:nvPr>
        </p:nvSpPr>
        <p:spPr>
          <a:xfrm>
            <a:off x="2555" y="560023"/>
            <a:ext cx="12189445" cy="1025832"/>
          </a:xfrm>
        </p:spPr>
        <p:txBody>
          <a:bodyPr>
            <a:normAutofit/>
          </a:bodyPr>
          <a:lstStyle/>
          <a:p>
            <a:r>
              <a:rPr lang="en-US" sz="3600" i="1" dirty="0">
                <a:cs typeface="Calibri" panose="020F0502020204030204" pitchFamily="34" charset="0"/>
              </a:rPr>
              <a:t>Monitoring</a:t>
            </a:r>
            <a:r>
              <a:rPr lang="en-US" sz="3600" dirty="0">
                <a:cs typeface="Calibri" panose="020F0502020204030204" pitchFamily="34" charset="0"/>
              </a:rPr>
              <a:t> vs. the Monitoring</a:t>
            </a:r>
            <a:r>
              <a:rPr lang="en-US" sz="3600" i="1" dirty="0">
                <a:cs typeface="Calibri" panose="020F0502020204030204" pitchFamily="34" charset="0"/>
              </a:rPr>
              <a:t> Program</a:t>
            </a:r>
          </a:p>
        </p:txBody>
      </p:sp>
      <p:pic>
        <p:nvPicPr>
          <p:cNvPr id="10" name="MAP Logo" descr="A circular logo showing the interconnected  relationship of monitoring, assessing, and planning. " title="MAP Logo">
            <a:extLst>
              <a:ext uri="{FF2B5EF4-FFF2-40B4-BE49-F238E27FC236}">
                <a16:creationId xmlns:a16="http://schemas.microsoft.com/office/drawing/2014/main" id="{4FA9C602-F840-43BE-9CB0-62073DD3E5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19" t="9977" r="7099" b="9636"/>
          <a:stretch/>
        </p:blipFill>
        <p:spPr bwMode="auto">
          <a:xfrm>
            <a:off x="4948986" y="1859494"/>
            <a:ext cx="2468880" cy="2468880"/>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Brown Arrow" descr="Monitoring Arrow&#10;&#10;Brown arrow pointing to the &quot;Monitor&quot; phase of the Monitor-Assess-Plan logo, connecting the label: Monitoring (the verb) occurs after plan development." title="Monitoring Arrow"/>
          <p:cNvSpPr/>
          <p:nvPr/>
        </p:nvSpPr>
        <p:spPr>
          <a:xfrm rot="5400000">
            <a:off x="4561313" y="2694413"/>
            <a:ext cx="742950" cy="611924"/>
          </a:xfrm>
          <a:prstGeom prst="upArrow">
            <a:avLst/>
          </a:prstGeom>
          <a:solidFill>
            <a:srgbClr val="9F4C0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8" name="Monitoring"/>
          <p:cNvSpPr txBox="1"/>
          <p:nvPr/>
        </p:nvSpPr>
        <p:spPr>
          <a:xfrm>
            <a:off x="2298293" y="2573337"/>
            <a:ext cx="2226085" cy="877163"/>
          </a:xfrm>
          <a:prstGeom prst="rect">
            <a:avLst/>
          </a:prstGeom>
          <a:noFill/>
        </p:spPr>
        <p:txBody>
          <a:bodyPr wrap="square" rtlCol="0">
            <a:spAutoFit/>
          </a:bodyPr>
          <a:lstStyle/>
          <a:p>
            <a:pPr algn="r"/>
            <a:r>
              <a:rPr lang="en-US" sz="2700" dirty="0">
                <a:solidFill>
                  <a:schemeClr val="tx1"/>
                </a:solidFill>
                <a:latin typeface="Calibri" panose="020F0502020204030204" pitchFamily="34" charset="0"/>
                <a:cs typeface="Calibri" panose="020F0502020204030204" pitchFamily="34" charset="0"/>
              </a:rPr>
              <a:t>Monitoring</a:t>
            </a:r>
            <a:r>
              <a:rPr lang="en-US" sz="2400" dirty="0">
                <a:solidFill>
                  <a:schemeClr val="tx1"/>
                </a:solidFill>
                <a:latin typeface="Calibri" panose="020F0502020204030204" pitchFamily="34" charset="0"/>
                <a:cs typeface="Calibri" panose="020F0502020204030204" pitchFamily="34" charset="0"/>
              </a:rPr>
              <a:t> </a:t>
            </a:r>
          </a:p>
          <a:p>
            <a:pPr algn="r"/>
            <a:r>
              <a:rPr lang="en-US" sz="2400" i="1" dirty="0">
                <a:solidFill>
                  <a:schemeClr val="tx1"/>
                </a:solidFill>
                <a:latin typeface="Calibri" panose="020F0502020204030204" pitchFamily="34" charset="0"/>
                <a:cs typeface="Calibri" panose="020F0502020204030204" pitchFamily="34" charset="0"/>
              </a:rPr>
              <a:t>(the verb)</a:t>
            </a:r>
          </a:p>
        </p:txBody>
      </p:sp>
      <p:sp>
        <p:nvSpPr>
          <p:cNvPr id="13" name="Implementation Arrow" descr="Yellow arrow pointing to the border of the &quot;Planning&quot; and &quot;Monitoring&quot; phases to indicate that is where implementation of the monitoring and evaluation program begins." title="Implementation Arrow"/>
          <p:cNvSpPr/>
          <p:nvPr/>
        </p:nvSpPr>
        <p:spPr>
          <a:xfrm rot="4750628">
            <a:off x="4043482" y="2899583"/>
            <a:ext cx="772703" cy="2190957"/>
          </a:xfrm>
          <a:prstGeom prst="up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800" b="1" dirty="0">
                <a:solidFill>
                  <a:schemeClr val="bg1"/>
                </a:solidFill>
                <a:latin typeface="Calibri" panose="020F0502020204030204" pitchFamily="34" charset="0"/>
                <a:cs typeface="Calibri" panose="020F0502020204030204" pitchFamily="34" charset="0"/>
              </a:rPr>
              <a:t>Implementation</a:t>
            </a:r>
          </a:p>
        </p:txBody>
      </p:sp>
      <p:sp>
        <p:nvSpPr>
          <p:cNvPr id="9" name="Blue Arrow" descr="Blue arrow pointing to the &quot;Plan&quot; phase of the Monitor-Assess-Plan logo, connecting the label: The Monitoring and Evaluation Program is required content of a plan." title="Planning Arrow"/>
          <p:cNvSpPr/>
          <p:nvPr/>
        </p:nvSpPr>
        <p:spPr>
          <a:xfrm>
            <a:off x="5813529" y="4138399"/>
            <a:ext cx="800100" cy="548492"/>
          </a:xfrm>
          <a:prstGeom prst="upArrow">
            <a:avLst/>
          </a:prstGeom>
          <a:solidFill>
            <a:srgbClr val="052C9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 name="The Monitoring and Evaluation Program"/>
          <p:cNvSpPr txBox="1"/>
          <p:nvPr/>
        </p:nvSpPr>
        <p:spPr>
          <a:xfrm>
            <a:off x="3281294" y="4793538"/>
            <a:ext cx="6120978" cy="1246495"/>
          </a:xfrm>
          <a:prstGeom prst="rect">
            <a:avLst/>
          </a:prstGeom>
          <a:noFill/>
        </p:spPr>
        <p:txBody>
          <a:bodyPr wrap="square" rtlCol="0">
            <a:spAutoFit/>
          </a:bodyPr>
          <a:lstStyle/>
          <a:p>
            <a:pPr algn="ctr"/>
            <a:r>
              <a:rPr lang="en-US" sz="2700" dirty="0">
                <a:solidFill>
                  <a:schemeClr val="tx1"/>
                </a:solidFill>
                <a:latin typeface="Calibri" panose="020F0502020204030204" pitchFamily="34" charset="0"/>
                <a:cs typeface="Calibri" panose="020F0502020204030204" pitchFamily="34" charset="0"/>
              </a:rPr>
              <a:t>The Monitoring and Evaluation </a:t>
            </a:r>
            <a:r>
              <a:rPr lang="en-US" sz="2700" i="1" dirty="0">
                <a:solidFill>
                  <a:schemeClr val="tx1"/>
                </a:solidFill>
                <a:latin typeface="Calibri" panose="020F0502020204030204" pitchFamily="34" charset="0"/>
                <a:cs typeface="Calibri" panose="020F0502020204030204" pitchFamily="34" charset="0"/>
              </a:rPr>
              <a:t>Program</a:t>
            </a:r>
          </a:p>
          <a:p>
            <a:pPr algn="ctr"/>
            <a:r>
              <a:rPr lang="en-US" sz="2400" i="1" dirty="0">
                <a:solidFill>
                  <a:schemeClr val="tx1"/>
                </a:solidFill>
                <a:latin typeface="Calibri" panose="020F0502020204030204" pitchFamily="34" charset="0"/>
                <a:cs typeface="Calibri" panose="020F0502020204030204" pitchFamily="34" charset="0"/>
              </a:rPr>
              <a:t>(the noun)</a:t>
            </a:r>
            <a:r>
              <a:rPr lang="en-US" sz="2400" dirty="0">
                <a:solidFill>
                  <a:schemeClr val="tx1"/>
                </a:solidFill>
                <a:latin typeface="Calibri" panose="020F0502020204030204" pitchFamily="34" charset="0"/>
                <a:cs typeface="Calibri" panose="020F0502020204030204" pitchFamily="34" charset="0"/>
              </a:rPr>
              <a:t> </a:t>
            </a:r>
          </a:p>
          <a:p>
            <a:pPr algn="ctr"/>
            <a:r>
              <a:rPr lang="en-US" sz="2400" dirty="0">
                <a:solidFill>
                  <a:schemeClr val="tx1"/>
                </a:solidFill>
                <a:latin typeface="Calibri" panose="020F0502020204030204" pitchFamily="34" charset="0"/>
                <a:cs typeface="Calibri" panose="020F0502020204030204" pitchFamily="34" charset="0"/>
              </a:rPr>
              <a:t>Defines </a:t>
            </a:r>
            <a:r>
              <a:rPr lang="en-US" sz="2400" i="1" dirty="0">
                <a:solidFill>
                  <a:schemeClr val="tx1"/>
                </a:solidFill>
                <a:latin typeface="Calibri" panose="020F0502020204030204" pitchFamily="34" charset="0"/>
                <a:cs typeface="Calibri" panose="020F0502020204030204" pitchFamily="34" charset="0"/>
              </a:rPr>
              <a:t>what</a:t>
            </a:r>
            <a:r>
              <a:rPr lang="en-US" sz="2400" dirty="0">
                <a:solidFill>
                  <a:schemeClr val="tx1"/>
                </a:solidFill>
                <a:latin typeface="Calibri" panose="020F0502020204030204" pitchFamily="34" charset="0"/>
                <a:cs typeface="Calibri" panose="020F0502020204030204" pitchFamily="34" charset="0"/>
              </a:rPr>
              <a:t> will be monitored</a:t>
            </a:r>
          </a:p>
        </p:txBody>
      </p:sp>
    </p:spTree>
    <p:extLst>
      <p:ext uri="{BB962C8B-B14F-4D97-AF65-F5344CB8AC3E}">
        <p14:creationId xmlns:p14="http://schemas.microsoft.com/office/powerpoint/2010/main" val="1793872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y monitor"/>
          <p:cNvSpPr>
            <a:spLocks noGrp="1"/>
          </p:cNvSpPr>
          <p:nvPr>
            <p:ph type="ctrTitle"/>
          </p:nvPr>
        </p:nvSpPr>
        <p:spPr>
          <a:xfrm>
            <a:off x="0" y="521594"/>
            <a:ext cx="12189445" cy="1025832"/>
          </a:xfrm>
        </p:spPr>
        <p:txBody>
          <a:bodyPr>
            <a:normAutofit/>
          </a:bodyPr>
          <a:lstStyle/>
          <a:p>
            <a:r>
              <a:rPr lang="en-US" dirty="0"/>
              <a:t>Why Monitor?</a:t>
            </a:r>
          </a:p>
        </p:txBody>
      </p:sp>
      <p:sp>
        <p:nvSpPr>
          <p:cNvPr id="3" name="It tells us"/>
          <p:cNvSpPr>
            <a:spLocks noGrp="1"/>
          </p:cNvSpPr>
          <p:nvPr>
            <p:ph type="body" sz="quarter" idx="10"/>
          </p:nvPr>
        </p:nvSpPr>
        <p:spPr>
          <a:xfrm>
            <a:off x="1194383" y="2696534"/>
            <a:ext cx="10068448" cy="2524125"/>
          </a:xfrm>
        </p:spPr>
        <p:txBody>
          <a:bodyPr>
            <a:noAutofit/>
          </a:bodyPr>
          <a:lstStyle/>
          <a:p>
            <a:pPr marL="0" indent="0">
              <a:lnSpc>
                <a:spcPct val="100000"/>
              </a:lnSpc>
              <a:buNone/>
            </a:pPr>
            <a:r>
              <a:rPr lang="en-US" sz="2800" dirty="0">
                <a:solidFill>
                  <a:srgbClr val="FFC000"/>
                </a:solidFill>
                <a:cs typeface="Calibri" panose="020F0502020204030204" pitchFamily="34" charset="0"/>
              </a:rPr>
              <a:t>It tells us what we need to do or change to achieve LMP desired conditions by: </a:t>
            </a:r>
          </a:p>
          <a:p>
            <a:pPr>
              <a:lnSpc>
                <a:spcPct val="100000"/>
              </a:lnSpc>
              <a:buClr>
                <a:schemeClr val="tx1"/>
              </a:buClr>
            </a:pPr>
            <a:r>
              <a:rPr lang="en-US" sz="2400" dirty="0">
                <a:cs typeface="Calibri" panose="020F0502020204030204" pitchFamily="34" charset="0"/>
              </a:rPr>
              <a:t>Tracking whether we did what we said we would do </a:t>
            </a:r>
            <a:r>
              <a:rPr lang="en-US" sz="2400" dirty="0">
                <a:solidFill>
                  <a:srgbClr val="FFC000"/>
                </a:solidFill>
                <a:cs typeface="Calibri" panose="020F0502020204030204" pitchFamily="34" charset="0"/>
              </a:rPr>
              <a:t>(</a:t>
            </a:r>
            <a:r>
              <a:rPr lang="en-US" sz="2400" i="1" dirty="0">
                <a:solidFill>
                  <a:srgbClr val="FFC000"/>
                </a:solidFill>
                <a:cs typeface="Calibri" panose="020F0502020204030204" pitchFamily="34" charset="0"/>
              </a:rPr>
              <a:t>implementation</a:t>
            </a:r>
            <a:r>
              <a:rPr lang="en-US" sz="2400" dirty="0">
                <a:solidFill>
                  <a:srgbClr val="FFC000"/>
                </a:solidFill>
                <a:cs typeface="Calibri" panose="020F0502020204030204" pitchFamily="34" charset="0"/>
              </a:rPr>
              <a:t>);</a:t>
            </a:r>
          </a:p>
          <a:p>
            <a:pPr>
              <a:lnSpc>
                <a:spcPct val="100000"/>
              </a:lnSpc>
              <a:buClr>
                <a:schemeClr val="tx1"/>
              </a:buClr>
            </a:pPr>
            <a:r>
              <a:rPr lang="en-US" sz="2400" dirty="0">
                <a:cs typeface="Calibri" panose="020F0502020204030204" pitchFamily="34" charset="0"/>
              </a:rPr>
              <a:t>Tracking conditions and results </a:t>
            </a:r>
            <a:r>
              <a:rPr lang="en-US" sz="2400" dirty="0">
                <a:solidFill>
                  <a:srgbClr val="FFC000"/>
                </a:solidFill>
                <a:cs typeface="Calibri" panose="020F0502020204030204" pitchFamily="34" charset="0"/>
              </a:rPr>
              <a:t>(</a:t>
            </a:r>
            <a:r>
              <a:rPr lang="en-US" sz="2400" i="1" dirty="0">
                <a:solidFill>
                  <a:srgbClr val="FFC000"/>
                </a:solidFill>
                <a:cs typeface="Calibri" panose="020F0502020204030204" pitchFamily="34" charset="0"/>
              </a:rPr>
              <a:t>effectiveness</a:t>
            </a:r>
            <a:r>
              <a:rPr lang="en-US" sz="2400" dirty="0">
                <a:solidFill>
                  <a:srgbClr val="FFC000"/>
                </a:solidFill>
                <a:cs typeface="Calibri" panose="020F0502020204030204" pitchFamily="34" charset="0"/>
              </a:rPr>
              <a:t>); </a:t>
            </a:r>
            <a:r>
              <a:rPr lang="en-US" sz="2400" dirty="0">
                <a:cs typeface="Calibri" panose="020F0502020204030204" pitchFamily="34" charset="0"/>
              </a:rPr>
              <a:t>and</a:t>
            </a:r>
          </a:p>
          <a:p>
            <a:pPr>
              <a:lnSpc>
                <a:spcPct val="100000"/>
              </a:lnSpc>
              <a:buClr>
                <a:schemeClr val="tx1"/>
              </a:buClr>
            </a:pPr>
            <a:r>
              <a:rPr lang="en-US" sz="2400" dirty="0">
                <a:cs typeface="Calibri" panose="020F0502020204030204" pitchFamily="34" charset="0"/>
              </a:rPr>
              <a:t>Testing and tracking our assumptions </a:t>
            </a:r>
            <a:r>
              <a:rPr lang="en-US" sz="2400" dirty="0">
                <a:solidFill>
                  <a:srgbClr val="FFC000"/>
                </a:solidFill>
                <a:cs typeface="Calibri" panose="020F0502020204030204" pitchFamily="34" charset="0"/>
              </a:rPr>
              <a:t>(</a:t>
            </a:r>
            <a:r>
              <a:rPr lang="en-US" sz="2400" i="1" dirty="0">
                <a:solidFill>
                  <a:srgbClr val="FFC000"/>
                </a:solidFill>
                <a:cs typeface="Calibri" panose="020F0502020204030204" pitchFamily="34" charset="0"/>
              </a:rPr>
              <a:t>validation</a:t>
            </a:r>
            <a:r>
              <a:rPr lang="en-US" sz="2400" dirty="0">
                <a:solidFill>
                  <a:srgbClr val="FFC000"/>
                </a:solidFill>
                <a:cs typeface="Calibri" panose="020F0502020204030204" pitchFamily="34" charset="0"/>
              </a:rPr>
              <a:t>).</a:t>
            </a:r>
          </a:p>
        </p:txBody>
      </p:sp>
      <p:sp>
        <p:nvSpPr>
          <p:cNvPr id="6" name="Its required"/>
          <p:cNvSpPr/>
          <p:nvPr/>
        </p:nvSpPr>
        <p:spPr>
          <a:xfrm>
            <a:off x="2885942" y="1718111"/>
            <a:ext cx="6334432" cy="840230"/>
          </a:xfrm>
          <a:prstGeom prst="rect">
            <a:avLst/>
          </a:prstGeom>
        </p:spPr>
        <p:txBody>
          <a:bodyPr wrap="square">
            <a:spAutoFit/>
          </a:bodyPr>
          <a:lstStyle/>
          <a:p>
            <a:pPr lvl="0">
              <a:lnSpc>
                <a:spcPct val="90000"/>
              </a:lnSpc>
            </a:pPr>
            <a:r>
              <a:rPr lang="en-US" sz="2700" dirty="0">
                <a:solidFill>
                  <a:srgbClr val="FFC000"/>
                </a:solidFill>
                <a:latin typeface="+mn-lt"/>
                <a:cs typeface="Calibri" panose="020F0502020204030204" pitchFamily="34" charset="0"/>
              </a:rPr>
              <a:t>It’s required…</a:t>
            </a:r>
          </a:p>
          <a:p>
            <a:pPr lvl="0">
              <a:lnSpc>
                <a:spcPct val="90000"/>
              </a:lnSpc>
            </a:pPr>
            <a:r>
              <a:rPr lang="en-US" sz="2700" dirty="0">
                <a:solidFill>
                  <a:srgbClr val="FFC000"/>
                </a:solidFill>
                <a:latin typeface="+mn-lt"/>
                <a:cs typeface="Calibri" panose="020F0502020204030204" pitchFamily="34" charset="0"/>
              </a:rPr>
              <a:t>	      but more importantly…</a:t>
            </a:r>
          </a:p>
        </p:txBody>
      </p:sp>
      <p:sp>
        <p:nvSpPr>
          <p:cNvPr id="7" name="This is what adaptive"/>
          <p:cNvSpPr/>
          <p:nvPr/>
        </p:nvSpPr>
        <p:spPr>
          <a:xfrm>
            <a:off x="2461243" y="5497047"/>
            <a:ext cx="7534729" cy="480131"/>
          </a:xfrm>
          <a:prstGeom prst="rect">
            <a:avLst/>
          </a:prstGeom>
        </p:spPr>
        <p:txBody>
          <a:bodyPr wrap="square">
            <a:spAutoFit/>
          </a:bodyPr>
          <a:lstStyle/>
          <a:p>
            <a:pPr>
              <a:lnSpc>
                <a:spcPct val="90000"/>
              </a:lnSpc>
              <a:spcBef>
                <a:spcPts val="750"/>
              </a:spcBef>
            </a:pPr>
            <a:r>
              <a:rPr lang="en-US" sz="2800" dirty="0">
                <a:solidFill>
                  <a:srgbClr val="FFC000"/>
                </a:solidFill>
                <a:latin typeface="+mn-lt"/>
                <a:cs typeface="Calibri" panose="020F0502020204030204" pitchFamily="34" charset="0"/>
              </a:rPr>
              <a:t>This is what adaptive management is all about! </a:t>
            </a:r>
          </a:p>
        </p:txBody>
      </p:sp>
      <p:sp>
        <p:nvSpPr>
          <p:cNvPr id="8" name="36 CFR citation"/>
          <p:cNvSpPr txBox="1"/>
          <p:nvPr/>
        </p:nvSpPr>
        <p:spPr>
          <a:xfrm>
            <a:off x="4096376" y="6488668"/>
            <a:ext cx="8095624" cy="369332"/>
          </a:xfrm>
          <a:prstGeom prst="rect">
            <a:avLst/>
          </a:prstGeom>
          <a:noFill/>
        </p:spPr>
        <p:txBody>
          <a:bodyPr wrap="square" rtlCol="0">
            <a:spAutoFit/>
          </a:bodyPr>
          <a:lstStyle/>
          <a:p>
            <a:pPr algn="r"/>
            <a:r>
              <a:rPr lang="en-US" sz="1800" i="1" dirty="0">
                <a:solidFill>
                  <a:srgbClr val="FFFF00"/>
                </a:solidFill>
                <a:latin typeface="+mn-lt"/>
              </a:rPr>
              <a:t>36 CFR 219.5 (a)(3) &amp; 219.12 (d)(2), and FSH 1909.12: sections 30.2 &amp; 31</a:t>
            </a:r>
          </a:p>
        </p:txBody>
      </p:sp>
    </p:spTree>
    <p:extLst>
      <p:ext uri="{BB962C8B-B14F-4D97-AF65-F5344CB8AC3E}">
        <p14:creationId xmlns:p14="http://schemas.microsoft.com/office/powerpoint/2010/main" val="314619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P Logo" descr="A circular logo showing the interconnected  relationship of monitoring, assessing, and planning. " title="MAP Logo">
            <a:extLst>
              <a:ext uri="{FF2B5EF4-FFF2-40B4-BE49-F238E27FC236}">
                <a16:creationId xmlns:a16="http://schemas.microsoft.com/office/drawing/2014/main" id="{BBD492D7-EC61-4EC4-8BA9-5F10DFCB6F82}"/>
              </a:ext>
            </a:extLst>
          </p:cNvPr>
          <p:cNvPicPr>
            <a:picLocks noChangeArrowheads="1"/>
          </p:cNvPicPr>
          <p:nvPr/>
        </p:nvPicPr>
        <p:blipFill rotWithShape="1">
          <a:blip r:embed="rId3">
            <a:extLst>
              <a:ext uri="{28A0092B-C50C-407E-A947-70E740481C1C}">
                <a14:useLocalDpi xmlns:a14="http://schemas.microsoft.com/office/drawing/2010/main" val="0"/>
              </a:ext>
            </a:extLst>
          </a:blip>
          <a:srcRect l="10819" t="9977" r="7099" b="9636"/>
          <a:stretch/>
        </p:blipFill>
        <p:spPr bwMode="auto">
          <a:xfrm>
            <a:off x="5273040" y="283128"/>
            <a:ext cx="1645920" cy="1645920"/>
          </a:xfrm>
          <a:prstGeom prst="ellipse">
            <a:avLst/>
          </a:prstGeom>
          <a:ln w="381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Product: Biennial">
            <a:extLst>
              <a:ext uri="{FF2B5EF4-FFF2-40B4-BE49-F238E27FC236}">
                <a16:creationId xmlns:a16="http://schemas.microsoft.com/office/drawing/2014/main" id="{1E6AA7E6-84EC-834A-842A-1CAC7774BE3F}"/>
              </a:ext>
            </a:extLst>
          </p:cNvPr>
          <p:cNvSpPr>
            <a:spLocks noGrp="1"/>
          </p:cNvSpPr>
          <p:nvPr>
            <p:ph type="ctrTitle"/>
          </p:nvPr>
        </p:nvSpPr>
        <p:spPr>
          <a:xfrm>
            <a:off x="2555" y="1872703"/>
            <a:ext cx="12189445" cy="1025832"/>
          </a:xfrm>
        </p:spPr>
        <p:txBody>
          <a:bodyPr>
            <a:noAutofit/>
          </a:bodyPr>
          <a:lstStyle/>
          <a:p>
            <a:pPr algn="ctr"/>
            <a:r>
              <a:rPr lang="en-US" dirty="0">
                <a:solidFill>
                  <a:srgbClr val="FFC000"/>
                </a:solidFill>
              </a:rPr>
              <a:t>Product: Biennial Monitoring Evaluation Report</a:t>
            </a:r>
          </a:p>
        </p:txBody>
      </p:sp>
      <p:sp>
        <p:nvSpPr>
          <p:cNvPr id="2" name="Monitoring Arrow" descr="Brown arrow pointing to the &quot;Monitor&quot; phase of the Monitor-Assess-Plan logo." title="Monitoring Arrow"/>
          <p:cNvSpPr/>
          <p:nvPr/>
        </p:nvSpPr>
        <p:spPr>
          <a:xfrm>
            <a:off x="4665168" y="1106088"/>
            <a:ext cx="733806" cy="363474"/>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2" name="Documents findings">
            <a:extLst>
              <a:ext uri="{FF2B5EF4-FFF2-40B4-BE49-F238E27FC236}">
                <a16:creationId xmlns:a16="http://schemas.microsoft.com/office/drawing/2014/main" id="{0C026CAC-6BAE-1D43-ACBA-14690C27F2BF}"/>
              </a:ext>
            </a:extLst>
          </p:cNvPr>
          <p:cNvSpPr txBox="1">
            <a:spLocks/>
          </p:cNvSpPr>
          <p:nvPr/>
        </p:nvSpPr>
        <p:spPr>
          <a:xfrm>
            <a:off x="2455887" y="3075242"/>
            <a:ext cx="7280226" cy="2379725"/>
          </a:xfrm>
          <a:prstGeom prst="rect">
            <a:avLst/>
          </a:prstGeom>
          <a:ln>
            <a:no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rgbClr val="FFC000"/>
                </a:solidFill>
              </a:rPr>
              <a:t>Documents findings and identifies any need:</a:t>
            </a:r>
          </a:p>
          <a:p>
            <a:pPr lvl="1"/>
            <a:r>
              <a:rPr lang="en-US" dirty="0"/>
              <a:t>To change or amend the land management plan; </a:t>
            </a:r>
          </a:p>
          <a:p>
            <a:pPr lvl="1"/>
            <a:r>
              <a:rPr lang="en-US" dirty="0"/>
              <a:t>To change management activities; </a:t>
            </a:r>
          </a:p>
          <a:p>
            <a:pPr lvl="1"/>
            <a:r>
              <a:rPr lang="en-US" dirty="0"/>
              <a:t>To change the monitoring program; or</a:t>
            </a:r>
          </a:p>
          <a:p>
            <a:pPr lvl="1"/>
            <a:r>
              <a:rPr lang="en-US" dirty="0"/>
              <a:t>To conduct a new assessment.</a:t>
            </a:r>
          </a:p>
        </p:txBody>
      </p:sp>
      <p:sp>
        <p:nvSpPr>
          <p:cNvPr id="13" name="36 CFR"/>
          <p:cNvSpPr txBox="1"/>
          <p:nvPr/>
        </p:nvSpPr>
        <p:spPr>
          <a:xfrm>
            <a:off x="4322941" y="6488668"/>
            <a:ext cx="7869059" cy="369332"/>
          </a:xfrm>
          <a:prstGeom prst="rect">
            <a:avLst/>
          </a:prstGeom>
          <a:noFill/>
        </p:spPr>
        <p:txBody>
          <a:bodyPr wrap="square" rtlCol="0">
            <a:spAutoFit/>
          </a:bodyPr>
          <a:lstStyle/>
          <a:p>
            <a:pPr algn="r"/>
            <a:r>
              <a:rPr lang="en-US" sz="1800" i="1" dirty="0">
                <a:solidFill>
                  <a:srgbClr val="FFFF00"/>
                </a:solidFill>
              </a:rPr>
              <a:t>36 CFR 219.5 (a)(3) &amp; 219.12 (d)(2), and FSH 1909.12: sections 30.2 &amp; 31</a:t>
            </a:r>
          </a:p>
        </p:txBody>
      </p:sp>
    </p:spTree>
    <p:extLst>
      <p:ext uri="{BB962C8B-B14F-4D97-AF65-F5344CB8AC3E}">
        <p14:creationId xmlns:p14="http://schemas.microsoft.com/office/powerpoint/2010/main" val="2151408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suggested approach">
            <a:extLst>
              <a:ext uri="{FF2B5EF4-FFF2-40B4-BE49-F238E27FC236}">
                <a16:creationId xmlns:a16="http://schemas.microsoft.com/office/drawing/2014/main" id="{4B7E065D-5570-AF48-B117-CCA308B16EB7}"/>
              </a:ext>
            </a:extLst>
          </p:cNvPr>
          <p:cNvSpPr>
            <a:spLocks noGrp="1"/>
          </p:cNvSpPr>
          <p:nvPr>
            <p:ph type="ctrTitle"/>
          </p:nvPr>
        </p:nvSpPr>
        <p:spPr>
          <a:xfrm>
            <a:off x="0" y="318698"/>
            <a:ext cx="12189445" cy="1025832"/>
          </a:xfrm>
        </p:spPr>
        <p:txBody>
          <a:bodyPr>
            <a:noAutofit/>
          </a:bodyPr>
          <a:lstStyle/>
          <a:p>
            <a:pPr algn="ctr"/>
            <a:r>
              <a:rPr lang="en-US" dirty="0"/>
              <a:t>A Suggested Approach</a:t>
            </a:r>
            <a:endParaRPr lang="en-US" dirty="0">
              <a:solidFill>
                <a:srgbClr val="FFC000"/>
              </a:solidFill>
            </a:endParaRPr>
          </a:p>
        </p:txBody>
      </p:sp>
      <p:sp>
        <p:nvSpPr>
          <p:cNvPr id="4" name="Know WHAT"/>
          <p:cNvSpPr txBox="1"/>
          <p:nvPr/>
        </p:nvSpPr>
        <p:spPr>
          <a:xfrm>
            <a:off x="1233056" y="3429000"/>
            <a:ext cx="10571018" cy="2246769"/>
          </a:xfrm>
          <a:prstGeom prst="rect">
            <a:avLst/>
          </a:prstGeom>
          <a:noFill/>
        </p:spPr>
        <p:txBody>
          <a:bodyPr wrap="square" rtlCol="0">
            <a:spAutoFit/>
          </a:bodyPr>
          <a:lstStyle/>
          <a:p>
            <a:pPr marL="457200" indent="-457200">
              <a:spcBef>
                <a:spcPts val="600"/>
              </a:spcBef>
              <a:buFont typeface="+mj-lt"/>
              <a:buAutoNum type="arabicPeriod"/>
            </a:pPr>
            <a:r>
              <a:rPr lang="en-US" sz="2400" dirty="0">
                <a:solidFill>
                  <a:schemeClr val="tx1"/>
                </a:solidFill>
              </a:rPr>
              <a:t>Know WHAT to monitor. </a:t>
            </a:r>
          </a:p>
          <a:p>
            <a:pPr marL="457200" indent="-457200">
              <a:spcBef>
                <a:spcPts val="600"/>
              </a:spcBef>
              <a:buFont typeface="+mj-lt"/>
              <a:buAutoNum type="arabicPeriod"/>
            </a:pPr>
            <a:r>
              <a:rPr lang="en-US" sz="2400" dirty="0">
                <a:solidFill>
                  <a:schemeClr val="tx1"/>
                </a:solidFill>
              </a:rPr>
              <a:t>Determine WHERE to focus monitoring.</a:t>
            </a:r>
          </a:p>
          <a:p>
            <a:pPr marL="457200" indent="-457200">
              <a:spcBef>
                <a:spcPts val="600"/>
              </a:spcBef>
              <a:buFont typeface="+mj-lt"/>
              <a:buAutoNum type="arabicPeriod"/>
            </a:pPr>
            <a:r>
              <a:rPr lang="en-US" sz="2400" dirty="0">
                <a:solidFill>
                  <a:schemeClr val="tx1"/>
                </a:solidFill>
              </a:rPr>
              <a:t>Define and map your monitoring plan of attack.</a:t>
            </a:r>
          </a:p>
          <a:p>
            <a:pPr marL="457200" indent="-457200">
              <a:spcBef>
                <a:spcPts val="600"/>
              </a:spcBef>
              <a:buFont typeface="+mj-lt"/>
              <a:buAutoNum type="arabicPeriod"/>
            </a:pPr>
            <a:r>
              <a:rPr lang="en-US" sz="2400" dirty="0">
                <a:solidFill>
                  <a:schemeClr val="tx1"/>
                </a:solidFill>
              </a:rPr>
              <a:t>Conduct the monitoring: implementation, effectiveness, and/or validation. </a:t>
            </a:r>
          </a:p>
          <a:p>
            <a:pPr marL="457200" indent="-457200">
              <a:spcBef>
                <a:spcPts val="600"/>
              </a:spcBef>
              <a:buFont typeface="+mj-lt"/>
              <a:buAutoNum type="arabicPeriod"/>
            </a:pPr>
            <a:r>
              <a:rPr lang="en-US" sz="2400" dirty="0">
                <a:solidFill>
                  <a:schemeClr val="tx1"/>
                </a:solidFill>
              </a:rPr>
              <a:t>Summarize findings for the biennial monitoring evaluation report.</a:t>
            </a:r>
          </a:p>
        </p:txBody>
      </p:sp>
      <p:pic>
        <p:nvPicPr>
          <p:cNvPr id="6" name="MAP Logo" descr="A circular logo showing the interconnected  relationship of monitoring, assessing, and planning. " title="MAP Logo">
            <a:extLst>
              <a:ext uri="{FF2B5EF4-FFF2-40B4-BE49-F238E27FC236}">
                <a16:creationId xmlns:a16="http://schemas.microsoft.com/office/drawing/2014/main" id="{AE5CE4F0-04D9-4B27-8B86-0E93B6F1F851}"/>
              </a:ext>
            </a:extLst>
          </p:cNvPr>
          <p:cNvPicPr>
            <a:picLocks noChangeArrowheads="1"/>
          </p:cNvPicPr>
          <p:nvPr/>
        </p:nvPicPr>
        <p:blipFill rotWithShape="1">
          <a:blip r:embed="rId3">
            <a:extLst>
              <a:ext uri="{28A0092B-C50C-407E-A947-70E740481C1C}">
                <a14:useLocalDpi xmlns:a14="http://schemas.microsoft.com/office/drawing/2010/main" val="0"/>
              </a:ext>
            </a:extLst>
          </a:blip>
          <a:srcRect l="10819" t="9977" r="7099" b="9636"/>
          <a:stretch/>
        </p:blipFill>
        <p:spPr bwMode="auto">
          <a:xfrm>
            <a:off x="5273040" y="1446910"/>
            <a:ext cx="1645920" cy="1645920"/>
          </a:xfrm>
          <a:prstGeom prst="ellipse">
            <a:avLst/>
          </a:prstGeom>
          <a:ln w="381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Monitoring Arrow" descr="Brown arrow pointing to the &quot;Monitor&quot; phase of the Monitor-Assess-Plan logo." title="Monitoring Arrow">
            <a:extLst>
              <a:ext uri="{FF2B5EF4-FFF2-40B4-BE49-F238E27FC236}">
                <a16:creationId xmlns:a16="http://schemas.microsoft.com/office/drawing/2014/main" id="{A11D9D99-51FD-4A40-9208-7FD265E5768A}"/>
              </a:ext>
            </a:extLst>
          </p:cNvPr>
          <p:cNvSpPr/>
          <p:nvPr/>
        </p:nvSpPr>
        <p:spPr>
          <a:xfrm>
            <a:off x="4665168" y="2269870"/>
            <a:ext cx="733806" cy="363474"/>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2105781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tep 1">
            <a:extLst>
              <a:ext uri="{FF2B5EF4-FFF2-40B4-BE49-F238E27FC236}">
                <a16:creationId xmlns:a16="http://schemas.microsoft.com/office/drawing/2014/main" id="{416EC1B5-7A50-8047-A6A3-A6AD318262DE}"/>
              </a:ext>
            </a:extLst>
          </p:cNvPr>
          <p:cNvSpPr>
            <a:spLocks noGrp="1"/>
          </p:cNvSpPr>
          <p:nvPr>
            <p:ph type="ctrTitle"/>
          </p:nvPr>
        </p:nvSpPr>
        <p:spPr>
          <a:xfrm>
            <a:off x="1855028" y="574174"/>
            <a:ext cx="10579009" cy="1025832"/>
          </a:xfrm>
          <a:noFill/>
          <a:ln>
            <a:noFill/>
          </a:ln>
        </p:spPr>
        <p:txBody>
          <a:bodyPr>
            <a:noAutofit/>
          </a:bodyPr>
          <a:lstStyle/>
          <a:p>
            <a:pPr algn="l"/>
            <a:r>
              <a:rPr lang="en-US" dirty="0"/>
              <a:t>Step 1</a:t>
            </a:r>
            <a:br>
              <a:rPr lang="en-US" dirty="0"/>
            </a:br>
            <a:r>
              <a:rPr lang="en-US" dirty="0"/>
              <a:t>Know </a:t>
            </a:r>
            <a:r>
              <a:rPr lang="en-US" b="1" dirty="0">
                <a:solidFill>
                  <a:schemeClr val="accent2"/>
                </a:solidFill>
              </a:rPr>
              <a:t>WHAT</a:t>
            </a:r>
            <a:r>
              <a:rPr lang="en-US" dirty="0">
                <a:solidFill>
                  <a:schemeClr val="accent2"/>
                </a:solidFill>
              </a:rPr>
              <a:t> </a:t>
            </a:r>
            <a:r>
              <a:rPr lang="en-US" dirty="0"/>
              <a:t>to monitor</a:t>
            </a:r>
          </a:p>
        </p:txBody>
      </p:sp>
      <p:pic>
        <p:nvPicPr>
          <p:cNvPr id="9" name="MAP Logo" descr="A circular logo showing the interconnected  relationship of monitoring, assessing, and planning. " title="MAP Logo">
            <a:extLst>
              <a:ext uri="{FF2B5EF4-FFF2-40B4-BE49-F238E27FC236}">
                <a16:creationId xmlns:a16="http://schemas.microsoft.com/office/drawing/2014/main" id="{970C17D9-798F-4739-AC03-8C8C66A4706C}"/>
              </a:ext>
            </a:extLst>
          </p:cNvPr>
          <p:cNvPicPr>
            <a:picLocks noChangeArrowheads="1"/>
          </p:cNvPicPr>
          <p:nvPr/>
        </p:nvPicPr>
        <p:blipFill rotWithShape="1">
          <a:blip r:embed="rId3">
            <a:extLst>
              <a:ext uri="{28A0092B-C50C-407E-A947-70E740481C1C}">
                <a14:useLocalDpi xmlns:a14="http://schemas.microsoft.com/office/drawing/2010/main" val="0"/>
              </a:ext>
            </a:extLst>
          </a:blip>
          <a:srcRect l="10819" t="9977" r="7099" b="9636"/>
          <a:stretch/>
        </p:blipFill>
        <p:spPr bwMode="auto">
          <a:xfrm>
            <a:off x="313311" y="388252"/>
            <a:ext cx="1297125" cy="1297125"/>
          </a:xfrm>
          <a:prstGeom prst="ellipse">
            <a:avLst/>
          </a:prstGeom>
          <a:ln w="254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Monitoring Arrow" descr="Brown arrow pointing to the &quot;Monitor&quot; phase of the Monitor-Assess-Plan logo." title="Monitoring Arrow">
            <a:extLst>
              <a:ext uri="{FF2B5EF4-FFF2-40B4-BE49-F238E27FC236}">
                <a16:creationId xmlns:a16="http://schemas.microsoft.com/office/drawing/2014/main" id="{071DCE3A-4B0C-4CC3-9554-5A1BF628D638}"/>
              </a:ext>
            </a:extLst>
          </p:cNvPr>
          <p:cNvSpPr/>
          <p:nvPr/>
        </p:nvSpPr>
        <p:spPr>
          <a:xfrm>
            <a:off x="68719" y="1087090"/>
            <a:ext cx="346917" cy="353782"/>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4" name="The intent"/>
          <p:cNvSpPr txBox="1"/>
          <p:nvPr/>
        </p:nvSpPr>
        <p:spPr>
          <a:xfrm>
            <a:off x="2096784" y="2109124"/>
            <a:ext cx="8420048" cy="830997"/>
          </a:xfrm>
          <a:prstGeom prst="rect">
            <a:avLst/>
          </a:prstGeom>
          <a:noFill/>
        </p:spPr>
        <p:txBody>
          <a:bodyPr wrap="square" lIns="91440" tIns="45720" rIns="91440" bIns="45720" rtlCol="0" anchor="t">
            <a:spAutoFit/>
          </a:bodyPr>
          <a:lstStyle/>
          <a:p>
            <a:r>
              <a:rPr lang="en-US" sz="2400" b="1" dirty="0">
                <a:solidFill>
                  <a:schemeClr val="tx1"/>
                </a:solidFill>
                <a:latin typeface="+mn-lt"/>
              </a:rPr>
              <a:t>The intent </a:t>
            </a:r>
            <a:r>
              <a:rPr lang="en-US" sz="2400" dirty="0">
                <a:solidFill>
                  <a:schemeClr val="tx1"/>
                </a:solidFill>
                <a:latin typeface="+mn-lt"/>
              </a:rPr>
              <a:t>is to make sure you’re focusing on what </a:t>
            </a:r>
            <a:endParaRPr lang="en-US" dirty="0"/>
          </a:p>
          <a:p>
            <a:r>
              <a:rPr lang="en-US" sz="2400" dirty="0">
                <a:solidFill>
                  <a:schemeClr val="tx1"/>
                </a:solidFill>
                <a:latin typeface="+mn-lt"/>
              </a:rPr>
              <a:t>you’ve already committed to.</a:t>
            </a:r>
          </a:p>
        </p:txBody>
      </p:sp>
      <p:sp>
        <p:nvSpPr>
          <p:cNvPr id="2" name="Know whats in your LMP"/>
          <p:cNvSpPr/>
          <p:nvPr/>
        </p:nvSpPr>
        <p:spPr>
          <a:xfrm>
            <a:off x="1661905" y="3157850"/>
            <a:ext cx="9243236" cy="461665"/>
          </a:xfrm>
          <a:prstGeom prst="rect">
            <a:avLst/>
          </a:prstGeom>
        </p:spPr>
        <p:txBody>
          <a:bodyPr wrap="none" lIns="91440" tIns="45720" rIns="91440" bIns="45720" anchor="t">
            <a:spAutoFit/>
          </a:bodyPr>
          <a:lstStyle/>
          <a:p>
            <a:pPr algn="ctr"/>
            <a:r>
              <a:rPr lang="en-US" sz="2400" dirty="0">
                <a:solidFill>
                  <a:srgbClr val="FFC000"/>
                </a:solidFill>
                <a:latin typeface="+mn-lt"/>
              </a:rPr>
              <a:t>Know what’s in your land management plan’s Monitoring Program:</a:t>
            </a:r>
          </a:p>
        </p:txBody>
      </p:sp>
      <p:sp>
        <p:nvSpPr>
          <p:cNvPr id="8" name="The 8 requirements"/>
          <p:cNvSpPr txBox="1"/>
          <p:nvPr/>
        </p:nvSpPr>
        <p:spPr>
          <a:xfrm>
            <a:off x="2098848" y="3807478"/>
            <a:ext cx="7994303" cy="2185214"/>
          </a:xfrm>
          <a:prstGeom prst="rect">
            <a:avLst/>
          </a:prstGeom>
          <a:noFill/>
        </p:spPr>
        <p:txBody>
          <a:bodyPr wrap="square" lIns="91440" tIns="45720" rIns="91440" bIns="45720" rtlCol="0" anchor="t">
            <a:spAutoFit/>
          </a:bodyPr>
          <a:lstStyle/>
          <a:p>
            <a:pPr marL="342900" indent="-342900">
              <a:buFont typeface="Arial"/>
              <a:buChar char="•"/>
            </a:pPr>
            <a:r>
              <a:rPr lang="en-US" sz="2400" dirty="0">
                <a:solidFill>
                  <a:schemeClr val="tx1"/>
                </a:solidFill>
                <a:latin typeface="+mn-lt"/>
              </a:rPr>
              <a:t>The 8 Requirements (2 of which are directly related to sustainable recreation)</a:t>
            </a:r>
            <a:endParaRPr lang="en-US" dirty="0">
              <a:solidFill>
                <a:schemeClr val="tx1"/>
              </a:solidFill>
            </a:endParaRPr>
          </a:p>
          <a:p>
            <a:pPr algn="ctr"/>
            <a:r>
              <a:rPr lang="en-US" sz="4000" b="1" dirty="0">
                <a:solidFill>
                  <a:srgbClr val="FFC000"/>
                </a:solidFill>
                <a:latin typeface="+mj-lt"/>
              </a:rPr>
              <a:t>+</a:t>
            </a:r>
          </a:p>
          <a:p>
            <a:pPr marL="342900" indent="-342900">
              <a:buFont typeface="Arial"/>
              <a:buChar char="•"/>
            </a:pPr>
            <a:r>
              <a:rPr lang="en-US" sz="2400" dirty="0">
                <a:solidFill>
                  <a:schemeClr val="tx1"/>
                </a:solidFill>
                <a:latin typeface="+mn-lt"/>
              </a:rPr>
              <a:t>Other monitoring questions and indicators the unit may have related to sustainable recreation</a:t>
            </a:r>
          </a:p>
        </p:txBody>
      </p:sp>
    </p:spTree>
    <p:extLst>
      <p:ext uri="{BB962C8B-B14F-4D97-AF65-F5344CB8AC3E}">
        <p14:creationId xmlns:p14="http://schemas.microsoft.com/office/powerpoint/2010/main" val="35181248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39&quot;&gt;&lt;object type=&quot;3&quot; unique_id=&quot;10040&quot;&gt;&lt;property id=&quot;20148&quot; value=&quot;5&quot;/&gt;&lt;property id=&quot;20300&quot; value=&quot;Slide 1 - &amp;quot;Scope of Forest Service EMS Program&amp;quot;&quot;/&gt;&lt;property id=&quot;20307&quot; value=&quot;256&quot;/&gt;&lt;/object&gt;&lt;object type=&quot;3&quot; unique_id=&quot;10041&quot;&gt;&lt;property id=&quot;20148&quot; value=&quot;5&quot;/&gt;&lt;property id=&quot;20300&quot; value=&quot;Slide 2 - &amp;quot;Issues&amp;quot;&quot;/&gt;&lt;property id=&quot;20307&quot; value=&quot;257&quot;/&gt;&lt;/object&gt;&lt;object type=&quot;3&quot; unique_id=&quot;10042&quot;&gt;&lt;property id=&quot;20148&quot; value=&quot;5&quot;/&gt;&lt;property id=&quot;20300&quot; value=&quot;Slide 3 - &amp;quot;Summary/Key Points: &amp;quot;&quot;/&gt;&lt;property id=&quot;20307&quot; value=&quot;258&quot;/&gt;&lt;/object&gt;&lt;object type=&quot;3&quot; unique_id=&quot;10043&quot;&gt;&lt;property id=&quot;20148&quot; value=&quot;5&quot;/&gt;&lt;property id=&quot;20300&quot; value=&quot;Slide 4 - &amp;quot;1&amp;#x0D;Leaders’ Intent for Scope of EMS Program: &amp;quot;&quot;/&gt;&lt;property id=&quot;20307&quot; value=&quot;259&quot;/&gt;&lt;/object&gt;&lt;object type=&quot;3&quot; unique_id=&quot;10046&quot;&gt;&lt;property id=&quot;20148&quot; value=&quot;5&quot;/&gt;&lt;property id=&quot;20300&quot; value=&quot;Slide 34 - &amp;quot;Authors&amp;quot;&quot;/&gt;&lt;property id=&quot;20307&quot; value=&quot;262&quot;/&gt;&lt;/object&gt;&lt;object type=&quot;3&quot; unique_id=&quot;10792&quot;&gt;&lt;property id=&quot;20148&quot; value=&quot;5&quot;/&gt;&lt;property id=&quot;20300&quot; value=&quot;Slide 5 - &amp;quot;Leaders’ Intent for Scope of EMS Program: &amp;quot;&quot;/&gt;&lt;property id=&quot;20307&quot; value=&quot;283&quot;/&gt;&lt;/object&gt;&lt;object type=&quot;3&quot; unique_id=&quot;10793&quot;&gt;&lt;property id=&quot;20148&quot; value=&quot;5&quot;/&gt;&lt;property id=&quot;20300&quot; value=&quot;Slide 6 - &amp;quot;Leaders’ Intent for Scope of EMS Program 1: &amp;quot;&quot;/&gt;&lt;property id=&quot;20307&quot; value=&quot;284&quot;/&gt;&lt;/object&gt;&lt;object type=&quot;3&quot; unique_id=&quot;10794&quot;&gt;&lt;property id=&quot;20148&quot; value=&quot;5&quot;/&gt;&lt;property id=&quot;20300&quot; value=&quot;Slide 7 - &amp;quot;Leaders’ Intent for Scope of EMS Program 2: &amp;quot;&quot;/&gt;&lt;property id=&quot;20307&quot; value=&quot;285&quot;/&gt;&lt;/object&gt;&lt;object type=&quot;3&quot; unique_id=&quot;10795&quot;&gt;&lt;property id=&quot;20148&quot; value=&quot;5&quot;/&gt;&lt;property id=&quot;20300&quot; value=&quot;Slide 8 - &amp;quot;2&amp;#x0D;Leaders’ Intent for Sideboards or Boundaries for EMS Implementation: &amp;quot;&quot;/&gt;&lt;property id=&quot;20307&quot; value=&quot;286&quot;/&gt;&lt;/object&gt;&lt;object type=&quot;3&quot; unique_id=&quot;10796&quot;&gt;&lt;property id=&quot;20148&quot; value=&quot;5&quot;/&gt;&lt;property id=&quot;20300&quot; value=&quot;Slide 9 - &amp;quot;Leaders’ Intent for Sideboards or Boundaries for EMS Implementation: &amp;quot;&quot;/&gt;&lt;property id=&quot;20307&quot; value=&quot;289&quot;/&gt;&lt;/object&gt;&lt;object type=&quot;3&quot; unique_id=&quot;10797&quot;&gt;&lt;property id=&quot;20148&quot; value=&quot;5&quot;/&gt;&lt;property id=&quot;20300&quot; value=&quot;Slide 10 - &amp;quot;Leaders’ Intent for Sideboards or Boundaries for EMS Implementation 3: &amp;quot;&quot;/&gt;&lt;property id=&quot;20307&quot; value=&quot;291&quot;/&gt;&lt;/object&gt;&lt;object type=&quot;3&quot; unique_id=&quot;10798&quot;&gt;&lt;property id=&quot;20148&quot; value=&quot;5&quot;/&gt;&lt;property id=&quot;20300&quot; value=&quot;Slide 11 - &amp;quot;Leaders’ Intent for Sideboards or Boundaries for EMS Implementation 4: &amp;quot;&quot;/&gt;&lt;property id=&quot;20307&quot; value=&quot;290&quot;/&gt;&lt;/object&gt;&lt;object type=&quot;3&quot; unique_id=&quot;10799&quot;&gt;&lt;property id=&quot;20148&quot; value=&quot;5&quot;/&gt;&lt;property id=&quot;20300&quot; value=&quot;Slide 12 - &amp;quot;Leaders’ Intent for Sideboards or Boundaries for EMS Implementation 5: &amp;quot;&quot;/&gt;&lt;property id=&quot;20307&quot; value=&quot;287&quot;/&gt;&lt;/object&gt;&lt;object type=&quot;3&quot; unique_id=&quot;10800&quot;&gt;&lt;property id=&quot;20148&quot; value=&quot;5&quot;/&gt;&lt;property id=&quot;20300&quot; value=&quot;Slide 13 - &amp;quot;Leaders’ Intent for Sideboards or Boundaries for EMS Implementation 6: &amp;quot;&quot;/&gt;&lt;property id=&quot;20307&quot; value=&quot;288&quot;/&gt;&lt;/object&gt;&lt;object type=&quot;3&quot; unique_id=&quot;10801&quot;&gt;&lt;property id=&quot;20148&quot; value=&quot;5&quot;/&gt;&lt;property id=&quot;20300&quot; value=&quot;Slide 14 - &amp;quot;3&amp;#x0D;EMS Activity Classifications:  “What’s in the box?”&amp;quot;&quot;/&gt;&lt;property id=&quot;20307&quot; value=&quot;292&quot;/&gt;&lt;/object&gt;&lt;object type=&quot;3&quot; unique_id=&quot;10802&quot;&gt;&lt;property id=&quot;20148&quot; value=&quot;5&quot;/&gt;&lt;property id=&quot;20300&quot; value=&quot;Slide 15 - &amp;quot;3&amp;#x0D;EMS Activity Classifications:  “What’s in the box?” &amp;quot;&quot;/&gt;&lt;property id=&quot;20307&quot; value=&quot;293&quot;/&gt;&lt;/object&gt;&lt;object type=&quot;3&quot; unique_id=&quot;10803&quot;&gt;&lt;property id=&quot;20148&quot; value=&quot;5&quot;/&gt;&lt;property id=&quot;20300&quot; value=&quot;Slide 16 - &amp;quot;EMS Activity Classifications:  “What’s in the box?”&amp;quot;&quot;/&gt;&lt;property id=&quot;20307&quot; value=&quot;294&quot;/&gt;&lt;/object&gt;&lt;object type=&quot;3&quot; unique_id=&quot;10804&quot;&gt;&lt;property id=&quot;20148&quot; value=&quot;5&quot;/&gt;&lt;property id=&quot;20300&quot; value=&quot;Slide 17 - &amp;quot;“In The Box”&amp;quot;&quot;/&gt;&lt;property id=&quot;20307&quot; value=&quot;295&quot;/&gt;&lt;/object&gt;&lt;object type=&quot;3&quot; unique_id=&quot;10805&quot;&gt;&lt;property id=&quot;20148&quot; value=&quot;5&quot;/&gt;&lt;property id=&quot;20300&quot; value=&quot;Slide 18 - &amp;quot;“In The Box” 2&amp;quot;&quot;/&gt;&lt;property id=&quot;20307&quot; value=&quot;296&quot;/&gt;&lt;/object&gt;&lt;object type=&quot;3&quot; unique_id=&quot;10806&quot;&gt;&lt;property id=&quot;20148&quot; value=&quot;5&quot;/&gt;&lt;property id=&quot;20300&quot; value=&quot;Slide 19 - &amp;quot;“In The Box” 3&amp;quot;&quot;/&gt;&lt;property id=&quot;20307&quot; value=&quot;297&quot;/&gt;&lt;/object&gt;&lt;object type=&quot;3&quot; unique_id=&quot;10807&quot;&gt;&lt;property id=&quot;20148&quot; value=&quot;5&quot;/&gt;&lt;property id=&quot;20300&quot; value=&quot;Slide 20 - &amp;quot;“In The Box” 4&amp;quot;&quot;/&gt;&lt;property id=&quot;20307&quot; value=&quot;298&quot;/&gt;&lt;/object&gt;&lt;object type=&quot;3&quot; unique_id=&quot;10808&quot;&gt;&lt;property id=&quot;20148&quot; value=&quot;5&quot;/&gt;&lt;property id=&quot;20300&quot; value=&quot;Slide 21 - &amp;quot;“In The Box” 6&amp;quot;&quot;/&gt;&lt;property id=&quot;20307&quot; value=&quot;299&quot;/&gt;&lt;/object&gt;&lt;object type=&quot;3&quot; unique_id=&quot;10809&quot;&gt;&lt;property id=&quot;20148&quot; value=&quot;5&quot;/&gt;&lt;property id=&quot;20300&quot; value=&quot;Slide 22 - &amp;quot;EMS Activity Classifications:  “What’s in the box?” 2&amp;quot;&quot;/&gt;&lt;property id=&quot;20307&quot; value=&quot;300&quot;/&gt;&lt;/object&gt;&lt;object type=&quot;3&quot; unique_id=&quot;10810&quot;&gt;&lt;property id=&quot;20148&quot; value=&quot;5&quot;/&gt;&lt;property id=&quot;20300&quot; value=&quot;Slide 23 - &amp;quot;“Out Of The Box”&amp;quot;&quot;/&gt;&lt;property id=&quot;20307&quot; value=&quot;301&quot;/&gt;&lt;/object&gt;&lt;object type=&quot;3&quot; unique_id=&quot;10811&quot;&gt;&lt;property id=&quot;20148&quot; value=&quot;5&quot;/&gt;&lt;property id=&quot;20300&quot; value=&quot;Slide 24 - &amp;quot;“Out Of The Box” 1&amp;quot;&quot;/&gt;&lt;property id=&quot;20307&quot; value=&quot;302&quot;/&gt;&lt;/object&gt;&lt;object type=&quot;3&quot; unique_id=&quot;10812&quot;&gt;&lt;property id=&quot;20148&quot; value=&quot;5&quot;/&gt;&lt;property id=&quot;20300&quot; value=&quot;Slide 25 - &amp;quot;“Out Of The Box” 2&amp;quot;&quot;/&gt;&lt;property id=&quot;20307&quot; value=&quot;303&quot;/&gt;&lt;/object&gt;&lt;object type=&quot;3&quot; unique_id=&quot;10813&quot;&gt;&lt;property id=&quot;20148&quot; value=&quot;5&quot;/&gt;&lt;property id=&quot;20300&quot; value=&quot;Slide 26 - &amp;quot;“Out Of The Box” 3&amp;quot;&quot;/&gt;&lt;property id=&quot;20307&quot; value=&quot;304&quot;/&gt;&lt;/object&gt;&lt;object type=&quot;3&quot; unique_id=&quot;10814&quot;&gt;&lt;property id=&quot;20148&quot; value=&quot;5&quot;/&gt;&lt;property id=&quot;20300&quot; value=&quot;Slide 27 - &amp;quot;“Out Of The Box” 4&amp;quot;&quot;/&gt;&lt;property id=&quot;20307&quot; value=&quot;305&quot;/&gt;&lt;/object&gt;&lt;object type=&quot;3&quot; unique_id=&quot;10815&quot;&gt;&lt;property id=&quot;20148&quot; value=&quot;5&quot;/&gt;&lt;property id=&quot;20300&quot; value=&quot;Slide 28 - &amp;quot;“Out Of The Box” 5&amp;quot;&quot;/&gt;&lt;property id=&quot;20307&quot; value=&quot;306&quot;/&gt;&lt;/object&gt;&lt;object type=&quot;3&quot; unique_id=&quot;10816&quot;&gt;&lt;property id=&quot;20148&quot; value=&quot;5&quot;/&gt;&lt;property id=&quot;20300&quot; value=&quot;Slide 29 - &amp;quot;EMS Activity Classifications:  “What’s in the box?” 1&amp;quot;&quot;/&gt;&lt;property id=&quot;20307&quot; value=&quot;307&quot;/&gt;&lt;/object&gt;&lt;object type=&quot;3&quot; unique_id=&quot;10817&quot;&gt;&lt;property id=&quot;20148&quot; value=&quot;5&quot;/&gt;&lt;property id=&quot;20300&quot; value=&quot;Slide 30 - &amp;quot;EMS Activity Classifications:  “What’s in the box?” 3&amp;quot;&quot;/&gt;&lt;property id=&quot;20307&quot; value=&quot;309&quot;/&gt;&lt;/object&gt;&lt;object type=&quot;3&quot; unique_id=&quot;10818&quot;&gt;&lt;property id=&quot;20148&quot; value=&quot;5&quot;/&gt;&lt;property id=&quot;20300&quot; value=&quot;Slide 31 - &amp;quot;EMS Activity Classifications:  “What’s in the box?” 4&amp;quot;&quot;/&gt;&lt;property id=&quot;20307&quot; value=&quot;310&quot;/&gt;&lt;/object&gt;&lt;object type=&quot;3&quot; unique_id=&quot;10819&quot;&gt;&lt;property id=&quot;20148&quot; value=&quot;5&quot;/&gt;&lt;property id=&quot;20300&quot; value=&quot;Slide 32 - &amp;quot;“Grey Area” Cont.&amp;quot;&quot;/&gt;&lt;property id=&quot;20307&quot; value=&quot;308&quot;/&gt;&lt;/object&gt;&lt;object type=&quot;3&quot; unique_id=&quot;10820&quot;&gt;&lt;property id=&quot;20148&quot; value=&quot;5&quot;/&gt;&lt;property id=&quot;20300&quot; value=&quot;Slide 33 - &amp;quot;“Grey Area”&amp;quot;&quot;/&gt;&lt;property id=&quot;20307&quot; value=&quot;311&quot;/&gt;&lt;/object&gt;&lt;/object&gt;&lt;object type=&quot;8&quot; unique_id=&quot;10095&quot;&gt;&lt;/object&gt;&lt;/object&gt;&lt;/database&gt;"/>
  <p:tag name="SECTOMILLISECCONVERTED" val="1"/>
</p:tagLst>
</file>

<file path=ppt/theme/theme1.xml><?xml version="1.0" encoding="utf-8"?>
<a:theme xmlns:a="http://schemas.openxmlformats.org/drawingml/2006/main" name="Gertrude template">
  <a:themeElements>
    <a:clrScheme name="EP safety">
      <a:dk1>
        <a:sysClr val="windowText" lastClr="000000"/>
      </a:dk1>
      <a:lt1>
        <a:sysClr val="window" lastClr="FFFFFF"/>
      </a:lt1>
      <a:dk2>
        <a:srgbClr val="212745"/>
      </a:dk2>
      <a:lt2>
        <a:srgbClr val="B4DCFA"/>
      </a:lt2>
      <a:accent1>
        <a:srgbClr val="0067BC"/>
      </a:accent1>
      <a:accent2>
        <a:srgbClr val="198542"/>
      </a:accent2>
      <a:accent3>
        <a:srgbClr val="58C868"/>
      </a:accent3>
      <a:accent4>
        <a:srgbClr val="22725C"/>
      </a:accent4>
      <a:accent5>
        <a:srgbClr val="EE9A12"/>
      </a:accent5>
      <a:accent6>
        <a:srgbClr val="821908"/>
      </a:accent6>
      <a:hlink>
        <a:srgbClr val="0858CE"/>
      </a:hlink>
      <a:folHlink>
        <a:srgbClr val="FFC000"/>
      </a:folHlink>
    </a:clrScheme>
    <a:fontScheme name="Custom 16">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Gertrude template">
  <a:themeElements>
    <a:clrScheme name="Custom 9">
      <a:dk1>
        <a:sysClr val="windowText" lastClr="000000"/>
      </a:dk1>
      <a:lt1>
        <a:sysClr val="window" lastClr="FFFFFF"/>
      </a:lt1>
      <a:dk2>
        <a:srgbClr val="212745"/>
      </a:dk2>
      <a:lt2>
        <a:srgbClr val="B4DCFA"/>
      </a:lt2>
      <a:accent1>
        <a:srgbClr val="0067BC"/>
      </a:accent1>
      <a:accent2>
        <a:srgbClr val="D4570A"/>
      </a:accent2>
      <a:accent3>
        <a:srgbClr val="58C868"/>
      </a:accent3>
      <a:accent4>
        <a:srgbClr val="22725C"/>
      </a:accent4>
      <a:accent5>
        <a:srgbClr val="EE9A12"/>
      </a:accent5>
      <a:accent6>
        <a:srgbClr val="FA6F06"/>
      </a:accent6>
      <a:hlink>
        <a:srgbClr val="4FACF3"/>
      </a:hlink>
      <a:folHlink>
        <a:srgbClr val="FFC000"/>
      </a:folHlink>
    </a:clrScheme>
    <a:fontScheme name="Custom 16">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2000" dirty="0" smtClean="0">
            <a:solidFill>
              <a:schemeClr val="tx1"/>
            </a:solidFill>
            <a:latin typeface="+mn-lt"/>
          </a:defRPr>
        </a:defPPr>
      </a:lstStyle>
    </a:txDef>
  </a:objectDefaults>
  <a:extraClrSchemeLst/>
</a:theme>
</file>

<file path=ppt/theme/theme3.xml><?xml version="1.0" encoding="utf-8"?>
<a:theme xmlns:a="http://schemas.openxmlformats.org/drawingml/2006/main" name="2_Gertrude template">
  <a:themeElements>
    <a:clrScheme name="Custom 73">
      <a:dk1>
        <a:sysClr val="windowText" lastClr="000000"/>
      </a:dk1>
      <a:lt1>
        <a:srgbClr val="FFFFFF"/>
      </a:lt1>
      <a:dk2>
        <a:srgbClr val="000000"/>
      </a:dk2>
      <a:lt2>
        <a:srgbClr val="FFFFFF"/>
      </a:lt2>
      <a:accent1>
        <a:srgbClr val="0067BC"/>
      </a:accent1>
      <a:accent2>
        <a:srgbClr val="198542"/>
      </a:accent2>
      <a:accent3>
        <a:srgbClr val="58C868"/>
      </a:accent3>
      <a:accent4>
        <a:srgbClr val="22725C"/>
      </a:accent4>
      <a:accent5>
        <a:srgbClr val="EE9A12"/>
      </a:accent5>
      <a:accent6>
        <a:srgbClr val="821908"/>
      </a:accent6>
      <a:hlink>
        <a:srgbClr val="0858CE"/>
      </a:hlink>
      <a:folHlink>
        <a:srgbClr val="FFC000"/>
      </a:folHlink>
    </a:clrScheme>
    <a:fontScheme name="Custom 16">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Custom 30">
      <a:majorFont>
        <a:latin typeface="Arial"/>
        <a:ea typeface=""/>
        <a:cs typeface=""/>
      </a:majorFont>
      <a:minorFont>
        <a:latin typeface="Arial No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22715</TotalTime>
  <Words>3769</Words>
  <Application>Microsoft Office PowerPoint</Application>
  <PresentationFormat>Widescreen</PresentationFormat>
  <Paragraphs>380</Paragraphs>
  <Slides>28</Slides>
  <Notes>28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28</vt:i4>
      </vt:variant>
    </vt:vector>
  </HeadingPairs>
  <TitlesOfParts>
    <vt:vector size="40" baseType="lpstr">
      <vt:lpstr>Arial</vt:lpstr>
      <vt:lpstr>Arial Nova</vt:lpstr>
      <vt:lpstr>Calibri</vt:lpstr>
      <vt:lpstr>Calibri Light</vt:lpstr>
      <vt:lpstr>Helvetica</vt:lpstr>
      <vt:lpstr>Montserrat</vt:lpstr>
      <vt:lpstr>Raleway</vt:lpstr>
      <vt:lpstr>Symbol</vt:lpstr>
      <vt:lpstr>Wingdings</vt:lpstr>
      <vt:lpstr>Gertrude template</vt:lpstr>
      <vt:lpstr>1_Gertrude template</vt:lpstr>
      <vt:lpstr>2_Gertrude template</vt:lpstr>
      <vt:lpstr>Sustainable Recreation in Land Management Planning</vt:lpstr>
      <vt:lpstr>Training Roadmap</vt:lpstr>
      <vt:lpstr>Learning Outcome</vt:lpstr>
      <vt:lpstr>Outline</vt:lpstr>
      <vt:lpstr>Monitoring vs. the Monitoring Program</vt:lpstr>
      <vt:lpstr>Why Monitor?</vt:lpstr>
      <vt:lpstr>Product: Biennial Monitoring Evaluation Report</vt:lpstr>
      <vt:lpstr>A Suggested Approach</vt:lpstr>
      <vt:lpstr>Step 1 Know WHAT to monitor</vt:lpstr>
      <vt:lpstr>Step 1 Example Know WHAT to monitor</vt:lpstr>
      <vt:lpstr>Step 2 Focus WHERE you’re going to monitor</vt:lpstr>
      <vt:lpstr>Step 2 Considerations to focus the WHERE, part 1</vt:lpstr>
      <vt:lpstr>Step 2 Considerations to focus the WHERE, part 2</vt:lpstr>
      <vt:lpstr>Step 2 Considerations to focus the WHERE, part 3 A</vt:lpstr>
      <vt:lpstr>Step 2 Example Desired Winter Recreation Opportunity Spectrum, part 1</vt:lpstr>
      <vt:lpstr>Step 2 Example Desired Winter Recreation Opportunity Spectrum, part 2</vt:lpstr>
      <vt:lpstr>Step 3 Define and map your way forward...</vt:lpstr>
      <vt:lpstr>Step 3 Example Plan of attack for on-the-ground monitoring </vt:lpstr>
      <vt:lpstr>Step 3 Example Integrate your plan of attack for on-the-ground monitoring</vt:lpstr>
      <vt:lpstr>Step 3 Example Desired Winter Recreation Opportunity Spectrum Monitoring</vt:lpstr>
      <vt:lpstr>Step 4 Conduct the on-the-ground monitoring</vt:lpstr>
      <vt:lpstr>Step 5 Summarize findings in the biennial report</vt:lpstr>
      <vt:lpstr>Step 5 Example Summary of findings</vt:lpstr>
      <vt:lpstr>Once you’re done monitoring</vt:lpstr>
      <vt:lpstr>To Wrap Things Up: Remember…</vt:lpstr>
      <vt:lpstr>References and Links</vt:lpstr>
      <vt:lpstr>CONGRATULATIONS!</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Recreation Module 8</dc:title>
  <dc:creator>USDA Forest Service</dc:creator>
  <cp:lastModifiedBy>Hill, Nicole -FS</cp:lastModifiedBy>
  <cp:revision>696</cp:revision>
  <dcterms:modified xsi:type="dcterms:W3CDTF">2022-02-08T17:23:16Z</dcterms:modified>
</cp:coreProperties>
</file>