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672" r:id="rId5"/>
  </p:sldMasterIdLst>
  <p:notesMasterIdLst>
    <p:notesMasterId r:id="rId16"/>
  </p:notesMasterIdLst>
  <p:sldIdLst>
    <p:sldId id="264" r:id="rId6"/>
    <p:sldId id="262" r:id="rId7"/>
    <p:sldId id="257" r:id="rId8"/>
    <p:sldId id="267" r:id="rId9"/>
    <p:sldId id="268" r:id="rId10"/>
    <p:sldId id="269" r:id="rId11"/>
    <p:sldId id="270" r:id="rId12"/>
    <p:sldId id="271" r:id="rId13"/>
    <p:sldId id="272" r:id="rId14"/>
    <p:sldId id="265" r:id="rId15"/>
  </p:sldIdLst>
  <p:sldSz cx="9144000" cy="6858000" type="screen4x3"/>
  <p:notesSz cx="6918325" cy="92233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juli Desai" initials="AD" lastIdx="4" clrIdx="0"/>
  <p:cmAuthor id="7" name="Plestis, Vicky" initials="VP" lastIdx="21" clrIdx="7">
    <p:extLst>
      <p:ext uri="{19B8F6BF-5375-455C-9EA6-DF929625EA0E}">
        <p15:presenceInfo xmlns:p15="http://schemas.microsoft.com/office/powerpoint/2012/main" userId="Plestis, Vicky" providerId="None"/>
      </p:ext>
    </p:extLst>
  </p:cmAuthor>
  <p:cmAuthor id="1" name="Murphy, Tanya" initials="TM" lastIdx="3" clrIdx="1"/>
  <p:cmAuthor id="8" name="Keaton, Deneen" initials="DK" lastIdx="19" clrIdx="8">
    <p:extLst>
      <p:ext uri="{19B8F6BF-5375-455C-9EA6-DF929625EA0E}">
        <p15:presenceInfo xmlns:p15="http://schemas.microsoft.com/office/powerpoint/2012/main" userId="Keaton, Deneen" providerId="None"/>
      </p:ext>
    </p:extLst>
  </p:cmAuthor>
  <p:cmAuthor id="2" name="PMO" initials="PMO" lastIdx="1" clrIdx="2"/>
  <p:cmAuthor id="9" name="McKenzie Fisher" initials="MF" lastIdx="35" clrIdx="9">
    <p:extLst>
      <p:ext uri="{19B8F6BF-5375-455C-9EA6-DF929625EA0E}">
        <p15:presenceInfo xmlns:p15="http://schemas.microsoft.com/office/powerpoint/2012/main" userId="McKenzie Fisher" providerId="None"/>
      </p:ext>
    </p:extLst>
  </p:cmAuthor>
  <p:cmAuthor id="3" name="Connor, Ryan" initials="RC" lastIdx="46" clrIdx="3">
    <p:extLst>
      <p:ext uri="{19B8F6BF-5375-455C-9EA6-DF929625EA0E}">
        <p15:presenceInfo xmlns:p15="http://schemas.microsoft.com/office/powerpoint/2012/main" userId="Connor, Ryan" providerId="None"/>
      </p:ext>
    </p:extLst>
  </p:cmAuthor>
  <p:cmAuthor id="10" name="Lauren Cooper" initials="LC" lastIdx="22" clrIdx="10">
    <p:extLst>
      <p:ext uri="{19B8F6BF-5375-455C-9EA6-DF929625EA0E}">
        <p15:presenceInfo xmlns:p15="http://schemas.microsoft.com/office/powerpoint/2012/main" userId="c3278a4904c201da" providerId="Windows Live"/>
      </p:ext>
    </p:extLst>
  </p:cmAuthor>
  <p:cmAuthor id="4" name="Lenig, Kathy" initials="KL" lastIdx="79" clrIdx="4">
    <p:extLst>
      <p:ext uri="{19B8F6BF-5375-455C-9EA6-DF929625EA0E}">
        <p15:presenceInfo xmlns:p15="http://schemas.microsoft.com/office/powerpoint/2012/main" userId="Lenig, Kathy" providerId="None"/>
      </p:ext>
    </p:extLst>
  </p:cmAuthor>
  <p:cmAuthor id="5" name="Cooper, Mary" initials="MC" lastIdx="15" clrIdx="5">
    <p:extLst>
      <p:ext uri="{19B8F6BF-5375-455C-9EA6-DF929625EA0E}">
        <p15:presenceInfo xmlns:p15="http://schemas.microsoft.com/office/powerpoint/2012/main" userId="Cooper, Mary" providerId="None"/>
      </p:ext>
    </p:extLst>
  </p:cmAuthor>
  <p:cmAuthor id="6" name="Kewa, Deborah" initials="DK" lastIdx="11" clrIdx="6">
    <p:extLst>
      <p:ext uri="{19B8F6BF-5375-455C-9EA6-DF929625EA0E}">
        <p15:presenceInfo xmlns:p15="http://schemas.microsoft.com/office/powerpoint/2012/main" userId="Kewa, Debora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801"/>
    <a:srgbClr val="969696"/>
    <a:srgbClr val="FFCC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5291" autoAdjust="0"/>
  </p:normalViewPr>
  <p:slideViewPr>
    <p:cSldViewPr>
      <p:cViewPr varScale="1">
        <p:scale>
          <a:sx n="114" d="100"/>
          <a:sy n="114" d="100"/>
        </p:scale>
        <p:origin x="1524" y="102"/>
      </p:cViewPr>
      <p:guideLst>
        <p:guide orient="horz" pos="2160"/>
        <p:guide pos="2880"/>
      </p:guideLst>
    </p:cSldViewPr>
  </p:slideViewPr>
  <p:notesTextViewPr>
    <p:cViewPr>
      <p:scale>
        <a:sx n="3" d="2"/>
        <a:sy n="3" d="2"/>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ter, Cathy Jo - FS, ID" userId="f8b8a08d-edc9-49cb-93cf-bb40dc9eb9ab" providerId="ADAL" clId="{B0CA5721-7851-4BE1-80D1-9FCD00398ECA}"/>
    <pc:docChg chg="custSel modSld">
      <pc:chgData name="Carter, Cathy Jo - FS, ID" userId="f8b8a08d-edc9-49cb-93cf-bb40dc9eb9ab" providerId="ADAL" clId="{B0CA5721-7851-4BE1-80D1-9FCD00398ECA}" dt="2023-03-10T14:30:10.662" v="44" actId="478"/>
      <pc:docMkLst>
        <pc:docMk/>
      </pc:docMkLst>
      <pc:sldChg chg="delSp modSp mod">
        <pc:chgData name="Carter, Cathy Jo - FS, ID" userId="f8b8a08d-edc9-49cb-93cf-bb40dc9eb9ab" providerId="ADAL" clId="{B0CA5721-7851-4BE1-80D1-9FCD00398ECA}" dt="2023-03-10T14:30:10.662" v="44" actId="478"/>
        <pc:sldMkLst>
          <pc:docMk/>
          <pc:sldMk cId="40253515" sldId="264"/>
        </pc:sldMkLst>
        <pc:spChg chg="del mod">
          <ac:chgData name="Carter, Cathy Jo - FS, ID" userId="f8b8a08d-edc9-49cb-93cf-bb40dc9eb9ab" providerId="ADAL" clId="{B0CA5721-7851-4BE1-80D1-9FCD00398ECA}" dt="2023-03-10T14:30:10.662" v="44" actId="478"/>
          <ac:spMkLst>
            <pc:docMk/>
            <pc:sldMk cId="40253515" sldId="264"/>
            <ac:spMk id="2" creationId="{739539BF-8B6F-42F2-B4F2-D2EC1870BBFF}"/>
          </ac:spMkLst>
        </pc:spChg>
      </pc:sldChg>
      <pc:sldChg chg="modSp mod">
        <pc:chgData name="Carter, Cathy Jo - FS, ID" userId="f8b8a08d-edc9-49cb-93cf-bb40dc9eb9ab" providerId="ADAL" clId="{B0CA5721-7851-4BE1-80D1-9FCD00398ECA}" dt="2023-03-10T14:29:55.473" v="42" actId="14100"/>
        <pc:sldMkLst>
          <pc:docMk/>
          <pc:sldMk cId="3657551103" sldId="265"/>
        </pc:sldMkLst>
        <pc:spChg chg="mod">
          <ac:chgData name="Carter, Cathy Jo - FS, ID" userId="f8b8a08d-edc9-49cb-93cf-bb40dc9eb9ab" providerId="ADAL" clId="{B0CA5721-7851-4BE1-80D1-9FCD00398ECA}" dt="2023-03-10T14:29:55.473" v="42" actId="14100"/>
          <ac:spMkLst>
            <pc:docMk/>
            <pc:sldMk cId="3657551103" sldId="265"/>
            <ac:spMk id="3" creationId="{00000000-0000-0000-0000-000000000000}"/>
          </ac:spMkLst>
        </pc:spChg>
      </pc:sldChg>
      <pc:sldChg chg="modSp mod">
        <pc:chgData name="Carter, Cathy Jo - FS, ID" userId="f8b8a08d-edc9-49cb-93cf-bb40dc9eb9ab" providerId="ADAL" clId="{B0CA5721-7851-4BE1-80D1-9FCD00398ECA}" dt="2023-03-10T14:05:57.420" v="13" actId="20577"/>
        <pc:sldMkLst>
          <pc:docMk/>
          <pc:sldMk cId="3727907011" sldId="269"/>
        </pc:sldMkLst>
        <pc:graphicFrameChg chg="modGraphic">
          <ac:chgData name="Carter, Cathy Jo - FS, ID" userId="f8b8a08d-edc9-49cb-93cf-bb40dc9eb9ab" providerId="ADAL" clId="{B0CA5721-7851-4BE1-80D1-9FCD00398ECA}" dt="2023-03-10T14:05:57.420" v="13" actId="20577"/>
          <ac:graphicFrameMkLst>
            <pc:docMk/>
            <pc:sldMk cId="3727907011" sldId="269"/>
            <ac:graphicFrameMk id="6"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97941" cy="461169"/>
          </a:xfrm>
          <a:prstGeom prst="rect">
            <a:avLst/>
          </a:prstGeom>
        </p:spPr>
        <p:txBody>
          <a:bodyPr vert="horz" lIns="92225" tIns="46113" rIns="92225" bIns="46113" rtlCol="0"/>
          <a:lstStyle>
            <a:lvl1pPr algn="l">
              <a:defRPr sz="1200"/>
            </a:lvl1pPr>
          </a:lstStyle>
          <a:p>
            <a:endParaRPr lang="en-US" dirty="0"/>
          </a:p>
        </p:txBody>
      </p:sp>
      <p:sp>
        <p:nvSpPr>
          <p:cNvPr id="3" name="Date Placeholder 2"/>
          <p:cNvSpPr>
            <a:spLocks noGrp="1"/>
          </p:cNvSpPr>
          <p:nvPr>
            <p:ph type="dt" idx="1"/>
          </p:nvPr>
        </p:nvSpPr>
        <p:spPr>
          <a:xfrm>
            <a:off x="3918784" y="0"/>
            <a:ext cx="2997941" cy="461169"/>
          </a:xfrm>
          <a:prstGeom prst="rect">
            <a:avLst/>
          </a:prstGeom>
        </p:spPr>
        <p:txBody>
          <a:bodyPr vert="horz" lIns="92225" tIns="46113" rIns="92225" bIns="46113" rtlCol="0"/>
          <a:lstStyle>
            <a:lvl1pPr algn="r">
              <a:defRPr sz="1200"/>
            </a:lvl1pPr>
          </a:lstStyle>
          <a:p>
            <a:fld id="{D7080769-1F98-41E0-9A23-19A2E7DFA41A}" type="datetimeFigureOut">
              <a:rPr lang="en-US" smtClean="0"/>
              <a:pPr/>
              <a:t>3/10/2023</a:t>
            </a:fld>
            <a:endParaRPr lang="en-US" dirty="0"/>
          </a:p>
        </p:txBody>
      </p:sp>
      <p:sp>
        <p:nvSpPr>
          <p:cNvPr id="4" name="Slide Image Placeholder 3"/>
          <p:cNvSpPr>
            <a:spLocks noGrp="1" noRot="1" noChangeAspect="1"/>
          </p:cNvSpPr>
          <p:nvPr>
            <p:ph type="sldImg" idx="2"/>
          </p:nvPr>
        </p:nvSpPr>
        <p:spPr>
          <a:xfrm>
            <a:off x="1154113" y="692150"/>
            <a:ext cx="4610100" cy="3459163"/>
          </a:xfrm>
          <a:prstGeom prst="rect">
            <a:avLst/>
          </a:prstGeom>
          <a:noFill/>
          <a:ln w="12700">
            <a:solidFill>
              <a:prstClr val="black"/>
            </a:solidFill>
          </a:ln>
        </p:spPr>
        <p:txBody>
          <a:bodyPr vert="horz" lIns="92225" tIns="46113" rIns="92225" bIns="46113" rtlCol="0" anchor="ctr"/>
          <a:lstStyle/>
          <a:p>
            <a:endParaRPr lang="en-US" dirty="0"/>
          </a:p>
        </p:txBody>
      </p:sp>
      <p:sp>
        <p:nvSpPr>
          <p:cNvPr id="5" name="Notes Placeholder 4"/>
          <p:cNvSpPr>
            <a:spLocks noGrp="1"/>
          </p:cNvSpPr>
          <p:nvPr>
            <p:ph type="body" sz="quarter" idx="3"/>
          </p:nvPr>
        </p:nvSpPr>
        <p:spPr>
          <a:xfrm>
            <a:off x="691833" y="4381104"/>
            <a:ext cx="5534660" cy="4150519"/>
          </a:xfrm>
          <a:prstGeom prst="rect">
            <a:avLst/>
          </a:prstGeom>
        </p:spPr>
        <p:txBody>
          <a:bodyPr vert="horz" lIns="92225" tIns="46113" rIns="92225" bIns="4611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60606"/>
            <a:ext cx="2997941" cy="461169"/>
          </a:xfrm>
          <a:prstGeom prst="rect">
            <a:avLst/>
          </a:prstGeom>
        </p:spPr>
        <p:txBody>
          <a:bodyPr vert="horz" lIns="92225" tIns="46113" rIns="92225" bIns="4611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18784" y="8760606"/>
            <a:ext cx="2997941" cy="461169"/>
          </a:xfrm>
          <a:prstGeom prst="rect">
            <a:avLst/>
          </a:prstGeom>
        </p:spPr>
        <p:txBody>
          <a:bodyPr vert="horz" lIns="92225" tIns="46113" rIns="92225" bIns="46113" rtlCol="0" anchor="b"/>
          <a:lstStyle>
            <a:lvl1pPr algn="r">
              <a:defRPr sz="1200"/>
            </a:lvl1pPr>
          </a:lstStyle>
          <a:p>
            <a:fld id="{8CF9B579-0639-4468-B2BF-A84DF9EFEAA3}" type="slidenum">
              <a:rPr lang="en-US" smtClean="0"/>
              <a:pPr/>
              <a:t>‹#›</a:t>
            </a:fld>
            <a:endParaRPr lang="en-US" dirty="0"/>
          </a:p>
        </p:txBody>
      </p:sp>
    </p:spTree>
    <p:extLst>
      <p:ext uri="{BB962C8B-B14F-4D97-AF65-F5344CB8AC3E}">
        <p14:creationId xmlns:p14="http://schemas.microsoft.com/office/powerpoint/2010/main" val="3781135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CF9B579-0639-4468-B2BF-A84DF9EFEAA3}"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08061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9B579-0639-4468-B2BF-A84DF9EFEAA3}" type="slidenum">
              <a:rPr lang="en-US" smtClean="0"/>
              <a:pPr/>
              <a:t>3</a:t>
            </a:fld>
            <a:endParaRPr lang="en-US" dirty="0"/>
          </a:p>
        </p:txBody>
      </p:sp>
    </p:spTree>
    <p:extLst>
      <p:ext uri="{BB962C8B-B14F-4D97-AF65-F5344CB8AC3E}">
        <p14:creationId xmlns:p14="http://schemas.microsoft.com/office/powerpoint/2010/main" val="3301947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9B579-0639-4468-B2BF-A84DF9EFEAA3}" type="slidenum">
              <a:rPr lang="en-US" smtClean="0"/>
              <a:pPr/>
              <a:t>4</a:t>
            </a:fld>
            <a:endParaRPr lang="en-US" dirty="0"/>
          </a:p>
        </p:txBody>
      </p:sp>
    </p:spTree>
    <p:extLst>
      <p:ext uri="{BB962C8B-B14F-4D97-AF65-F5344CB8AC3E}">
        <p14:creationId xmlns:p14="http://schemas.microsoft.com/office/powerpoint/2010/main" val="2403348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9B579-0639-4468-B2BF-A84DF9EFEAA3}" type="slidenum">
              <a:rPr lang="en-US" smtClean="0"/>
              <a:pPr/>
              <a:t>5</a:t>
            </a:fld>
            <a:endParaRPr lang="en-US" dirty="0"/>
          </a:p>
        </p:txBody>
      </p:sp>
    </p:spTree>
    <p:extLst>
      <p:ext uri="{BB962C8B-B14F-4D97-AF65-F5344CB8AC3E}">
        <p14:creationId xmlns:p14="http://schemas.microsoft.com/office/powerpoint/2010/main" val="3010599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9B579-0639-4468-B2BF-A84DF9EFEAA3}" type="slidenum">
              <a:rPr lang="en-US" smtClean="0"/>
              <a:pPr/>
              <a:t>6</a:t>
            </a:fld>
            <a:endParaRPr lang="en-US" dirty="0"/>
          </a:p>
        </p:txBody>
      </p:sp>
    </p:spTree>
    <p:extLst>
      <p:ext uri="{BB962C8B-B14F-4D97-AF65-F5344CB8AC3E}">
        <p14:creationId xmlns:p14="http://schemas.microsoft.com/office/powerpoint/2010/main" val="1238177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9B579-0639-4468-B2BF-A84DF9EFEAA3}" type="slidenum">
              <a:rPr lang="en-US" smtClean="0"/>
              <a:pPr/>
              <a:t>7</a:t>
            </a:fld>
            <a:endParaRPr lang="en-US" dirty="0"/>
          </a:p>
        </p:txBody>
      </p:sp>
    </p:spTree>
    <p:extLst>
      <p:ext uri="{BB962C8B-B14F-4D97-AF65-F5344CB8AC3E}">
        <p14:creationId xmlns:p14="http://schemas.microsoft.com/office/powerpoint/2010/main" val="1375037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9B579-0639-4468-B2BF-A84DF9EFEAA3}" type="slidenum">
              <a:rPr lang="en-US" smtClean="0"/>
              <a:pPr/>
              <a:t>8</a:t>
            </a:fld>
            <a:endParaRPr lang="en-US" dirty="0"/>
          </a:p>
        </p:txBody>
      </p:sp>
    </p:spTree>
    <p:extLst>
      <p:ext uri="{BB962C8B-B14F-4D97-AF65-F5344CB8AC3E}">
        <p14:creationId xmlns:p14="http://schemas.microsoft.com/office/powerpoint/2010/main" val="160298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F9B579-0639-4468-B2BF-A84DF9EFEAA3}" type="slidenum">
              <a:rPr lang="en-US" smtClean="0"/>
              <a:pPr/>
              <a:t>9</a:t>
            </a:fld>
            <a:endParaRPr lang="en-US" dirty="0"/>
          </a:p>
        </p:txBody>
      </p:sp>
    </p:spTree>
    <p:extLst>
      <p:ext uri="{BB962C8B-B14F-4D97-AF65-F5344CB8AC3E}">
        <p14:creationId xmlns:p14="http://schemas.microsoft.com/office/powerpoint/2010/main" val="1765632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F9B579-0639-4468-B2BF-A84DF9EFEAA3}" type="slidenum">
              <a:rPr lang="en-US" smtClean="0"/>
              <a:pPr/>
              <a:t>10</a:t>
            </a:fld>
            <a:endParaRPr lang="en-US" dirty="0"/>
          </a:p>
        </p:txBody>
      </p:sp>
    </p:spTree>
    <p:extLst>
      <p:ext uri="{BB962C8B-B14F-4D97-AF65-F5344CB8AC3E}">
        <p14:creationId xmlns:p14="http://schemas.microsoft.com/office/powerpoint/2010/main" val="20249717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4283075" y="6507163"/>
            <a:ext cx="184150" cy="274637"/>
          </a:xfrm>
          <a:prstGeom prst="rect">
            <a:avLst/>
          </a:prstGeom>
          <a:noFill/>
          <a:ln>
            <a:noFill/>
          </a:ln>
          <a:effectLst/>
        </p:spPr>
        <p:txBody>
          <a:bodyPr wrap="non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algn="ctr" eaLnBrk="0" fontAlgn="base" hangingPunct="0">
              <a:spcBef>
                <a:spcPct val="0"/>
              </a:spcBef>
              <a:spcAft>
                <a:spcPct val="0"/>
              </a:spcAft>
              <a:defRPr sz="1600">
                <a:solidFill>
                  <a:schemeClr val="tx1"/>
                </a:solidFill>
                <a:latin typeface="Arial" pitchFamily="34" charset="0"/>
              </a:defRPr>
            </a:lvl6pPr>
            <a:lvl7pPr marL="2971800" indent="-228600" algn="ctr" eaLnBrk="0" fontAlgn="base" hangingPunct="0">
              <a:spcBef>
                <a:spcPct val="0"/>
              </a:spcBef>
              <a:spcAft>
                <a:spcPct val="0"/>
              </a:spcAft>
              <a:defRPr sz="1600">
                <a:solidFill>
                  <a:schemeClr val="tx1"/>
                </a:solidFill>
                <a:latin typeface="Arial" pitchFamily="34" charset="0"/>
              </a:defRPr>
            </a:lvl7pPr>
            <a:lvl8pPr marL="3429000" indent="-228600" algn="ctr" eaLnBrk="0" fontAlgn="base" hangingPunct="0">
              <a:spcBef>
                <a:spcPct val="0"/>
              </a:spcBef>
              <a:spcAft>
                <a:spcPct val="0"/>
              </a:spcAft>
              <a:defRPr sz="1600">
                <a:solidFill>
                  <a:schemeClr val="tx1"/>
                </a:solidFill>
                <a:latin typeface="Arial" pitchFamily="34" charset="0"/>
              </a:defRPr>
            </a:lvl8pPr>
            <a:lvl9pPr marL="3886200" indent="-228600" algn="ctr" eaLnBrk="0" fontAlgn="base" hangingPunct="0">
              <a:spcBef>
                <a:spcPct val="0"/>
              </a:spcBef>
              <a:spcAft>
                <a:spcPct val="0"/>
              </a:spcAft>
              <a:defRPr sz="1600">
                <a:solidFill>
                  <a:schemeClr val="tx1"/>
                </a:solidFill>
                <a:latin typeface="Arial" pitchFamily="34" charset="0"/>
              </a:defRPr>
            </a:lvl9pPr>
          </a:lstStyle>
          <a:p>
            <a:pPr algn="ctr" eaLnBrk="1" fontAlgn="base" hangingPunct="1">
              <a:spcBef>
                <a:spcPct val="0"/>
              </a:spcBef>
              <a:spcAft>
                <a:spcPct val="0"/>
              </a:spcAft>
              <a:defRPr/>
            </a:pPr>
            <a:endParaRPr lang="en-US" sz="1200" b="1" dirty="0">
              <a:solidFill>
                <a:srgbClr val="000000"/>
              </a:solidFill>
            </a:endParaRPr>
          </a:p>
        </p:txBody>
      </p:sp>
      <p:sp>
        <p:nvSpPr>
          <p:cNvPr id="13" name="Line 2054"/>
          <p:cNvSpPr>
            <a:spLocks noChangeShapeType="1"/>
          </p:cNvSpPr>
          <p:nvPr userDrawn="1"/>
        </p:nvSpPr>
        <p:spPr bwMode="auto">
          <a:xfrm>
            <a:off x="3429000" y="1968500"/>
            <a:ext cx="5484813" cy="0"/>
          </a:xfrm>
          <a:prstGeom prst="line">
            <a:avLst/>
          </a:prstGeom>
          <a:noFill/>
          <a:ln w="57150">
            <a:solidFill>
              <a:srgbClr val="D0A660"/>
            </a:solidFill>
            <a:round/>
            <a:headEnd/>
            <a:tailEnd/>
          </a:ln>
        </p:spPr>
        <p:txBody>
          <a:bodyPr/>
          <a:lstStyle/>
          <a:p>
            <a:pPr algn="ctr" fontAlgn="base">
              <a:spcBef>
                <a:spcPct val="0"/>
              </a:spcBef>
              <a:spcAft>
                <a:spcPct val="0"/>
              </a:spcAft>
            </a:pPr>
            <a:endParaRPr lang="en-US" sz="1600" dirty="0">
              <a:solidFill>
                <a:srgbClr val="000000"/>
              </a:solidFill>
            </a:endParaRPr>
          </a:p>
        </p:txBody>
      </p:sp>
      <p:sp>
        <p:nvSpPr>
          <p:cNvPr id="14" name="Line 2055"/>
          <p:cNvSpPr>
            <a:spLocks noChangeShapeType="1"/>
          </p:cNvSpPr>
          <p:nvPr userDrawn="1"/>
        </p:nvSpPr>
        <p:spPr bwMode="auto">
          <a:xfrm flipV="1">
            <a:off x="3429000" y="3657600"/>
            <a:ext cx="5484813" cy="0"/>
          </a:xfrm>
          <a:prstGeom prst="line">
            <a:avLst/>
          </a:prstGeom>
          <a:noFill/>
          <a:ln w="57150">
            <a:solidFill>
              <a:srgbClr val="D0A660"/>
            </a:solidFill>
            <a:round/>
            <a:headEnd/>
            <a:tailEnd/>
          </a:ln>
        </p:spPr>
        <p:txBody>
          <a:bodyPr/>
          <a:lstStyle/>
          <a:p>
            <a:pPr algn="ctr" fontAlgn="base">
              <a:spcBef>
                <a:spcPct val="0"/>
              </a:spcBef>
              <a:spcAft>
                <a:spcPct val="0"/>
              </a:spcAft>
            </a:pPr>
            <a:endParaRPr lang="en-US" sz="1600" dirty="0">
              <a:solidFill>
                <a:srgbClr val="000000"/>
              </a:solidFill>
            </a:endParaRPr>
          </a:p>
        </p:txBody>
      </p:sp>
      <p:pic>
        <p:nvPicPr>
          <p:cNvPr id="15" name="Picture 24"/>
          <p:cNvPicPr>
            <a:picLocks noChangeAspect="1"/>
          </p:cNvPicPr>
          <p:nvPr userDrawn="1"/>
        </p:nvPicPr>
        <p:blipFill>
          <a:blip r:embed="rId2" cstate="print"/>
          <a:srcRect/>
          <a:stretch>
            <a:fillRect/>
          </a:stretch>
        </p:blipFill>
        <p:spPr bwMode="auto">
          <a:xfrm>
            <a:off x="533400" y="2266950"/>
            <a:ext cx="2505075" cy="2781300"/>
          </a:xfrm>
          <a:prstGeom prst="rect">
            <a:avLst/>
          </a:prstGeom>
          <a:noFill/>
          <a:ln w="9525">
            <a:noFill/>
            <a:miter lim="800000"/>
            <a:headEnd/>
            <a:tailEnd/>
          </a:ln>
        </p:spPr>
      </p:pic>
      <p:sp>
        <p:nvSpPr>
          <p:cNvPr id="271362" name="Rectangle 2"/>
          <p:cNvSpPr>
            <a:spLocks noGrp="1" noChangeArrowheads="1"/>
          </p:cNvSpPr>
          <p:nvPr>
            <p:ph type="ctrTitle"/>
          </p:nvPr>
        </p:nvSpPr>
        <p:spPr>
          <a:xfrm>
            <a:off x="3657600" y="2241550"/>
            <a:ext cx="5029200" cy="1143000"/>
          </a:xfrm>
        </p:spPr>
        <p:txBody>
          <a:bodyPr/>
          <a:lstStyle>
            <a:lvl1pPr algn="ctr">
              <a:defRPr>
                <a:latin typeface="Calibri" panose="020F0502020204030204" pitchFamily="34" charset="0"/>
                <a:cs typeface="Calibri" panose="020F0502020204030204" pitchFamily="34" charset="0"/>
              </a:defRPr>
            </a:lvl1pPr>
          </a:lstStyle>
          <a:p>
            <a:pPr lvl="0"/>
            <a:r>
              <a:rPr lang="en-US" noProof="0" dirty="0"/>
              <a:t>Click to edit Master title style</a:t>
            </a:r>
          </a:p>
        </p:txBody>
      </p:sp>
      <p:sp>
        <p:nvSpPr>
          <p:cNvPr id="271363" name="Rectangle 3"/>
          <p:cNvSpPr>
            <a:spLocks noGrp="1" noChangeArrowheads="1"/>
          </p:cNvSpPr>
          <p:nvPr>
            <p:ph type="subTitle" idx="1"/>
          </p:nvPr>
        </p:nvSpPr>
        <p:spPr>
          <a:xfrm>
            <a:off x="4114800" y="3886200"/>
            <a:ext cx="4114800" cy="1752600"/>
          </a:xfrm>
        </p:spPr>
        <p:txBody>
          <a:bodyPr/>
          <a:lstStyle>
            <a:lvl1pPr marL="0" indent="0" algn="ctr">
              <a:buFontTx/>
              <a:buNone/>
              <a:defRPr>
                <a:latin typeface="Calibri" panose="020F0502020204030204" pitchFamily="34" charset="0"/>
                <a:cs typeface="Calibri" panose="020F0502020204030204" pitchFamily="34" charset="0"/>
              </a:defRPr>
            </a:lvl1pPr>
          </a:lstStyle>
          <a:p>
            <a:pPr lvl="0"/>
            <a:r>
              <a:rPr lang="en-US" noProof="0" dirty="0"/>
              <a:t>Click to edit Master subtitle style</a:t>
            </a:r>
          </a:p>
        </p:txBody>
      </p:sp>
    </p:spTree>
    <p:extLst>
      <p:ext uri="{BB962C8B-B14F-4D97-AF65-F5344CB8AC3E}">
        <p14:creationId xmlns:p14="http://schemas.microsoft.com/office/powerpoint/2010/main" val="1074163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21963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960438"/>
            <a:ext cx="2133600" cy="55165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960438"/>
            <a:ext cx="6248400" cy="5516562"/>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352152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4283075" y="6507163"/>
            <a:ext cx="184150" cy="274637"/>
          </a:xfrm>
          <a:prstGeom prst="rect">
            <a:avLst/>
          </a:prstGeom>
          <a:noFill/>
          <a:ln>
            <a:noFill/>
          </a:ln>
          <a:effectLst/>
        </p:spPr>
        <p:txBody>
          <a:bodyPr wrap="non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algn="ctr" eaLnBrk="0" fontAlgn="base" hangingPunct="0">
              <a:spcBef>
                <a:spcPct val="0"/>
              </a:spcBef>
              <a:spcAft>
                <a:spcPct val="0"/>
              </a:spcAft>
              <a:defRPr sz="1600">
                <a:solidFill>
                  <a:schemeClr val="tx1"/>
                </a:solidFill>
                <a:latin typeface="Arial" pitchFamily="34" charset="0"/>
              </a:defRPr>
            </a:lvl6pPr>
            <a:lvl7pPr marL="2971800" indent="-228600" algn="ctr" eaLnBrk="0" fontAlgn="base" hangingPunct="0">
              <a:spcBef>
                <a:spcPct val="0"/>
              </a:spcBef>
              <a:spcAft>
                <a:spcPct val="0"/>
              </a:spcAft>
              <a:defRPr sz="1600">
                <a:solidFill>
                  <a:schemeClr val="tx1"/>
                </a:solidFill>
                <a:latin typeface="Arial" pitchFamily="34" charset="0"/>
              </a:defRPr>
            </a:lvl7pPr>
            <a:lvl8pPr marL="3429000" indent="-228600" algn="ctr" eaLnBrk="0" fontAlgn="base" hangingPunct="0">
              <a:spcBef>
                <a:spcPct val="0"/>
              </a:spcBef>
              <a:spcAft>
                <a:spcPct val="0"/>
              </a:spcAft>
              <a:defRPr sz="1600">
                <a:solidFill>
                  <a:schemeClr val="tx1"/>
                </a:solidFill>
                <a:latin typeface="Arial" pitchFamily="34" charset="0"/>
              </a:defRPr>
            </a:lvl8pPr>
            <a:lvl9pPr marL="3886200" indent="-228600" algn="ctr" eaLnBrk="0" fontAlgn="base" hangingPunct="0">
              <a:spcBef>
                <a:spcPct val="0"/>
              </a:spcBef>
              <a:spcAft>
                <a:spcPct val="0"/>
              </a:spcAft>
              <a:defRPr sz="1600">
                <a:solidFill>
                  <a:schemeClr val="tx1"/>
                </a:solidFill>
                <a:latin typeface="Arial" pitchFamily="34" charset="0"/>
              </a:defRPr>
            </a:lvl9pPr>
          </a:lstStyle>
          <a:p>
            <a:pPr algn="ctr" eaLnBrk="1" fontAlgn="base" hangingPunct="1">
              <a:spcBef>
                <a:spcPct val="0"/>
              </a:spcBef>
              <a:spcAft>
                <a:spcPct val="0"/>
              </a:spcAft>
              <a:defRPr/>
            </a:pPr>
            <a:endParaRPr lang="en-US" sz="1200" b="1" dirty="0">
              <a:solidFill>
                <a:srgbClr val="000000"/>
              </a:solidFill>
            </a:endParaRPr>
          </a:p>
        </p:txBody>
      </p:sp>
      <p:sp>
        <p:nvSpPr>
          <p:cNvPr id="13" name="Line 2054"/>
          <p:cNvSpPr>
            <a:spLocks noChangeShapeType="1"/>
          </p:cNvSpPr>
          <p:nvPr userDrawn="1"/>
        </p:nvSpPr>
        <p:spPr bwMode="auto">
          <a:xfrm>
            <a:off x="3429000" y="1905000"/>
            <a:ext cx="5484813" cy="0"/>
          </a:xfrm>
          <a:prstGeom prst="line">
            <a:avLst/>
          </a:prstGeom>
          <a:noFill/>
          <a:ln w="57150">
            <a:solidFill>
              <a:srgbClr val="D0A660"/>
            </a:solidFill>
            <a:round/>
            <a:headEnd/>
            <a:tailEnd/>
          </a:ln>
        </p:spPr>
        <p:txBody>
          <a:bodyPr/>
          <a:lstStyle/>
          <a:p>
            <a:pPr algn="ctr" fontAlgn="base">
              <a:spcBef>
                <a:spcPct val="0"/>
              </a:spcBef>
              <a:spcAft>
                <a:spcPct val="0"/>
              </a:spcAft>
            </a:pPr>
            <a:endParaRPr lang="en-US" sz="1600" dirty="0">
              <a:solidFill>
                <a:srgbClr val="000000"/>
              </a:solidFill>
            </a:endParaRPr>
          </a:p>
        </p:txBody>
      </p:sp>
      <p:sp>
        <p:nvSpPr>
          <p:cNvPr id="14" name="Line 2055"/>
          <p:cNvSpPr>
            <a:spLocks noChangeShapeType="1"/>
          </p:cNvSpPr>
          <p:nvPr userDrawn="1"/>
        </p:nvSpPr>
        <p:spPr bwMode="auto">
          <a:xfrm flipV="1">
            <a:off x="3429000" y="3657600"/>
            <a:ext cx="5484813" cy="0"/>
          </a:xfrm>
          <a:prstGeom prst="line">
            <a:avLst/>
          </a:prstGeom>
          <a:noFill/>
          <a:ln w="57150">
            <a:solidFill>
              <a:srgbClr val="D0A660"/>
            </a:solidFill>
            <a:round/>
            <a:headEnd/>
            <a:tailEnd/>
          </a:ln>
        </p:spPr>
        <p:txBody>
          <a:bodyPr/>
          <a:lstStyle/>
          <a:p>
            <a:pPr algn="ctr" fontAlgn="base">
              <a:spcBef>
                <a:spcPct val="0"/>
              </a:spcBef>
              <a:spcAft>
                <a:spcPct val="0"/>
              </a:spcAft>
            </a:pPr>
            <a:endParaRPr lang="en-US" sz="1600" dirty="0">
              <a:solidFill>
                <a:srgbClr val="000000"/>
              </a:solidFill>
            </a:endParaRPr>
          </a:p>
        </p:txBody>
      </p:sp>
      <p:pic>
        <p:nvPicPr>
          <p:cNvPr id="15" name="Picture 24"/>
          <p:cNvPicPr>
            <a:picLocks noChangeAspect="1"/>
          </p:cNvPicPr>
          <p:nvPr userDrawn="1"/>
        </p:nvPicPr>
        <p:blipFill>
          <a:blip r:embed="rId2" cstate="print"/>
          <a:srcRect/>
          <a:stretch>
            <a:fillRect/>
          </a:stretch>
        </p:blipFill>
        <p:spPr bwMode="auto">
          <a:xfrm>
            <a:off x="533400" y="2266950"/>
            <a:ext cx="2505075" cy="2781300"/>
          </a:xfrm>
          <a:prstGeom prst="rect">
            <a:avLst/>
          </a:prstGeom>
          <a:noFill/>
          <a:ln w="9525">
            <a:noFill/>
            <a:miter lim="800000"/>
            <a:headEnd/>
            <a:tailEnd/>
          </a:ln>
        </p:spPr>
      </p:pic>
      <p:sp>
        <p:nvSpPr>
          <p:cNvPr id="271362" name="Rectangle 2"/>
          <p:cNvSpPr>
            <a:spLocks noGrp="1" noChangeArrowheads="1"/>
          </p:cNvSpPr>
          <p:nvPr>
            <p:ph type="ctrTitle"/>
          </p:nvPr>
        </p:nvSpPr>
        <p:spPr>
          <a:xfrm>
            <a:off x="3657600" y="2241550"/>
            <a:ext cx="5029200" cy="1143000"/>
          </a:xfrm>
        </p:spPr>
        <p:txBody>
          <a:bodyPr/>
          <a:lstStyle>
            <a:lvl1pPr algn="ctr">
              <a:defRPr>
                <a:latin typeface="Calibri" panose="020F0502020204030204" pitchFamily="34" charset="0"/>
                <a:cs typeface="Calibri" panose="020F0502020204030204" pitchFamily="34" charset="0"/>
              </a:defRPr>
            </a:lvl1pPr>
          </a:lstStyle>
          <a:p>
            <a:pPr lvl="0"/>
            <a:r>
              <a:rPr lang="en-US" noProof="0" dirty="0"/>
              <a:t>Click to edit Master title style</a:t>
            </a:r>
          </a:p>
        </p:txBody>
      </p:sp>
      <p:sp>
        <p:nvSpPr>
          <p:cNvPr id="271363" name="Rectangle 3"/>
          <p:cNvSpPr>
            <a:spLocks noGrp="1" noChangeArrowheads="1"/>
          </p:cNvSpPr>
          <p:nvPr>
            <p:ph type="subTitle" idx="1"/>
          </p:nvPr>
        </p:nvSpPr>
        <p:spPr>
          <a:xfrm>
            <a:off x="4114800" y="3886200"/>
            <a:ext cx="4114800" cy="1752600"/>
          </a:xfrm>
        </p:spPr>
        <p:txBody>
          <a:bodyPr/>
          <a:lstStyle>
            <a:lvl1pPr marL="0" indent="0" algn="ctr">
              <a:buFontTx/>
              <a:buNone/>
              <a:defRPr>
                <a:latin typeface="Calibri" panose="020F0502020204030204" pitchFamily="34" charset="0"/>
                <a:cs typeface="Calibri" panose="020F0502020204030204" pitchFamily="34" charset="0"/>
              </a:defRPr>
            </a:lvl1pPr>
          </a:lstStyle>
          <a:p>
            <a:pPr lvl="0"/>
            <a:r>
              <a:rPr lang="en-US" noProof="0" dirty="0"/>
              <a:t>Click to edit Master subtitle style</a:t>
            </a:r>
          </a:p>
        </p:txBody>
      </p:sp>
    </p:spTree>
    <p:extLst>
      <p:ext uri="{BB962C8B-B14F-4D97-AF65-F5344CB8AC3E}">
        <p14:creationId xmlns:p14="http://schemas.microsoft.com/office/powerpoint/2010/main" val="1659527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579438"/>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65147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ctr">
              <a:defRPr sz="2400" b="1" cap="none" baseline="0"/>
            </a:lvl1pPr>
          </a:lstStyle>
          <a:p>
            <a:r>
              <a:rPr lang="en-US" dirty="0"/>
              <a:t>[Subtitle]</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lgn="ctr" rtl="0" eaLnBrk="0" fontAlgn="base" hangingPunct="0">
              <a:spcBef>
                <a:spcPct val="0"/>
              </a:spcBef>
              <a:spcAft>
                <a:spcPct val="0"/>
              </a:spcAft>
              <a:buNone/>
              <a:defRPr lang="en-US" sz="4000" b="1" cap="none" baseline="0" dirty="0" smtClean="0">
                <a:solidFill>
                  <a:schemeClr val="tx2"/>
                </a:solidFill>
                <a:latin typeface="Calibri" panose="020F0502020204030204" pitchFamily="34" charset="0"/>
                <a:ea typeface="+mj-ea"/>
                <a:cs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[Transition Slide Title]</a:t>
            </a:r>
          </a:p>
        </p:txBody>
      </p:sp>
    </p:spTree>
    <p:extLst>
      <p:ext uri="{BB962C8B-B14F-4D97-AF65-F5344CB8AC3E}">
        <p14:creationId xmlns:p14="http://schemas.microsoft.com/office/powerpoint/2010/main" val="22296840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22438"/>
            <a:ext cx="4038600" cy="475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722438"/>
            <a:ext cx="4038600" cy="475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756222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579438"/>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292578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137901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35379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3008313" cy="116205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990600"/>
            <a:ext cx="5111750" cy="5135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2209800"/>
            <a:ext cx="3008313" cy="39163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829786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579438"/>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827894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142999"/>
            <a:ext cx="5486400" cy="3584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28916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99903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960438"/>
            <a:ext cx="2133600" cy="55165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2400" y="960438"/>
            <a:ext cx="6248400" cy="5516562"/>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177838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[Enter Slide Title]</a:t>
            </a:r>
          </a:p>
        </p:txBody>
      </p:sp>
      <p:sp>
        <p:nvSpPr>
          <p:cNvPr id="12" name="Content Placeholder 11"/>
          <p:cNvSpPr>
            <a:spLocks noGrp="1"/>
          </p:cNvSpPr>
          <p:nvPr>
            <p:ph sz="quarter" idx="12" hasCustomPrompt="1"/>
          </p:nvPr>
        </p:nvSpPr>
        <p:spPr>
          <a:xfrm>
            <a:off x="228600" y="1066800"/>
            <a:ext cx="8534400" cy="5105400"/>
          </a:xfrm>
          <a:prstGeom prst="rect">
            <a:avLst/>
          </a:prstGeom>
        </p:spPr>
        <p:txBody>
          <a:bodyPr/>
          <a:lstStyle>
            <a:lvl1pPr marL="457200" marR="0" indent="-457200" algn="l" defTabSz="912813" rtl="0" eaLnBrk="1" fontAlgn="base" latinLnBrk="0" hangingPunct="1">
              <a:lnSpc>
                <a:spcPct val="100000"/>
              </a:lnSpc>
              <a:spcBef>
                <a:spcPct val="20000"/>
              </a:spcBef>
              <a:spcAft>
                <a:spcPct val="0"/>
              </a:spcAft>
              <a:buClr>
                <a:srgbClr val="4F6228"/>
              </a:buClr>
              <a:buSzPct val="100000"/>
              <a:buFont typeface="Arial" pitchFamily="34" charset="0"/>
              <a:buChar char="•"/>
              <a:tabLst/>
              <a:defRPr/>
            </a:lvl1pPr>
            <a:lvl2pPr marL="801688" indent="-457200" algn="l" defTabSz="912813" rtl="0" fontAlgn="base">
              <a:spcBef>
                <a:spcPct val="20000"/>
              </a:spcBef>
              <a:spcAft>
                <a:spcPct val="0"/>
              </a:spcAft>
              <a:buClr>
                <a:srgbClr val="984807"/>
              </a:buClr>
              <a:buFont typeface="Arial" pitchFamily="34" charset="0"/>
              <a:buChar char="•"/>
              <a:defRPr/>
            </a:lvl2pPr>
            <a:lvl3pPr marL="1201738" indent="-457200" algn="l" defTabSz="912813" rtl="0" fontAlgn="base">
              <a:spcBef>
                <a:spcPct val="20000"/>
              </a:spcBef>
              <a:spcAft>
                <a:spcPct val="0"/>
              </a:spcAft>
              <a:buClr>
                <a:srgbClr val="17375E"/>
              </a:buClr>
              <a:buFont typeface="Arial" pitchFamily="34" charset="0"/>
              <a:buChar char="•"/>
              <a:defRPr/>
            </a:lvl3pPr>
            <a:lvl5pPr marL="1598613" indent="-457200" algn="l" defTabSz="912813" rtl="0" fontAlgn="base">
              <a:spcBef>
                <a:spcPct val="20000"/>
              </a:spcBef>
              <a:spcAft>
                <a:spcPct val="0"/>
              </a:spcAft>
              <a:buClr>
                <a:srgbClr val="17375E"/>
              </a:buClr>
              <a:buFont typeface="Arial" pitchFamily="34" charset="0"/>
              <a:buChar char="•"/>
              <a:defRPr/>
            </a:lvl5pPr>
            <a:lvl6pPr marL="2057196" indent="-457200" algn="l" defTabSz="912813" rtl="0" fontAlgn="base">
              <a:spcBef>
                <a:spcPct val="20000"/>
              </a:spcBef>
              <a:spcAft>
                <a:spcPct val="0"/>
              </a:spcAft>
              <a:buClr>
                <a:srgbClr val="17375E"/>
              </a:buClr>
              <a:buFont typeface="Arial" pitchFamily="34" charset="0"/>
              <a:buChar char="•"/>
              <a:defRPr/>
            </a:lvl6pPr>
          </a:lstStyle>
          <a:p>
            <a:pPr marL="457200" marR="0" lvl="0" indent="-457200" algn="l" defTabSz="912813" rtl="0" eaLnBrk="1" fontAlgn="base" latinLnBrk="0" hangingPunct="1">
              <a:lnSpc>
                <a:spcPct val="100000"/>
              </a:lnSpc>
              <a:spcBef>
                <a:spcPct val="20000"/>
              </a:spcBef>
              <a:spcAft>
                <a:spcPct val="0"/>
              </a:spcAft>
              <a:buClr>
                <a:srgbClr val="4F6228"/>
              </a:buClr>
              <a:buSzPct val="100000"/>
              <a:buFont typeface="Arial" pitchFamily="34" charset="0"/>
              <a:buNone/>
              <a:tabLst/>
              <a:defRPr/>
            </a:pPr>
            <a:r>
              <a:rPr lang="en-US" sz="2400" b="0" dirty="0">
                <a:latin typeface="Calibri" pitchFamily="34" charset="0"/>
                <a:cs typeface="Calibri" panose="020F0502020204030204" pitchFamily="34" charset="0"/>
              </a:rPr>
              <a:t>Example of level one text (Calibri (Cal) 24 pt)</a:t>
            </a:r>
          </a:p>
          <a:p>
            <a:pPr marL="457200" lvl="0" indent="-457200" algn="l" defTabSz="912813" rtl="0" fontAlgn="base">
              <a:spcBef>
                <a:spcPct val="20000"/>
              </a:spcBef>
              <a:spcAft>
                <a:spcPct val="0"/>
              </a:spcAft>
              <a:buClr>
                <a:srgbClr val="4F6228"/>
              </a:buClr>
              <a:buSzPct val="100000"/>
              <a:buFont typeface="Arial" pitchFamily="34" charset="0"/>
              <a:buChar char="•"/>
            </a:pPr>
            <a:r>
              <a:rPr lang="en-US" sz="2000" b="0" kern="1200" dirty="0">
                <a:solidFill>
                  <a:schemeClr val="tx1"/>
                </a:solidFill>
                <a:latin typeface="Calibri" pitchFamily="34" charset="0"/>
                <a:ea typeface="+mn-ea"/>
                <a:cs typeface="Tahoma" pitchFamily="34" charset="0"/>
              </a:rPr>
              <a:t>First level bullet (Cal 20 pt)</a:t>
            </a:r>
          </a:p>
          <a:p>
            <a:pPr marL="801688" lvl="1" indent="-457200" algn="l" defTabSz="912813" rtl="0" fontAlgn="base">
              <a:spcBef>
                <a:spcPct val="20000"/>
              </a:spcBef>
              <a:spcAft>
                <a:spcPct val="0"/>
              </a:spcAft>
              <a:buClr>
                <a:srgbClr val="984807"/>
              </a:buClr>
              <a:buFont typeface="Arial" pitchFamily="34" charset="0"/>
              <a:buChar char="•"/>
            </a:pPr>
            <a:r>
              <a:rPr lang="en-US" sz="1800" dirty="0">
                <a:solidFill>
                  <a:schemeClr val="tx1"/>
                </a:solidFill>
                <a:latin typeface="Calibri" panose="020F0502020204030204" pitchFamily="34" charset="0"/>
                <a:cs typeface="Calibri" panose="020F0502020204030204" pitchFamily="34" charset="0"/>
              </a:rPr>
              <a:t>Second level bullet (Cal 18 pt)</a:t>
            </a:r>
          </a:p>
          <a:p>
            <a:pPr marL="1201738" lvl="2" indent="-457200" algn="l" defTabSz="912813" rtl="0" fontAlgn="base">
              <a:spcBef>
                <a:spcPct val="20000"/>
              </a:spcBef>
              <a:spcAft>
                <a:spcPct val="0"/>
              </a:spcAft>
              <a:buClr>
                <a:srgbClr val="17375E"/>
              </a:buClr>
              <a:buFont typeface="Arial" pitchFamily="34" charset="0"/>
              <a:buChar char="•"/>
            </a:pPr>
            <a:r>
              <a:rPr lang="en-US" sz="1600" baseline="0" dirty="0">
                <a:solidFill>
                  <a:schemeClr val="tx1"/>
                </a:solidFill>
                <a:latin typeface="Calibri" panose="020F0502020204030204" pitchFamily="34" charset="0"/>
                <a:cs typeface="Calibri" panose="020F0502020204030204" pitchFamily="34" charset="0"/>
              </a:rPr>
              <a:t>Third level bullet (Cal 16 pt)</a:t>
            </a:r>
          </a:p>
          <a:p>
            <a:pPr marL="1598613" lvl="4" indent="-457200" algn="l" defTabSz="912813" rtl="0" fontAlgn="base">
              <a:spcBef>
                <a:spcPct val="20000"/>
              </a:spcBef>
              <a:spcAft>
                <a:spcPct val="0"/>
              </a:spcAft>
              <a:buClr>
                <a:srgbClr val="17375E"/>
              </a:buClr>
              <a:buFont typeface="Arial" pitchFamily="34" charset="0"/>
              <a:buChar char="•"/>
            </a:pPr>
            <a:r>
              <a:rPr lang="en-US" sz="1400" dirty="0">
                <a:solidFill>
                  <a:schemeClr val="tx1"/>
                </a:solidFill>
                <a:latin typeface="Calibri" pitchFamily="34" charset="0"/>
                <a:cs typeface="Calibri" panose="020F0502020204030204" pitchFamily="34" charset="0"/>
              </a:rPr>
              <a:t>Fourth level bullet (Cal 14 pt)</a:t>
            </a:r>
          </a:p>
          <a:p>
            <a:pPr marL="2057196" lvl="5" indent="-457200" algn="l" defTabSz="912813" rtl="0" fontAlgn="base">
              <a:spcBef>
                <a:spcPct val="20000"/>
              </a:spcBef>
              <a:spcAft>
                <a:spcPct val="0"/>
              </a:spcAft>
              <a:buClr>
                <a:srgbClr val="17375E"/>
              </a:buClr>
              <a:buFont typeface="Arial" pitchFamily="34" charset="0"/>
              <a:buChar char="•"/>
            </a:pPr>
            <a:r>
              <a:rPr lang="en-US" sz="1200" dirty="0">
                <a:solidFill>
                  <a:schemeClr val="tx1"/>
                </a:solidFill>
                <a:latin typeface="Calibri" panose="020F0502020204030204" pitchFamily="34" charset="0"/>
                <a:cs typeface="Calibri" panose="020F0502020204030204" pitchFamily="34" charset="0"/>
              </a:rPr>
              <a:t>Fifth level bullet (Cal 12 pt)</a:t>
            </a:r>
          </a:p>
        </p:txBody>
      </p:sp>
    </p:spTree>
    <p:extLst>
      <p:ext uri="{BB962C8B-B14F-4D97-AF65-F5344CB8AC3E}">
        <p14:creationId xmlns:p14="http://schemas.microsoft.com/office/powerpoint/2010/main" val="421554724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ctr">
              <a:defRPr sz="2400" b="1" cap="none" baseline="0"/>
            </a:lvl1pPr>
          </a:lstStyle>
          <a:p>
            <a:r>
              <a:rPr lang="en-US" dirty="0"/>
              <a:t>[Subtitle]</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lgn="ctr" rtl="0" eaLnBrk="0" fontAlgn="base" hangingPunct="0">
              <a:spcBef>
                <a:spcPct val="0"/>
              </a:spcBef>
              <a:spcAft>
                <a:spcPct val="0"/>
              </a:spcAft>
              <a:buNone/>
              <a:defRPr lang="en-US" sz="4000" b="1" cap="none" baseline="0" dirty="0" smtClean="0">
                <a:solidFill>
                  <a:schemeClr val="tx2"/>
                </a:solidFill>
                <a:latin typeface="Calibri" panose="020F0502020204030204" pitchFamily="34" charset="0"/>
                <a:ea typeface="+mj-ea"/>
                <a:cs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[Transition Slide Title]</a:t>
            </a:r>
          </a:p>
        </p:txBody>
      </p:sp>
    </p:spTree>
    <p:extLst>
      <p:ext uri="{BB962C8B-B14F-4D97-AF65-F5344CB8AC3E}">
        <p14:creationId xmlns:p14="http://schemas.microsoft.com/office/powerpoint/2010/main" val="3681280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22438"/>
            <a:ext cx="4038600" cy="475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722438"/>
            <a:ext cx="4038600" cy="475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22707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579438"/>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68329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9354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3008313" cy="116205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990600"/>
            <a:ext cx="5111750" cy="5135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2209800"/>
            <a:ext cx="3008313" cy="39163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29431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1142999"/>
            <a:ext cx="5486400" cy="3584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16184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4.png"/><Relationship Id="rId2" Type="http://schemas.openxmlformats.org/officeDocument/2006/relationships/slideLayout" Target="../slideLayouts/slideLayout13.xml"/><Relationship Id="rId16"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66800"/>
            <a:ext cx="8229600" cy="5794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57200" y="1722438"/>
            <a:ext cx="8229600" cy="4754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Text Box 6"/>
          <p:cNvSpPr txBox="1">
            <a:spLocks noChangeArrowheads="1"/>
          </p:cNvSpPr>
          <p:nvPr/>
        </p:nvSpPr>
        <p:spPr bwMode="auto">
          <a:xfrm>
            <a:off x="4283075" y="6507163"/>
            <a:ext cx="184150" cy="274637"/>
          </a:xfrm>
          <a:prstGeom prst="rect">
            <a:avLst/>
          </a:prstGeom>
          <a:noFill/>
          <a:ln>
            <a:noFill/>
          </a:ln>
          <a:effectLst/>
        </p:spPr>
        <p:txBody>
          <a:bodyPr wrap="non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algn="ctr" eaLnBrk="0" fontAlgn="base" hangingPunct="0">
              <a:spcBef>
                <a:spcPct val="0"/>
              </a:spcBef>
              <a:spcAft>
                <a:spcPct val="0"/>
              </a:spcAft>
              <a:defRPr sz="1600">
                <a:solidFill>
                  <a:schemeClr val="tx1"/>
                </a:solidFill>
                <a:latin typeface="Arial" pitchFamily="34" charset="0"/>
              </a:defRPr>
            </a:lvl6pPr>
            <a:lvl7pPr marL="2971800" indent="-228600" algn="ctr" eaLnBrk="0" fontAlgn="base" hangingPunct="0">
              <a:spcBef>
                <a:spcPct val="0"/>
              </a:spcBef>
              <a:spcAft>
                <a:spcPct val="0"/>
              </a:spcAft>
              <a:defRPr sz="1600">
                <a:solidFill>
                  <a:schemeClr val="tx1"/>
                </a:solidFill>
                <a:latin typeface="Arial" pitchFamily="34" charset="0"/>
              </a:defRPr>
            </a:lvl7pPr>
            <a:lvl8pPr marL="3429000" indent="-228600" algn="ctr" eaLnBrk="0" fontAlgn="base" hangingPunct="0">
              <a:spcBef>
                <a:spcPct val="0"/>
              </a:spcBef>
              <a:spcAft>
                <a:spcPct val="0"/>
              </a:spcAft>
              <a:defRPr sz="1600">
                <a:solidFill>
                  <a:schemeClr val="tx1"/>
                </a:solidFill>
                <a:latin typeface="Arial" pitchFamily="34" charset="0"/>
              </a:defRPr>
            </a:lvl8pPr>
            <a:lvl9pPr marL="3886200" indent="-228600" algn="ctr" eaLnBrk="0" fontAlgn="base" hangingPunct="0">
              <a:spcBef>
                <a:spcPct val="0"/>
              </a:spcBef>
              <a:spcAft>
                <a:spcPct val="0"/>
              </a:spcAft>
              <a:defRPr sz="1600">
                <a:solidFill>
                  <a:schemeClr val="tx1"/>
                </a:solidFill>
                <a:latin typeface="Arial" pitchFamily="34" charset="0"/>
              </a:defRPr>
            </a:lvl9pPr>
          </a:lstStyle>
          <a:p>
            <a:pPr algn="ctr" eaLnBrk="1" fontAlgn="base" hangingPunct="1">
              <a:spcBef>
                <a:spcPct val="0"/>
              </a:spcBef>
              <a:spcAft>
                <a:spcPct val="0"/>
              </a:spcAft>
              <a:defRPr/>
            </a:pPr>
            <a:endParaRPr lang="en-US" sz="1200" b="1" dirty="0">
              <a:solidFill>
                <a:srgbClr val="000000"/>
              </a:solidFill>
              <a:latin typeface="Calibri" panose="020F0502020204030204" pitchFamily="34" charset="0"/>
              <a:cs typeface="Times New Roman" pitchFamily="18" charset="0"/>
            </a:endParaRPr>
          </a:p>
        </p:txBody>
      </p:sp>
      <p:sp>
        <p:nvSpPr>
          <p:cNvPr id="1030" name="Rectangle 17"/>
          <p:cNvSpPr>
            <a:spLocks noChangeArrowheads="1"/>
          </p:cNvSpPr>
          <p:nvPr userDrawn="1"/>
        </p:nvSpPr>
        <p:spPr bwMode="auto">
          <a:xfrm>
            <a:off x="4436869" y="6553984"/>
            <a:ext cx="335348" cy="246221"/>
          </a:xfrm>
          <a:prstGeom prst="rect">
            <a:avLst/>
          </a:prstGeom>
          <a:noFill/>
          <a:ln w="9525">
            <a:noFill/>
            <a:miter lim="800000"/>
            <a:headEnd/>
            <a:tailEnd/>
          </a:ln>
        </p:spPr>
        <p:txBody>
          <a:bodyPr wrap="none">
            <a:spAutoFit/>
          </a:bodyPr>
          <a:lstStyle/>
          <a:p>
            <a:pPr algn="ctr" fontAlgn="base">
              <a:spcBef>
                <a:spcPct val="0"/>
              </a:spcBef>
              <a:spcAft>
                <a:spcPct val="0"/>
              </a:spcAft>
            </a:pPr>
            <a:fld id="{9E2616E0-8669-447E-B363-F10BA135B042}" type="slidenum">
              <a:rPr lang="en-US" sz="1000" b="0">
                <a:solidFill>
                  <a:srgbClr val="000000"/>
                </a:solidFill>
                <a:latin typeface="Calibri" panose="020F0502020204030204" pitchFamily="34" charset="0"/>
                <a:cs typeface="Times New Roman" panose="02020603050405020304" pitchFamily="18" charset="0"/>
              </a:rPr>
              <a:pPr algn="ctr" fontAlgn="base">
                <a:spcBef>
                  <a:spcPct val="0"/>
                </a:spcBef>
                <a:spcAft>
                  <a:spcPct val="0"/>
                </a:spcAft>
              </a:pPr>
              <a:t>‹#›</a:t>
            </a:fld>
            <a:endParaRPr lang="en-US" sz="1000" b="0" dirty="0">
              <a:solidFill>
                <a:srgbClr val="000000"/>
              </a:solidFill>
              <a:latin typeface="Calibri" panose="020F0502020204030204" pitchFamily="34" charset="0"/>
              <a:cs typeface="Times New Roman" panose="02020603050405020304" pitchFamily="18" charset="0"/>
            </a:endParaRPr>
          </a:p>
        </p:txBody>
      </p:sp>
      <p:sp>
        <p:nvSpPr>
          <p:cNvPr id="14" name="TextBox 13"/>
          <p:cNvSpPr txBox="1"/>
          <p:nvPr userDrawn="1"/>
        </p:nvSpPr>
        <p:spPr>
          <a:xfrm>
            <a:off x="457200" y="6553984"/>
            <a:ext cx="1645002" cy="246221"/>
          </a:xfrm>
          <a:prstGeom prst="rect">
            <a:avLst/>
          </a:prstGeom>
          <a:noFill/>
        </p:spPr>
        <p:txBody>
          <a:bodyPr wrap="none" rtlCol="0">
            <a:spAutoFit/>
          </a:bodyPr>
          <a:lstStyle/>
          <a:p>
            <a:r>
              <a:rPr lang="en-US" sz="1000" dirty="0">
                <a:latin typeface="Calibri" panose="020F0502020204030204" pitchFamily="34" charset="0"/>
                <a:cs typeface="Times New Roman" panose="02020603050405020304" pitchFamily="18" charset="0"/>
              </a:rPr>
              <a:t>Last Updated</a:t>
            </a:r>
            <a:r>
              <a:rPr lang="en-US" sz="1000" baseline="0" dirty="0">
                <a:latin typeface="Calibri" panose="020F0502020204030204" pitchFamily="34" charset="0"/>
                <a:cs typeface="Times New Roman" panose="02020603050405020304" pitchFamily="18" charset="0"/>
              </a:rPr>
              <a:t>: </a:t>
            </a:r>
            <a:fld id="{608A6A76-7498-41C8-BF03-D127B9F515CA}" type="datetime4">
              <a:rPr lang="en-US" sz="1000" baseline="0" smtClean="0">
                <a:latin typeface="Calibri" panose="020F0502020204030204" pitchFamily="34" charset="0"/>
                <a:cs typeface="Times New Roman" panose="02020603050405020304" pitchFamily="18" charset="0"/>
              </a:rPr>
              <a:t>March 10, 2023</a:t>
            </a:fld>
            <a:endParaRPr lang="en-US" sz="1000" dirty="0">
              <a:latin typeface="Calibri" panose="020F0502020204030204" pitchFamily="34" charset="0"/>
              <a:cs typeface="Times New Roman" panose="02020603050405020304" pitchFamily="18" charset="0"/>
            </a:endParaRPr>
          </a:p>
        </p:txBody>
      </p:sp>
      <p:sp>
        <p:nvSpPr>
          <p:cNvPr id="15" name="TextBox 14"/>
          <p:cNvSpPr txBox="1"/>
          <p:nvPr userDrawn="1"/>
        </p:nvSpPr>
        <p:spPr>
          <a:xfrm>
            <a:off x="7110727" y="6553984"/>
            <a:ext cx="1576073" cy="246221"/>
          </a:xfrm>
          <a:prstGeom prst="rect">
            <a:avLst/>
          </a:prstGeom>
          <a:noFill/>
        </p:spPr>
        <p:txBody>
          <a:bodyPr wrap="none" rtlCol="0">
            <a:spAutoFit/>
          </a:bodyPr>
          <a:lstStyle/>
          <a:p>
            <a:pPr algn="r"/>
            <a:r>
              <a:rPr lang="en-US" sz="1000" dirty="0">
                <a:latin typeface="Calibri" panose="020F0502020204030204" pitchFamily="34" charset="0"/>
                <a:cs typeface="Times New Roman" panose="02020603050405020304" pitchFamily="18" charset="0"/>
              </a:rPr>
              <a:t>eMedical User Roles Guide</a:t>
            </a:r>
          </a:p>
        </p:txBody>
      </p:sp>
      <p:sp>
        <p:nvSpPr>
          <p:cNvPr id="3" name="Rectangle 2"/>
          <p:cNvSpPr/>
          <p:nvPr userDrawn="1"/>
        </p:nvSpPr>
        <p:spPr>
          <a:xfrm>
            <a:off x="3093067" y="160243"/>
            <a:ext cx="5181600" cy="523220"/>
          </a:xfrm>
          <a:prstGeom prst="rect">
            <a:avLst/>
          </a:prstGeom>
        </p:spPr>
        <p:txBody>
          <a:bodyPr wrap="square">
            <a:spAutoFit/>
          </a:bodyPr>
          <a:lstStyle/>
          <a:p>
            <a:pPr algn="ctr"/>
            <a:r>
              <a:rPr lang="en-US" sz="2800" b="1" kern="1200" dirty="0">
                <a:solidFill>
                  <a:srgbClr val="006801"/>
                </a:solidFill>
                <a:effectLst/>
                <a:latin typeface="Calibri" panose="020F0502020204030204" pitchFamily="34" charset="0"/>
                <a:ea typeface="+mn-ea"/>
                <a:cs typeface="Times New Roman" panose="02020603050405020304" pitchFamily="18" charset="0"/>
              </a:rPr>
              <a:t>eMedical User</a:t>
            </a:r>
            <a:r>
              <a:rPr lang="en-US" sz="2800" b="1" kern="1200" baseline="0" dirty="0">
                <a:solidFill>
                  <a:srgbClr val="006801"/>
                </a:solidFill>
                <a:effectLst/>
                <a:latin typeface="Calibri" panose="020F0502020204030204" pitchFamily="34" charset="0"/>
                <a:ea typeface="+mn-ea"/>
                <a:cs typeface="Times New Roman" panose="02020603050405020304" pitchFamily="18" charset="0"/>
              </a:rPr>
              <a:t> Roles Guide</a:t>
            </a:r>
            <a:endParaRPr lang="en-US" sz="2800" b="1" kern="1200" dirty="0">
              <a:solidFill>
                <a:srgbClr val="006801"/>
              </a:solidFill>
              <a:effectLst/>
              <a:latin typeface="Calibri" panose="020F0502020204030204" pitchFamily="34" charset="0"/>
              <a:ea typeface="+mn-ea"/>
              <a:cs typeface="Times New Roman" panose="02020603050405020304" pitchFamily="18" charset="0"/>
            </a:endParaRPr>
          </a:p>
        </p:txBody>
      </p:sp>
      <p:pic>
        <p:nvPicPr>
          <p:cNvPr id="4"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158987"/>
            <a:ext cx="99377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416757" y="158987"/>
            <a:ext cx="5302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946982" y="158987"/>
            <a:ext cx="530225"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621505" y="245742"/>
            <a:ext cx="665163"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78027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0" fontAlgn="base" hangingPunct="0">
        <a:spcBef>
          <a:spcPct val="0"/>
        </a:spcBef>
        <a:spcAft>
          <a:spcPct val="0"/>
        </a:spcAft>
        <a:defRPr sz="3000" b="1">
          <a:solidFill>
            <a:schemeClr val="tx2"/>
          </a:solidFill>
          <a:latin typeface="Calibri" panose="020F0502020204030204" pitchFamily="34" charset="0"/>
          <a:ea typeface="+mj-ea"/>
          <a:cs typeface="Times New Roman" panose="02020603050405020304" pitchFamily="18" charset="0"/>
        </a:defRPr>
      </a:lvl1pPr>
      <a:lvl2pPr algn="l" rtl="0" eaLnBrk="0" fontAlgn="base" hangingPunct="0">
        <a:spcBef>
          <a:spcPct val="0"/>
        </a:spcBef>
        <a:spcAft>
          <a:spcPct val="0"/>
        </a:spcAft>
        <a:defRPr sz="3000" b="1">
          <a:solidFill>
            <a:schemeClr val="tx2"/>
          </a:solidFill>
          <a:latin typeface="Arial" charset="0"/>
        </a:defRPr>
      </a:lvl2pPr>
      <a:lvl3pPr algn="l" rtl="0" eaLnBrk="0" fontAlgn="base" hangingPunct="0">
        <a:spcBef>
          <a:spcPct val="0"/>
        </a:spcBef>
        <a:spcAft>
          <a:spcPct val="0"/>
        </a:spcAft>
        <a:defRPr sz="3000" b="1">
          <a:solidFill>
            <a:schemeClr val="tx2"/>
          </a:solidFill>
          <a:latin typeface="Arial" charset="0"/>
        </a:defRPr>
      </a:lvl3pPr>
      <a:lvl4pPr algn="l" rtl="0" eaLnBrk="0" fontAlgn="base" hangingPunct="0">
        <a:spcBef>
          <a:spcPct val="0"/>
        </a:spcBef>
        <a:spcAft>
          <a:spcPct val="0"/>
        </a:spcAft>
        <a:defRPr sz="3000" b="1">
          <a:solidFill>
            <a:schemeClr val="tx2"/>
          </a:solidFill>
          <a:latin typeface="Arial" charset="0"/>
        </a:defRPr>
      </a:lvl4pPr>
      <a:lvl5pPr algn="l" rtl="0" eaLnBrk="0" fontAlgn="base" hangingPunct="0">
        <a:spcBef>
          <a:spcPct val="0"/>
        </a:spcBef>
        <a:spcAft>
          <a:spcPct val="0"/>
        </a:spcAft>
        <a:defRPr sz="3000" b="1">
          <a:solidFill>
            <a:schemeClr val="tx2"/>
          </a:solidFill>
          <a:latin typeface="Arial" charset="0"/>
        </a:defRPr>
      </a:lvl5pPr>
      <a:lvl6pPr marL="457200" algn="l" rtl="0" fontAlgn="base">
        <a:spcBef>
          <a:spcPct val="0"/>
        </a:spcBef>
        <a:spcAft>
          <a:spcPct val="0"/>
        </a:spcAft>
        <a:defRPr sz="3000" b="1">
          <a:solidFill>
            <a:schemeClr val="tx2"/>
          </a:solidFill>
          <a:latin typeface="Arial" charset="0"/>
        </a:defRPr>
      </a:lvl6pPr>
      <a:lvl7pPr marL="914400" algn="l" rtl="0" fontAlgn="base">
        <a:spcBef>
          <a:spcPct val="0"/>
        </a:spcBef>
        <a:spcAft>
          <a:spcPct val="0"/>
        </a:spcAft>
        <a:defRPr sz="3000" b="1">
          <a:solidFill>
            <a:schemeClr val="tx2"/>
          </a:solidFill>
          <a:latin typeface="Arial" charset="0"/>
        </a:defRPr>
      </a:lvl7pPr>
      <a:lvl8pPr marL="1371600" algn="l" rtl="0" fontAlgn="base">
        <a:spcBef>
          <a:spcPct val="0"/>
        </a:spcBef>
        <a:spcAft>
          <a:spcPct val="0"/>
        </a:spcAft>
        <a:defRPr sz="3000" b="1">
          <a:solidFill>
            <a:schemeClr val="tx2"/>
          </a:solidFill>
          <a:latin typeface="Arial" charset="0"/>
        </a:defRPr>
      </a:lvl8pPr>
      <a:lvl9pPr marL="1828800" algn="l" rtl="0" fontAlgn="base">
        <a:spcBef>
          <a:spcPct val="0"/>
        </a:spcBef>
        <a:spcAft>
          <a:spcPct val="0"/>
        </a:spcAft>
        <a:defRPr sz="3000" b="1">
          <a:solidFill>
            <a:schemeClr val="tx2"/>
          </a:solidFill>
          <a:latin typeface="Arial" charset="0"/>
        </a:defRPr>
      </a:lvl9pPr>
    </p:titleStyle>
    <p:bodyStyle>
      <a:lvl1pPr marL="347663" indent="-347663" algn="l" rtl="0" eaLnBrk="0" fontAlgn="base" hangingPunct="0">
        <a:spcBef>
          <a:spcPct val="20000"/>
        </a:spcBef>
        <a:spcAft>
          <a:spcPct val="0"/>
        </a:spcAft>
        <a:buClr>
          <a:srgbClr val="006600"/>
        </a:buClr>
        <a:buSzPct val="80000"/>
        <a:buChar char="•"/>
        <a:defRPr sz="2000">
          <a:solidFill>
            <a:schemeClr val="tx1"/>
          </a:solidFill>
          <a:latin typeface="Calibri" panose="020F0502020204030204" pitchFamily="34" charset="0"/>
          <a:ea typeface="+mn-ea"/>
          <a:cs typeface="Times New Roman" panose="02020603050405020304" pitchFamily="18" charset="0"/>
        </a:defRPr>
      </a:lvl1pPr>
      <a:lvl2pPr marL="685800" indent="-338138" algn="l" rtl="0" eaLnBrk="0" fontAlgn="base" hangingPunct="0">
        <a:spcBef>
          <a:spcPct val="20000"/>
        </a:spcBef>
        <a:spcAft>
          <a:spcPct val="0"/>
        </a:spcAft>
        <a:buClr>
          <a:srgbClr val="996600"/>
        </a:buClr>
        <a:buSzPct val="80000"/>
        <a:buChar char="–"/>
        <a:defRPr sz="1800">
          <a:solidFill>
            <a:schemeClr val="tx1"/>
          </a:solidFill>
          <a:latin typeface="Calibri" panose="020F0502020204030204" pitchFamily="34" charset="0"/>
          <a:cs typeface="Times New Roman" panose="02020603050405020304" pitchFamily="18" charset="0"/>
        </a:defRPr>
      </a:lvl2pPr>
      <a:lvl3pPr marL="1033463" indent="-347663" algn="l" rtl="0" eaLnBrk="0" fontAlgn="base" hangingPunct="0">
        <a:spcBef>
          <a:spcPct val="20000"/>
        </a:spcBef>
        <a:spcAft>
          <a:spcPct val="0"/>
        </a:spcAft>
        <a:buClr>
          <a:srgbClr val="006600"/>
        </a:buClr>
        <a:buSzPct val="80000"/>
        <a:buFont typeface="Wingdings" pitchFamily="2" charset="2"/>
        <a:buChar char="§"/>
        <a:defRPr sz="1600" baseline="0">
          <a:solidFill>
            <a:schemeClr val="tx1"/>
          </a:solidFill>
          <a:latin typeface="Calibri" panose="020F0502020204030204" pitchFamily="34" charset="0"/>
          <a:cs typeface="Times New Roman" panose="02020603050405020304" pitchFamily="18" charset="0"/>
        </a:defRPr>
      </a:lvl3pPr>
      <a:lvl4pPr marL="1371600" indent="-338138" algn="l" rtl="0" eaLnBrk="0" fontAlgn="base" hangingPunct="0">
        <a:spcBef>
          <a:spcPct val="20000"/>
        </a:spcBef>
        <a:spcAft>
          <a:spcPct val="0"/>
        </a:spcAft>
        <a:buClr>
          <a:srgbClr val="996600"/>
        </a:buClr>
        <a:buSzPct val="80000"/>
        <a:buFont typeface="Wingdings" pitchFamily="2" charset="2"/>
        <a:buChar char="Ø"/>
        <a:defRPr sz="1400">
          <a:solidFill>
            <a:schemeClr val="tx1"/>
          </a:solidFill>
          <a:latin typeface="Calibri" panose="020F0502020204030204" pitchFamily="34" charset="0"/>
          <a:cs typeface="Times New Roman" panose="02020603050405020304" pitchFamily="18" charset="0"/>
        </a:defRPr>
      </a:lvl4pPr>
      <a:lvl5pPr marL="1719263" indent="-347663" algn="l" rtl="0" eaLnBrk="0" fontAlgn="base" hangingPunct="0">
        <a:spcBef>
          <a:spcPct val="20000"/>
        </a:spcBef>
        <a:spcAft>
          <a:spcPct val="0"/>
        </a:spcAft>
        <a:buClr>
          <a:srgbClr val="006801"/>
        </a:buClr>
        <a:buChar char="»"/>
        <a:defRPr sz="1200">
          <a:solidFill>
            <a:schemeClr val="tx1"/>
          </a:solidFill>
          <a:latin typeface="Calibri" panose="020F0502020204030204" pitchFamily="34" charset="0"/>
          <a:cs typeface="Times New Roman" panose="02020603050405020304" pitchFamily="18" charset="0"/>
        </a:defRPr>
      </a:lvl5pPr>
      <a:lvl6pPr marL="2514600" indent="-228600" algn="l" rtl="0" fontAlgn="base">
        <a:spcBef>
          <a:spcPct val="20000"/>
        </a:spcBef>
        <a:spcAft>
          <a:spcPct val="0"/>
        </a:spcAft>
        <a:buClr>
          <a:srgbClr val="666633"/>
        </a:buClr>
        <a:buChar char="»"/>
        <a:defRPr sz="1600">
          <a:solidFill>
            <a:schemeClr val="tx1"/>
          </a:solidFill>
          <a:latin typeface="+mn-lt"/>
        </a:defRPr>
      </a:lvl6pPr>
      <a:lvl7pPr marL="2971800" indent="-228600" algn="l" rtl="0" fontAlgn="base">
        <a:spcBef>
          <a:spcPct val="20000"/>
        </a:spcBef>
        <a:spcAft>
          <a:spcPct val="0"/>
        </a:spcAft>
        <a:buClr>
          <a:srgbClr val="666633"/>
        </a:buClr>
        <a:buChar char="»"/>
        <a:defRPr sz="1600">
          <a:solidFill>
            <a:schemeClr val="tx1"/>
          </a:solidFill>
          <a:latin typeface="+mn-lt"/>
        </a:defRPr>
      </a:lvl7pPr>
      <a:lvl8pPr marL="3429000" indent="-228600" algn="l" rtl="0" fontAlgn="base">
        <a:spcBef>
          <a:spcPct val="20000"/>
        </a:spcBef>
        <a:spcAft>
          <a:spcPct val="0"/>
        </a:spcAft>
        <a:buClr>
          <a:srgbClr val="666633"/>
        </a:buClr>
        <a:buChar char="»"/>
        <a:defRPr sz="1600">
          <a:solidFill>
            <a:schemeClr val="tx1"/>
          </a:solidFill>
          <a:latin typeface="+mn-lt"/>
        </a:defRPr>
      </a:lvl8pPr>
      <a:lvl9pPr marL="3886200" indent="-228600" algn="l" rtl="0" fontAlgn="base">
        <a:spcBef>
          <a:spcPct val="20000"/>
        </a:spcBef>
        <a:spcAft>
          <a:spcPct val="0"/>
        </a:spcAft>
        <a:buClr>
          <a:srgbClr val="666633"/>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66800"/>
            <a:ext cx="8229600" cy="5794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57200" y="1722438"/>
            <a:ext cx="8229600" cy="47545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Text Box 6"/>
          <p:cNvSpPr txBox="1">
            <a:spLocks noChangeArrowheads="1"/>
          </p:cNvSpPr>
          <p:nvPr/>
        </p:nvSpPr>
        <p:spPr bwMode="auto">
          <a:xfrm>
            <a:off x="4283075" y="6507163"/>
            <a:ext cx="184150" cy="274637"/>
          </a:xfrm>
          <a:prstGeom prst="rect">
            <a:avLst/>
          </a:prstGeom>
          <a:noFill/>
          <a:ln>
            <a:noFill/>
          </a:ln>
          <a:effectLst/>
        </p:spPr>
        <p:txBody>
          <a:bodyPr wrap="none">
            <a:spAutoFit/>
          </a:bodyPr>
          <a:lstStyle>
            <a:lvl1pPr eaLnBrk="0" hangingPunct="0">
              <a:defRPr sz="1600">
                <a:solidFill>
                  <a:schemeClr val="tx1"/>
                </a:solidFill>
                <a:latin typeface="Arial" pitchFamily="34" charset="0"/>
              </a:defRPr>
            </a:lvl1pPr>
            <a:lvl2pPr marL="742950" indent="-285750" eaLnBrk="0" hangingPunct="0">
              <a:defRPr sz="1600">
                <a:solidFill>
                  <a:schemeClr val="tx1"/>
                </a:solidFill>
                <a:latin typeface="Arial" pitchFamily="34" charset="0"/>
              </a:defRPr>
            </a:lvl2pPr>
            <a:lvl3pPr marL="1143000" indent="-228600" eaLnBrk="0" hangingPunct="0">
              <a:defRPr sz="1600">
                <a:solidFill>
                  <a:schemeClr val="tx1"/>
                </a:solidFill>
                <a:latin typeface="Arial" pitchFamily="34" charset="0"/>
              </a:defRPr>
            </a:lvl3pPr>
            <a:lvl4pPr marL="1600200" indent="-228600" eaLnBrk="0" hangingPunct="0">
              <a:defRPr sz="1600">
                <a:solidFill>
                  <a:schemeClr val="tx1"/>
                </a:solidFill>
                <a:latin typeface="Arial" pitchFamily="34" charset="0"/>
              </a:defRPr>
            </a:lvl4pPr>
            <a:lvl5pPr marL="2057400" indent="-228600" eaLnBrk="0" hangingPunct="0">
              <a:defRPr sz="1600">
                <a:solidFill>
                  <a:schemeClr val="tx1"/>
                </a:solidFill>
                <a:latin typeface="Arial" pitchFamily="34" charset="0"/>
              </a:defRPr>
            </a:lvl5pPr>
            <a:lvl6pPr marL="2514600" indent="-228600" algn="ctr" eaLnBrk="0" fontAlgn="base" hangingPunct="0">
              <a:spcBef>
                <a:spcPct val="0"/>
              </a:spcBef>
              <a:spcAft>
                <a:spcPct val="0"/>
              </a:spcAft>
              <a:defRPr sz="1600">
                <a:solidFill>
                  <a:schemeClr val="tx1"/>
                </a:solidFill>
                <a:latin typeface="Arial" pitchFamily="34" charset="0"/>
              </a:defRPr>
            </a:lvl6pPr>
            <a:lvl7pPr marL="2971800" indent="-228600" algn="ctr" eaLnBrk="0" fontAlgn="base" hangingPunct="0">
              <a:spcBef>
                <a:spcPct val="0"/>
              </a:spcBef>
              <a:spcAft>
                <a:spcPct val="0"/>
              </a:spcAft>
              <a:defRPr sz="1600">
                <a:solidFill>
                  <a:schemeClr val="tx1"/>
                </a:solidFill>
                <a:latin typeface="Arial" pitchFamily="34" charset="0"/>
              </a:defRPr>
            </a:lvl7pPr>
            <a:lvl8pPr marL="3429000" indent="-228600" algn="ctr" eaLnBrk="0" fontAlgn="base" hangingPunct="0">
              <a:spcBef>
                <a:spcPct val="0"/>
              </a:spcBef>
              <a:spcAft>
                <a:spcPct val="0"/>
              </a:spcAft>
              <a:defRPr sz="1600">
                <a:solidFill>
                  <a:schemeClr val="tx1"/>
                </a:solidFill>
                <a:latin typeface="Arial" pitchFamily="34" charset="0"/>
              </a:defRPr>
            </a:lvl8pPr>
            <a:lvl9pPr marL="3886200" indent="-228600" algn="ctr" eaLnBrk="0" fontAlgn="base" hangingPunct="0">
              <a:spcBef>
                <a:spcPct val="0"/>
              </a:spcBef>
              <a:spcAft>
                <a:spcPct val="0"/>
              </a:spcAft>
              <a:defRPr sz="1600">
                <a:solidFill>
                  <a:schemeClr val="tx1"/>
                </a:solidFill>
                <a:latin typeface="Arial" pitchFamily="34" charset="0"/>
              </a:defRPr>
            </a:lvl9pPr>
          </a:lstStyle>
          <a:p>
            <a:pPr algn="ctr" eaLnBrk="1" fontAlgn="base" hangingPunct="1">
              <a:spcBef>
                <a:spcPct val="0"/>
              </a:spcBef>
              <a:spcAft>
                <a:spcPct val="0"/>
              </a:spcAft>
              <a:defRPr/>
            </a:pPr>
            <a:endParaRPr lang="en-US" sz="1200" b="1" dirty="0">
              <a:solidFill>
                <a:srgbClr val="000000"/>
              </a:solidFill>
              <a:latin typeface="Times New Roman" pitchFamily="18" charset="0"/>
              <a:cs typeface="Times New Roman" pitchFamily="18" charset="0"/>
            </a:endParaRPr>
          </a:p>
        </p:txBody>
      </p:sp>
      <p:sp>
        <p:nvSpPr>
          <p:cNvPr id="1030" name="Rectangle 17"/>
          <p:cNvSpPr>
            <a:spLocks noChangeArrowheads="1"/>
          </p:cNvSpPr>
          <p:nvPr userDrawn="1"/>
        </p:nvSpPr>
        <p:spPr bwMode="auto">
          <a:xfrm>
            <a:off x="4437670" y="6553200"/>
            <a:ext cx="333746" cy="246221"/>
          </a:xfrm>
          <a:prstGeom prst="rect">
            <a:avLst/>
          </a:prstGeom>
          <a:noFill/>
          <a:ln w="9525">
            <a:noFill/>
            <a:miter lim="800000"/>
            <a:headEnd/>
            <a:tailEnd/>
          </a:ln>
        </p:spPr>
        <p:txBody>
          <a:bodyPr wrap="none">
            <a:spAutoFit/>
          </a:bodyPr>
          <a:lstStyle/>
          <a:p>
            <a:pPr algn="ctr" fontAlgn="base">
              <a:spcBef>
                <a:spcPct val="0"/>
              </a:spcBef>
              <a:spcAft>
                <a:spcPct val="0"/>
              </a:spcAft>
            </a:pPr>
            <a:fld id="{9E2616E0-8669-447E-B363-F10BA135B042}" type="slidenum">
              <a:rPr lang="en-US" sz="1000" b="0">
                <a:solidFill>
                  <a:srgbClr val="000000"/>
                </a:solidFill>
                <a:latin typeface="Calibri" panose="020F0502020204030204" pitchFamily="34" charset="0"/>
                <a:cs typeface="Times New Roman" panose="02020603050405020304" pitchFamily="18" charset="0"/>
              </a:rPr>
              <a:pPr algn="ctr" fontAlgn="base">
                <a:spcBef>
                  <a:spcPct val="0"/>
                </a:spcBef>
                <a:spcAft>
                  <a:spcPct val="0"/>
                </a:spcAft>
              </a:pPr>
              <a:t>‹#›</a:t>
            </a:fld>
            <a:endParaRPr lang="en-US" sz="1000" b="0" dirty="0">
              <a:solidFill>
                <a:srgbClr val="000000"/>
              </a:solidFill>
              <a:latin typeface="Calibri" panose="020F0502020204030204" pitchFamily="34" charset="0"/>
              <a:cs typeface="Times New Roman" panose="02020603050405020304" pitchFamily="18" charset="0"/>
            </a:endParaRPr>
          </a:p>
        </p:txBody>
      </p:sp>
      <p:sp>
        <p:nvSpPr>
          <p:cNvPr id="14" name="TextBox 13"/>
          <p:cNvSpPr txBox="1"/>
          <p:nvPr userDrawn="1"/>
        </p:nvSpPr>
        <p:spPr>
          <a:xfrm>
            <a:off x="457200" y="6553200"/>
            <a:ext cx="1579278" cy="246221"/>
          </a:xfrm>
          <a:prstGeom prst="rect">
            <a:avLst/>
          </a:prstGeom>
          <a:noFill/>
        </p:spPr>
        <p:txBody>
          <a:bodyPr wrap="none" rtlCol="0">
            <a:spAutoFit/>
          </a:bodyPr>
          <a:lstStyle/>
          <a:p>
            <a:r>
              <a:rPr lang="en-US" sz="1000" u="none" dirty="0">
                <a:latin typeface="Calibri" panose="020F0502020204030204" pitchFamily="34" charset="0"/>
                <a:cs typeface="Times New Roman" panose="02020603050405020304" pitchFamily="18" charset="0"/>
              </a:rPr>
              <a:t>Last Updated</a:t>
            </a:r>
            <a:r>
              <a:rPr lang="en-US" sz="1000" u="none" baseline="0" dirty="0">
                <a:latin typeface="Calibri" panose="020F0502020204030204" pitchFamily="34" charset="0"/>
                <a:cs typeface="Times New Roman" panose="02020603050405020304" pitchFamily="18" charset="0"/>
              </a:rPr>
              <a:t>:  </a:t>
            </a:r>
            <a:fld id="{5122546B-F1B5-411D-8466-B8733B340466}" type="datetime4">
              <a:rPr lang="en-US" sz="1000" u="none" baseline="0" smtClean="0">
                <a:latin typeface="Calibri" panose="020F0502020204030204" pitchFamily="34" charset="0"/>
                <a:cs typeface="Times New Roman" panose="02020603050405020304" pitchFamily="18" charset="0"/>
              </a:rPr>
              <a:t>March 10, 2023</a:t>
            </a:fld>
            <a:endParaRPr lang="en-US" sz="1000" u="none" dirty="0">
              <a:latin typeface="Calibri" panose="020F0502020204030204" pitchFamily="34" charset="0"/>
              <a:cs typeface="Times New Roman" panose="02020603050405020304" pitchFamily="18" charset="0"/>
            </a:endParaRPr>
          </a:p>
        </p:txBody>
      </p:sp>
      <p:sp>
        <p:nvSpPr>
          <p:cNvPr id="15" name="TextBox 14"/>
          <p:cNvSpPr txBox="1"/>
          <p:nvPr userDrawn="1"/>
        </p:nvSpPr>
        <p:spPr>
          <a:xfrm>
            <a:off x="5625202" y="6553200"/>
            <a:ext cx="3098015" cy="246221"/>
          </a:xfrm>
          <a:prstGeom prst="rect">
            <a:avLst/>
          </a:prstGeom>
          <a:noFill/>
        </p:spPr>
        <p:txBody>
          <a:bodyPr wrap="square" rtlCol="0">
            <a:spAutoFit/>
          </a:bodyPr>
          <a:lstStyle/>
          <a:p>
            <a:pPr algn="r"/>
            <a:r>
              <a:rPr lang="en-US" sz="1000" baseline="0" dirty="0">
                <a:latin typeface="Calibri" panose="020F0502020204030204" pitchFamily="34" charset="0"/>
                <a:cs typeface="Times New Roman" panose="02020603050405020304" pitchFamily="18" charset="0"/>
              </a:rPr>
              <a:t>eMedical UAT 3 Kick-Off</a:t>
            </a:r>
            <a:endParaRPr lang="en-US" sz="1000" dirty="0">
              <a:latin typeface="Calibri" panose="020F0502020204030204" pitchFamily="34" charset="0"/>
              <a:cs typeface="Times New Roman" panose="02020603050405020304" pitchFamily="18" charset="0"/>
            </a:endParaRPr>
          </a:p>
        </p:txBody>
      </p:sp>
      <p:sp>
        <p:nvSpPr>
          <p:cNvPr id="3" name="Rectangle 2"/>
          <p:cNvSpPr/>
          <p:nvPr userDrawn="1"/>
        </p:nvSpPr>
        <p:spPr>
          <a:xfrm>
            <a:off x="2408066" y="158987"/>
            <a:ext cx="6735933" cy="461665"/>
          </a:xfrm>
          <a:prstGeom prst="rect">
            <a:avLst/>
          </a:prstGeom>
        </p:spPr>
        <p:txBody>
          <a:bodyPr wrap="square">
            <a:spAutoFit/>
          </a:bodyPr>
          <a:lstStyle/>
          <a:p>
            <a:pPr algn="ctr" fontAlgn="base"/>
            <a:r>
              <a:rPr lang="en-US" sz="2400" b="1" kern="1200" dirty="0">
                <a:solidFill>
                  <a:srgbClr val="006801"/>
                </a:solidFill>
                <a:effectLst/>
                <a:latin typeface="Calibri" panose="020F0502020204030204" pitchFamily="34" charset="0"/>
                <a:ea typeface="+mn-ea"/>
                <a:cs typeface="Times New Roman" panose="02020603050405020304" pitchFamily="18" charset="0"/>
              </a:rPr>
              <a:t>eMedical UAT</a:t>
            </a:r>
            <a:r>
              <a:rPr lang="en-US" sz="2400" b="1" kern="1200" baseline="0" dirty="0">
                <a:solidFill>
                  <a:srgbClr val="006801"/>
                </a:solidFill>
                <a:effectLst/>
                <a:latin typeface="Calibri" panose="020F0502020204030204" pitchFamily="34" charset="0"/>
                <a:ea typeface="+mn-ea"/>
                <a:cs typeface="Times New Roman" panose="02020603050405020304" pitchFamily="18" charset="0"/>
              </a:rPr>
              <a:t> 3 </a:t>
            </a:r>
            <a:r>
              <a:rPr lang="en-US" sz="2400" b="1" kern="1200" dirty="0">
                <a:solidFill>
                  <a:srgbClr val="006801"/>
                </a:solidFill>
                <a:effectLst/>
                <a:latin typeface="Calibri" panose="020F0502020204030204" pitchFamily="34" charset="0"/>
                <a:ea typeface="+mn-ea"/>
                <a:cs typeface="Times New Roman" panose="02020603050405020304" pitchFamily="18" charset="0"/>
              </a:rPr>
              <a:t>Kick</a:t>
            </a:r>
            <a:r>
              <a:rPr lang="en-US" sz="2400" b="1" kern="1200" baseline="0" dirty="0">
                <a:solidFill>
                  <a:srgbClr val="006801"/>
                </a:solidFill>
                <a:effectLst/>
                <a:latin typeface="Calibri" panose="020F0502020204030204" pitchFamily="34" charset="0"/>
                <a:ea typeface="+mn-ea"/>
                <a:cs typeface="Times New Roman" panose="02020603050405020304" pitchFamily="18" charset="0"/>
              </a:rPr>
              <a:t>-</a:t>
            </a:r>
            <a:r>
              <a:rPr lang="en-US" sz="2400" b="1" kern="1200" dirty="0">
                <a:solidFill>
                  <a:srgbClr val="006801"/>
                </a:solidFill>
                <a:effectLst/>
                <a:latin typeface="Calibri" panose="020F0502020204030204" pitchFamily="34" charset="0"/>
                <a:ea typeface="+mn-ea"/>
                <a:cs typeface="Times New Roman" panose="02020603050405020304" pitchFamily="18" charset="0"/>
              </a:rPr>
              <a:t>Off</a:t>
            </a:r>
            <a:endParaRPr lang="en-US" sz="2400" kern="1200" dirty="0">
              <a:solidFill>
                <a:srgbClr val="006801"/>
              </a:solidFill>
              <a:effectLst/>
              <a:latin typeface="Calibri" panose="020F0502020204030204" pitchFamily="34" charset="0"/>
              <a:ea typeface="+mn-ea"/>
              <a:cs typeface="Times New Roman" panose="02020603050405020304" pitchFamily="18" charset="0"/>
            </a:endParaRPr>
          </a:p>
        </p:txBody>
      </p:sp>
      <p:pic>
        <p:nvPicPr>
          <p:cNvPr id="4" name="Picture 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457200" y="158987"/>
            <a:ext cx="993775" cy="8588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416757" y="158987"/>
            <a:ext cx="530225" cy="8588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946982" y="158987"/>
            <a:ext cx="530225" cy="8588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21505" y="245742"/>
            <a:ext cx="665163" cy="7318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99381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p:txStyles>
    <p:titleStyle>
      <a:lvl1pPr algn="l" rtl="0" eaLnBrk="0" fontAlgn="base" hangingPunct="0">
        <a:spcBef>
          <a:spcPct val="0"/>
        </a:spcBef>
        <a:spcAft>
          <a:spcPct val="0"/>
        </a:spcAft>
        <a:defRPr sz="3000" b="1">
          <a:solidFill>
            <a:schemeClr val="tx2"/>
          </a:solidFill>
          <a:latin typeface="Calibri" panose="020F0502020204030204" pitchFamily="34" charset="0"/>
          <a:ea typeface="+mj-ea"/>
          <a:cs typeface="Calibri" panose="020F0502020204030204" pitchFamily="34" charset="0"/>
        </a:defRPr>
      </a:lvl1pPr>
      <a:lvl2pPr algn="l" rtl="0" eaLnBrk="0" fontAlgn="base" hangingPunct="0">
        <a:spcBef>
          <a:spcPct val="0"/>
        </a:spcBef>
        <a:spcAft>
          <a:spcPct val="0"/>
        </a:spcAft>
        <a:defRPr sz="3000" b="1">
          <a:solidFill>
            <a:schemeClr val="tx2"/>
          </a:solidFill>
          <a:latin typeface="Arial" charset="0"/>
        </a:defRPr>
      </a:lvl2pPr>
      <a:lvl3pPr algn="l" rtl="0" eaLnBrk="0" fontAlgn="base" hangingPunct="0">
        <a:spcBef>
          <a:spcPct val="0"/>
        </a:spcBef>
        <a:spcAft>
          <a:spcPct val="0"/>
        </a:spcAft>
        <a:defRPr sz="3000" b="1">
          <a:solidFill>
            <a:schemeClr val="tx2"/>
          </a:solidFill>
          <a:latin typeface="Arial" charset="0"/>
        </a:defRPr>
      </a:lvl3pPr>
      <a:lvl4pPr algn="l" rtl="0" eaLnBrk="0" fontAlgn="base" hangingPunct="0">
        <a:spcBef>
          <a:spcPct val="0"/>
        </a:spcBef>
        <a:spcAft>
          <a:spcPct val="0"/>
        </a:spcAft>
        <a:defRPr sz="3000" b="1">
          <a:solidFill>
            <a:schemeClr val="tx2"/>
          </a:solidFill>
          <a:latin typeface="Arial" charset="0"/>
        </a:defRPr>
      </a:lvl4pPr>
      <a:lvl5pPr algn="l" rtl="0" eaLnBrk="0" fontAlgn="base" hangingPunct="0">
        <a:spcBef>
          <a:spcPct val="0"/>
        </a:spcBef>
        <a:spcAft>
          <a:spcPct val="0"/>
        </a:spcAft>
        <a:defRPr sz="3000" b="1">
          <a:solidFill>
            <a:schemeClr val="tx2"/>
          </a:solidFill>
          <a:latin typeface="Arial" charset="0"/>
        </a:defRPr>
      </a:lvl5pPr>
      <a:lvl6pPr marL="457200" algn="l" rtl="0" fontAlgn="base">
        <a:spcBef>
          <a:spcPct val="0"/>
        </a:spcBef>
        <a:spcAft>
          <a:spcPct val="0"/>
        </a:spcAft>
        <a:defRPr sz="3000" b="1">
          <a:solidFill>
            <a:schemeClr val="tx2"/>
          </a:solidFill>
          <a:latin typeface="Arial" charset="0"/>
        </a:defRPr>
      </a:lvl6pPr>
      <a:lvl7pPr marL="914400" algn="l" rtl="0" fontAlgn="base">
        <a:spcBef>
          <a:spcPct val="0"/>
        </a:spcBef>
        <a:spcAft>
          <a:spcPct val="0"/>
        </a:spcAft>
        <a:defRPr sz="3000" b="1">
          <a:solidFill>
            <a:schemeClr val="tx2"/>
          </a:solidFill>
          <a:latin typeface="Arial" charset="0"/>
        </a:defRPr>
      </a:lvl7pPr>
      <a:lvl8pPr marL="1371600" algn="l" rtl="0" fontAlgn="base">
        <a:spcBef>
          <a:spcPct val="0"/>
        </a:spcBef>
        <a:spcAft>
          <a:spcPct val="0"/>
        </a:spcAft>
        <a:defRPr sz="3000" b="1">
          <a:solidFill>
            <a:schemeClr val="tx2"/>
          </a:solidFill>
          <a:latin typeface="Arial" charset="0"/>
        </a:defRPr>
      </a:lvl8pPr>
      <a:lvl9pPr marL="1828800" algn="l" rtl="0" fontAlgn="base">
        <a:spcBef>
          <a:spcPct val="0"/>
        </a:spcBef>
        <a:spcAft>
          <a:spcPct val="0"/>
        </a:spcAft>
        <a:defRPr sz="3000" b="1">
          <a:solidFill>
            <a:schemeClr val="tx2"/>
          </a:solidFill>
          <a:latin typeface="Arial" charset="0"/>
        </a:defRPr>
      </a:lvl9pPr>
    </p:titleStyle>
    <p:bodyStyle>
      <a:lvl1pPr marL="347663" indent="-347663" algn="l" rtl="0" eaLnBrk="0" fontAlgn="base" hangingPunct="0">
        <a:spcBef>
          <a:spcPct val="20000"/>
        </a:spcBef>
        <a:spcAft>
          <a:spcPct val="0"/>
        </a:spcAft>
        <a:buClr>
          <a:srgbClr val="006600"/>
        </a:buClr>
        <a:buSzPct val="80000"/>
        <a:buChar char="•"/>
        <a:defRPr sz="2000">
          <a:solidFill>
            <a:schemeClr val="tx1"/>
          </a:solidFill>
          <a:latin typeface="Calibri" panose="020F0502020204030204" pitchFamily="34" charset="0"/>
          <a:ea typeface="+mn-ea"/>
          <a:cs typeface="Calibri" panose="020F0502020204030204" pitchFamily="34" charset="0"/>
        </a:defRPr>
      </a:lvl1pPr>
      <a:lvl2pPr marL="685800" indent="-338138" algn="l" rtl="0" eaLnBrk="0" fontAlgn="base" hangingPunct="0">
        <a:spcBef>
          <a:spcPct val="20000"/>
        </a:spcBef>
        <a:spcAft>
          <a:spcPct val="0"/>
        </a:spcAft>
        <a:buClr>
          <a:srgbClr val="996600"/>
        </a:buClr>
        <a:buSzPct val="80000"/>
        <a:buChar char="–"/>
        <a:defRPr sz="1800">
          <a:solidFill>
            <a:schemeClr val="tx1"/>
          </a:solidFill>
          <a:latin typeface="Calibri" panose="020F0502020204030204" pitchFamily="34" charset="0"/>
          <a:cs typeface="Calibri" panose="020F0502020204030204" pitchFamily="34" charset="0"/>
        </a:defRPr>
      </a:lvl2pPr>
      <a:lvl3pPr marL="1033463" indent="-347663" algn="l" rtl="0" eaLnBrk="0" fontAlgn="base" hangingPunct="0">
        <a:spcBef>
          <a:spcPct val="20000"/>
        </a:spcBef>
        <a:spcAft>
          <a:spcPct val="0"/>
        </a:spcAft>
        <a:buClr>
          <a:srgbClr val="006600"/>
        </a:buClr>
        <a:buSzPct val="80000"/>
        <a:buFont typeface="Wingdings" pitchFamily="2" charset="2"/>
        <a:buChar char="§"/>
        <a:defRPr sz="1600" baseline="0">
          <a:solidFill>
            <a:schemeClr val="tx1"/>
          </a:solidFill>
          <a:latin typeface="Calibri" panose="020F0502020204030204" pitchFamily="34" charset="0"/>
          <a:cs typeface="Calibri" panose="020F0502020204030204" pitchFamily="34" charset="0"/>
        </a:defRPr>
      </a:lvl3pPr>
      <a:lvl4pPr marL="1371600" indent="-338138" algn="l" rtl="0" eaLnBrk="0" fontAlgn="base" hangingPunct="0">
        <a:spcBef>
          <a:spcPct val="20000"/>
        </a:spcBef>
        <a:spcAft>
          <a:spcPct val="0"/>
        </a:spcAft>
        <a:buClr>
          <a:srgbClr val="996600"/>
        </a:buClr>
        <a:buSzPct val="80000"/>
        <a:buFont typeface="Wingdings" pitchFamily="2" charset="2"/>
        <a:buChar char="Ø"/>
        <a:defRPr sz="1400">
          <a:solidFill>
            <a:schemeClr val="tx1"/>
          </a:solidFill>
          <a:latin typeface="Calibri" panose="020F0502020204030204" pitchFamily="34" charset="0"/>
          <a:cs typeface="Calibri" panose="020F0502020204030204" pitchFamily="34" charset="0"/>
        </a:defRPr>
      </a:lvl4pPr>
      <a:lvl5pPr marL="1719263" indent="-347663" algn="l" rtl="0" eaLnBrk="0" fontAlgn="base" hangingPunct="0">
        <a:spcBef>
          <a:spcPct val="20000"/>
        </a:spcBef>
        <a:spcAft>
          <a:spcPct val="0"/>
        </a:spcAft>
        <a:buClr>
          <a:srgbClr val="006801"/>
        </a:buClr>
        <a:buChar char="»"/>
        <a:defRPr sz="1200">
          <a:solidFill>
            <a:schemeClr val="tx1"/>
          </a:solidFill>
          <a:latin typeface="Calibri" panose="020F0502020204030204" pitchFamily="34" charset="0"/>
          <a:cs typeface="Calibri" panose="020F0502020204030204" pitchFamily="34" charset="0"/>
        </a:defRPr>
      </a:lvl5pPr>
      <a:lvl6pPr marL="2514600" indent="-228600" algn="l" rtl="0" fontAlgn="base">
        <a:spcBef>
          <a:spcPct val="20000"/>
        </a:spcBef>
        <a:spcAft>
          <a:spcPct val="0"/>
        </a:spcAft>
        <a:buClr>
          <a:srgbClr val="666633"/>
        </a:buClr>
        <a:buChar char="»"/>
        <a:defRPr sz="1600">
          <a:solidFill>
            <a:schemeClr val="tx1"/>
          </a:solidFill>
          <a:latin typeface="+mn-lt"/>
        </a:defRPr>
      </a:lvl6pPr>
      <a:lvl7pPr marL="2971800" indent="-228600" algn="l" rtl="0" fontAlgn="base">
        <a:spcBef>
          <a:spcPct val="20000"/>
        </a:spcBef>
        <a:spcAft>
          <a:spcPct val="0"/>
        </a:spcAft>
        <a:buClr>
          <a:srgbClr val="666633"/>
        </a:buClr>
        <a:buChar char="»"/>
        <a:defRPr sz="1600">
          <a:solidFill>
            <a:schemeClr val="tx1"/>
          </a:solidFill>
          <a:latin typeface="+mn-lt"/>
        </a:defRPr>
      </a:lvl7pPr>
      <a:lvl8pPr marL="3429000" indent="-228600" algn="l" rtl="0" fontAlgn="base">
        <a:spcBef>
          <a:spcPct val="20000"/>
        </a:spcBef>
        <a:spcAft>
          <a:spcPct val="0"/>
        </a:spcAft>
        <a:buClr>
          <a:srgbClr val="666633"/>
        </a:buClr>
        <a:buChar char="»"/>
        <a:defRPr sz="1600">
          <a:solidFill>
            <a:schemeClr val="tx1"/>
          </a:solidFill>
          <a:latin typeface="+mn-lt"/>
        </a:defRPr>
      </a:lvl8pPr>
      <a:lvl9pPr marL="3886200" indent="-228600" algn="l" rtl="0" fontAlgn="base">
        <a:spcBef>
          <a:spcPct val="20000"/>
        </a:spcBef>
        <a:spcAft>
          <a:spcPct val="0"/>
        </a:spcAft>
        <a:buClr>
          <a:srgbClr val="666633"/>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usdafs.connecthr.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fld id="{9AD4E265-52B4-4BE7-A7EB-09B8A5FF3A0D}" type="datetime4">
              <a:rPr lang="en-US" smtClean="0">
                <a:cs typeface="Times New Roman" panose="02020603050405020304" pitchFamily="18" charset="0"/>
              </a:rPr>
              <a:t>March 10, 2023</a:t>
            </a:fld>
            <a:endParaRPr lang="en-US" dirty="0">
              <a:cs typeface="Times New Roman" panose="02020603050405020304" pitchFamily="18" charset="0"/>
            </a:endParaRPr>
          </a:p>
        </p:txBody>
      </p:sp>
      <p:sp>
        <p:nvSpPr>
          <p:cNvPr id="4" name="Title 1"/>
          <p:cNvSpPr txBox="1">
            <a:spLocks/>
          </p:cNvSpPr>
          <p:nvPr/>
        </p:nvSpPr>
        <p:spPr bwMode="auto">
          <a:xfrm>
            <a:off x="3672094" y="1981200"/>
            <a:ext cx="5000211" cy="1600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000" b="1">
                <a:solidFill>
                  <a:schemeClr val="tx2"/>
                </a:solidFill>
                <a:latin typeface="Calibri" panose="020F0502020204030204" pitchFamily="34" charset="0"/>
                <a:ea typeface="+mj-ea"/>
                <a:cs typeface="Calibri" panose="020F0502020204030204" pitchFamily="34" charset="0"/>
              </a:defRPr>
            </a:lvl1pPr>
            <a:lvl2pPr algn="l" rtl="0" eaLnBrk="0" fontAlgn="base" hangingPunct="0">
              <a:spcBef>
                <a:spcPct val="0"/>
              </a:spcBef>
              <a:spcAft>
                <a:spcPct val="0"/>
              </a:spcAft>
              <a:defRPr sz="3000" b="1">
                <a:solidFill>
                  <a:schemeClr val="tx2"/>
                </a:solidFill>
                <a:latin typeface="Arial" charset="0"/>
              </a:defRPr>
            </a:lvl2pPr>
            <a:lvl3pPr algn="l" rtl="0" eaLnBrk="0" fontAlgn="base" hangingPunct="0">
              <a:spcBef>
                <a:spcPct val="0"/>
              </a:spcBef>
              <a:spcAft>
                <a:spcPct val="0"/>
              </a:spcAft>
              <a:defRPr sz="3000" b="1">
                <a:solidFill>
                  <a:schemeClr val="tx2"/>
                </a:solidFill>
                <a:latin typeface="Arial" charset="0"/>
              </a:defRPr>
            </a:lvl3pPr>
            <a:lvl4pPr algn="l" rtl="0" eaLnBrk="0" fontAlgn="base" hangingPunct="0">
              <a:spcBef>
                <a:spcPct val="0"/>
              </a:spcBef>
              <a:spcAft>
                <a:spcPct val="0"/>
              </a:spcAft>
              <a:defRPr sz="3000" b="1">
                <a:solidFill>
                  <a:schemeClr val="tx2"/>
                </a:solidFill>
                <a:latin typeface="Arial" charset="0"/>
              </a:defRPr>
            </a:lvl4pPr>
            <a:lvl5pPr algn="l" rtl="0" eaLnBrk="0" fontAlgn="base" hangingPunct="0">
              <a:spcBef>
                <a:spcPct val="0"/>
              </a:spcBef>
              <a:spcAft>
                <a:spcPct val="0"/>
              </a:spcAft>
              <a:defRPr sz="3000" b="1">
                <a:solidFill>
                  <a:schemeClr val="tx2"/>
                </a:solidFill>
                <a:latin typeface="Arial" charset="0"/>
              </a:defRPr>
            </a:lvl5pPr>
            <a:lvl6pPr marL="457200" algn="l" rtl="0" fontAlgn="base">
              <a:spcBef>
                <a:spcPct val="0"/>
              </a:spcBef>
              <a:spcAft>
                <a:spcPct val="0"/>
              </a:spcAft>
              <a:defRPr sz="3000" b="1">
                <a:solidFill>
                  <a:schemeClr val="tx2"/>
                </a:solidFill>
                <a:latin typeface="Arial" charset="0"/>
              </a:defRPr>
            </a:lvl6pPr>
            <a:lvl7pPr marL="914400" algn="l" rtl="0" fontAlgn="base">
              <a:spcBef>
                <a:spcPct val="0"/>
              </a:spcBef>
              <a:spcAft>
                <a:spcPct val="0"/>
              </a:spcAft>
              <a:defRPr sz="3000" b="1">
                <a:solidFill>
                  <a:schemeClr val="tx2"/>
                </a:solidFill>
                <a:latin typeface="Arial" charset="0"/>
              </a:defRPr>
            </a:lvl7pPr>
            <a:lvl8pPr marL="1371600" algn="l" rtl="0" fontAlgn="base">
              <a:spcBef>
                <a:spcPct val="0"/>
              </a:spcBef>
              <a:spcAft>
                <a:spcPct val="0"/>
              </a:spcAft>
              <a:defRPr sz="3000" b="1">
                <a:solidFill>
                  <a:schemeClr val="tx2"/>
                </a:solidFill>
                <a:latin typeface="Arial" charset="0"/>
              </a:defRPr>
            </a:lvl8pPr>
            <a:lvl9pPr marL="1828800" algn="l" rtl="0" fontAlgn="base">
              <a:spcBef>
                <a:spcPct val="0"/>
              </a:spcBef>
              <a:spcAft>
                <a:spcPct val="0"/>
              </a:spcAft>
              <a:defRPr sz="3000" b="1">
                <a:solidFill>
                  <a:schemeClr val="tx2"/>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200" b="1" i="0" u="none" strike="noStrike" kern="0" cap="none" spc="0" normalizeH="0" baseline="0" noProof="0" dirty="0">
                <a:ln>
                  <a:noFill/>
                </a:ln>
                <a:solidFill>
                  <a:schemeClr val="tx2"/>
                </a:solidFill>
                <a:effectLst/>
                <a:uLnTx/>
                <a:uFillTx/>
                <a:latin typeface="Calibri" panose="020F0502020204030204" pitchFamily="34" charset="0"/>
                <a:ea typeface="+mj-ea"/>
                <a:cs typeface="Calibri" panose="020F0502020204030204" pitchFamily="34" charset="0"/>
              </a:rPr>
              <a:t>eMedical </a:t>
            </a:r>
          </a:p>
          <a:p>
            <a:pPr marL="0" marR="0" lvl="0" indent="0" algn="ctr" defTabSz="914400" rtl="0" eaLnBrk="0" fontAlgn="base" latinLnBrk="0" hangingPunct="0">
              <a:lnSpc>
                <a:spcPct val="100000"/>
              </a:lnSpc>
              <a:spcBef>
                <a:spcPct val="0"/>
              </a:spcBef>
              <a:spcAft>
                <a:spcPct val="0"/>
              </a:spcAft>
              <a:buClrTx/>
              <a:buSzTx/>
              <a:buFontTx/>
              <a:buNone/>
              <a:tabLst/>
              <a:defRPr/>
            </a:pPr>
            <a:r>
              <a:rPr lang="en-US" sz="2200" kern="0" dirty="0"/>
              <a:t>User Roles Guide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200" b="1" i="0" u="none" strike="noStrike" kern="0" cap="none" spc="0" normalizeH="0" baseline="0" noProof="0" dirty="0">
                <a:ln>
                  <a:noFill/>
                </a:ln>
                <a:solidFill>
                  <a:srgbClr val="006801"/>
                </a:solidFill>
                <a:effectLst/>
                <a:uLnTx/>
                <a:uFillTx/>
                <a:latin typeface="Calibri" panose="020F0502020204030204" pitchFamily="34" charset="0"/>
                <a:ea typeface="+mj-ea"/>
                <a:cs typeface="Calibri" panose="020F0502020204030204" pitchFamily="34" charset="0"/>
              </a:rPr>
              <a:t>Forest Service (FS) Human Resources Management (HRM) Business Enterprise Solutions and Services</a:t>
            </a:r>
          </a:p>
        </p:txBody>
      </p:sp>
    </p:spTree>
    <p:custDataLst>
      <p:tags r:id="rId1"/>
    </p:custDataLst>
    <p:extLst>
      <p:ext uri="{BB962C8B-B14F-4D97-AF65-F5344CB8AC3E}">
        <p14:creationId xmlns:p14="http://schemas.microsoft.com/office/powerpoint/2010/main" val="40253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Glossary </a:t>
            </a:r>
          </a:p>
        </p:txBody>
      </p:sp>
      <p:sp>
        <p:nvSpPr>
          <p:cNvPr id="3" name="Content Placeholder 2"/>
          <p:cNvSpPr>
            <a:spLocks noGrp="1"/>
          </p:cNvSpPr>
          <p:nvPr>
            <p:ph idx="1"/>
          </p:nvPr>
        </p:nvSpPr>
        <p:spPr>
          <a:xfrm>
            <a:off x="457200" y="1524000"/>
            <a:ext cx="8229600" cy="4953000"/>
          </a:xfrm>
        </p:spPr>
        <p:txBody>
          <a:bodyPr/>
          <a:lstStyle/>
          <a:p>
            <a:r>
              <a:rPr lang="en-US" sz="1600" dirty="0"/>
              <a:t>Forest Service</a:t>
            </a:r>
            <a:r>
              <a:rPr lang="en-US" sz="1600" dirty="0">
                <a:solidFill>
                  <a:srgbClr val="FF0000"/>
                </a:solidFill>
              </a:rPr>
              <a:t> </a:t>
            </a:r>
            <a:r>
              <a:rPr lang="en-US" sz="1600" dirty="0"/>
              <a:t>(FS) </a:t>
            </a:r>
          </a:p>
          <a:p>
            <a:r>
              <a:rPr lang="en-US" sz="1600" dirty="0"/>
              <a:t>Human Resources Information Systems (HRIS) </a:t>
            </a:r>
          </a:p>
          <a:p>
            <a:r>
              <a:rPr lang="en-US" sz="1600" dirty="0"/>
              <a:t>Fire and Aviation Management (FAM) </a:t>
            </a:r>
          </a:p>
          <a:p>
            <a:r>
              <a:rPr lang="en-US" sz="1600" dirty="0"/>
              <a:t>Medical Qualifications Program (MQP)</a:t>
            </a:r>
          </a:p>
          <a:p>
            <a:r>
              <a:rPr lang="en-US" sz="1600" kern="1200" dirty="0"/>
              <a:t>Leave without pay (LWOP)</a:t>
            </a:r>
            <a:endParaRPr lang="en-US" sz="1600" dirty="0">
              <a:solidFill>
                <a:srgbClr val="000000"/>
              </a:solidFill>
            </a:endParaRPr>
          </a:p>
          <a:p>
            <a:r>
              <a:rPr lang="en-US" sz="1600" dirty="0">
                <a:solidFill>
                  <a:srgbClr val="000000"/>
                </a:solidFill>
              </a:rPr>
              <a:t>Health Screening Questionnaire (HSQ)</a:t>
            </a:r>
          </a:p>
          <a:p>
            <a:r>
              <a:rPr lang="en-US" sz="1600" dirty="0">
                <a:solidFill>
                  <a:srgbClr val="000000"/>
                </a:solidFill>
              </a:rPr>
              <a:t>Optional Form (OF)</a:t>
            </a:r>
          </a:p>
          <a:p>
            <a:r>
              <a:rPr lang="en-US" sz="1600" dirty="0">
                <a:solidFill>
                  <a:srgbClr val="000000"/>
                </a:solidFill>
              </a:rPr>
              <a:t>Arduous Medical Exam (AME)</a:t>
            </a:r>
          </a:p>
          <a:p>
            <a:r>
              <a:rPr lang="en-US" sz="1600" dirty="0">
                <a:solidFill>
                  <a:srgbClr val="000000"/>
                </a:solidFill>
              </a:rPr>
              <a:t>Medical Review Board (MRB) </a:t>
            </a:r>
          </a:p>
          <a:p>
            <a:r>
              <a:rPr lang="en-US" sz="1600" dirty="0">
                <a:solidFill>
                  <a:srgbClr val="000000"/>
                </a:solidFill>
              </a:rPr>
              <a:t>Administratively Determined (AD)</a:t>
            </a:r>
          </a:p>
          <a:p>
            <a:r>
              <a:rPr lang="en-US" sz="1600" kern="1200" dirty="0"/>
              <a:t>Leave Without Pay (LWOP) </a:t>
            </a:r>
          </a:p>
          <a:p>
            <a:r>
              <a:rPr lang="en-US" sz="1600" dirty="0">
                <a:solidFill>
                  <a:srgbClr val="000000"/>
                </a:solidFill>
              </a:rPr>
              <a:t>Work Capacity Test (WCT) </a:t>
            </a:r>
          </a:p>
          <a:p>
            <a:r>
              <a:rPr lang="en-US" sz="1600" dirty="0"/>
              <a:t>Reviewing Medical Officer (RMO)</a:t>
            </a:r>
          </a:p>
          <a:p>
            <a:r>
              <a:rPr lang="en-US" sz="1600" dirty="0"/>
              <a:t>Adjudicating Reviewing Medical Officer (ARMO)</a:t>
            </a:r>
          </a:p>
          <a:p>
            <a:r>
              <a:rPr lang="en-US" sz="1600" kern="1200" dirty="0">
                <a:solidFill>
                  <a:schemeClr val="dk1"/>
                </a:solidFill>
              </a:rPr>
              <a:t>HRIS eMedical inbox (SM.FS.mqp_emedical@usda.gov)</a:t>
            </a:r>
          </a:p>
          <a:p>
            <a:r>
              <a:rPr lang="en-US" sz="1600" dirty="0"/>
              <a:t>Authentication method similar to ConnectHR that leverages the same protections and securities within GDCII system boundaries (</a:t>
            </a:r>
            <a:r>
              <a:rPr lang="en-US" sz="1600" dirty="0" err="1"/>
              <a:t>Auth</a:t>
            </a:r>
            <a:r>
              <a:rPr lang="en-US" sz="1600" dirty="0"/>
              <a:t>)</a:t>
            </a:r>
          </a:p>
          <a:p>
            <a:endParaRPr lang="en-US" dirty="0"/>
          </a:p>
          <a:p>
            <a:endParaRPr lang="en-US" dirty="0">
              <a:solidFill>
                <a:srgbClr val="000000"/>
              </a:solidFill>
            </a:endParaRPr>
          </a:p>
          <a:p>
            <a:endParaRPr lang="en-US" dirty="0"/>
          </a:p>
        </p:txBody>
      </p:sp>
    </p:spTree>
    <p:extLst>
      <p:ext uri="{BB962C8B-B14F-4D97-AF65-F5344CB8AC3E}">
        <p14:creationId xmlns:p14="http://schemas.microsoft.com/office/powerpoint/2010/main" val="3657551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Purpose</a:t>
            </a:r>
          </a:p>
        </p:txBody>
      </p:sp>
      <p:sp>
        <p:nvSpPr>
          <p:cNvPr id="3" name="Content Placeholder 2"/>
          <p:cNvSpPr>
            <a:spLocks noGrp="1"/>
          </p:cNvSpPr>
          <p:nvPr>
            <p:ph idx="1"/>
          </p:nvPr>
        </p:nvSpPr>
        <p:spPr>
          <a:xfrm>
            <a:off x="457200" y="1722438"/>
            <a:ext cx="8001000" cy="3535362"/>
          </a:xfrm>
        </p:spPr>
        <p:txBody>
          <a:bodyPr/>
          <a:lstStyle/>
          <a:p>
            <a:pPr marL="0" indent="0">
              <a:buNone/>
            </a:pPr>
            <a:r>
              <a:rPr lang="en-US" sz="1800" dirty="0"/>
              <a:t>This document outlines the rights for managing roles within the Forest Service</a:t>
            </a:r>
            <a:r>
              <a:rPr lang="en-US" sz="1800" dirty="0">
                <a:solidFill>
                  <a:srgbClr val="FF0000"/>
                </a:solidFill>
              </a:rPr>
              <a:t> </a:t>
            </a:r>
            <a:r>
              <a:rPr lang="en-US" sz="1800" dirty="0"/>
              <a:t>(FS) eMedical program. The roles, rights, and management processes outlined in this document were developed and agreed upon by the Human Resources Information Systems (HRIS) and Fire and Aviation Management (FAM) teams. Within the roles management process, HRIS will work with the Medical Qualifications Program (MQP) Office Assistant to manage all eMedical roles. If the MQP Office Assistant is unavailable, then HRIS will work with FAM’s Program Manager.</a:t>
            </a:r>
          </a:p>
        </p:txBody>
      </p:sp>
    </p:spTree>
    <p:extLst>
      <p:ext uri="{BB962C8B-B14F-4D97-AF65-F5344CB8AC3E}">
        <p14:creationId xmlns:p14="http://schemas.microsoft.com/office/powerpoint/2010/main" val="3744251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User Roles Administration Through ConnectHR</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28560210"/>
              </p:ext>
            </p:extLst>
          </p:nvPr>
        </p:nvGraphicFramePr>
        <p:xfrm>
          <a:off x="457200" y="1600200"/>
          <a:ext cx="8001000" cy="5013960"/>
        </p:xfrm>
        <a:graphic>
          <a:graphicData uri="http://schemas.openxmlformats.org/drawingml/2006/table">
            <a:tbl>
              <a:tblPr firstRow="1" bandRow="1">
                <a:tableStyleId>{073A0DAA-6AF3-43AB-8588-CEC1D06C72B9}</a:tableStyleId>
              </a:tblPr>
              <a:tblGrid>
                <a:gridCol w="9906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962400">
                  <a:extLst>
                    <a:ext uri="{9D8B030D-6E8A-4147-A177-3AD203B41FA5}">
                      <a16:colId xmlns:a16="http://schemas.microsoft.com/office/drawing/2014/main" val="20002"/>
                    </a:ext>
                  </a:extLst>
                </a:gridCol>
              </a:tblGrid>
              <a:tr h="271721">
                <a:tc>
                  <a:txBody>
                    <a:bodyPr/>
                    <a:lstStyle/>
                    <a:p>
                      <a:pPr algn="ctr"/>
                      <a:r>
                        <a:rPr lang="en-US" sz="1400" dirty="0">
                          <a:latin typeface="Calibri" panose="020F0502020204030204" pitchFamily="34" charset="0"/>
                        </a:rPr>
                        <a:t>Role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Rights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algn="ctr"/>
                      <a:r>
                        <a:rPr lang="en-US" sz="1400" b="1" kern="1200" dirty="0">
                          <a:solidFill>
                            <a:schemeClr val="lt1"/>
                          </a:solidFill>
                          <a:latin typeface="Calibri" panose="020F0502020204030204" pitchFamily="34" charset="0"/>
                          <a:ea typeface="+mn-ea"/>
                          <a:cs typeface="+mn-cs"/>
                        </a:rPr>
                        <a:t>Management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extLst>
                  <a:ext uri="{0D108BD9-81ED-4DB2-BD59-A6C34878D82A}">
                    <a16:rowId xmlns:a16="http://schemas.microsoft.com/office/drawing/2014/main" val="10000"/>
                  </a:ext>
                </a:extLst>
              </a:tr>
              <a:tr h="1277920">
                <a:tc>
                  <a:txBody>
                    <a:bodyPr/>
                    <a:lstStyle/>
                    <a:p>
                      <a:pPr algn="ctr"/>
                      <a:r>
                        <a:rPr lang="en-US" sz="1100" dirty="0">
                          <a:latin typeface="Calibri" panose="020F0502020204030204" pitchFamily="34" charset="0"/>
                        </a:rPr>
                        <a:t>Employee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fontAlgn="t">
                        <a:buFont typeface="Arial" panose="020B0604020202020204" pitchFamily="34" charset="0"/>
                        <a:buNone/>
                      </a:pPr>
                      <a:r>
                        <a:rPr lang="en-US" sz="1100" b="1" i="0" u="none" strike="noStrike" dirty="0">
                          <a:solidFill>
                            <a:srgbClr val="000000"/>
                          </a:solidFill>
                          <a:effectLst/>
                          <a:latin typeface="Calibri" panose="020F0502020204030204" pitchFamily="34" charset="0"/>
                        </a:rPr>
                        <a:t>Read</a:t>
                      </a:r>
                      <a:r>
                        <a:rPr lang="en-US" sz="1100" b="1" i="0" u="none" strike="noStrike" baseline="0" dirty="0">
                          <a:solidFill>
                            <a:srgbClr val="000000"/>
                          </a:solidFill>
                          <a:effectLst/>
                          <a:latin typeface="Calibri" panose="020F0502020204030204" pitchFamily="34" charset="0"/>
                        </a:rPr>
                        <a:t> rights: </a:t>
                      </a:r>
                      <a:r>
                        <a:rPr lang="en-US" sz="1100" b="0" i="0" u="none" strike="noStrike" dirty="0">
                          <a:solidFill>
                            <a:srgbClr val="000000"/>
                          </a:solidFill>
                          <a:effectLst/>
                          <a:latin typeface="Calibri" panose="020F0502020204030204" pitchFamily="34" charset="0"/>
                        </a:rPr>
                        <a:t>User's historical packets,</a:t>
                      </a:r>
                      <a:r>
                        <a:rPr lang="en-US" sz="1100" b="0" i="0" u="none" strike="noStrike" baseline="0" dirty="0">
                          <a:solidFill>
                            <a:srgbClr val="000000"/>
                          </a:solidFill>
                          <a:effectLst/>
                          <a:latin typeface="Calibri" panose="020F0502020204030204" pitchFamily="34" charset="0"/>
                        </a:rPr>
                        <a:t> a</a:t>
                      </a:r>
                      <a:r>
                        <a:rPr lang="en-US" sz="1100" b="0" i="0" u="none" strike="noStrike" dirty="0">
                          <a:solidFill>
                            <a:srgbClr val="000000"/>
                          </a:solidFill>
                          <a:effectLst/>
                          <a:latin typeface="Calibri" panose="020F0502020204030204" pitchFamily="34" charset="0"/>
                        </a:rPr>
                        <a:t>ll current medical clearance forms,</a:t>
                      </a:r>
                      <a:r>
                        <a:rPr lang="en-US" sz="1100" b="0" i="0" u="none" strike="noStrike" baseline="0" dirty="0">
                          <a:solidFill>
                            <a:srgbClr val="000000"/>
                          </a:solidFill>
                          <a:effectLst/>
                          <a:latin typeface="Calibri" panose="020F0502020204030204" pitchFamily="34" charset="0"/>
                        </a:rPr>
                        <a:t> u</a:t>
                      </a:r>
                      <a:r>
                        <a:rPr lang="en-US" sz="1100" b="0" i="0" u="none" strike="noStrike" dirty="0">
                          <a:solidFill>
                            <a:srgbClr val="000000"/>
                          </a:solidFill>
                          <a:effectLst/>
                          <a:latin typeface="Calibri" panose="020F0502020204030204" pitchFamily="34" charset="0"/>
                        </a:rPr>
                        <a:t>ser's Employee profile</a:t>
                      </a:r>
                      <a:endParaRPr lang="en-US" sz="1100" b="0" i="0" u="none" strike="noStrike" baseline="0" dirty="0">
                        <a:solidFill>
                          <a:srgbClr val="000000"/>
                        </a:solidFill>
                        <a:effectLst/>
                        <a:latin typeface="Calibri" panose="020F0502020204030204" pitchFamily="34" charset="0"/>
                      </a:endParaRPr>
                    </a:p>
                    <a:p>
                      <a:pPr marL="0" indent="0" algn="l" fontAlgn="t">
                        <a:buFont typeface="Arial" panose="020B0604020202020204" pitchFamily="34" charset="0"/>
                        <a:buNone/>
                      </a:pPr>
                      <a:r>
                        <a:rPr lang="en-US" sz="1100" b="1" i="0" u="none" strike="noStrike" dirty="0">
                          <a:solidFill>
                            <a:srgbClr val="000000"/>
                          </a:solidFill>
                          <a:effectLst/>
                          <a:latin typeface="Calibri" panose="020F0502020204030204" pitchFamily="34" charset="0"/>
                        </a:rPr>
                        <a:t>Write rights: </a:t>
                      </a:r>
                      <a:r>
                        <a:rPr lang="en-US" sz="1100" b="0" i="0" u="none" strike="noStrike" dirty="0">
                          <a:solidFill>
                            <a:srgbClr val="000000"/>
                          </a:solidFill>
                          <a:effectLst/>
                          <a:latin typeface="Calibri" panose="020F0502020204030204" pitchFamily="34" charset="0"/>
                        </a:rPr>
                        <a:t>Health Screening Questionnaire</a:t>
                      </a:r>
                      <a:r>
                        <a:rPr lang="en-US" sz="1100" b="0" i="0" u="none" strike="noStrike" baseline="0" dirty="0">
                          <a:solidFill>
                            <a:srgbClr val="000000"/>
                          </a:solidFill>
                          <a:effectLst/>
                          <a:latin typeface="Calibri" panose="020F0502020204030204" pitchFamily="34" charset="0"/>
                        </a:rPr>
                        <a:t> (</a:t>
                      </a:r>
                      <a:r>
                        <a:rPr lang="en-US" sz="1100" b="0" i="0" u="none" strike="noStrike" dirty="0">
                          <a:solidFill>
                            <a:srgbClr val="000000"/>
                          </a:solidFill>
                          <a:effectLst/>
                          <a:latin typeface="Calibri" panose="020F0502020204030204" pitchFamily="34" charset="0"/>
                        </a:rPr>
                        <a:t>HSQ), Optional Form (OF)-178 all Parts , AME, Parts A,B,C, Self Cert,  waiver request,</a:t>
                      </a:r>
                      <a:r>
                        <a:rPr lang="en-US" sz="1100" b="0" i="0" u="none" strike="noStrike" baseline="0" dirty="0">
                          <a:solidFill>
                            <a:srgbClr val="000000"/>
                          </a:solidFill>
                          <a:effectLst/>
                          <a:latin typeface="Calibri" panose="020F0502020204030204" pitchFamily="34" charset="0"/>
                        </a:rPr>
                        <a:t> Informed Consent, </a:t>
                      </a:r>
                      <a:r>
                        <a:rPr lang="en-US" sz="1100" b="0" i="0" u="none" strike="noStrike" dirty="0">
                          <a:solidFill>
                            <a:srgbClr val="000000"/>
                          </a:solidFill>
                          <a:effectLst/>
                          <a:latin typeface="Calibri" panose="020F0502020204030204" pitchFamily="34" charset="0"/>
                        </a:rPr>
                        <a:t>Medical Review Board (MRB) waiver appeal,</a:t>
                      </a:r>
                      <a:r>
                        <a:rPr lang="en-US" sz="1100" b="0" i="0" u="none" strike="noStrike" baseline="0" dirty="0">
                          <a:solidFill>
                            <a:srgbClr val="000000"/>
                          </a:solidFill>
                          <a:effectLst/>
                          <a:latin typeface="Calibri" panose="020F0502020204030204" pitchFamily="34" charset="0"/>
                        </a:rPr>
                        <a:t> u</a:t>
                      </a:r>
                      <a:r>
                        <a:rPr lang="en-US" sz="1100" b="0" i="0" u="none" strike="noStrike" dirty="0">
                          <a:solidFill>
                            <a:srgbClr val="000000"/>
                          </a:solidFill>
                          <a:effectLst/>
                          <a:latin typeface="Calibri" panose="020F0502020204030204" pitchFamily="34" charset="0"/>
                        </a:rPr>
                        <a:t>ser's Employee profile</a:t>
                      </a:r>
                    </a:p>
                    <a:p>
                      <a:pPr marL="0" indent="0" algn="l" fontAlgn="t">
                        <a:buFont typeface="Arial" panose="020B0604020202020204" pitchFamily="34" charset="0"/>
                        <a:buNone/>
                      </a:pPr>
                      <a:r>
                        <a:rPr lang="en-US" sz="1100" b="1" i="0" u="none" strike="noStrike" dirty="0">
                          <a:solidFill>
                            <a:srgbClr val="000000"/>
                          </a:solidFill>
                          <a:effectLst/>
                          <a:latin typeface="Calibri" panose="020F0502020204030204" pitchFamily="34" charset="0"/>
                        </a:rPr>
                        <a:t>Ability to: </a:t>
                      </a:r>
                      <a:r>
                        <a:rPr lang="en-US" sz="1100" b="0" i="0" u="none" strike="noStrike" dirty="0">
                          <a:solidFill>
                            <a:srgbClr val="000000"/>
                          </a:solidFill>
                          <a:effectLst/>
                          <a:latin typeface="Calibri" panose="020F0502020204030204" pitchFamily="34" charset="0"/>
                        </a:rPr>
                        <a:t>Upload additional information, initiate the Arduous Medical Exam (AME) process for those requiring an Arduous Work Capacity Test (WCT), and Self-Certify for Year Two and Year Three after the Year One Arduous WCT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1" kern="1200" dirty="0">
                          <a:solidFill>
                            <a:schemeClr val="dk1"/>
                          </a:solidFill>
                          <a:effectLst/>
                          <a:latin typeface="Calibri" panose="020F0502020204030204" pitchFamily="34" charset="0"/>
                          <a:ea typeface="+mn-ea"/>
                          <a:cs typeface="+mn-cs"/>
                        </a:rPr>
                        <a:t>Activation: </a:t>
                      </a:r>
                      <a:r>
                        <a:rPr lang="en-US" sz="1100" b="0" kern="1200" dirty="0">
                          <a:solidFill>
                            <a:schemeClr val="tx1"/>
                          </a:solidFill>
                          <a:effectLst/>
                          <a:latin typeface="Calibri" panose="020F0502020204030204" pitchFamily="34" charset="0"/>
                          <a:ea typeface="+mn-ea"/>
                          <a:cs typeface="+mn-cs"/>
                        </a:rPr>
                        <a:t>Employees</a:t>
                      </a:r>
                      <a:r>
                        <a:rPr lang="en-US" sz="1100" b="0" kern="1200" baseline="0" dirty="0">
                          <a:solidFill>
                            <a:schemeClr val="tx1"/>
                          </a:solidFill>
                          <a:effectLst/>
                          <a:latin typeface="Calibri" panose="020F0502020204030204" pitchFamily="34" charset="0"/>
                          <a:ea typeface="+mn-ea"/>
                          <a:cs typeface="+mn-cs"/>
                        </a:rPr>
                        <a:t> will have access to eMedical via the normal ConnectHR process. </a:t>
                      </a:r>
                      <a:r>
                        <a:rPr lang="en-US" sz="1100" kern="1200" dirty="0">
                          <a:solidFill>
                            <a:schemeClr val="tx1"/>
                          </a:solidFill>
                          <a:effectLst/>
                          <a:latin typeface="Calibri" panose="020F0502020204030204" pitchFamily="34" charset="0"/>
                          <a:ea typeface="+mn-ea"/>
                          <a:cs typeface="+mn-cs"/>
                        </a:rPr>
                        <a:t>Returning Leave Without Pay (LWOP) employees will have access to eMedical once their eAuthentication credentials</a:t>
                      </a:r>
                      <a:r>
                        <a:rPr lang="en-US" sz="1100" kern="1200" baseline="0" dirty="0">
                          <a:solidFill>
                            <a:schemeClr val="tx1"/>
                          </a:solidFill>
                          <a:effectLst/>
                          <a:latin typeface="Calibri" panose="020F0502020204030204" pitchFamily="34" charset="0"/>
                          <a:ea typeface="+mn-ea"/>
                          <a:cs typeface="+mn-cs"/>
                        </a:rPr>
                        <a:t> are</a:t>
                      </a:r>
                      <a:r>
                        <a:rPr lang="en-US" sz="1100" kern="1200" dirty="0">
                          <a:solidFill>
                            <a:schemeClr val="tx1"/>
                          </a:solidFill>
                          <a:effectLst/>
                          <a:latin typeface="Calibri" panose="020F0502020204030204" pitchFamily="34" charset="0"/>
                          <a:ea typeface="+mn-ea"/>
                          <a:cs typeface="+mn-cs"/>
                        </a:rPr>
                        <a:t> re-activated</a:t>
                      </a:r>
                      <a:r>
                        <a:rPr lang="en-US" sz="1100" kern="1200" baseline="0" dirty="0">
                          <a:solidFill>
                            <a:schemeClr val="tx1"/>
                          </a:solidFill>
                          <a:effectLst/>
                          <a:latin typeface="Calibri" panose="020F0502020204030204" pitchFamily="34" charset="0"/>
                          <a:ea typeface="+mn-ea"/>
                          <a:cs typeface="+mn-cs"/>
                        </a:rPr>
                        <a:t>, generally the Monday </a:t>
                      </a:r>
                      <a:r>
                        <a:rPr lang="en-US" sz="1100" kern="1200" baseline="0" dirty="0">
                          <a:solidFill>
                            <a:schemeClr val="dk1"/>
                          </a:solidFill>
                          <a:effectLst/>
                          <a:latin typeface="Calibri" panose="020F0502020204030204" pitchFamily="34" charset="0"/>
                          <a:ea typeface="+mn-ea"/>
                          <a:cs typeface="+mn-cs"/>
                        </a:rPr>
                        <a:t>following their effective date. </a:t>
                      </a:r>
                      <a:r>
                        <a:rPr lang="en-US" sz="1100" kern="1200" dirty="0">
                          <a:solidFill>
                            <a:schemeClr val="dk1"/>
                          </a:solidFill>
                          <a:effectLst/>
                          <a:latin typeface="Calibri" panose="020F0502020204030204" pitchFamily="34" charset="0"/>
                          <a:ea typeface="+mn-ea"/>
                          <a:cs typeface="+mn-cs"/>
                        </a:rPr>
                        <a: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b="0" kern="1200" dirty="0">
                          <a:solidFill>
                            <a:schemeClr val="dk1"/>
                          </a:solidFill>
                          <a:effectLst/>
                          <a:latin typeface="Calibri" panose="020F0502020204030204" pitchFamily="34" charset="0"/>
                          <a:ea typeface="+mn-ea"/>
                          <a:cs typeface="+mn-cs"/>
                        </a:rPr>
                        <a:t>O</a:t>
                      </a:r>
                      <a:r>
                        <a:rPr lang="en-US" sz="1100" kern="1200" dirty="0">
                          <a:solidFill>
                            <a:schemeClr val="dk1"/>
                          </a:solidFill>
                          <a:effectLst/>
                          <a:latin typeface="Calibri" panose="020F0502020204030204" pitchFamily="34" charset="0"/>
                          <a:ea typeface="+mn-ea"/>
                          <a:cs typeface="+mn-cs"/>
                        </a:rPr>
                        <a:t>ccurs automatically via system processes when employees leave the FS. No action is required by FAM for managing employee roles.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2779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latin typeface="Calibri" panose="020F0502020204030204" pitchFamily="34" charset="0"/>
                        </a:rPr>
                        <a:t>HSQ Coordinator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US" sz="1100" b="1" i="0" u="none" strike="noStrike" dirty="0">
                          <a:solidFill>
                            <a:srgbClr val="000000"/>
                          </a:solidFill>
                          <a:effectLst/>
                          <a:latin typeface="Calibri" panose="020F0502020204030204" pitchFamily="34" charset="0"/>
                        </a:rPr>
                        <a:t>Read rights: </a:t>
                      </a:r>
                      <a:r>
                        <a:rPr lang="en-US" sz="1100" b="0" i="0" u="none" strike="noStrike" dirty="0">
                          <a:solidFill>
                            <a:srgbClr val="000000"/>
                          </a:solidFill>
                          <a:effectLst/>
                          <a:latin typeface="Calibri" panose="020F0502020204030204" pitchFamily="34" charset="0"/>
                        </a:rPr>
                        <a:t>Assigned Employee/Administratively Determined (AD) HSQs, and Self-certification questionnaire,</a:t>
                      </a:r>
                      <a:r>
                        <a:rPr lang="en-US" sz="1100" b="0" i="0" u="none" strike="noStrike" baseline="0" dirty="0">
                          <a:solidFill>
                            <a:srgbClr val="000000"/>
                          </a:solidFill>
                          <a:effectLst/>
                          <a:latin typeface="Calibri" panose="020F0502020204030204" pitchFamily="34" charset="0"/>
                        </a:rPr>
                        <a:t> a</a:t>
                      </a:r>
                      <a:r>
                        <a:rPr lang="en-US" sz="1100" b="0" i="0" u="none" strike="noStrike" dirty="0">
                          <a:solidFill>
                            <a:srgbClr val="000000"/>
                          </a:solidFill>
                          <a:effectLst/>
                          <a:latin typeface="Calibri" panose="020F0502020204030204" pitchFamily="34" charset="0"/>
                        </a:rPr>
                        <a:t>ssigned Employee/AD profiles,</a:t>
                      </a:r>
                      <a:r>
                        <a:rPr lang="en-US" sz="1100" b="0" i="0" u="none" strike="noStrike" baseline="0" dirty="0">
                          <a:solidFill>
                            <a:srgbClr val="000000"/>
                          </a:solidFill>
                          <a:effectLst/>
                          <a:latin typeface="Calibri" panose="020F0502020204030204" pitchFamily="34" charset="0"/>
                        </a:rPr>
                        <a:t> </a:t>
                      </a:r>
                      <a:r>
                        <a:rPr lang="en-US" sz="1100" b="0" i="0" u="none" strike="noStrike" dirty="0">
                          <a:solidFill>
                            <a:srgbClr val="000000"/>
                          </a:solidFill>
                          <a:effectLst/>
                          <a:latin typeface="Calibri" panose="020F0502020204030204" pitchFamily="34" charset="0"/>
                        </a:rPr>
                        <a:t>OF-178 Part B</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US" sz="1100" b="1" i="0" u="none" strike="noStrike" dirty="0">
                          <a:solidFill>
                            <a:srgbClr val="000000"/>
                          </a:solidFill>
                          <a:effectLst/>
                          <a:latin typeface="Calibri" panose="020F0502020204030204" pitchFamily="34" charset="0"/>
                        </a:rPr>
                        <a:t>Write rights:</a:t>
                      </a:r>
                      <a:r>
                        <a:rPr lang="en-US" sz="1100" b="1" i="0" u="none" strike="noStrike" baseline="0" dirty="0">
                          <a:solidFill>
                            <a:srgbClr val="000000"/>
                          </a:solidFill>
                          <a:effectLst/>
                          <a:latin typeface="Calibri" panose="020F0502020204030204" pitchFamily="34" charset="0"/>
                        </a:rPr>
                        <a:t> </a:t>
                      </a:r>
                      <a:r>
                        <a:rPr lang="en-US" sz="1100" b="0" i="0" u="none" strike="noStrike" dirty="0">
                          <a:solidFill>
                            <a:srgbClr val="000000"/>
                          </a:solidFill>
                          <a:effectLst/>
                          <a:latin typeface="Calibri" panose="020F0502020204030204" pitchFamily="34" charset="0"/>
                        </a:rPr>
                        <a:t>Assigned Employee/AD profiles</a:t>
                      </a:r>
                      <a:r>
                        <a:rPr lang="en-US" sz="1100" b="0" i="0" u="none" strike="noStrike" baseline="0" dirty="0">
                          <a:solidFill>
                            <a:srgbClr val="000000"/>
                          </a:solidFill>
                          <a:effectLst/>
                          <a:latin typeface="Calibri" panose="020F0502020204030204" pitchFamily="34" charset="0"/>
                        </a:rPr>
                        <a:t>, </a:t>
                      </a:r>
                      <a:r>
                        <a:rPr lang="en-US" sz="1100" b="0" i="0" u="none" strike="noStrike" dirty="0">
                          <a:solidFill>
                            <a:srgbClr val="000000"/>
                          </a:solidFill>
                          <a:effectLst/>
                          <a:latin typeface="Calibri" panose="020F0502020204030204" pitchFamily="34" charset="0"/>
                        </a:rPr>
                        <a:t>OF-178 Part B</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US" sz="1100" b="1" i="0" u="none" strike="noStrike" dirty="0">
                          <a:solidFill>
                            <a:srgbClr val="000000"/>
                          </a:solidFill>
                          <a:effectLst/>
                          <a:latin typeface="Calibri" panose="020F0502020204030204" pitchFamily="34" charset="0"/>
                        </a:rPr>
                        <a:t>Ability to: </a:t>
                      </a:r>
                      <a:r>
                        <a:rPr lang="en-US" sz="1100" b="0" i="0" u="none" strike="noStrike" dirty="0">
                          <a:solidFill>
                            <a:srgbClr val="000000"/>
                          </a:solidFill>
                          <a:effectLst/>
                          <a:latin typeface="Calibri" panose="020F0502020204030204" pitchFamily="34" charset="0"/>
                        </a:rPr>
                        <a:t>Initiate the HSQ Issuance process,</a:t>
                      </a:r>
                      <a:r>
                        <a:rPr lang="en-US" sz="1100" b="0" i="0" u="none" strike="noStrike" baseline="0" dirty="0">
                          <a:solidFill>
                            <a:srgbClr val="000000"/>
                          </a:solidFill>
                          <a:effectLst/>
                          <a:latin typeface="Calibri" panose="020F0502020204030204" pitchFamily="34" charset="0"/>
                        </a:rPr>
                        <a:t> c</a:t>
                      </a:r>
                      <a:r>
                        <a:rPr lang="en-US" sz="1100" b="0" i="0" u="none" strike="noStrike" dirty="0">
                          <a:solidFill>
                            <a:srgbClr val="000000"/>
                          </a:solidFill>
                          <a:effectLst/>
                          <a:latin typeface="Calibri" panose="020F0502020204030204" pitchFamily="34" charset="0"/>
                        </a:rPr>
                        <a:t>reate AD system access packages,</a:t>
                      </a:r>
                      <a:r>
                        <a:rPr lang="en-US" sz="1100" b="0" i="0" u="none" strike="noStrike" baseline="0" dirty="0">
                          <a:solidFill>
                            <a:srgbClr val="000000"/>
                          </a:solidFill>
                          <a:effectLst/>
                          <a:latin typeface="Calibri" panose="020F0502020204030204" pitchFamily="34" charset="0"/>
                        </a:rPr>
                        <a:t> c</a:t>
                      </a:r>
                      <a:r>
                        <a:rPr lang="en-US" sz="1100" b="0" i="0" u="none" strike="noStrike" dirty="0">
                          <a:solidFill>
                            <a:srgbClr val="000000"/>
                          </a:solidFill>
                          <a:effectLst/>
                          <a:latin typeface="Calibri" panose="020F0502020204030204" pitchFamily="34" charset="0"/>
                        </a:rPr>
                        <a:t>laim initiated packets from the shared HSQ Coordinator worklist</a:t>
                      </a:r>
                      <a:r>
                        <a:rPr lang="en-US" sz="1100" b="0" i="0" u="none" strike="noStrike" baseline="0" dirty="0">
                          <a:solidFill>
                            <a:srgbClr val="000000"/>
                          </a:solidFill>
                          <a:effectLst/>
                          <a:latin typeface="Calibri" panose="020F0502020204030204" pitchFamily="34" charset="0"/>
                        </a:rPr>
                        <a:t>, p</a:t>
                      </a:r>
                      <a:r>
                        <a:rPr lang="en-US" sz="1100" b="0" i="0" u="none" strike="noStrike" dirty="0">
                          <a:solidFill>
                            <a:srgbClr val="000000"/>
                          </a:solidFill>
                          <a:effectLst/>
                          <a:latin typeface="Calibri" panose="020F0502020204030204" pitchFamily="34" charset="0"/>
                        </a:rPr>
                        <a:t>rovide medical clearance or trigger the OF-178 Issuance process</a:t>
                      </a:r>
                      <a:r>
                        <a:rPr lang="en-US" sz="1100" b="0" i="0" u="none" strike="noStrike" baseline="0" dirty="0">
                          <a:solidFill>
                            <a:srgbClr val="000000"/>
                          </a:solidFill>
                          <a:effectLst/>
                          <a:latin typeface="Calibri" panose="020F0502020204030204" pitchFamily="34" charset="0"/>
                        </a:rPr>
                        <a:t>, r</a:t>
                      </a:r>
                      <a:r>
                        <a:rPr lang="en-US" sz="1100" b="0" i="0" u="none" strike="noStrike" dirty="0">
                          <a:solidFill>
                            <a:srgbClr val="000000"/>
                          </a:solidFill>
                          <a:effectLst/>
                          <a:latin typeface="Calibri" panose="020F0502020204030204" pitchFamily="34" charset="0"/>
                        </a:rPr>
                        <a:t>ecord Work Capacity</a:t>
                      </a:r>
                      <a:r>
                        <a:rPr lang="en-US" sz="1100" b="0" i="0" u="none" strike="noStrike" baseline="0" dirty="0">
                          <a:solidFill>
                            <a:srgbClr val="000000"/>
                          </a:solidFill>
                          <a:effectLst/>
                          <a:latin typeface="Calibri" panose="020F0502020204030204" pitchFamily="34" charset="0"/>
                        </a:rPr>
                        <a:t> Test (</a:t>
                      </a:r>
                      <a:r>
                        <a:rPr lang="en-US" sz="1100" b="0" i="0" u="none" strike="noStrike" dirty="0">
                          <a:solidFill>
                            <a:srgbClr val="000000"/>
                          </a:solidFill>
                          <a:effectLst/>
                          <a:latin typeface="Calibri" panose="020F0502020204030204" pitchFamily="34" charset="0"/>
                        </a:rPr>
                        <a:t>WCT) results, authorize WCT re-tests, record whether the Employee/AD chooses to accept or decline, initiate the Arduous Medical Exam (AME) process, send designated packets to the RMO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1" kern="1200" dirty="0">
                          <a:solidFill>
                            <a:schemeClr val="dk1"/>
                          </a:solidFill>
                          <a:effectLst/>
                          <a:latin typeface="Calibri" panose="020F0502020204030204" pitchFamily="34" charset="0"/>
                          <a:ea typeface="+mn-ea"/>
                          <a:cs typeface="+mn-cs"/>
                        </a:rPr>
                        <a:t>Activation: </a:t>
                      </a:r>
                      <a:r>
                        <a:rPr lang="en-US" sz="1100" kern="1200" dirty="0">
                          <a:solidFill>
                            <a:schemeClr val="dk1"/>
                          </a:solidFill>
                          <a:effectLst/>
                          <a:latin typeface="Calibri" panose="020F0502020204030204" pitchFamily="34" charset="0"/>
                          <a:ea typeface="+mn-ea"/>
                          <a:cs typeface="+mn-cs"/>
                        </a:rPr>
                        <a:t>Once the nominated employee has been approved to be an HSQ Coordinator, an email notification is delivered to the HRIS eMedical inbox (emedical@fs.fed.us).</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This email notifies HRIS that a role change is needed for the employee to become an HSQ Coordinator.</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The HRIS team is responsible for establishing the new HSQ Coordinator role in the system.</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Once the new role is established by HRIS, an automatic confirmation email is delivered to the employee with a ‘cc’ to the MQP Office Assistant, informing them that they are now an HSQ Coordinator, and the process is complete</a:t>
                      </a:r>
                      <a:r>
                        <a:rPr lang="en-US" sz="1100" kern="1200" dirty="0">
                          <a:solidFill>
                            <a:schemeClr val="tx1"/>
                          </a:solidFill>
                          <a:effectLst/>
                          <a:latin typeface="Calibri" panose="020F0502020204030204" pitchFamily="34" charset="0"/>
                          <a:ea typeface="+mn-ea"/>
                          <a:cs typeface="+mn-cs"/>
                        </a:rPr>
                        <a: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1" kern="1200" dirty="0">
                          <a:solidFill>
                            <a:schemeClr val="tx1"/>
                          </a:solidFill>
                          <a:effectLst/>
                          <a:latin typeface="Calibri" panose="020F0502020204030204" pitchFamily="34" charset="0"/>
                          <a:ea typeface="+mn-ea"/>
                          <a:cs typeface="+mn-cs"/>
                        </a:rPr>
                        <a:t>Deactivation: </a:t>
                      </a:r>
                      <a:r>
                        <a:rPr lang="en-US" sz="1100" kern="1200" dirty="0">
                          <a:solidFill>
                            <a:schemeClr val="tx1"/>
                          </a:solidFill>
                          <a:effectLst/>
                          <a:latin typeface="Calibri" panose="020F0502020204030204" pitchFamily="34" charset="0"/>
                          <a:ea typeface="+mn-ea"/>
                          <a:cs typeface="+mn-cs"/>
                        </a:rPr>
                        <a:t>HRIS will set a yearly expiration date for all HSQ Coordinator roles. </a:t>
                      </a:r>
                      <a:r>
                        <a:rPr lang="en-US" sz="1100" kern="1200" dirty="0">
                          <a:solidFill>
                            <a:schemeClr val="dk1"/>
                          </a:solidFill>
                          <a:effectLst/>
                          <a:latin typeface="Calibri" panose="020F0502020204030204" pitchFamily="34" charset="0"/>
                          <a:ea typeface="+mn-ea"/>
                          <a:cs typeface="+mn-cs"/>
                        </a:rPr>
                        <a:t>HRIS and FAM will</a:t>
                      </a:r>
                      <a:r>
                        <a:rPr lang="en-US" sz="1100" kern="1200" baseline="0" dirty="0">
                          <a:solidFill>
                            <a:schemeClr val="dk1"/>
                          </a:solidFill>
                          <a:effectLst/>
                          <a:latin typeface="Calibri" panose="020F0502020204030204" pitchFamily="34" charset="0"/>
                          <a:ea typeface="+mn-ea"/>
                          <a:cs typeface="+mn-cs"/>
                        </a:rPr>
                        <a:t> coordinate on renewals and expirations. </a:t>
                      </a:r>
                      <a:endParaRPr lang="en-US" sz="1100" kern="1200" dirty="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7232724"/>
                  </a:ext>
                </a:extLst>
              </a:tr>
            </a:tbl>
          </a:graphicData>
        </a:graphic>
      </p:graphicFrame>
    </p:spTree>
    <p:extLst>
      <p:ext uri="{BB962C8B-B14F-4D97-AF65-F5344CB8AC3E}">
        <p14:creationId xmlns:p14="http://schemas.microsoft.com/office/powerpoint/2010/main" val="3568371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User Roles Administration Through ConnectHR</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38775816"/>
              </p:ext>
            </p:extLst>
          </p:nvPr>
        </p:nvGraphicFramePr>
        <p:xfrm>
          <a:off x="457200" y="1646239"/>
          <a:ext cx="8001000" cy="4950760"/>
        </p:xfrm>
        <a:graphic>
          <a:graphicData uri="http://schemas.openxmlformats.org/drawingml/2006/table">
            <a:tbl>
              <a:tblPr firstRow="1" bandRow="1">
                <a:tableStyleId>{073A0DAA-6AF3-43AB-8588-CEC1D06C72B9}</a:tableStyleId>
              </a:tblPr>
              <a:tblGrid>
                <a:gridCol w="9906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962400">
                  <a:extLst>
                    <a:ext uri="{9D8B030D-6E8A-4147-A177-3AD203B41FA5}">
                      <a16:colId xmlns:a16="http://schemas.microsoft.com/office/drawing/2014/main" val="20002"/>
                    </a:ext>
                  </a:extLst>
                </a:gridCol>
              </a:tblGrid>
              <a:tr h="271721">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Role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Rights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Management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extLst>
                  <a:ext uri="{0D108BD9-81ED-4DB2-BD59-A6C34878D82A}">
                    <a16:rowId xmlns:a16="http://schemas.microsoft.com/office/drawing/2014/main" val="10000"/>
                  </a:ext>
                </a:extLst>
              </a:tr>
              <a:tr h="1277920">
                <a:tc>
                  <a:txBody>
                    <a:bodyPr/>
                    <a:lstStyle/>
                    <a:p>
                      <a:pPr algn="ctr"/>
                      <a:r>
                        <a:rPr lang="en-US" sz="1100" dirty="0">
                          <a:latin typeface="Calibri" panose="020F0502020204030204" pitchFamily="34" charset="0"/>
                        </a:rPr>
                        <a:t>HSQ Super Coordinator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fontAlgn="t">
                        <a:buFont typeface="Arial" panose="020B0604020202020204" pitchFamily="34" charset="0"/>
                        <a:buNone/>
                      </a:pPr>
                      <a:r>
                        <a:rPr lang="en-US" sz="1100" b="0" i="0" u="none" strike="noStrike" dirty="0">
                          <a:solidFill>
                            <a:srgbClr val="000000"/>
                          </a:solidFill>
                          <a:effectLst/>
                          <a:latin typeface="Calibri" panose="020F0502020204030204" pitchFamily="34" charset="0"/>
                        </a:rPr>
                        <a:t>The HSQ Super</a:t>
                      </a:r>
                      <a:r>
                        <a:rPr lang="en-US" sz="1100" b="0" i="0" u="none" strike="noStrike" baseline="0" dirty="0">
                          <a:solidFill>
                            <a:srgbClr val="000000"/>
                          </a:solidFill>
                          <a:effectLst/>
                          <a:latin typeface="Calibri" panose="020F0502020204030204" pitchFamily="34" charset="0"/>
                        </a:rPr>
                        <a:t> Coordinator has a</a:t>
                      </a:r>
                      <a:r>
                        <a:rPr lang="en-US" sz="1100" b="0" i="0" u="none" strike="noStrike" dirty="0">
                          <a:solidFill>
                            <a:srgbClr val="000000"/>
                          </a:solidFill>
                          <a:effectLst/>
                          <a:latin typeface="Calibri" panose="020F0502020204030204" pitchFamily="34" charset="0"/>
                        </a:rPr>
                        <a:t>ll HSQ Coordinator rights and abilities</a:t>
                      </a:r>
                      <a:r>
                        <a:rPr lang="en-US" sz="1100" b="0" i="0" u="none" strike="noStrike" baseline="0" dirty="0">
                          <a:solidFill>
                            <a:srgbClr val="000000"/>
                          </a:solidFill>
                          <a:effectLst/>
                          <a:latin typeface="Calibri" panose="020F0502020204030204" pitchFamily="34" charset="0"/>
                        </a:rPr>
                        <a:t> as well as the following abilities. </a:t>
                      </a:r>
                    </a:p>
                    <a:p>
                      <a:pPr marL="0" indent="0" algn="l" fontAlgn="t">
                        <a:buFont typeface="Arial" panose="020B0604020202020204" pitchFamily="34" charset="0"/>
                        <a:buNone/>
                      </a:pPr>
                      <a:r>
                        <a:rPr lang="en-US" sz="1100" b="1" i="0" u="none" strike="noStrike" dirty="0">
                          <a:solidFill>
                            <a:srgbClr val="000000"/>
                          </a:solidFill>
                          <a:effectLst/>
                          <a:latin typeface="Calibri" panose="020F0502020204030204" pitchFamily="34" charset="0"/>
                        </a:rPr>
                        <a:t>Ability to: </a:t>
                      </a:r>
                      <a:r>
                        <a:rPr lang="en-US" sz="1100" b="0" i="0" u="none" strike="noStrike" dirty="0">
                          <a:solidFill>
                            <a:srgbClr val="000000"/>
                          </a:solidFill>
                          <a:effectLst/>
                          <a:latin typeface="Calibri" panose="020F0502020204030204" pitchFamily="34" charset="0"/>
                        </a:rPr>
                        <a:t>Reassign all claimed packets to a new HSQ Coordinator</a:t>
                      </a:r>
                      <a:r>
                        <a:rPr lang="en-US" sz="1100" b="0" i="0" u="none" strike="noStrike" baseline="0" dirty="0">
                          <a:solidFill>
                            <a:srgbClr val="000000"/>
                          </a:solidFill>
                          <a:effectLst/>
                          <a:latin typeface="Calibri" panose="020F0502020204030204" pitchFamily="34" charset="0"/>
                        </a:rPr>
                        <a:t> and n</a:t>
                      </a:r>
                      <a:r>
                        <a:rPr lang="en-US" sz="1100" b="0" i="0" u="none" strike="noStrike" dirty="0">
                          <a:solidFill>
                            <a:srgbClr val="000000"/>
                          </a:solidFill>
                          <a:effectLst/>
                          <a:latin typeface="Calibri" panose="020F0502020204030204" pitchFamily="34" charset="0"/>
                        </a:rPr>
                        <a:t>ominate Employees to be HSQ Coordinators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1" kern="1200" dirty="0">
                          <a:solidFill>
                            <a:schemeClr val="dk1"/>
                          </a:solidFill>
                          <a:effectLst/>
                          <a:latin typeface="Calibri" panose="020F0502020204030204" pitchFamily="34" charset="0"/>
                          <a:ea typeface="+mn-ea"/>
                          <a:cs typeface="+mn-cs"/>
                        </a:rPr>
                        <a:t>Activation: </a:t>
                      </a:r>
                      <a:r>
                        <a:rPr lang="en-US" sz="1100" kern="1200" dirty="0">
                          <a:solidFill>
                            <a:schemeClr val="dk1"/>
                          </a:solidFill>
                          <a:effectLst/>
                          <a:latin typeface="Calibri" panose="020F0502020204030204" pitchFamily="34" charset="0"/>
                          <a:ea typeface="+mn-ea"/>
                          <a:cs typeface="+mn-cs"/>
                        </a:rPr>
                        <a:t>Begins when an approved FAM team member</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sends a role change request to the HRIS eMedical inbox. The HRIS team is responsible for establishing the new HSQ Super Coordinator role in the system.</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The HRIS team will complete the process by sending a confirmation of change email to the requestor and the Employee.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kern="1200" dirty="0">
                          <a:solidFill>
                            <a:schemeClr val="dk1"/>
                          </a:solidFill>
                          <a:effectLst/>
                          <a:latin typeface="Calibri" panose="020F0502020204030204" pitchFamily="34" charset="0"/>
                          <a:ea typeface="+mn-ea"/>
                          <a:cs typeface="+mn-cs"/>
                        </a:rPr>
                        <a:t>HRIS and FAM will</a:t>
                      </a:r>
                      <a:r>
                        <a:rPr lang="en-US" sz="1100" kern="1200" baseline="0" dirty="0">
                          <a:solidFill>
                            <a:schemeClr val="dk1"/>
                          </a:solidFill>
                          <a:effectLst/>
                          <a:latin typeface="Calibri" panose="020F0502020204030204" pitchFamily="34" charset="0"/>
                          <a:ea typeface="+mn-ea"/>
                          <a:cs typeface="+mn-cs"/>
                        </a:rPr>
                        <a:t> coordinate on renewals and expirations.</a:t>
                      </a:r>
                      <a:endParaRPr lang="en-US" sz="1100" kern="1200" dirty="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277920">
                <a:tc>
                  <a:txBody>
                    <a:bodyPr/>
                    <a:lstStyle/>
                    <a:p>
                      <a:pPr algn="ctr"/>
                      <a:r>
                        <a:rPr lang="en-US" sz="1100" baseline="0" dirty="0">
                          <a:latin typeface="Calibri" panose="020F0502020204030204" pitchFamily="34" charset="0"/>
                        </a:rPr>
                        <a:t>RMO</a:t>
                      </a:r>
                      <a:endParaRPr lang="en-US" sz="1100" dirty="0">
                        <a:latin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fontAlgn="t">
                        <a:buFont typeface="Arial" panose="020B0604020202020204" pitchFamily="34" charset="0"/>
                        <a:buNone/>
                      </a:pPr>
                      <a:r>
                        <a:rPr lang="en-US" sz="1100" b="1" i="0" u="none" strike="noStrike" dirty="0">
                          <a:solidFill>
                            <a:srgbClr val="000000"/>
                          </a:solidFill>
                          <a:effectLst/>
                          <a:latin typeface="Calibri" panose="020F0502020204030204" pitchFamily="34" charset="0"/>
                        </a:rPr>
                        <a:t>Read rights: </a:t>
                      </a:r>
                      <a:r>
                        <a:rPr lang="en-US" sz="1100" b="0" i="0" u="none" strike="noStrike" dirty="0">
                          <a:solidFill>
                            <a:srgbClr val="000000"/>
                          </a:solidFill>
                          <a:effectLst/>
                          <a:latin typeface="Calibri" panose="020F0502020204030204" pitchFamily="34" charset="0"/>
                        </a:rPr>
                        <a:t>All Employee/AD packets and associated medical records</a:t>
                      </a:r>
                      <a:r>
                        <a:rPr lang="en-US" sz="1100" b="0" i="0" u="none" strike="noStrike" baseline="0" dirty="0">
                          <a:solidFill>
                            <a:srgbClr val="000000"/>
                          </a:solidFill>
                          <a:effectLst/>
                          <a:latin typeface="Calibri" panose="020F0502020204030204" pitchFamily="34" charset="0"/>
                        </a:rPr>
                        <a:t> </a:t>
                      </a:r>
                      <a:endParaRPr lang="en-US" sz="1100" b="0" i="0" u="none" strike="noStrike" baseline="0" dirty="0">
                        <a:solidFill>
                          <a:srgbClr val="000000"/>
                        </a:solidFill>
                        <a:effectLst/>
                        <a:highlight>
                          <a:srgbClr val="FFFF00"/>
                        </a:highlight>
                        <a:latin typeface="Calibri" panose="020F0502020204030204" pitchFamily="34" charset="0"/>
                      </a:endParaRPr>
                    </a:p>
                    <a:p>
                      <a:pPr marL="0" indent="0" algn="l" fontAlgn="t">
                        <a:buFont typeface="Arial" panose="020B0604020202020204" pitchFamily="34" charset="0"/>
                        <a:buNone/>
                      </a:pPr>
                      <a:r>
                        <a:rPr lang="en-US" sz="1100" b="1" i="0" u="none" strike="noStrike" dirty="0">
                          <a:solidFill>
                            <a:srgbClr val="000000"/>
                          </a:solidFill>
                          <a:effectLst/>
                          <a:latin typeface="Calibri" panose="020F0502020204030204" pitchFamily="34" charset="0"/>
                        </a:rPr>
                        <a:t>Ability to:</a:t>
                      </a:r>
                      <a:r>
                        <a:rPr lang="en-US" sz="1100" b="1" i="0" u="none" strike="noStrike" baseline="0" dirty="0">
                          <a:solidFill>
                            <a:srgbClr val="000000"/>
                          </a:solidFill>
                          <a:effectLst/>
                          <a:latin typeface="Calibri" panose="020F0502020204030204" pitchFamily="34" charset="0"/>
                        </a:rPr>
                        <a:t> </a:t>
                      </a:r>
                      <a:r>
                        <a:rPr lang="en-US" sz="1100" b="0" i="0" u="none" strike="noStrike" baseline="0" dirty="0">
                          <a:solidFill>
                            <a:srgbClr val="000000"/>
                          </a:solidFill>
                          <a:effectLst/>
                          <a:latin typeface="Calibri" panose="020F0502020204030204" pitchFamily="34" charset="0"/>
                        </a:rPr>
                        <a:t>P</a:t>
                      </a:r>
                      <a:r>
                        <a:rPr lang="en-US" sz="1100" b="0" i="0" u="none" strike="noStrike" dirty="0">
                          <a:solidFill>
                            <a:srgbClr val="000000"/>
                          </a:solidFill>
                          <a:effectLst/>
                          <a:latin typeface="Calibri" panose="020F0502020204030204" pitchFamily="34" charset="0"/>
                        </a:rPr>
                        <a:t>rovide medical clearance with or without a routine waiver</a:t>
                      </a:r>
                      <a:r>
                        <a:rPr lang="en-US" sz="1100" b="0" i="0" u="none" strike="noStrike" baseline="0" dirty="0">
                          <a:solidFill>
                            <a:srgbClr val="000000"/>
                          </a:solidFill>
                          <a:effectLst/>
                          <a:latin typeface="Calibri" panose="020F0502020204030204" pitchFamily="34" charset="0"/>
                        </a:rPr>
                        <a:t> </a:t>
                      </a:r>
                      <a:r>
                        <a:rPr lang="en-US" sz="1100" b="0" i="0" u="none" strike="noStrike" dirty="0">
                          <a:solidFill>
                            <a:srgbClr val="000000"/>
                          </a:solidFill>
                          <a:effectLst/>
                          <a:latin typeface="Calibri" panose="020F0502020204030204" pitchFamily="34" charset="0"/>
                        </a:rPr>
                        <a:t>for pending OF-178s and AME’s, determine if an individual is medically qualified based on results exams, trigger the Waiver Issuance process or deny medical clearance, provide medical clearance with a waiver and trigger the MRB Waiver Appeal process for Employees or deny medical clearance for ADs for pending waiver requests</a:t>
                      </a:r>
                      <a:endParaRPr lang="en-US" sz="1100" b="0" i="0" u="none" strike="noStrike" dirty="0">
                        <a:solidFill>
                          <a:srgbClr val="000000"/>
                        </a:solidFill>
                        <a:effectLst/>
                        <a:highlight>
                          <a:srgbClr val="FFFF00"/>
                        </a:highligh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kern="1200" dirty="0">
                          <a:solidFill>
                            <a:schemeClr val="dk1"/>
                          </a:solidFill>
                          <a:effectLst/>
                          <a:latin typeface="Calibri" panose="020F0502020204030204" pitchFamily="34" charset="0"/>
                          <a:ea typeface="+mn-ea"/>
                          <a:cs typeface="+mn-cs"/>
                        </a:rPr>
                        <a:t>Begins with an approved FAM team member sending a RMO role request to the HRIS eMedical inbox. The HRIS team is then responsible for establishing the new RMO role in the system and the HRIS team will send a confirmation email to the requestor and the Employee, completing the process.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kern="1200" dirty="0">
                          <a:solidFill>
                            <a:schemeClr val="tx1"/>
                          </a:solidFill>
                          <a:effectLst/>
                          <a:latin typeface="Calibri" panose="020F0502020204030204" pitchFamily="34" charset="0"/>
                          <a:ea typeface="+mn-ea"/>
                          <a:cs typeface="+mn-cs"/>
                        </a:rPr>
                        <a:t>HRIS will set a yearly expiration date for all RMO roles. HRIS and FAM will</a:t>
                      </a:r>
                      <a:r>
                        <a:rPr lang="en-US" sz="1100" kern="1200" baseline="0" dirty="0">
                          <a:solidFill>
                            <a:schemeClr val="tx1"/>
                          </a:solidFill>
                          <a:effectLst/>
                          <a:latin typeface="Calibri" panose="020F0502020204030204" pitchFamily="34" charset="0"/>
                          <a:ea typeface="+mn-ea"/>
                          <a:cs typeface="+mn-cs"/>
                        </a:rPr>
                        <a:t> coordinate on </a:t>
                      </a:r>
                      <a:r>
                        <a:rPr lang="en-US" sz="1100" kern="1200" baseline="0" dirty="0">
                          <a:solidFill>
                            <a:schemeClr val="dk1"/>
                          </a:solidFill>
                          <a:effectLst/>
                          <a:latin typeface="Calibri" panose="020F0502020204030204" pitchFamily="34" charset="0"/>
                          <a:ea typeface="+mn-ea"/>
                          <a:cs typeface="+mn-cs"/>
                        </a:rPr>
                        <a:t>renewals and expirations. </a:t>
                      </a:r>
                      <a:endParaRPr lang="en-US" sz="1100" kern="1200" dirty="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7232724"/>
                  </a:ext>
                </a:extLst>
              </a:tr>
              <a:tr h="12779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latin typeface="Calibri" panose="020F0502020204030204" pitchFamily="34" charset="0"/>
                        </a:rPr>
                        <a:t>WCT Administrator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fontAlgn="t">
                        <a:buFont typeface="Arial" panose="020B0604020202020204" pitchFamily="34" charset="0"/>
                        <a:buNone/>
                      </a:pPr>
                      <a:r>
                        <a:rPr lang="en-US" sz="1100" b="1" i="0" u="none" strike="noStrike" dirty="0">
                          <a:solidFill>
                            <a:srgbClr val="000000"/>
                          </a:solidFill>
                          <a:effectLst/>
                          <a:latin typeface="Calibri" panose="020F0502020204030204" pitchFamily="34" charset="0"/>
                        </a:rPr>
                        <a:t>Ability to: </a:t>
                      </a:r>
                      <a:r>
                        <a:rPr lang="en-US" sz="1100" b="0" i="0" u="none" strike="noStrike" dirty="0">
                          <a:solidFill>
                            <a:srgbClr val="000000"/>
                          </a:solidFill>
                          <a:effectLst/>
                          <a:latin typeface="Calibri" panose="020F0502020204030204" pitchFamily="34" charset="0"/>
                        </a:rPr>
                        <a:t>Generate reports of cleared Employees/ADs by organization code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kern="1200" dirty="0">
                          <a:solidFill>
                            <a:schemeClr val="dk1"/>
                          </a:solidFill>
                          <a:effectLst/>
                          <a:latin typeface="Calibri" panose="020F0502020204030204" pitchFamily="34" charset="0"/>
                          <a:ea typeface="+mn-ea"/>
                          <a:cs typeface="+mn-cs"/>
                        </a:rPr>
                        <a:t>Begins with an approved FAM team member sending a WCT Administrator role request to the HRIS eMedical inbox</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The HRIS team is then responsible for establishing the new WCT Administrator role </a:t>
                      </a:r>
                      <a:r>
                        <a:rPr lang="en-US" sz="1100" kern="1200" baseline="0" dirty="0">
                          <a:solidFill>
                            <a:schemeClr val="dk1"/>
                          </a:solidFill>
                          <a:effectLst/>
                          <a:latin typeface="Calibri" panose="020F0502020204030204" pitchFamily="34" charset="0"/>
                          <a:ea typeface="+mn-ea"/>
                          <a:cs typeface="+mn-cs"/>
                        </a:rPr>
                        <a:t>and </a:t>
                      </a:r>
                      <a:r>
                        <a:rPr lang="en-US" sz="1100" kern="1200" dirty="0">
                          <a:solidFill>
                            <a:schemeClr val="dk1"/>
                          </a:solidFill>
                          <a:effectLst/>
                          <a:latin typeface="Calibri" panose="020F0502020204030204" pitchFamily="34" charset="0"/>
                          <a:ea typeface="+mn-ea"/>
                          <a:cs typeface="+mn-cs"/>
                        </a:rPr>
                        <a:t>HRIS team will send a confirmation email to the requestor and the Employee, completing the process.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kern="1200" dirty="0">
                          <a:solidFill>
                            <a:schemeClr val="dk1"/>
                          </a:solidFill>
                          <a:effectLst/>
                          <a:latin typeface="Calibri" panose="020F0502020204030204" pitchFamily="34" charset="0"/>
                          <a:ea typeface="+mn-ea"/>
                          <a:cs typeface="+mn-cs"/>
                        </a:rPr>
                        <a:t>HRIS and FAM will</a:t>
                      </a:r>
                      <a:r>
                        <a:rPr lang="en-US" sz="1100" kern="1200" baseline="0" dirty="0">
                          <a:solidFill>
                            <a:schemeClr val="dk1"/>
                          </a:solidFill>
                          <a:effectLst/>
                          <a:latin typeface="Calibri" panose="020F0502020204030204" pitchFamily="34" charset="0"/>
                          <a:ea typeface="+mn-ea"/>
                          <a:cs typeface="+mn-cs"/>
                        </a:rPr>
                        <a:t> coordinate on renewals and expirations. </a:t>
                      </a:r>
                      <a:endParaRPr lang="en-US" sz="1100" kern="1200" dirty="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24153965"/>
                  </a:ext>
                </a:extLst>
              </a:tr>
            </a:tbl>
          </a:graphicData>
        </a:graphic>
      </p:graphicFrame>
    </p:spTree>
    <p:extLst>
      <p:ext uri="{BB962C8B-B14F-4D97-AF65-F5344CB8AC3E}">
        <p14:creationId xmlns:p14="http://schemas.microsoft.com/office/powerpoint/2010/main" val="734537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User Roles Administration Through ConnectHR</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95875394"/>
              </p:ext>
            </p:extLst>
          </p:nvPr>
        </p:nvGraphicFramePr>
        <p:xfrm>
          <a:off x="457200" y="1646239"/>
          <a:ext cx="8001000" cy="5118400"/>
        </p:xfrm>
        <a:graphic>
          <a:graphicData uri="http://schemas.openxmlformats.org/drawingml/2006/table">
            <a:tbl>
              <a:tblPr firstRow="1" bandRow="1">
                <a:tableStyleId>{073A0DAA-6AF3-43AB-8588-CEC1D06C72B9}</a:tableStyleId>
              </a:tblPr>
              <a:tblGrid>
                <a:gridCol w="9906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962400">
                  <a:extLst>
                    <a:ext uri="{9D8B030D-6E8A-4147-A177-3AD203B41FA5}">
                      <a16:colId xmlns:a16="http://schemas.microsoft.com/office/drawing/2014/main" val="20002"/>
                    </a:ext>
                  </a:extLst>
                </a:gridCol>
              </a:tblGrid>
              <a:tr h="271721">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Role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Rights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Management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extLst>
                  <a:ext uri="{0D108BD9-81ED-4DB2-BD59-A6C34878D82A}">
                    <a16:rowId xmlns:a16="http://schemas.microsoft.com/office/drawing/2014/main" val="10000"/>
                  </a:ext>
                </a:extLst>
              </a:tr>
              <a:tr h="1277920">
                <a:tc>
                  <a:txBody>
                    <a:bodyPr/>
                    <a:lstStyle/>
                    <a:p>
                      <a:pPr algn="ctr"/>
                      <a:r>
                        <a:rPr lang="en-US" sz="1100" dirty="0">
                          <a:latin typeface="Calibri" panose="020F0502020204030204" pitchFamily="34" charset="0"/>
                        </a:rPr>
                        <a:t>MQP</a:t>
                      </a:r>
                      <a:r>
                        <a:rPr lang="en-US" sz="1100" baseline="0" dirty="0">
                          <a:latin typeface="Calibri" panose="020F0502020204030204" pitchFamily="34" charset="0"/>
                        </a:rPr>
                        <a:t> Office Assistant</a:t>
                      </a:r>
                      <a:endParaRPr lang="en-US" sz="1100" dirty="0">
                        <a:latin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fontAlgn="t">
                        <a:buFont typeface="Arial" panose="020B0604020202020204" pitchFamily="34" charset="0"/>
                        <a:buNone/>
                      </a:pPr>
                      <a:r>
                        <a:rPr lang="en-US" sz="1100" b="1" i="0" u="none" strike="noStrike" dirty="0">
                          <a:solidFill>
                            <a:srgbClr val="000000"/>
                          </a:solidFill>
                          <a:effectLst/>
                          <a:latin typeface="Calibri" panose="020F0502020204030204" pitchFamily="34" charset="0"/>
                        </a:rPr>
                        <a:t>Read rights: </a:t>
                      </a:r>
                      <a:r>
                        <a:rPr lang="en-US" sz="1100" b="0" i="0" u="none" strike="noStrike" dirty="0">
                          <a:solidFill>
                            <a:srgbClr val="000000"/>
                          </a:solidFill>
                          <a:effectLst/>
                          <a:latin typeface="Calibri" panose="020F0502020204030204" pitchFamily="34" charset="0"/>
                        </a:rPr>
                        <a:t>All Designated FS Personnel Confidentiality Agreement forms and HSQ Coordinator designation status. Additionally has a</a:t>
                      </a:r>
                      <a:r>
                        <a:rPr lang="en-US" sz="1100" b="0" i="0" u="none" strike="noStrike" baseline="0" dirty="0">
                          <a:solidFill>
                            <a:srgbClr val="000000"/>
                          </a:solidFill>
                          <a:effectLst/>
                          <a:latin typeface="Calibri" panose="020F0502020204030204" pitchFamily="34" charset="0"/>
                        </a:rPr>
                        <a:t>ll </a:t>
                      </a:r>
                      <a:r>
                        <a:rPr lang="en-US" sz="1100" b="0" i="0" u="none" strike="noStrike" dirty="0">
                          <a:solidFill>
                            <a:srgbClr val="000000"/>
                          </a:solidFill>
                          <a:effectLst/>
                          <a:latin typeface="Calibri" panose="020F0502020204030204" pitchFamily="34" charset="0"/>
                        </a:rPr>
                        <a:t>rights and abilities in eMedical except write rights to Employee/AD medical clearance forms. The user will not be permitted</a:t>
                      </a:r>
                      <a:r>
                        <a:rPr lang="en-US" sz="1100" b="0" i="0" u="none" strike="noStrike" baseline="0" dirty="0">
                          <a:solidFill>
                            <a:srgbClr val="000000"/>
                          </a:solidFill>
                          <a:effectLst/>
                          <a:latin typeface="Calibri" panose="020F0502020204030204" pitchFamily="34" charset="0"/>
                        </a:rPr>
                        <a:t> to assign user roles but has the ability to generate reports. </a:t>
                      </a:r>
                    </a:p>
                    <a:p>
                      <a:pPr marL="0" indent="0" algn="l" fontAlgn="t">
                        <a:buFont typeface="Arial" panose="020B0604020202020204" pitchFamily="34" charset="0"/>
                        <a:buNone/>
                      </a:pPr>
                      <a:r>
                        <a:rPr lang="en-US" sz="1100" b="1" i="0" u="none" strike="noStrike" dirty="0">
                          <a:solidFill>
                            <a:srgbClr val="000000"/>
                          </a:solidFill>
                          <a:effectLst/>
                          <a:latin typeface="Calibri" panose="020F0502020204030204" pitchFamily="34" charset="0"/>
                        </a:rPr>
                        <a:t>Ability to: </a:t>
                      </a:r>
                      <a:r>
                        <a:rPr lang="en-US" sz="1100" b="0" i="0" u="none" strike="noStrike" dirty="0">
                          <a:solidFill>
                            <a:srgbClr val="000000"/>
                          </a:solidFill>
                          <a:effectLst/>
                          <a:latin typeface="Calibri" panose="020F0502020204030204" pitchFamily="34" charset="0"/>
                        </a:rPr>
                        <a:t>Approve or deny the HSQ Coordinator designation</a:t>
                      </a:r>
                      <a:r>
                        <a:rPr lang="en-US" sz="1100" b="0" i="0" u="none" strike="noStrike" baseline="0" dirty="0">
                          <a:solidFill>
                            <a:srgbClr val="000000"/>
                          </a:solidFill>
                          <a:effectLst/>
                          <a:latin typeface="Calibri" panose="020F0502020204030204" pitchFamily="34" charset="0"/>
                        </a:rPr>
                        <a:t>, initiate and approve packets, reassign packets.</a:t>
                      </a:r>
                      <a:endParaRPr lang="en-US" sz="11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b="0" kern="1200" dirty="0">
                          <a:solidFill>
                            <a:schemeClr val="dk1"/>
                          </a:solidFill>
                          <a:effectLst/>
                          <a:latin typeface="Calibri" panose="020F0502020204030204" pitchFamily="34" charset="0"/>
                          <a:ea typeface="+mn-ea"/>
                          <a:cs typeface="+mn-cs"/>
                        </a:rPr>
                        <a:t>B</a:t>
                      </a:r>
                      <a:r>
                        <a:rPr lang="en-US" sz="1100" kern="1200" dirty="0">
                          <a:solidFill>
                            <a:schemeClr val="dk1"/>
                          </a:solidFill>
                          <a:effectLst/>
                          <a:latin typeface="Calibri" panose="020F0502020204030204" pitchFamily="34" charset="0"/>
                          <a:ea typeface="+mn-ea"/>
                          <a:cs typeface="+mn-cs"/>
                        </a:rPr>
                        <a:t>egins with an approved FAM team member</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sending a RMO role request to the HRIS eMedical inbox</a:t>
                      </a:r>
                      <a:r>
                        <a:rPr lang="en-US" sz="1100" kern="1200" dirty="0">
                          <a:solidFill>
                            <a:schemeClr val="tx2"/>
                          </a:solidFill>
                          <a:effectLst/>
                          <a:latin typeface="Calibri" panose="020F0502020204030204" pitchFamily="34" charset="0"/>
                          <a:ea typeface="+mn-ea"/>
                          <a:cs typeface="+mn-cs"/>
                        </a:rPr>
                        <a:t>.</a:t>
                      </a:r>
                      <a:r>
                        <a:rPr lang="en-US" sz="1100" kern="1200" baseline="0" dirty="0">
                          <a:solidFill>
                            <a:srgbClr val="FF0000"/>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The HRIS team is then responsible for establishing the new MQP Office Assistant role in the system </a:t>
                      </a:r>
                      <a:r>
                        <a:rPr lang="en-US" sz="1100" kern="1200" dirty="0">
                          <a:solidFill>
                            <a:schemeClr val="tx2"/>
                          </a:solidFill>
                          <a:effectLst/>
                          <a:latin typeface="Calibri" panose="020F0502020204030204" pitchFamily="34" charset="0"/>
                          <a:ea typeface="+mn-ea"/>
                          <a:cs typeface="+mn-cs"/>
                        </a:rPr>
                        <a:t>sending </a:t>
                      </a:r>
                      <a:r>
                        <a:rPr lang="en-US" sz="1100" kern="1200" dirty="0">
                          <a:solidFill>
                            <a:schemeClr val="dk1"/>
                          </a:solidFill>
                          <a:effectLst/>
                          <a:latin typeface="Calibri" panose="020F0502020204030204" pitchFamily="34" charset="0"/>
                          <a:ea typeface="+mn-ea"/>
                          <a:cs typeface="+mn-cs"/>
                        </a:rPr>
                        <a:t>a confirmation email to the requestor and the Employee, completing the process. </a:t>
                      </a:r>
                      <a:endParaRPr lang="en-US" sz="1100" kern="1200" baseline="0" dirty="0">
                        <a:solidFill>
                          <a:schemeClr val="dk1"/>
                        </a:solidFill>
                        <a:effectLst/>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kern="1200" dirty="0">
                          <a:solidFill>
                            <a:schemeClr val="dk1"/>
                          </a:solidFill>
                          <a:effectLst/>
                          <a:latin typeface="Calibri" panose="020F0502020204030204" pitchFamily="34" charset="0"/>
                          <a:ea typeface="+mn-ea"/>
                          <a:cs typeface="+mn-cs"/>
                        </a:rPr>
                        <a:t>HRIS and FAM will</a:t>
                      </a:r>
                      <a:r>
                        <a:rPr lang="en-US" sz="1100" kern="1200" baseline="0" dirty="0">
                          <a:solidFill>
                            <a:schemeClr val="dk1"/>
                          </a:solidFill>
                          <a:effectLst/>
                          <a:latin typeface="Calibri" panose="020F0502020204030204" pitchFamily="34" charset="0"/>
                          <a:ea typeface="+mn-ea"/>
                          <a:cs typeface="+mn-cs"/>
                        </a:rPr>
                        <a:t> coordinate on renewals and expirations.</a:t>
                      </a:r>
                      <a:endParaRPr lang="en-US" sz="1100" kern="1200" dirty="0">
                        <a:solidFill>
                          <a:schemeClr val="tx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277920">
                <a:tc>
                  <a:txBody>
                    <a:bodyPr/>
                    <a:lstStyle/>
                    <a:p>
                      <a:pPr algn="ctr"/>
                      <a:r>
                        <a:rPr lang="en-US" sz="1100" dirty="0">
                          <a:latin typeface="Calibri" panose="020F0502020204030204" pitchFamily="34" charset="0"/>
                        </a:rPr>
                        <a:t>eMedical Program Manager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US" sz="1100" b="0" i="0" u="none" strike="noStrike" dirty="0">
                          <a:solidFill>
                            <a:srgbClr val="000000"/>
                          </a:solidFill>
                          <a:effectLst/>
                          <a:latin typeface="Calibri" panose="020F0502020204030204" pitchFamily="34" charset="0"/>
                        </a:rPr>
                        <a:t>The</a:t>
                      </a:r>
                      <a:r>
                        <a:rPr lang="en-US" sz="1100" b="0" i="0" u="none" strike="noStrike" baseline="0" dirty="0">
                          <a:solidFill>
                            <a:srgbClr val="000000"/>
                          </a:solidFill>
                          <a:effectLst/>
                          <a:latin typeface="Calibri" panose="020F0502020204030204" pitchFamily="34" charset="0"/>
                        </a:rPr>
                        <a:t> eMedical Program Manager has all </a:t>
                      </a:r>
                      <a:r>
                        <a:rPr lang="en-US" sz="1100" b="0" i="0" u="none" strike="noStrike" dirty="0">
                          <a:solidFill>
                            <a:srgbClr val="000000"/>
                          </a:solidFill>
                          <a:effectLst/>
                          <a:latin typeface="Calibri" panose="020F0502020204030204" pitchFamily="34" charset="0"/>
                        </a:rPr>
                        <a:t>rights and abilities in eMedical except write rights to Employee/AD medical clearance forms. The user will not be permitted</a:t>
                      </a:r>
                      <a:r>
                        <a:rPr lang="en-US" sz="1100" b="0" i="0" u="none" strike="noStrike" baseline="0" dirty="0">
                          <a:solidFill>
                            <a:srgbClr val="000000"/>
                          </a:solidFill>
                          <a:effectLst/>
                          <a:latin typeface="Calibri" panose="020F0502020204030204" pitchFamily="34" charset="0"/>
                        </a:rPr>
                        <a:t> to assign user roles but has the ability to generate reports. </a:t>
                      </a:r>
                      <a:r>
                        <a:rPr lang="en-US" sz="1100" b="0" i="0" u="none" strike="noStrike" dirty="0">
                          <a:solidFill>
                            <a:srgbClr val="000000"/>
                          </a:solidFill>
                          <a:effectLst/>
                          <a:latin typeface="Calibri" panose="020F0502020204030204" pitchFamily="34" charset="0"/>
                        </a:rPr>
                        <a:t>All Designated FS Personnel Confidentiality Agreement forms and HSQ Coordinator designation status. </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US" sz="1100" b="1" i="0" u="none" strike="noStrike" dirty="0">
                          <a:solidFill>
                            <a:srgbClr val="000000"/>
                          </a:solidFill>
                          <a:effectLst/>
                          <a:latin typeface="Calibri" panose="020F0502020204030204" pitchFamily="34" charset="0"/>
                        </a:rPr>
                        <a:t>Ability to: </a:t>
                      </a:r>
                      <a:r>
                        <a:rPr lang="en-US" sz="1100" b="0" i="0" u="none" strike="noStrike" dirty="0">
                          <a:solidFill>
                            <a:srgbClr val="000000"/>
                          </a:solidFill>
                          <a:effectLst/>
                          <a:latin typeface="Calibri" panose="020F0502020204030204" pitchFamily="34" charset="0"/>
                        </a:rPr>
                        <a:t>Approve or deny the HSQ Coordinator designation</a:t>
                      </a:r>
                      <a:r>
                        <a:rPr lang="en-US" sz="1100" b="0" i="0" u="none" strike="noStrike" baseline="0" dirty="0">
                          <a:solidFill>
                            <a:srgbClr val="000000"/>
                          </a:solidFill>
                          <a:effectLst/>
                          <a:latin typeface="Calibri" panose="020F0502020204030204" pitchFamily="34" charset="0"/>
                        </a:rPr>
                        <a:t>, initiate and approve packets, reassign packets.</a:t>
                      </a:r>
                      <a:endParaRPr lang="en-US" sz="11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kern="1200" dirty="0">
                          <a:solidFill>
                            <a:schemeClr val="dk1"/>
                          </a:solidFill>
                          <a:effectLst/>
                          <a:latin typeface="Calibri" panose="020F0502020204030204" pitchFamily="34" charset="0"/>
                          <a:ea typeface="+mn-ea"/>
                          <a:cs typeface="+mn-cs"/>
                        </a:rPr>
                        <a:t>At the request of the eMedical Business Owner or their representative, the eMedical Program Manager role will be assigned by HRIS on a limited basis (1 to 2 people).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kern="1200" dirty="0">
                          <a:solidFill>
                            <a:schemeClr val="dk1"/>
                          </a:solidFill>
                          <a:effectLst/>
                          <a:latin typeface="Calibri" panose="020F0502020204030204" pitchFamily="34" charset="0"/>
                          <a:ea typeface="+mn-ea"/>
                          <a:cs typeface="+mn-cs"/>
                        </a:rPr>
                        <a:t>HRIS and FAM will</a:t>
                      </a:r>
                      <a:r>
                        <a:rPr lang="en-US" sz="1100" kern="1200" baseline="0" dirty="0">
                          <a:solidFill>
                            <a:schemeClr val="dk1"/>
                          </a:solidFill>
                          <a:effectLst/>
                          <a:latin typeface="Calibri" panose="020F0502020204030204" pitchFamily="34" charset="0"/>
                          <a:ea typeface="+mn-ea"/>
                          <a:cs typeface="+mn-cs"/>
                        </a:rPr>
                        <a:t> coordinate as necessary.</a:t>
                      </a:r>
                      <a:endParaRPr lang="en-US" sz="1100" kern="1200" dirty="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7232724"/>
                  </a:ext>
                </a:extLst>
              </a:tr>
              <a:tr h="12779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latin typeface="Calibri" panose="020F0502020204030204" pitchFamily="34" charset="0"/>
                        </a:rPr>
                        <a:t>HRIS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US" sz="1100" b="0" i="0" u="none" strike="noStrike" dirty="0">
                          <a:solidFill>
                            <a:srgbClr val="000000"/>
                          </a:solidFill>
                          <a:effectLst/>
                          <a:latin typeface="Calibri" panose="020F0502020204030204" pitchFamily="34" charset="0"/>
                        </a:rPr>
                        <a:t>HRIS has all rights and abilities in eMedical except write rights to Employee/AD medical clearance forms. </a:t>
                      </a:r>
                      <a:r>
                        <a:rPr lang="en-US" sz="1100" kern="1200" dirty="0">
                          <a:solidFill>
                            <a:schemeClr val="dk1"/>
                          </a:solidFill>
                          <a:effectLst/>
                          <a:latin typeface="Calibri" panose="020F0502020204030204" pitchFamily="34" charset="0"/>
                          <a:ea typeface="+mn-ea"/>
                          <a:cs typeface="+mn-cs"/>
                        </a:rPr>
                        <a:t>Additionally HRIS will maintain full rights as ConnectHR System Administrator role, allowing the HRIS administrator to assign and remove all eMedical user roles as needed</a:t>
                      </a:r>
                      <a:r>
                        <a:rPr lang="en-US" sz="1100" kern="1200" baseline="0" dirty="0">
                          <a:solidFill>
                            <a:schemeClr val="dk1"/>
                          </a:solidFill>
                          <a:effectLst/>
                          <a:latin typeface="Calibri" panose="020F0502020204030204" pitchFamily="34" charset="0"/>
                          <a:ea typeface="+mn-ea"/>
                          <a:cs typeface="+mn-cs"/>
                        </a:rPr>
                        <a:t> </a:t>
                      </a:r>
                      <a:r>
                        <a:rPr lang="en-US" sz="1100" b="0" i="0" u="none" strike="noStrike" baseline="0" dirty="0">
                          <a:solidFill>
                            <a:srgbClr val="000000"/>
                          </a:solidFill>
                          <a:effectLst/>
                          <a:latin typeface="Calibri" panose="020F0502020204030204" pitchFamily="34" charset="0"/>
                        </a:rPr>
                        <a:t>and has the ability to generate reports. </a:t>
                      </a:r>
                      <a:r>
                        <a:rPr lang="en-US" sz="1100" b="0" i="0" u="none" strike="noStrike" dirty="0">
                          <a:solidFill>
                            <a:srgbClr val="000000"/>
                          </a:solidFill>
                          <a:effectLst/>
                          <a:latin typeface="Calibri" panose="020F050202020403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kern="1200" dirty="0">
                          <a:solidFill>
                            <a:schemeClr val="dk1"/>
                          </a:solidFill>
                          <a:effectLst/>
                          <a:latin typeface="Calibri" panose="020F0502020204030204" pitchFamily="34" charset="0"/>
                          <a:ea typeface="+mn-ea"/>
                          <a:cs typeface="+mn-cs"/>
                        </a:rPr>
                        <a:t>Managed internally by the HRIS staff.</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kern="1200" dirty="0">
                          <a:solidFill>
                            <a:schemeClr val="dk1"/>
                          </a:solidFill>
                          <a:effectLst/>
                          <a:latin typeface="Calibri" panose="020F0502020204030204" pitchFamily="34" charset="0"/>
                          <a:ea typeface="+mn-ea"/>
                          <a:cs typeface="+mn-cs"/>
                        </a:rPr>
                        <a:t>Managed internally by the HRIS staff.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24153965"/>
                  </a:ext>
                </a:extLst>
              </a:tr>
            </a:tbl>
          </a:graphicData>
        </a:graphic>
      </p:graphicFrame>
    </p:spTree>
    <p:extLst>
      <p:ext uri="{BB962C8B-B14F-4D97-AF65-F5344CB8AC3E}">
        <p14:creationId xmlns:p14="http://schemas.microsoft.com/office/powerpoint/2010/main" val="1341716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User Roles Administration Through eMedical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71269589"/>
              </p:ext>
            </p:extLst>
          </p:nvPr>
        </p:nvGraphicFramePr>
        <p:xfrm>
          <a:off x="457200" y="1646239"/>
          <a:ext cx="8001000" cy="4846320"/>
        </p:xfrm>
        <a:graphic>
          <a:graphicData uri="http://schemas.openxmlformats.org/drawingml/2006/table">
            <a:tbl>
              <a:tblPr firstRow="1" bandRow="1">
                <a:tableStyleId>{073A0DAA-6AF3-43AB-8588-CEC1D06C72B9}</a:tableStyleId>
              </a:tblPr>
              <a:tblGrid>
                <a:gridCol w="9906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962400">
                  <a:extLst>
                    <a:ext uri="{9D8B030D-6E8A-4147-A177-3AD203B41FA5}">
                      <a16:colId xmlns:a16="http://schemas.microsoft.com/office/drawing/2014/main" val="20002"/>
                    </a:ext>
                  </a:extLst>
                </a:gridCol>
              </a:tblGrid>
              <a:tr h="271721">
                <a:tc>
                  <a:txBody>
                    <a:bodyPr/>
                    <a:lstStyle/>
                    <a:p>
                      <a:pPr algn="ctr"/>
                      <a:r>
                        <a:rPr lang="en-US" sz="1400" b="1" kern="1200" dirty="0">
                          <a:solidFill>
                            <a:schemeClr val="lt1"/>
                          </a:solidFill>
                          <a:latin typeface="Calibri" panose="020F0502020204030204" pitchFamily="34" charset="0"/>
                          <a:ea typeface="+mn-ea"/>
                          <a:cs typeface="+mn-cs"/>
                        </a:rPr>
                        <a:t>Role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Rights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Management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extLst>
                  <a:ext uri="{0D108BD9-81ED-4DB2-BD59-A6C34878D82A}">
                    <a16:rowId xmlns:a16="http://schemas.microsoft.com/office/drawing/2014/main" val="10000"/>
                  </a:ext>
                </a:extLst>
              </a:tr>
              <a:tr h="1277920">
                <a:tc>
                  <a:txBody>
                    <a:bodyPr/>
                    <a:lstStyle/>
                    <a:p>
                      <a:pPr marL="0" algn="ctr" defTabSz="914400" rtl="0" eaLnBrk="1" latinLnBrk="0" hangingPunct="1"/>
                      <a:r>
                        <a:rPr lang="en-US" sz="1100" kern="1200" dirty="0">
                          <a:solidFill>
                            <a:schemeClr val="dk1"/>
                          </a:solidFill>
                          <a:latin typeface="Calibri" panose="020F0502020204030204" pitchFamily="34" charset="0"/>
                          <a:ea typeface="+mn-ea"/>
                          <a:cs typeface="+mn-cs"/>
                        </a:rPr>
                        <a:t>AD Employee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100" b="1" i="0" u="none" strike="noStrike" dirty="0">
                          <a:solidFill>
                            <a:srgbClr val="000000"/>
                          </a:solidFill>
                          <a:effectLst/>
                          <a:latin typeface="Calibri" panose="020F0502020204030204" pitchFamily="34" charset="0"/>
                        </a:rPr>
                        <a:t>Read rights: </a:t>
                      </a:r>
                      <a:r>
                        <a:rPr lang="en-US" sz="1100" b="0" i="0" u="none" strike="noStrike" dirty="0">
                          <a:solidFill>
                            <a:srgbClr val="000000"/>
                          </a:solidFill>
                          <a:effectLst/>
                          <a:latin typeface="Calibri" panose="020F0502020204030204" pitchFamily="34" charset="0"/>
                        </a:rPr>
                        <a:t>All current medical clearance forms and user's AD profile</a:t>
                      </a:r>
                      <a:r>
                        <a:rPr lang="en-US" sz="1100" b="0" i="0" u="none" strike="noStrike" baseline="0" dirty="0">
                          <a:solidFill>
                            <a:srgbClr val="000000"/>
                          </a:solidFill>
                          <a:effectLst/>
                          <a:latin typeface="Calibri" panose="020F0502020204030204" pitchFamily="34" charset="0"/>
                        </a:rPr>
                        <a:t> </a:t>
                      </a:r>
                    </a:p>
                    <a:p>
                      <a:pPr algn="l" fontAlgn="t"/>
                      <a:r>
                        <a:rPr lang="en-US" sz="1100" b="1" i="0" u="none" strike="noStrike" dirty="0">
                          <a:solidFill>
                            <a:srgbClr val="000000"/>
                          </a:solidFill>
                          <a:effectLst/>
                          <a:latin typeface="Calibri" panose="020F0502020204030204" pitchFamily="34" charset="0"/>
                        </a:rPr>
                        <a:t>Write rights: </a:t>
                      </a:r>
                      <a:r>
                        <a:rPr lang="en-US" sz="1100" b="0" i="0" u="none" strike="noStrike" dirty="0">
                          <a:solidFill>
                            <a:srgbClr val="000000"/>
                          </a:solidFill>
                          <a:effectLst/>
                          <a:latin typeface="Calibri" panose="020F0502020204030204" pitchFamily="34" charset="0"/>
                        </a:rPr>
                        <a:t>HSQ, OF-178 Part A,</a:t>
                      </a:r>
                      <a:r>
                        <a:rPr lang="en-US" sz="1100" b="0" i="0" u="none" strike="noStrike" baseline="0" dirty="0">
                          <a:solidFill>
                            <a:srgbClr val="000000"/>
                          </a:solidFill>
                          <a:effectLst/>
                          <a:latin typeface="Calibri" panose="020F0502020204030204" pitchFamily="34" charset="0"/>
                        </a:rPr>
                        <a:t> AME parts A and B, Self Cert, Informed Consent, </a:t>
                      </a:r>
                      <a:r>
                        <a:rPr lang="en-US" sz="1100" b="0" i="0" u="none" strike="noStrike" dirty="0">
                          <a:solidFill>
                            <a:srgbClr val="000000"/>
                          </a:solidFill>
                          <a:effectLst/>
                          <a:latin typeface="Calibri" panose="020F0502020204030204" pitchFamily="34" charset="0"/>
                        </a:rPr>
                        <a:t>waiver request, user's AD profile </a:t>
                      </a:r>
                    </a:p>
                    <a:p>
                      <a:pPr algn="l" fontAlgn="t"/>
                      <a:r>
                        <a:rPr lang="en-US" sz="1100" b="1" i="0" u="none" strike="noStrike" dirty="0">
                          <a:solidFill>
                            <a:srgbClr val="000000"/>
                          </a:solidFill>
                          <a:effectLst/>
                          <a:latin typeface="Calibri" panose="020F0502020204030204" pitchFamily="34" charset="0"/>
                        </a:rPr>
                        <a:t>Ability to: </a:t>
                      </a:r>
                      <a:r>
                        <a:rPr lang="en-US" sz="1100" b="0" i="0" u="none" strike="noStrike" dirty="0">
                          <a:solidFill>
                            <a:srgbClr val="000000"/>
                          </a:solidFill>
                          <a:effectLst/>
                          <a:latin typeface="Calibri" panose="020F0502020204030204" pitchFamily="34" charset="0"/>
                        </a:rPr>
                        <a:t>Upload additional information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b="0" kern="1200" dirty="0">
                          <a:solidFill>
                            <a:schemeClr val="dk1"/>
                          </a:solidFill>
                          <a:effectLst/>
                          <a:latin typeface="Calibri" panose="020F0502020204030204" pitchFamily="34" charset="0"/>
                          <a:ea typeface="+mn-ea"/>
                          <a:cs typeface="+mn-cs"/>
                        </a:rPr>
                        <a:t>M</a:t>
                      </a:r>
                      <a:r>
                        <a:rPr lang="en-US" sz="1100" kern="1200" dirty="0">
                          <a:solidFill>
                            <a:schemeClr val="dk1"/>
                          </a:solidFill>
                          <a:effectLst/>
                          <a:latin typeface="Calibri" panose="020F0502020204030204" pitchFamily="34" charset="0"/>
                          <a:ea typeface="+mn-ea"/>
                          <a:cs typeface="+mn-cs"/>
                        </a:rPr>
                        <a:t>anaged via </a:t>
                      </a:r>
                      <a:r>
                        <a:rPr lang="en-US" sz="1100" kern="1200" dirty="0" err="1">
                          <a:solidFill>
                            <a:schemeClr val="dk1"/>
                          </a:solidFill>
                          <a:effectLst/>
                          <a:latin typeface="Calibri" panose="020F0502020204030204" pitchFamily="34" charset="0"/>
                          <a:ea typeface="+mn-ea"/>
                          <a:cs typeface="+mn-cs"/>
                        </a:rPr>
                        <a:t>Auth</a:t>
                      </a:r>
                      <a:r>
                        <a:rPr lang="en-US" sz="1100" kern="1200" dirty="0">
                          <a:solidFill>
                            <a:schemeClr val="dk1"/>
                          </a:solidFill>
                          <a:effectLst/>
                          <a:latin typeface="Calibri" panose="020F0502020204030204" pitchFamily="34" charset="0"/>
                          <a:ea typeface="+mn-ea"/>
                          <a:cs typeface="+mn-cs"/>
                        </a:rPr>
                        <a:t>, an authentication method similar to ConnectHR that leverages the same protections and securities within GDCII system boundaries. AD users receive a system generated email after their HSQ Coordinator begins their packet. The email contains a URL with a unique token, allowing the AD to proceed to eMedical via </a:t>
                      </a:r>
                      <a:r>
                        <a:rPr lang="en-US" sz="1100" kern="1200" dirty="0" err="1">
                          <a:solidFill>
                            <a:schemeClr val="dk1"/>
                          </a:solidFill>
                          <a:effectLst/>
                          <a:latin typeface="Calibri" panose="020F0502020204030204" pitchFamily="34" charset="0"/>
                          <a:ea typeface="+mn-ea"/>
                          <a:cs typeface="+mn-cs"/>
                        </a:rPr>
                        <a:t>Auth</a:t>
                      </a:r>
                      <a:r>
                        <a:rPr lang="en-US" sz="1100" kern="1200" dirty="0">
                          <a:solidFill>
                            <a:schemeClr val="dk1"/>
                          </a:solidFill>
                          <a:effectLst/>
                          <a:latin typeface="Calibri" panose="020F0502020204030204" pitchFamily="34" charset="0"/>
                          <a:ea typeface="+mn-ea"/>
                          <a:cs typeface="+mn-cs"/>
                        </a:rPr>
                        <a:t> by establishing an account, and completing eMedical required information after login.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b="0" kern="1200" dirty="0">
                          <a:solidFill>
                            <a:schemeClr val="dk1"/>
                          </a:solidFill>
                          <a:effectLst/>
                          <a:latin typeface="Calibri" panose="020F0502020204030204" pitchFamily="34" charset="0"/>
                          <a:ea typeface="+mn-ea"/>
                          <a:cs typeface="+mn-cs"/>
                        </a:rPr>
                        <a:t>Access is</a:t>
                      </a:r>
                      <a:r>
                        <a:rPr lang="en-US" sz="1100" b="0" kern="1200" baseline="0" dirty="0">
                          <a:solidFill>
                            <a:schemeClr val="dk1"/>
                          </a:solidFill>
                          <a:effectLst/>
                          <a:latin typeface="Calibri" panose="020F0502020204030204" pitchFamily="34" charset="0"/>
                          <a:ea typeface="+mn-ea"/>
                          <a:cs typeface="+mn-cs"/>
                        </a:rPr>
                        <a:t> granted to the necessary medical clearance actions on an annual basis as needed. </a:t>
                      </a:r>
                      <a:r>
                        <a:rPr lang="en-US" sz="1100" b="0" kern="1200" baseline="0" dirty="0" err="1">
                          <a:solidFill>
                            <a:schemeClr val="dk1"/>
                          </a:solidFill>
                          <a:effectLst/>
                          <a:latin typeface="Calibri" panose="020F0502020204030204" pitchFamily="34" charset="0"/>
                          <a:ea typeface="+mn-ea"/>
                          <a:cs typeface="+mn-cs"/>
                        </a:rPr>
                        <a:t>Auth</a:t>
                      </a:r>
                      <a:r>
                        <a:rPr lang="en-US" sz="1100" b="0" kern="1200" baseline="0" dirty="0">
                          <a:solidFill>
                            <a:schemeClr val="dk1"/>
                          </a:solidFill>
                          <a:effectLst/>
                          <a:latin typeface="Calibri" panose="020F0502020204030204" pitchFamily="34" charset="0"/>
                          <a:ea typeface="+mn-ea"/>
                          <a:cs typeface="+mn-cs"/>
                        </a:rPr>
                        <a:t> password will expire after 60 days. </a:t>
                      </a:r>
                      <a:endParaRPr lang="en-US" sz="1100" b="0" kern="1200" dirty="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2779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latin typeface="Calibri" panose="020F0502020204030204" pitchFamily="34" charset="0"/>
                        </a:rPr>
                        <a:t>Interim and Temp/1039</a:t>
                      </a:r>
                      <a:r>
                        <a:rPr lang="en-US" sz="1100" baseline="0" dirty="0">
                          <a:latin typeface="Calibri" panose="020F0502020204030204" pitchFamily="34" charset="0"/>
                        </a:rPr>
                        <a:t> Employee</a:t>
                      </a:r>
                      <a:endParaRPr lang="en-US" sz="1100" dirty="0">
                        <a:latin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100" b="1" i="0" u="none" strike="noStrike" dirty="0">
                          <a:solidFill>
                            <a:srgbClr val="000000"/>
                          </a:solidFill>
                          <a:effectLst/>
                          <a:latin typeface="Calibri" panose="020F0502020204030204" pitchFamily="34" charset="0"/>
                        </a:rPr>
                        <a:t>Read rights: </a:t>
                      </a:r>
                      <a:r>
                        <a:rPr lang="en-US" sz="1100" b="0" i="0" u="none" strike="noStrike" dirty="0">
                          <a:solidFill>
                            <a:srgbClr val="000000"/>
                          </a:solidFill>
                          <a:effectLst/>
                          <a:latin typeface="Calibri" panose="020F0502020204030204" pitchFamily="34" charset="0"/>
                        </a:rPr>
                        <a:t>All current medical clearance forms and user's Interim Employee profile</a:t>
                      </a:r>
                      <a:r>
                        <a:rPr lang="en-US" sz="1100" b="0" i="0" u="none" strike="noStrike" baseline="0" dirty="0">
                          <a:solidFill>
                            <a:srgbClr val="000000"/>
                          </a:solidFill>
                          <a:effectLst/>
                          <a:latin typeface="Calibri" panose="020F0502020204030204" pitchFamily="34" charset="0"/>
                        </a:rPr>
                        <a:t> </a:t>
                      </a:r>
                    </a:p>
                    <a:p>
                      <a:pPr algn="l" fontAlgn="t"/>
                      <a:r>
                        <a:rPr lang="en-US" sz="1100" b="1" i="0" u="none" strike="noStrike" dirty="0">
                          <a:solidFill>
                            <a:srgbClr val="000000"/>
                          </a:solidFill>
                          <a:effectLst/>
                          <a:latin typeface="Calibri" panose="020F0502020204030204" pitchFamily="34" charset="0"/>
                        </a:rPr>
                        <a:t>Write rights: </a:t>
                      </a:r>
                      <a:r>
                        <a:rPr lang="en-US" sz="1100" b="0" i="0" u="none" strike="noStrike" dirty="0">
                          <a:solidFill>
                            <a:srgbClr val="000000"/>
                          </a:solidFill>
                          <a:effectLst/>
                          <a:latin typeface="Calibri" panose="020F0502020204030204" pitchFamily="34" charset="0"/>
                        </a:rPr>
                        <a:t>HSQ, OF-178 Part A,</a:t>
                      </a:r>
                      <a:r>
                        <a:rPr lang="en-US" sz="1100" b="0" i="0" u="none" strike="noStrike" baseline="0" dirty="0">
                          <a:solidFill>
                            <a:srgbClr val="000000"/>
                          </a:solidFill>
                          <a:effectLst/>
                          <a:latin typeface="Calibri" panose="020F0502020204030204" pitchFamily="34" charset="0"/>
                        </a:rPr>
                        <a:t> AME Parts A and B, Self-Cert, Informed Consent, </a:t>
                      </a:r>
                      <a:r>
                        <a:rPr lang="en-US" sz="1100" b="0" i="0" u="none" strike="noStrike" dirty="0">
                          <a:solidFill>
                            <a:srgbClr val="000000"/>
                          </a:solidFill>
                          <a:effectLst/>
                          <a:latin typeface="Calibri" panose="020F0502020204030204" pitchFamily="34" charset="0"/>
                        </a:rPr>
                        <a:t>waiver request, user's Interim Employee profile</a:t>
                      </a:r>
                    </a:p>
                    <a:p>
                      <a:pPr algn="l" fontAlgn="t"/>
                      <a:r>
                        <a:rPr lang="en-US" sz="1100" b="1" i="0" u="none" strike="noStrike" dirty="0">
                          <a:solidFill>
                            <a:srgbClr val="000000"/>
                          </a:solidFill>
                          <a:effectLst/>
                          <a:latin typeface="Calibri" panose="020F0502020204030204" pitchFamily="34" charset="0"/>
                        </a:rPr>
                        <a:t>Ability to: </a:t>
                      </a:r>
                      <a:r>
                        <a:rPr lang="en-US" sz="1100" b="0" i="0" u="none" strike="noStrike" dirty="0">
                          <a:solidFill>
                            <a:srgbClr val="000000"/>
                          </a:solidFill>
                          <a:effectLst/>
                          <a:latin typeface="Calibri" panose="020F0502020204030204" pitchFamily="34" charset="0"/>
                        </a:rPr>
                        <a:t>Upload additional information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kern="1200" dirty="0">
                          <a:solidFill>
                            <a:schemeClr val="tx1"/>
                          </a:solidFill>
                          <a:effectLst/>
                          <a:latin typeface="Calibri" panose="020F0502020204030204" pitchFamily="34" charset="0"/>
                          <a:ea typeface="+mn-ea"/>
                          <a:cs typeface="+mn-cs"/>
                        </a:rPr>
                        <a:t>Interim employee</a:t>
                      </a:r>
                      <a:r>
                        <a:rPr lang="en-US" sz="1100" kern="1200" baseline="0" dirty="0">
                          <a:solidFill>
                            <a:schemeClr val="tx1"/>
                          </a:solidFill>
                          <a:effectLst/>
                          <a:latin typeface="Calibri" panose="020F0502020204030204" pitchFamily="34" charset="0"/>
                          <a:ea typeface="+mn-ea"/>
                          <a:cs typeface="+mn-cs"/>
                        </a:rPr>
                        <a:t>s are users </a:t>
                      </a:r>
                      <a:r>
                        <a:rPr lang="en-US" sz="1100" kern="1200" dirty="0">
                          <a:solidFill>
                            <a:schemeClr val="tx1"/>
                          </a:solidFill>
                          <a:effectLst/>
                          <a:latin typeface="Calibri" panose="020F0502020204030204" pitchFamily="34" charset="0"/>
                          <a:ea typeface="+mn-ea"/>
                          <a:cs typeface="+mn-cs"/>
                        </a:rPr>
                        <a:t>who are not yet active employees</a:t>
                      </a:r>
                      <a:r>
                        <a:rPr lang="en-US" sz="1100" kern="1200" baseline="0" dirty="0">
                          <a:solidFill>
                            <a:schemeClr val="tx1"/>
                          </a:solidFill>
                          <a:effectLst/>
                          <a:latin typeface="Calibri" panose="020F0502020204030204" pitchFamily="34" charset="0"/>
                          <a:ea typeface="+mn-ea"/>
                          <a:cs typeface="+mn-cs"/>
                        </a:rPr>
                        <a:t> in FS HRM Systems but are able to access eMedical and begin the qualification process as soon as their eTracker request is authorized. </a:t>
                      </a:r>
                      <a:r>
                        <a:rPr lang="en-US" sz="1100" kern="1200" dirty="0">
                          <a:solidFill>
                            <a:schemeClr val="dk1"/>
                          </a:solidFill>
                          <a:effectLst/>
                          <a:latin typeface="Calibri" panose="020F0502020204030204" pitchFamily="34" charset="0"/>
                          <a:ea typeface="+mn-ea"/>
                          <a:cs typeface="+mn-cs"/>
                        </a:rPr>
                        <a:t>Interim</a:t>
                      </a:r>
                      <a:r>
                        <a:rPr lang="en-US" sz="1100" kern="1200" baseline="0" dirty="0">
                          <a:solidFill>
                            <a:schemeClr val="dk1"/>
                          </a:solidFill>
                          <a:effectLst/>
                          <a:latin typeface="Calibri" panose="020F0502020204030204" pitchFamily="34" charset="0"/>
                          <a:ea typeface="+mn-ea"/>
                          <a:cs typeface="+mn-cs"/>
                        </a:rPr>
                        <a:t> employee </a:t>
                      </a:r>
                      <a:r>
                        <a:rPr lang="en-US" sz="1100" kern="1200" dirty="0">
                          <a:solidFill>
                            <a:schemeClr val="dk1"/>
                          </a:solidFill>
                          <a:effectLst/>
                          <a:latin typeface="Calibri" panose="020F0502020204030204" pitchFamily="34" charset="0"/>
                          <a:ea typeface="+mn-ea"/>
                          <a:cs typeface="+mn-cs"/>
                        </a:rPr>
                        <a:t>accounts are managed via </a:t>
                      </a:r>
                      <a:r>
                        <a:rPr lang="en-US" sz="1100" kern="1200" dirty="0">
                          <a:solidFill>
                            <a:schemeClr val="tx2"/>
                          </a:solidFill>
                          <a:effectLst/>
                          <a:latin typeface="Calibri" panose="020F0502020204030204" pitchFamily="34" charset="0"/>
                          <a:ea typeface="+mn-ea"/>
                          <a:cs typeface="+mn-cs"/>
                        </a:rPr>
                        <a:t>Auth. Interim users receive a system generated email after their HSQ Coordinator </a:t>
                      </a:r>
                      <a:r>
                        <a:rPr lang="en-US" sz="1100" kern="1200" dirty="0">
                          <a:solidFill>
                            <a:schemeClr val="dk1"/>
                          </a:solidFill>
                          <a:effectLst/>
                          <a:latin typeface="Calibri" panose="020F0502020204030204" pitchFamily="34" charset="0"/>
                          <a:ea typeface="+mn-ea"/>
                          <a:cs typeface="+mn-cs"/>
                        </a:rPr>
                        <a:t>begins their packet. The email contains a URL with a unique token, allowing the Interim</a:t>
                      </a:r>
                      <a:r>
                        <a:rPr lang="en-US" sz="1100" kern="1200" baseline="0" dirty="0">
                          <a:solidFill>
                            <a:schemeClr val="dk1"/>
                          </a:solidFill>
                          <a:effectLst/>
                          <a:latin typeface="Calibri" panose="020F0502020204030204" pitchFamily="34" charset="0"/>
                          <a:ea typeface="+mn-ea"/>
                          <a:cs typeface="+mn-cs"/>
                        </a:rPr>
                        <a:t> employee</a:t>
                      </a:r>
                      <a:r>
                        <a:rPr lang="en-US" sz="1100" kern="1200" dirty="0">
                          <a:solidFill>
                            <a:schemeClr val="dk1"/>
                          </a:solidFill>
                          <a:effectLst/>
                          <a:latin typeface="Calibri" panose="020F0502020204030204" pitchFamily="34" charset="0"/>
                          <a:ea typeface="+mn-ea"/>
                          <a:cs typeface="+mn-cs"/>
                        </a:rPr>
                        <a:t> to proceed to eMedical via </a:t>
                      </a:r>
                      <a:r>
                        <a:rPr lang="en-US" sz="1100" kern="1200" dirty="0" err="1">
                          <a:solidFill>
                            <a:schemeClr val="dk1"/>
                          </a:solidFill>
                          <a:effectLst/>
                          <a:latin typeface="Calibri" panose="020F0502020204030204" pitchFamily="34" charset="0"/>
                          <a:ea typeface="+mn-ea"/>
                          <a:cs typeface="+mn-cs"/>
                        </a:rPr>
                        <a:t>Auth</a:t>
                      </a:r>
                      <a:r>
                        <a:rPr lang="en-US" sz="1100" kern="1200" dirty="0">
                          <a:solidFill>
                            <a:schemeClr val="dk1"/>
                          </a:solidFill>
                          <a:effectLst/>
                          <a:latin typeface="Calibri" panose="020F0502020204030204" pitchFamily="34" charset="0"/>
                          <a:ea typeface="+mn-ea"/>
                          <a:cs typeface="+mn-cs"/>
                        </a:rPr>
                        <a:t> by establishing an account, and completing eMedical required information after login.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kern="1200" dirty="0">
                          <a:solidFill>
                            <a:schemeClr val="dk1"/>
                          </a:solidFill>
                          <a:effectLst/>
                          <a:latin typeface="Calibri" panose="020F0502020204030204" pitchFamily="34" charset="0"/>
                          <a:ea typeface="+mn-ea"/>
                          <a:cs typeface="+mn-cs"/>
                        </a:rPr>
                        <a:t>Interim employees</a:t>
                      </a:r>
                      <a:r>
                        <a:rPr lang="en-US" sz="1100" kern="1200" baseline="0" dirty="0">
                          <a:solidFill>
                            <a:schemeClr val="dk1"/>
                          </a:solidFill>
                          <a:effectLst/>
                          <a:latin typeface="Calibri" panose="020F0502020204030204" pitchFamily="34" charset="0"/>
                          <a:ea typeface="+mn-ea"/>
                          <a:cs typeface="+mn-cs"/>
                        </a:rPr>
                        <a:t> are updated to “active” employees </a:t>
                      </a:r>
                      <a:r>
                        <a:rPr lang="en-US" sz="1100" kern="1200" dirty="0">
                          <a:solidFill>
                            <a:schemeClr val="dk1"/>
                          </a:solidFill>
                          <a:effectLst/>
                          <a:latin typeface="Calibri" panose="020F0502020204030204" pitchFamily="34" charset="0"/>
                          <a:ea typeface="+mn-ea"/>
                          <a:cs typeface="+mn-cs"/>
                        </a:rPr>
                        <a:t>when</a:t>
                      </a:r>
                      <a:r>
                        <a:rPr lang="en-US" sz="1100" kern="1200" baseline="0" dirty="0">
                          <a:solidFill>
                            <a:schemeClr val="dk1"/>
                          </a:solidFill>
                          <a:effectLst/>
                          <a:latin typeface="Calibri" panose="020F0502020204030204" pitchFamily="34" charset="0"/>
                          <a:ea typeface="+mn-ea"/>
                          <a:cs typeface="+mn-cs"/>
                        </a:rPr>
                        <a:t> their </a:t>
                      </a:r>
                      <a:r>
                        <a:rPr lang="en-US" sz="1100" kern="1200" dirty="0">
                          <a:solidFill>
                            <a:schemeClr val="dk1"/>
                          </a:solidFill>
                          <a:effectLst/>
                          <a:latin typeface="Calibri" panose="020F0502020204030204" pitchFamily="34" charset="0"/>
                          <a:ea typeface="+mn-ea"/>
                          <a:cs typeface="+mn-cs"/>
                        </a:rPr>
                        <a:t>onboarding process is completed by HRM, and personnel systems are updated with the</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employee data.  Typically, for new employees this process occurs within three weeks after their hire date. Upon their start date they will use ConnectHR</a:t>
                      </a:r>
                      <a:r>
                        <a:rPr lang="en-US" sz="1100" kern="1200" baseline="0" dirty="0">
                          <a:solidFill>
                            <a:schemeClr val="dk1"/>
                          </a:solidFill>
                          <a:effectLst/>
                          <a:latin typeface="Calibri" panose="020F0502020204030204" pitchFamily="34" charset="0"/>
                          <a:ea typeface="+mn-ea"/>
                          <a:cs typeface="+mn-cs"/>
                        </a:rPr>
                        <a:t> </a:t>
                      </a:r>
                      <a:r>
                        <a:rPr lang="en-US" sz="1100" u="none" kern="1200" dirty="0">
                          <a:solidFill>
                            <a:schemeClr val="dk1"/>
                          </a:solidFill>
                          <a:effectLst/>
                          <a:latin typeface="Calibri" panose="020F0502020204030204" pitchFamily="34" charset="0"/>
                          <a:ea typeface="+mn-ea"/>
                          <a:cs typeface="+mn-cs"/>
                          <a:hlinkClick r:id="rId3"/>
                        </a:rPr>
                        <a:t>https://usdafs.connecthr.com</a:t>
                      </a:r>
                      <a:r>
                        <a:rPr lang="en-US" sz="1100" u="none" kern="120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to access the employee-only version of eMedical</a:t>
                      </a:r>
                      <a:r>
                        <a:rPr lang="en-US" sz="1100" kern="1200" baseline="0" dirty="0">
                          <a:solidFill>
                            <a:schemeClr val="dk1"/>
                          </a:solidFill>
                          <a:effectLst/>
                          <a:latin typeface="Calibri" panose="020F0502020204030204" pitchFamily="34" charset="0"/>
                          <a:ea typeface="+mn-ea"/>
                          <a:cs typeface="+mn-cs"/>
                        </a:rPr>
                        <a:t> and</a:t>
                      </a:r>
                      <a:r>
                        <a:rPr lang="en-US" sz="1100" kern="1200" dirty="0">
                          <a:solidFill>
                            <a:schemeClr val="dk1"/>
                          </a:solidFill>
                          <a:effectLst/>
                          <a:latin typeface="Calibri" panose="020F0502020204030204" pitchFamily="34" charset="0"/>
                          <a:ea typeface="+mn-ea"/>
                          <a:cs typeface="+mn-cs"/>
                        </a:rPr>
                        <a:t> </a:t>
                      </a:r>
                      <a:r>
                        <a:rPr lang="en-US" sz="1100" kern="1200" baseline="0" dirty="0">
                          <a:solidFill>
                            <a:schemeClr val="dk1"/>
                          </a:solidFill>
                          <a:effectLst/>
                          <a:latin typeface="Calibri" panose="020F0502020204030204" pitchFamily="34" charset="0"/>
                          <a:ea typeface="+mn-ea"/>
                          <a:cs typeface="+mn-cs"/>
                        </a:rPr>
                        <a:t>the </a:t>
                      </a:r>
                      <a:r>
                        <a:rPr lang="en-US" sz="1100" kern="1200" baseline="0" dirty="0" err="1">
                          <a:solidFill>
                            <a:schemeClr val="dk1"/>
                          </a:solidFill>
                          <a:effectLst/>
                          <a:latin typeface="Calibri" panose="020F0502020204030204" pitchFamily="34" charset="0"/>
                          <a:ea typeface="+mn-ea"/>
                          <a:cs typeface="+mn-cs"/>
                        </a:rPr>
                        <a:t>Auth</a:t>
                      </a:r>
                      <a:r>
                        <a:rPr lang="en-US" sz="1100" kern="1200" baseline="0" dirty="0">
                          <a:solidFill>
                            <a:schemeClr val="dk1"/>
                          </a:solidFill>
                          <a:effectLst/>
                          <a:latin typeface="Calibri" panose="020F0502020204030204" pitchFamily="34" charset="0"/>
                          <a:ea typeface="+mn-ea"/>
                          <a:cs typeface="+mn-cs"/>
                        </a:rPr>
                        <a:t> access is removed.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7232724"/>
                  </a:ext>
                </a:extLst>
              </a:tr>
            </a:tbl>
          </a:graphicData>
        </a:graphic>
      </p:graphicFrame>
    </p:spTree>
    <p:extLst>
      <p:ext uri="{BB962C8B-B14F-4D97-AF65-F5344CB8AC3E}">
        <p14:creationId xmlns:p14="http://schemas.microsoft.com/office/powerpoint/2010/main" val="3727907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User Roles Administration Through eMedical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79062125"/>
              </p:ext>
            </p:extLst>
          </p:nvPr>
        </p:nvGraphicFramePr>
        <p:xfrm>
          <a:off x="457200" y="1646239"/>
          <a:ext cx="8001000" cy="4099241"/>
        </p:xfrm>
        <a:graphic>
          <a:graphicData uri="http://schemas.openxmlformats.org/drawingml/2006/table">
            <a:tbl>
              <a:tblPr firstRow="1" bandRow="1">
                <a:tableStyleId>{073A0DAA-6AF3-43AB-8588-CEC1D06C72B9}</a:tableStyleId>
              </a:tblPr>
              <a:tblGrid>
                <a:gridCol w="9906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962400">
                  <a:extLst>
                    <a:ext uri="{9D8B030D-6E8A-4147-A177-3AD203B41FA5}">
                      <a16:colId xmlns:a16="http://schemas.microsoft.com/office/drawing/2014/main" val="20002"/>
                    </a:ext>
                  </a:extLst>
                </a:gridCol>
              </a:tblGrid>
              <a:tr h="271721">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Role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Rights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Management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extLst>
                  <a:ext uri="{0D108BD9-81ED-4DB2-BD59-A6C34878D82A}">
                    <a16:rowId xmlns:a16="http://schemas.microsoft.com/office/drawing/2014/main" val="10000"/>
                  </a:ext>
                </a:extLst>
              </a:tr>
              <a:tr h="1277920">
                <a:tc>
                  <a:txBody>
                    <a:bodyPr/>
                    <a:lstStyle/>
                    <a:p>
                      <a:pPr algn="ctr"/>
                      <a:r>
                        <a:rPr lang="en-US" sz="1100" dirty="0">
                          <a:latin typeface="Calibri" panose="020F0502020204030204" pitchFamily="34" charset="0"/>
                        </a:rPr>
                        <a:t>Fire Supervisor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100" b="1" i="0" u="none" strike="noStrike" dirty="0">
                          <a:solidFill>
                            <a:srgbClr val="000000"/>
                          </a:solidFill>
                          <a:effectLst/>
                          <a:latin typeface="Calibri" panose="020F0502020204030204" pitchFamily="34" charset="0"/>
                        </a:rPr>
                        <a:t>Read rights:</a:t>
                      </a:r>
                      <a:r>
                        <a:rPr lang="en-US" sz="1100" b="1" i="0" u="none" strike="noStrike" baseline="0" dirty="0">
                          <a:solidFill>
                            <a:srgbClr val="000000"/>
                          </a:solidFill>
                          <a:effectLst/>
                          <a:latin typeface="Calibri" panose="020F0502020204030204" pitchFamily="34" charset="0"/>
                        </a:rPr>
                        <a:t> </a:t>
                      </a:r>
                      <a:r>
                        <a:rPr lang="en-US" sz="1100" b="0" i="0" u="none" strike="noStrike" baseline="0" dirty="0">
                          <a:solidFill>
                            <a:srgbClr val="000000"/>
                          </a:solidFill>
                          <a:effectLst/>
                          <a:latin typeface="Calibri" panose="020F0502020204030204" pitchFamily="34" charset="0"/>
                        </a:rPr>
                        <a:t>A</a:t>
                      </a:r>
                      <a:r>
                        <a:rPr lang="en-US" sz="1100" b="0" i="0" u="none" strike="noStrike" dirty="0">
                          <a:solidFill>
                            <a:srgbClr val="000000"/>
                          </a:solidFill>
                          <a:effectLst/>
                          <a:latin typeface="Calibri" panose="020F0502020204030204" pitchFamily="34" charset="0"/>
                        </a:rPr>
                        <a:t>ssigned Employee/AD profiles (including workflow step, medical clearance status, WCT level and WCT status),</a:t>
                      </a:r>
                      <a:r>
                        <a:rPr lang="en-US" sz="1100" b="0" i="0" u="none" strike="noStrike" baseline="0" dirty="0">
                          <a:solidFill>
                            <a:srgbClr val="000000"/>
                          </a:solidFill>
                          <a:effectLst/>
                          <a:latin typeface="Calibri" panose="020F0502020204030204" pitchFamily="34" charset="0"/>
                        </a:rPr>
                        <a:t> </a:t>
                      </a:r>
                      <a:r>
                        <a:rPr lang="en-US" sz="1100" b="0" i="0" u="none" strike="noStrike" dirty="0">
                          <a:solidFill>
                            <a:srgbClr val="000000"/>
                          </a:solidFill>
                          <a:effectLst/>
                          <a:latin typeface="Calibri" panose="020F0502020204030204" pitchFamily="34" charset="0"/>
                        </a:rPr>
                        <a:t>AD waiver initiation requests (excluding additional uploaded documentation)</a:t>
                      </a:r>
                    </a:p>
                    <a:p>
                      <a:pPr algn="l" fontAlgn="t"/>
                      <a:r>
                        <a:rPr lang="en-US" sz="1100" b="1" i="0" u="none" strike="noStrike" dirty="0">
                          <a:solidFill>
                            <a:srgbClr val="000000"/>
                          </a:solidFill>
                          <a:effectLst/>
                          <a:latin typeface="Calibri" panose="020F0502020204030204" pitchFamily="34" charset="0"/>
                        </a:rPr>
                        <a:t>Ability to: </a:t>
                      </a:r>
                      <a:r>
                        <a:rPr lang="en-US" sz="1100" b="0" i="0" u="none" strike="noStrike" dirty="0">
                          <a:solidFill>
                            <a:srgbClr val="000000"/>
                          </a:solidFill>
                          <a:effectLst/>
                          <a:latin typeface="Calibri" panose="020F0502020204030204" pitchFamily="34" charset="0"/>
                        </a:rPr>
                        <a:t>Approve or reject AD waiver initiation requests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kern="1200" dirty="0">
                          <a:solidFill>
                            <a:schemeClr val="tx1"/>
                          </a:solidFill>
                          <a:effectLst/>
                          <a:latin typeface="Calibri" panose="020F0502020204030204" pitchFamily="34" charset="0"/>
                          <a:ea typeface="+mn-ea"/>
                          <a:cs typeface="+mn-cs"/>
                        </a:rPr>
                        <a:t>Managed via </a:t>
                      </a:r>
                      <a:r>
                        <a:rPr lang="en-US" sz="1100" kern="1200" baseline="0" dirty="0">
                          <a:solidFill>
                            <a:schemeClr val="tx1"/>
                          </a:solidFill>
                          <a:effectLst/>
                          <a:latin typeface="Calibri" panose="020F0502020204030204" pitchFamily="34" charset="0"/>
                          <a:ea typeface="+mn-ea"/>
                          <a:cs typeface="+mn-cs"/>
                        </a:rPr>
                        <a:t>an automated process. Once a user identifies and selects an employee as their Fire Supervisor, the Fire Supervisor Dashboard becomes visible and active, for the identified Fire Supervisor, in the eMedical links via ConnectHR.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kern="1200" dirty="0">
                        <a:solidFill>
                          <a:schemeClr val="tx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916321">
                <a:tc>
                  <a:txBody>
                    <a:bodyPr/>
                    <a:lstStyle/>
                    <a:p>
                      <a:pPr algn="ctr"/>
                      <a:r>
                        <a:rPr lang="en-US" sz="1100" dirty="0">
                          <a:latin typeface="Calibri" panose="020F0502020204030204" pitchFamily="34" charset="0"/>
                        </a:rPr>
                        <a:t>Supervisor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1100" b="1" i="0" u="none" strike="noStrike" dirty="0">
                          <a:solidFill>
                            <a:srgbClr val="000000"/>
                          </a:solidFill>
                          <a:effectLst/>
                          <a:latin typeface="Calibri" panose="020F0502020204030204" pitchFamily="34" charset="0"/>
                        </a:rPr>
                        <a:t>Read rights: </a:t>
                      </a:r>
                      <a:r>
                        <a:rPr lang="en-US" sz="1100" b="0" i="0" u="none" strike="noStrike" dirty="0">
                          <a:solidFill>
                            <a:srgbClr val="000000"/>
                          </a:solidFill>
                          <a:effectLst/>
                          <a:latin typeface="Calibri" panose="020F0502020204030204" pitchFamily="34" charset="0"/>
                        </a:rPr>
                        <a:t>Assigned Employee/AD profiles (including workflow step, medical clearance status, WCT level and WCT status)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kern="1200" dirty="0">
                          <a:solidFill>
                            <a:schemeClr val="tx2"/>
                          </a:solidFill>
                          <a:effectLst/>
                          <a:latin typeface="Calibri" panose="020F0502020204030204" pitchFamily="34" charset="0"/>
                          <a:ea typeface="+mn-ea"/>
                          <a:cs typeface="+mn-cs"/>
                        </a:rPr>
                        <a:t>Supervisor of record is extracted from Paycheck8.</a:t>
                      </a:r>
                      <a:r>
                        <a:rPr lang="en-US" sz="1100" kern="1200" baseline="0" dirty="0">
                          <a:solidFill>
                            <a:schemeClr val="tx2"/>
                          </a:solidFill>
                          <a:effectLst/>
                          <a:latin typeface="Calibri" panose="020F0502020204030204" pitchFamily="34" charset="0"/>
                          <a:ea typeface="+mn-ea"/>
                          <a:cs typeface="+mn-cs"/>
                        </a:rPr>
                        <a:t> If an employee’s supervisor is changed in Paycheck8, the former Supervisor will no longer have read rights to their profile. </a:t>
                      </a:r>
                      <a:endParaRPr lang="en-US" sz="1100" kern="1200" dirty="0">
                        <a:solidFill>
                          <a:schemeClr val="tx2"/>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77232724"/>
                  </a:ext>
                </a:extLst>
              </a:tr>
              <a:tr h="12779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latin typeface="Calibri" panose="020F0502020204030204" pitchFamily="34" charset="0"/>
                        </a:rPr>
                        <a:t>Physician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100" b="1" i="0" u="none" strike="noStrike" dirty="0">
                          <a:solidFill>
                            <a:srgbClr val="000000"/>
                          </a:solidFill>
                          <a:effectLst/>
                          <a:latin typeface="Calibri" panose="020F0502020204030204" pitchFamily="34" charset="0"/>
                        </a:rPr>
                        <a:t>Read rights: </a:t>
                      </a:r>
                      <a:r>
                        <a:rPr lang="en-US" sz="1100" b="0" i="0" u="none" strike="noStrike" dirty="0">
                          <a:solidFill>
                            <a:srgbClr val="000000"/>
                          </a:solidFill>
                          <a:effectLst/>
                          <a:latin typeface="Calibri" panose="020F0502020204030204" pitchFamily="34" charset="0"/>
                        </a:rPr>
                        <a:t>Assigned Employee/AD OF-178s Parts A and B, AME parts A and B</a:t>
                      </a:r>
                    </a:p>
                    <a:p>
                      <a:pPr algn="l" fontAlgn="t"/>
                      <a:r>
                        <a:rPr lang="en-US" sz="1100" b="1" i="0" u="none" strike="noStrike" dirty="0">
                          <a:solidFill>
                            <a:srgbClr val="000000"/>
                          </a:solidFill>
                          <a:effectLst/>
                          <a:latin typeface="Calibri" panose="020F0502020204030204" pitchFamily="34" charset="0"/>
                        </a:rPr>
                        <a:t>Write rights:</a:t>
                      </a:r>
                      <a:r>
                        <a:rPr lang="en-US" sz="1100" b="1" i="0" u="none" strike="noStrike" baseline="0" dirty="0">
                          <a:solidFill>
                            <a:srgbClr val="000000"/>
                          </a:solidFill>
                          <a:effectLst/>
                          <a:latin typeface="Calibri" panose="020F0502020204030204" pitchFamily="34" charset="0"/>
                        </a:rPr>
                        <a:t> </a:t>
                      </a:r>
                      <a:r>
                        <a:rPr lang="en-US" sz="1100" b="0" i="0" u="none" strike="noStrike" baseline="0" dirty="0">
                          <a:solidFill>
                            <a:srgbClr val="000000"/>
                          </a:solidFill>
                          <a:effectLst/>
                          <a:latin typeface="Calibri" panose="020F0502020204030204" pitchFamily="34" charset="0"/>
                        </a:rPr>
                        <a:t>A</a:t>
                      </a:r>
                      <a:r>
                        <a:rPr lang="en-US" sz="1100" b="0" i="0" u="none" strike="noStrike" dirty="0">
                          <a:solidFill>
                            <a:srgbClr val="000000"/>
                          </a:solidFill>
                          <a:effectLst/>
                          <a:latin typeface="Calibri" panose="020F0502020204030204" pitchFamily="34" charset="0"/>
                        </a:rPr>
                        <a:t>ssigned Employee/AD OF-178s and AME Part C</a:t>
                      </a:r>
                      <a:r>
                        <a:rPr lang="en-US" sz="1100" b="0" i="0" u="none" strike="noStrike" baseline="0" dirty="0">
                          <a:solidFill>
                            <a:srgbClr val="000000"/>
                          </a:solidFill>
                          <a:effectLst/>
                          <a:latin typeface="Calibri" panose="020F0502020204030204" pitchFamily="34"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b="0" kern="1200" dirty="0">
                          <a:solidFill>
                            <a:schemeClr val="dk1"/>
                          </a:solidFill>
                          <a:effectLst/>
                          <a:latin typeface="Calibri" panose="020F0502020204030204" pitchFamily="34" charset="0"/>
                          <a:ea typeface="+mn-ea"/>
                          <a:cs typeface="+mn-cs"/>
                        </a:rPr>
                        <a:t>M</a:t>
                      </a:r>
                      <a:r>
                        <a:rPr lang="en-US" sz="1100" kern="1200" dirty="0">
                          <a:solidFill>
                            <a:schemeClr val="dk1"/>
                          </a:solidFill>
                          <a:effectLst/>
                          <a:latin typeface="Calibri" panose="020F0502020204030204" pitchFamily="34" charset="0"/>
                          <a:ea typeface="+mn-ea"/>
                          <a:cs typeface="+mn-cs"/>
                        </a:rPr>
                        <a:t>anaged via Auth.</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Physicians are provided a URL with a unique token that is used to direct them to </a:t>
                      </a:r>
                      <a:r>
                        <a:rPr lang="en-US" sz="1100" kern="1200" dirty="0" err="1">
                          <a:solidFill>
                            <a:schemeClr val="dk1"/>
                          </a:solidFill>
                          <a:effectLst/>
                          <a:latin typeface="Calibri" panose="020F0502020204030204" pitchFamily="34" charset="0"/>
                          <a:ea typeface="+mn-ea"/>
                          <a:cs typeface="+mn-cs"/>
                        </a:rPr>
                        <a:t>Auth</a:t>
                      </a:r>
                      <a:r>
                        <a:rPr lang="en-US" sz="1100" kern="1200" dirty="0">
                          <a:solidFill>
                            <a:schemeClr val="dk1"/>
                          </a:solidFill>
                          <a:effectLst/>
                          <a:latin typeface="Calibri" panose="020F0502020204030204" pitchFamily="34" charset="0"/>
                          <a:ea typeface="+mn-ea"/>
                          <a:cs typeface="+mn-cs"/>
                        </a:rPr>
                        <a:t> to establish credentials and complete eMedical required information after logging in to establish an account. Additionally, anytime a physician logs in to their account, they have the ability to update personal </a:t>
                      </a:r>
                      <a:r>
                        <a:rPr lang="en-US" sz="1100" u="none" kern="1200" dirty="0">
                          <a:solidFill>
                            <a:schemeClr val="dk1"/>
                          </a:solidFill>
                          <a:effectLst/>
                          <a:latin typeface="Calibri" panose="020F0502020204030204" pitchFamily="34" charset="0"/>
                          <a:ea typeface="+mn-ea"/>
                          <a:cs typeface="+mn-cs"/>
                        </a:rPr>
                        <a:t>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b="0" kern="1200" dirty="0">
                          <a:solidFill>
                            <a:schemeClr val="tx2"/>
                          </a:solidFill>
                          <a:effectLst/>
                          <a:latin typeface="Calibri" panose="020F0502020204030204" pitchFamily="34" charset="0"/>
                          <a:ea typeface="+mn-ea"/>
                          <a:cs typeface="+mn-cs"/>
                        </a:rPr>
                        <a:t>Access to the employee/AD’s packet w</a:t>
                      </a:r>
                      <a:r>
                        <a:rPr lang="en-US" sz="1100" b="0" kern="1200" dirty="0">
                          <a:solidFill>
                            <a:schemeClr val="dk1"/>
                          </a:solidFill>
                          <a:effectLst/>
                          <a:latin typeface="Calibri" panose="020F0502020204030204" pitchFamily="34" charset="0"/>
                          <a:ea typeface="+mn-ea"/>
                          <a:cs typeface="+mn-cs"/>
                        </a:rPr>
                        <a:t>ill expire upon submitting the Employee/AD's OF-178. </a:t>
                      </a:r>
                      <a:r>
                        <a:rPr lang="en-US" sz="1100" b="0" kern="1200" dirty="0" err="1">
                          <a:solidFill>
                            <a:schemeClr val="dk1"/>
                          </a:solidFill>
                          <a:effectLst/>
                          <a:latin typeface="Calibri" panose="020F0502020204030204" pitchFamily="34" charset="0"/>
                          <a:ea typeface="+mn-ea"/>
                          <a:cs typeface="+mn-cs"/>
                        </a:rPr>
                        <a:t>Auth</a:t>
                      </a:r>
                      <a:r>
                        <a:rPr lang="en-US" sz="1100" b="0" kern="1200" dirty="0">
                          <a:solidFill>
                            <a:schemeClr val="dk1"/>
                          </a:solidFill>
                          <a:effectLst/>
                          <a:latin typeface="Calibri" panose="020F0502020204030204" pitchFamily="34" charset="0"/>
                          <a:ea typeface="+mn-ea"/>
                          <a:cs typeface="+mn-cs"/>
                        </a:rPr>
                        <a:t> password</a:t>
                      </a:r>
                      <a:r>
                        <a:rPr lang="en-US" sz="1100" b="0" kern="1200" baseline="0" dirty="0">
                          <a:solidFill>
                            <a:schemeClr val="dk1"/>
                          </a:solidFill>
                          <a:effectLst/>
                          <a:latin typeface="Calibri" panose="020F0502020204030204" pitchFamily="34" charset="0"/>
                          <a:ea typeface="+mn-ea"/>
                          <a:cs typeface="+mn-cs"/>
                        </a:rPr>
                        <a:t> will expire after 60 days.</a:t>
                      </a:r>
                      <a:endParaRPr lang="en-US" sz="1100" b="0" u="none" kern="1200" dirty="0">
                        <a:solidFill>
                          <a:srgbClr val="FF0000"/>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44161762"/>
                  </a:ext>
                </a:extLst>
              </a:tr>
            </a:tbl>
          </a:graphicData>
        </a:graphic>
      </p:graphicFrame>
    </p:spTree>
    <p:extLst>
      <p:ext uri="{BB962C8B-B14F-4D97-AF65-F5344CB8AC3E}">
        <p14:creationId xmlns:p14="http://schemas.microsoft.com/office/powerpoint/2010/main" val="405433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User Roles Administration Through eMedical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75821160"/>
              </p:ext>
            </p:extLst>
          </p:nvPr>
        </p:nvGraphicFramePr>
        <p:xfrm>
          <a:off x="457200" y="1646239"/>
          <a:ext cx="8001000" cy="4343400"/>
        </p:xfrm>
        <a:graphic>
          <a:graphicData uri="http://schemas.openxmlformats.org/drawingml/2006/table">
            <a:tbl>
              <a:tblPr firstRow="1" bandRow="1">
                <a:tableStyleId>{073A0DAA-6AF3-43AB-8588-CEC1D06C72B9}</a:tableStyleId>
              </a:tblPr>
              <a:tblGrid>
                <a:gridCol w="9906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962400">
                  <a:extLst>
                    <a:ext uri="{9D8B030D-6E8A-4147-A177-3AD203B41FA5}">
                      <a16:colId xmlns:a16="http://schemas.microsoft.com/office/drawing/2014/main" val="20002"/>
                    </a:ext>
                  </a:extLst>
                </a:gridCol>
              </a:tblGrid>
              <a:tr h="271721">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Role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Rights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Management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extLst>
                  <a:ext uri="{0D108BD9-81ED-4DB2-BD59-A6C34878D82A}">
                    <a16:rowId xmlns:a16="http://schemas.microsoft.com/office/drawing/2014/main" val="10000"/>
                  </a:ext>
                </a:extLst>
              </a:tr>
              <a:tr h="1277920">
                <a:tc>
                  <a:txBody>
                    <a:bodyPr/>
                    <a:lstStyle/>
                    <a:p>
                      <a:pPr algn="ctr"/>
                      <a:r>
                        <a:rPr lang="en-US" sz="1100" dirty="0">
                          <a:latin typeface="Calibri" panose="020F0502020204030204" pitchFamily="34" charset="0"/>
                        </a:rPr>
                        <a:t>ARMO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100" b="1" i="0" u="none" strike="noStrike" dirty="0">
                          <a:solidFill>
                            <a:srgbClr val="000000"/>
                          </a:solidFill>
                          <a:effectLst/>
                          <a:latin typeface="Calibri" panose="020F0502020204030204" pitchFamily="34" charset="0"/>
                        </a:rPr>
                        <a:t>Read rights:</a:t>
                      </a:r>
                      <a:r>
                        <a:rPr lang="en-US" sz="1100" b="1" i="0" u="none" strike="noStrike" baseline="0" dirty="0">
                          <a:solidFill>
                            <a:srgbClr val="000000"/>
                          </a:solidFill>
                          <a:effectLst/>
                          <a:latin typeface="Calibri" panose="020F0502020204030204" pitchFamily="34" charset="0"/>
                        </a:rPr>
                        <a:t> </a:t>
                      </a:r>
                      <a:r>
                        <a:rPr lang="en-US" sz="1100" b="0" i="0" u="none" strike="noStrike" baseline="0" dirty="0">
                          <a:solidFill>
                            <a:srgbClr val="000000"/>
                          </a:solidFill>
                          <a:effectLst/>
                          <a:latin typeface="Calibri" panose="020F0502020204030204" pitchFamily="34" charset="0"/>
                        </a:rPr>
                        <a:t>A</a:t>
                      </a:r>
                      <a:r>
                        <a:rPr lang="en-US" sz="1100" b="0" i="0" u="none" strike="noStrike" dirty="0">
                          <a:solidFill>
                            <a:srgbClr val="000000"/>
                          </a:solidFill>
                          <a:effectLst/>
                          <a:latin typeface="Calibri" panose="020F0502020204030204" pitchFamily="34" charset="0"/>
                        </a:rPr>
                        <a:t>ssigned Employee medical records:  the OF-178 and AME Parts A, B, C, and D,  uploaded information from the Waiver Issuance and MRB Waiver Appeal processes and RMO comments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kern="1200" dirty="0">
                          <a:solidFill>
                            <a:schemeClr val="tx1"/>
                          </a:solidFill>
                          <a:effectLst/>
                          <a:latin typeface="Calibri" panose="020F0502020204030204" pitchFamily="34" charset="0"/>
                          <a:ea typeface="+mn-ea"/>
                          <a:cs typeface="+mn-cs"/>
                        </a:rPr>
                        <a:t>Adjudicating</a:t>
                      </a:r>
                      <a:r>
                        <a:rPr lang="en-US" sz="1100" kern="1200" baseline="0" dirty="0">
                          <a:solidFill>
                            <a:schemeClr val="tx1"/>
                          </a:solidFill>
                          <a:effectLst/>
                          <a:latin typeface="Calibri" panose="020F0502020204030204" pitchFamily="34" charset="0"/>
                          <a:ea typeface="+mn-ea"/>
                          <a:cs typeface="+mn-cs"/>
                        </a:rPr>
                        <a:t> Reviewing Medical Officer (ARMO) is m</a:t>
                      </a:r>
                      <a:r>
                        <a:rPr lang="en-US" sz="1100" kern="1200" dirty="0">
                          <a:solidFill>
                            <a:schemeClr val="tx1"/>
                          </a:solidFill>
                          <a:effectLst/>
                          <a:latin typeface="Calibri" panose="020F0502020204030204" pitchFamily="34" charset="0"/>
                          <a:ea typeface="+mn-ea"/>
                          <a:cs typeface="+mn-cs"/>
                        </a:rPr>
                        <a:t>anaged via eMedical</a:t>
                      </a:r>
                      <a:r>
                        <a:rPr lang="en-US" sz="1100" kern="1200" baseline="0" dirty="0">
                          <a:solidFill>
                            <a:schemeClr val="tx1"/>
                          </a:solidFill>
                          <a:effectLst/>
                          <a:latin typeface="Calibri" panose="020F0502020204030204" pitchFamily="34" charset="0"/>
                          <a:ea typeface="+mn-ea"/>
                          <a:cs typeface="+mn-cs"/>
                        </a:rPr>
                        <a:t> through an automated process. MQP Manager designates employee as an ARMO. The </a:t>
                      </a:r>
                      <a:r>
                        <a:rPr lang="en-US" sz="1100" kern="1200" dirty="0">
                          <a:solidFill>
                            <a:schemeClr val="dk1"/>
                          </a:solidFill>
                          <a:effectLst/>
                          <a:latin typeface="Calibri" panose="020F0502020204030204" pitchFamily="34" charset="0"/>
                          <a:ea typeface="+mn-ea"/>
                          <a:cs typeface="+mn-cs"/>
                        </a:rPr>
                        <a:t>ARMO is provided a URL with a unique token that is used to direct them to </a:t>
                      </a:r>
                      <a:r>
                        <a:rPr lang="en-US" sz="1100" kern="1200" dirty="0" err="1">
                          <a:solidFill>
                            <a:schemeClr val="dk1"/>
                          </a:solidFill>
                          <a:effectLst/>
                          <a:latin typeface="Calibri" panose="020F0502020204030204" pitchFamily="34" charset="0"/>
                          <a:ea typeface="+mn-ea"/>
                          <a:cs typeface="+mn-cs"/>
                        </a:rPr>
                        <a:t>Auth</a:t>
                      </a:r>
                      <a:r>
                        <a:rPr lang="en-US" sz="1100" kern="1200" dirty="0">
                          <a:solidFill>
                            <a:schemeClr val="dk1"/>
                          </a:solidFill>
                          <a:effectLst/>
                          <a:latin typeface="Calibri" panose="020F0502020204030204" pitchFamily="34" charset="0"/>
                          <a:ea typeface="+mn-ea"/>
                          <a:cs typeface="+mn-cs"/>
                        </a:rPr>
                        <a:t> to establish credentials and complete eMedical required information after logging</a:t>
                      </a:r>
                      <a:r>
                        <a:rPr lang="en-US" sz="1100" kern="1200" baseline="0" dirty="0">
                          <a:solidFill>
                            <a:schemeClr val="dk1"/>
                          </a:solidFill>
                          <a:effectLst/>
                          <a:latin typeface="Calibri" panose="020F0502020204030204" pitchFamily="34" charset="0"/>
                          <a:ea typeface="+mn-ea"/>
                          <a:cs typeface="+mn-cs"/>
                        </a:rPr>
                        <a:t> in</a:t>
                      </a:r>
                      <a:r>
                        <a:rPr lang="en-US" sz="1100" kern="1200" dirty="0">
                          <a:solidFill>
                            <a:schemeClr val="dk1"/>
                          </a:solidFill>
                          <a:effectLst/>
                          <a:latin typeface="Calibri" panose="020F0502020204030204" pitchFamily="34" charset="0"/>
                          <a:ea typeface="+mn-ea"/>
                          <a:cs typeface="+mn-cs"/>
                        </a:rPr>
                        <a:t> to establish an account.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b="0" kern="1200" dirty="0">
                          <a:solidFill>
                            <a:schemeClr val="tx2"/>
                          </a:solidFill>
                          <a:effectLst/>
                          <a:latin typeface="Calibri" panose="020F0502020204030204" pitchFamily="34" charset="0"/>
                          <a:ea typeface="+mn-ea"/>
                          <a:cs typeface="+mn-cs"/>
                        </a:rPr>
                        <a:t>Access</a:t>
                      </a:r>
                      <a:r>
                        <a:rPr lang="en-US" sz="1100" b="0" kern="1200" baseline="0" dirty="0">
                          <a:solidFill>
                            <a:schemeClr val="tx2"/>
                          </a:solidFill>
                          <a:effectLst/>
                          <a:latin typeface="Calibri" panose="020F0502020204030204" pitchFamily="34" charset="0"/>
                          <a:ea typeface="+mn-ea"/>
                          <a:cs typeface="+mn-cs"/>
                        </a:rPr>
                        <a:t> to w</a:t>
                      </a:r>
                      <a:r>
                        <a:rPr lang="en-US" sz="1100" b="0" kern="1200" dirty="0">
                          <a:solidFill>
                            <a:schemeClr val="tx2"/>
                          </a:solidFill>
                          <a:effectLst/>
                          <a:latin typeface="Calibri" panose="020F0502020204030204" pitchFamily="34" charset="0"/>
                          <a:ea typeface="+mn-ea"/>
                          <a:cs typeface="+mn-cs"/>
                        </a:rPr>
                        <a:t>aiver</a:t>
                      </a:r>
                      <a:r>
                        <a:rPr lang="en-US" sz="1100" b="0" kern="1200" baseline="0" dirty="0">
                          <a:solidFill>
                            <a:schemeClr val="tx2"/>
                          </a:solidFill>
                          <a:effectLst/>
                          <a:latin typeface="Calibri" panose="020F0502020204030204" pitchFamily="34" charset="0"/>
                          <a:ea typeface="+mn-ea"/>
                          <a:cs typeface="+mn-cs"/>
                        </a:rPr>
                        <a:t> e</a:t>
                      </a:r>
                      <a:r>
                        <a:rPr lang="en-US" sz="1100" b="0" i="0" u="none" strike="noStrike" dirty="0">
                          <a:solidFill>
                            <a:schemeClr val="tx2"/>
                          </a:solidFill>
                          <a:effectLst/>
                          <a:latin typeface="Calibri" panose="020F0502020204030204" pitchFamily="34" charset="0"/>
                        </a:rPr>
                        <a:t>xpires upon MQP Manager MRB waiver determination. </a:t>
                      </a:r>
                      <a:r>
                        <a:rPr lang="en-US" sz="1100" b="0" i="0" u="none" strike="noStrike" dirty="0" err="1">
                          <a:solidFill>
                            <a:schemeClr val="tx2"/>
                          </a:solidFill>
                          <a:effectLst/>
                          <a:latin typeface="Calibri" panose="020F0502020204030204" pitchFamily="34" charset="0"/>
                        </a:rPr>
                        <a:t>Auth</a:t>
                      </a:r>
                      <a:r>
                        <a:rPr lang="en-US" sz="1100" b="0" i="0" u="none" strike="noStrike" dirty="0">
                          <a:solidFill>
                            <a:schemeClr val="tx2"/>
                          </a:solidFill>
                          <a:effectLst/>
                          <a:latin typeface="Calibri" panose="020F0502020204030204" pitchFamily="34" charset="0"/>
                        </a:rPr>
                        <a:t> password will expire after 60 days.</a:t>
                      </a:r>
                      <a:endParaRPr lang="en-US" sz="1100" kern="1200" dirty="0">
                        <a:solidFill>
                          <a:schemeClr val="tx2"/>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2779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latin typeface="Calibri" panose="020F0502020204030204" pitchFamily="34" charset="0"/>
                        </a:rPr>
                        <a:t>Designated FS Personnel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100" b="1" i="0" u="none" strike="noStrike" dirty="0">
                          <a:solidFill>
                            <a:srgbClr val="000000"/>
                          </a:solidFill>
                          <a:effectLst/>
                          <a:latin typeface="Calibri" panose="020F0502020204030204" pitchFamily="34" charset="0"/>
                        </a:rPr>
                        <a:t>Read rights: </a:t>
                      </a:r>
                      <a:r>
                        <a:rPr lang="en-US" sz="1100" b="0" i="0" u="none" strike="noStrike" dirty="0">
                          <a:solidFill>
                            <a:srgbClr val="000000"/>
                          </a:solidFill>
                          <a:effectLst/>
                          <a:latin typeface="Calibri" panose="020F0502020204030204" pitchFamily="34" charset="0"/>
                        </a:rPr>
                        <a:t>User's HSQ Coordinator designation status</a:t>
                      </a:r>
                      <a:r>
                        <a:rPr lang="en-US" sz="1100" b="0" i="0" u="none" strike="noStrike" baseline="0" dirty="0">
                          <a:solidFill>
                            <a:srgbClr val="000000"/>
                          </a:solidFill>
                          <a:effectLst/>
                          <a:latin typeface="Calibri" panose="020F0502020204030204" pitchFamily="34" charset="0"/>
                        </a:rPr>
                        <a:t> and u</a:t>
                      </a:r>
                      <a:r>
                        <a:rPr lang="en-US" sz="1100" b="0" i="0" u="none" strike="noStrike" dirty="0">
                          <a:solidFill>
                            <a:srgbClr val="000000"/>
                          </a:solidFill>
                          <a:effectLst/>
                          <a:latin typeface="Calibri" panose="020F0502020204030204" pitchFamily="34" charset="0"/>
                        </a:rPr>
                        <a:t>ser's Confidentiality Agreement form</a:t>
                      </a:r>
                    </a:p>
                    <a:p>
                      <a:pPr algn="l" fontAlgn="t"/>
                      <a:r>
                        <a:rPr lang="en-US" sz="1100" b="1" i="0" u="none" strike="noStrike" dirty="0">
                          <a:solidFill>
                            <a:srgbClr val="000000"/>
                          </a:solidFill>
                          <a:effectLst/>
                          <a:latin typeface="Calibri" panose="020F0502020204030204" pitchFamily="34" charset="0"/>
                        </a:rPr>
                        <a:t>Write rights: </a:t>
                      </a:r>
                      <a:r>
                        <a:rPr lang="en-US" sz="1100" b="0" i="0" u="none" strike="noStrike" dirty="0">
                          <a:solidFill>
                            <a:srgbClr val="000000"/>
                          </a:solidFill>
                          <a:effectLst/>
                          <a:latin typeface="Calibri" panose="020F0502020204030204" pitchFamily="34" charset="0"/>
                        </a:rPr>
                        <a:t>User's Confidentiality Agreement form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kern="1200" dirty="0">
                          <a:solidFill>
                            <a:schemeClr val="tx1"/>
                          </a:solidFill>
                          <a:effectLst/>
                          <a:latin typeface="Calibri" panose="020F0502020204030204" pitchFamily="34" charset="0"/>
                          <a:ea typeface="+mn-ea"/>
                          <a:cs typeface="+mn-cs"/>
                        </a:rPr>
                        <a:t>Designated</a:t>
                      </a:r>
                      <a:r>
                        <a:rPr lang="en-US" sz="1100" kern="1200" baseline="0" dirty="0">
                          <a:solidFill>
                            <a:schemeClr val="tx1"/>
                          </a:solidFill>
                          <a:effectLst/>
                          <a:latin typeface="Calibri" panose="020F0502020204030204" pitchFamily="34" charset="0"/>
                          <a:ea typeface="+mn-ea"/>
                          <a:cs typeface="+mn-cs"/>
                        </a:rPr>
                        <a:t> FS Personnel </a:t>
                      </a:r>
                      <a:r>
                        <a:rPr lang="en-US" sz="1100" kern="1200" dirty="0">
                          <a:solidFill>
                            <a:schemeClr val="tx1"/>
                          </a:solidFill>
                          <a:effectLst/>
                          <a:latin typeface="Calibri" panose="020F0502020204030204" pitchFamily="34" charset="0"/>
                          <a:ea typeface="+mn-ea"/>
                          <a:cs typeface="+mn-cs"/>
                        </a:rPr>
                        <a:t>employee</a:t>
                      </a:r>
                      <a:r>
                        <a:rPr lang="en-US" sz="1100" kern="1200" baseline="0" dirty="0">
                          <a:solidFill>
                            <a:schemeClr val="tx1"/>
                          </a:solidFill>
                          <a:effectLst/>
                          <a:latin typeface="Calibri" panose="020F0502020204030204" pitchFamily="34" charset="0"/>
                          <a:ea typeface="+mn-ea"/>
                          <a:cs typeface="+mn-cs"/>
                        </a:rPr>
                        <a:t>s are users </a:t>
                      </a:r>
                      <a:r>
                        <a:rPr lang="en-US" sz="1100" kern="1200" dirty="0">
                          <a:solidFill>
                            <a:schemeClr val="tx1"/>
                          </a:solidFill>
                          <a:effectLst/>
                          <a:latin typeface="Calibri" panose="020F0502020204030204" pitchFamily="34" charset="0"/>
                          <a:ea typeface="+mn-ea"/>
                          <a:cs typeface="+mn-cs"/>
                        </a:rPr>
                        <a:t>who are nominated to be HSQ Coordinators through the eMedical system.</a:t>
                      </a:r>
                      <a:r>
                        <a:rPr lang="en-US" sz="1100" kern="1200" baseline="0" dirty="0">
                          <a:solidFill>
                            <a:schemeClr val="tx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Once the nominated employee has been approved by</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the MQP</a:t>
                      </a:r>
                      <a:r>
                        <a:rPr lang="en-US" sz="1100" kern="1200" baseline="0" dirty="0">
                          <a:solidFill>
                            <a:schemeClr val="dk1"/>
                          </a:solidFill>
                          <a:effectLst/>
                          <a:latin typeface="Calibri" panose="020F0502020204030204" pitchFamily="34" charset="0"/>
                          <a:ea typeface="+mn-ea"/>
                          <a:cs typeface="+mn-cs"/>
                        </a:rPr>
                        <a:t> Office Assistant </a:t>
                      </a:r>
                      <a:r>
                        <a:rPr lang="en-US" sz="1100" kern="1200" dirty="0">
                          <a:solidFill>
                            <a:schemeClr val="dk1"/>
                          </a:solidFill>
                          <a:effectLst/>
                          <a:latin typeface="Calibri" panose="020F0502020204030204" pitchFamily="34" charset="0"/>
                          <a:ea typeface="+mn-ea"/>
                          <a:cs typeface="+mn-cs"/>
                        </a:rPr>
                        <a:t>to be an HSQ Coordinator, an email notification is delivered to the HRIS eMedical inbox.</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This email notifies HRIS that a role change is needed for the employee to become an HSQ Coordinator.</a:t>
                      </a:r>
                      <a:r>
                        <a:rPr lang="en-US" sz="1100" kern="1200" baseline="0" dirty="0">
                          <a:solidFill>
                            <a:schemeClr val="dk1"/>
                          </a:solidFill>
                          <a:effectLst/>
                          <a:latin typeface="Calibri" panose="020F0502020204030204" pitchFamily="34" charset="0"/>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kern="1200" dirty="0">
                          <a:solidFill>
                            <a:schemeClr val="dk1"/>
                          </a:solidFill>
                          <a:effectLst/>
                          <a:latin typeface="Calibri" panose="020F0502020204030204" pitchFamily="34" charset="0"/>
                          <a:ea typeface="+mn-ea"/>
                          <a:cs typeface="+mn-cs"/>
                        </a:rPr>
                        <a:t>The HRIS team is responsible for establishing the new HSQ Coordinator role in the system.</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Once the new role is established by HRIS, an automatic confirmation email is delivered to the employee with a ‘cc’ to the MQP Office Assistant, informing the employee that they are now an HSQ Coordinator and the process is complete. </a:t>
                      </a:r>
                      <a:r>
                        <a:rPr lang="en-US" sz="1100" kern="1200" dirty="0">
                          <a:solidFill>
                            <a:schemeClr val="tx1"/>
                          </a:solidFill>
                          <a:effectLst/>
                          <a:latin typeface="Calibri" panose="020F0502020204030204" pitchFamily="34" charset="0"/>
                          <a:ea typeface="+mn-ea"/>
                          <a:cs typeface="+mn-cs"/>
                        </a:rPr>
                        <a:t>HRIS will set a yearly expiration date for all HSQ Coordinator roles. HRIS and FAM will</a:t>
                      </a:r>
                      <a:r>
                        <a:rPr lang="en-US" sz="1100" kern="1200" baseline="0" dirty="0">
                          <a:solidFill>
                            <a:schemeClr val="tx1"/>
                          </a:solidFill>
                          <a:effectLst/>
                          <a:latin typeface="Calibri" panose="020F0502020204030204" pitchFamily="34" charset="0"/>
                          <a:ea typeface="+mn-ea"/>
                          <a:cs typeface="+mn-cs"/>
                        </a:rPr>
                        <a:t> coordinate on renewals and expirations</a:t>
                      </a:r>
                      <a:r>
                        <a:rPr lang="en-US" sz="1100" kern="1200" baseline="0" dirty="0">
                          <a:solidFill>
                            <a:schemeClr val="dk1"/>
                          </a:solidFill>
                          <a:effectLst/>
                          <a:latin typeface="Calibri" panose="020F0502020204030204" pitchFamily="34" charset="0"/>
                          <a:ea typeface="+mn-ea"/>
                          <a:cs typeface="+mn-cs"/>
                        </a:rPr>
                        <a:t>. </a:t>
                      </a:r>
                      <a:endParaRPr lang="en-US" sz="1100" kern="1200" dirty="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7232724"/>
                  </a:ext>
                </a:extLst>
              </a:tr>
            </a:tbl>
          </a:graphicData>
        </a:graphic>
      </p:graphicFrame>
    </p:spTree>
    <p:extLst>
      <p:ext uri="{BB962C8B-B14F-4D97-AF65-F5344CB8AC3E}">
        <p14:creationId xmlns:p14="http://schemas.microsoft.com/office/powerpoint/2010/main" val="2083659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User Roles Administration Through eMedical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61273450"/>
              </p:ext>
            </p:extLst>
          </p:nvPr>
        </p:nvGraphicFramePr>
        <p:xfrm>
          <a:off x="457200" y="1646239"/>
          <a:ext cx="8001000" cy="1582720"/>
        </p:xfrm>
        <a:graphic>
          <a:graphicData uri="http://schemas.openxmlformats.org/drawingml/2006/table">
            <a:tbl>
              <a:tblPr firstRow="1" bandRow="1">
                <a:tableStyleId>{073A0DAA-6AF3-43AB-8588-CEC1D06C72B9}</a:tableStyleId>
              </a:tblPr>
              <a:tblGrid>
                <a:gridCol w="9906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962400">
                  <a:extLst>
                    <a:ext uri="{9D8B030D-6E8A-4147-A177-3AD203B41FA5}">
                      <a16:colId xmlns:a16="http://schemas.microsoft.com/office/drawing/2014/main" val="20002"/>
                    </a:ext>
                  </a:extLst>
                </a:gridCol>
              </a:tblGrid>
              <a:tr h="271721">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Role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Rights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tc>
                  <a:txBody>
                    <a:bodyPr/>
                    <a:lstStyle/>
                    <a:p>
                      <a:pPr marL="0" algn="ctr" defTabSz="914400" rtl="0" eaLnBrk="1" latinLnBrk="0" hangingPunct="1"/>
                      <a:r>
                        <a:rPr lang="en-US" sz="1400" b="1" kern="1200" dirty="0">
                          <a:solidFill>
                            <a:schemeClr val="lt1"/>
                          </a:solidFill>
                          <a:latin typeface="Calibri" panose="020F0502020204030204" pitchFamily="34" charset="0"/>
                          <a:ea typeface="+mn-ea"/>
                          <a:cs typeface="+mn-cs"/>
                        </a:rPr>
                        <a:t>Management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801"/>
                    </a:solidFill>
                  </a:tcPr>
                </a:tc>
                <a:extLst>
                  <a:ext uri="{0D108BD9-81ED-4DB2-BD59-A6C34878D82A}">
                    <a16:rowId xmlns:a16="http://schemas.microsoft.com/office/drawing/2014/main" val="10000"/>
                  </a:ext>
                </a:extLst>
              </a:tr>
              <a:tr h="12779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err="1">
                          <a:latin typeface="Calibri" panose="020F0502020204030204" pitchFamily="34" charset="0"/>
                        </a:rPr>
                        <a:t>Auth</a:t>
                      </a:r>
                      <a:r>
                        <a:rPr lang="en-US" sz="1100" dirty="0">
                          <a:latin typeface="Calibri" panose="020F0502020204030204" pitchFamily="34" charset="0"/>
                        </a:rPr>
                        <a:t> System Administrator </a:t>
                      </a:r>
                      <a:br>
                        <a:rPr lang="en-US" sz="1100" dirty="0">
                          <a:latin typeface="Calibri" panose="020F0502020204030204" pitchFamily="34" charset="0"/>
                        </a:rPr>
                      </a:br>
                      <a:r>
                        <a:rPr lang="en-US" sz="1100" dirty="0">
                          <a:latin typeface="Calibri" panose="020F0502020204030204" pitchFamily="34" charset="0"/>
                        </a:rPr>
                        <a:t>(External Site)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t"/>
                      <a:r>
                        <a:rPr lang="en-US" sz="1100" b="1" i="0" u="none" strike="noStrike" baseline="0" dirty="0">
                          <a:solidFill>
                            <a:srgbClr val="000000"/>
                          </a:solidFill>
                          <a:effectLst/>
                          <a:latin typeface="Calibri" panose="020F0502020204030204" pitchFamily="34" charset="0"/>
                        </a:rPr>
                        <a:t>Ability to: </a:t>
                      </a:r>
                      <a:r>
                        <a:rPr lang="en-US" sz="1100" b="0" i="0" u="none" strike="noStrike" baseline="0" dirty="0">
                          <a:solidFill>
                            <a:srgbClr val="000000"/>
                          </a:solidFill>
                          <a:effectLst/>
                          <a:latin typeface="Calibri" panose="020F0502020204030204" pitchFamily="34" charset="0"/>
                        </a:rPr>
                        <a:t>Manage AD, Physician, Interim Employee Users, and ARMO (e.g., view profile, change password, reset password, reset security questions, manage contacts)</a:t>
                      </a:r>
                      <a:endParaRPr lang="en-US" sz="11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Activation: </a:t>
                      </a:r>
                      <a:r>
                        <a:rPr lang="en-US" sz="1100" b="0" kern="1200" dirty="0">
                          <a:solidFill>
                            <a:schemeClr val="dk1"/>
                          </a:solidFill>
                          <a:effectLst/>
                          <a:latin typeface="Calibri" panose="020F0502020204030204" pitchFamily="34" charset="0"/>
                          <a:ea typeface="+mn-ea"/>
                          <a:cs typeface="+mn-cs"/>
                        </a:rPr>
                        <a:t>M</a:t>
                      </a:r>
                      <a:r>
                        <a:rPr lang="en-US" sz="1100" kern="1200" dirty="0">
                          <a:solidFill>
                            <a:schemeClr val="dk1"/>
                          </a:solidFill>
                          <a:effectLst/>
                          <a:latin typeface="Calibri" panose="020F0502020204030204" pitchFamily="34" charset="0"/>
                          <a:ea typeface="+mn-ea"/>
                          <a:cs typeface="+mn-cs"/>
                        </a:rPr>
                        <a:t>anaged through the eMedical </a:t>
                      </a:r>
                      <a:r>
                        <a:rPr lang="en-US" sz="1100" kern="1200" dirty="0" err="1">
                          <a:solidFill>
                            <a:schemeClr val="dk1"/>
                          </a:solidFill>
                          <a:effectLst/>
                          <a:latin typeface="Calibri" panose="020F0502020204030204" pitchFamily="34" charset="0"/>
                          <a:ea typeface="+mn-ea"/>
                          <a:cs typeface="+mn-cs"/>
                        </a:rPr>
                        <a:t>Auth</a:t>
                      </a:r>
                      <a:r>
                        <a:rPr lang="en-US" sz="1100" kern="1200" dirty="0">
                          <a:solidFill>
                            <a:schemeClr val="dk1"/>
                          </a:solidFill>
                          <a:effectLst/>
                          <a:latin typeface="Calibri" panose="020F0502020204030204" pitchFamily="34" charset="0"/>
                          <a:ea typeface="+mn-ea"/>
                          <a:cs typeface="+mn-cs"/>
                        </a:rPr>
                        <a:t> Site.</a:t>
                      </a:r>
                      <a:r>
                        <a:rPr lang="en-US" sz="1100" kern="1200" baseline="0" dirty="0">
                          <a:solidFill>
                            <a:schemeClr val="dk1"/>
                          </a:solidFill>
                          <a:effectLst/>
                          <a:latin typeface="Calibri" panose="020F0502020204030204" pitchFamily="34" charset="0"/>
                          <a:ea typeface="+mn-ea"/>
                          <a:cs typeface="+mn-cs"/>
                        </a:rPr>
                        <a:t> </a:t>
                      </a:r>
                      <a:r>
                        <a:rPr lang="en-US" sz="1100" kern="1200" dirty="0">
                          <a:solidFill>
                            <a:schemeClr val="dk1"/>
                          </a:solidFill>
                          <a:effectLst/>
                          <a:latin typeface="Calibri" panose="020F0502020204030204" pitchFamily="34" charset="0"/>
                          <a:ea typeface="+mn-ea"/>
                          <a:cs typeface="+mn-cs"/>
                        </a:rPr>
                        <a:t>Initial</a:t>
                      </a:r>
                      <a:r>
                        <a:rPr lang="en-US" sz="1100" kern="1200" baseline="0" dirty="0">
                          <a:solidFill>
                            <a:schemeClr val="dk1"/>
                          </a:solidFill>
                          <a:effectLst/>
                          <a:latin typeface="Calibri" panose="020F0502020204030204" pitchFamily="34" charset="0"/>
                          <a:ea typeface="+mn-ea"/>
                          <a:cs typeface="+mn-cs"/>
                        </a:rPr>
                        <a:t> Administrator access is managed by the vendor GDCII. This role should be limited to 1-2 FAM personnel and 1 HRIS Program Manager.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kern="1200" dirty="0">
                          <a:solidFill>
                            <a:schemeClr val="dk1"/>
                          </a:solidFill>
                          <a:effectLst/>
                          <a:latin typeface="Calibri" panose="020F0502020204030204" pitchFamily="34" charset="0"/>
                          <a:ea typeface="+mn-ea"/>
                          <a:cs typeface="+mn-cs"/>
                        </a:rPr>
                        <a:t>Deactivation: </a:t>
                      </a:r>
                      <a:r>
                        <a:rPr lang="en-US" sz="1100" b="0" kern="1200" dirty="0">
                          <a:solidFill>
                            <a:schemeClr val="dk1"/>
                          </a:solidFill>
                          <a:effectLst/>
                          <a:latin typeface="Calibri" panose="020F0502020204030204" pitchFamily="34" charset="0"/>
                          <a:ea typeface="+mn-ea"/>
                          <a:cs typeface="+mn-cs"/>
                        </a:rPr>
                        <a:t>GDCII will coordinate with FAM and HRIS </a:t>
                      </a:r>
                      <a:r>
                        <a:rPr lang="en-US" sz="1100" kern="1200" baseline="0" dirty="0">
                          <a:solidFill>
                            <a:schemeClr val="dk1"/>
                          </a:solidFill>
                          <a:effectLst/>
                          <a:latin typeface="Calibri" panose="020F0502020204030204" pitchFamily="34" charset="0"/>
                          <a:ea typeface="+mn-ea"/>
                          <a:cs typeface="+mn-cs"/>
                        </a:rPr>
                        <a:t>as necessary.</a:t>
                      </a:r>
                      <a:endParaRPr lang="en-US" sz="1100" kern="1200" dirty="0">
                        <a:solidFill>
                          <a:schemeClr val="dk1"/>
                        </a:solidFill>
                        <a:effectLst/>
                        <a:latin typeface="Calibri" panose="020F050202020403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44161762"/>
                  </a:ext>
                </a:extLst>
              </a:tr>
            </a:tbl>
          </a:graphicData>
        </a:graphic>
      </p:graphicFrame>
    </p:spTree>
    <p:extLst>
      <p:ext uri="{BB962C8B-B14F-4D97-AF65-F5344CB8AC3E}">
        <p14:creationId xmlns:p14="http://schemas.microsoft.com/office/powerpoint/2010/main" val="346234279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orest Service Final template">
  <a:themeElements>
    <a:clrScheme name="Forest Service Final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rest Service Final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Forest Service Final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orest Service Final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orest Service Final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orest Service Final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orest Service Final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orest Service Final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orest Service Final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orest Service Final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orest Service Final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orest Service Final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orest Service Final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orest Service Final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Forest Service Final template">
  <a:themeElements>
    <a:clrScheme name="Forest Service Final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rest Service Final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Forest Service Final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orest Service Final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orest Service Final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orest Service Final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orest Service Final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orest Service Final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orest Service Final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orest Service Final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orest Service Final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orest Service Final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orest Service Final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orest Service Final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CE75C399BBB074A884F55AF614AAC63" ma:contentTypeVersion="0" ma:contentTypeDescription="Create a new document." ma:contentTypeScope="" ma:versionID="e4a3acc78262c34b6210b61c3af40cce">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893E66E-8F73-4E43-A35D-BFC355658B82}">
  <ds:schemaRefs>
    <ds:schemaRef ds:uri="http://schemas.microsoft.com/sharepoint/v3/contenttype/forms"/>
  </ds:schemaRefs>
</ds:datastoreItem>
</file>

<file path=customXml/itemProps2.xml><?xml version="1.0" encoding="utf-8"?>
<ds:datastoreItem xmlns:ds="http://schemas.openxmlformats.org/officeDocument/2006/customXml" ds:itemID="{3D06444B-18F7-4953-A403-599299D08C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AA974D7-E680-444B-A292-C9D7AB376302}">
  <ds:schemaRefs>
    <ds:schemaRef ds:uri="http://schemas.microsoft.com/office/2006/metadata/properties"/>
    <ds:schemaRef ds:uri="http://schemas.openxmlformats.org/package/2006/metadata/core-properties"/>
    <ds:schemaRef ds:uri="http://purl.org/dc/terms/"/>
    <ds:schemaRef ds:uri="http://www.w3.org/XML/1998/namespace"/>
    <ds:schemaRef ds:uri="http://schemas.microsoft.com/office/2006/documentManagement/types"/>
    <ds:schemaRef ds:uri="http://schemas.microsoft.com/office/infopath/2007/PartnerControls"/>
    <ds:schemaRef ds:uri="http://purl.org/dc/elements/1.1/"/>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11610</TotalTime>
  <Words>2415</Words>
  <Application>Microsoft Office PowerPoint</Application>
  <PresentationFormat>On-screen Show (4:3)</PresentationFormat>
  <Paragraphs>138</Paragraphs>
  <Slides>10</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Times New Roman</vt:lpstr>
      <vt:lpstr>Wingdings</vt:lpstr>
      <vt:lpstr>Forest Service Final template</vt:lpstr>
      <vt:lpstr>1_Forest Service Final template</vt:lpstr>
      <vt:lpstr>PowerPoint Presentation</vt:lpstr>
      <vt:lpstr>Purpose</vt:lpstr>
      <vt:lpstr>User Roles Administration Through ConnectHR</vt:lpstr>
      <vt:lpstr>User Roles Administration Through ConnectHR</vt:lpstr>
      <vt:lpstr>User Roles Administration Through ConnectHR</vt:lpstr>
      <vt:lpstr>User Roles Administration Through eMedical </vt:lpstr>
      <vt:lpstr>User Roles Administration Through eMedical </vt:lpstr>
      <vt:lpstr>User Roles Administration Through eMedical </vt:lpstr>
      <vt:lpstr>User Roles Administration Through eMedical </vt:lpstr>
      <vt:lpstr>Glossary </vt:lpstr>
    </vt:vector>
  </TitlesOfParts>
  <Company>Deloitte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Murphy, Tanya</dc:creator>
  <cp:lastModifiedBy>Carter, Cathy Jo - FS, ID</cp:lastModifiedBy>
  <cp:revision>696</cp:revision>
  <cp:lastPrinted>2017-07-25T19:23:47Z</cp:lastPrinted>
  <dcterms:created xsi:type="dcterms:W3CDTF">2012-05-01T22:30:52Z</dcterms:created>
  <dcterms:modified xsi:type="dcterms:W3CDTF">2023-03-10T14:30:13Z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0x0101005CE75C399BBB074A884F55AF614AAC63</vt:lpwstr>
  </property>
</Properties>
</file>