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60" r:id="rId11"/>
    <p:sldId id="268" r:id="rId12"/>
    <p:sldId id="269" r:id="rId13"/>
    <p:sldId id="259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12058-11D8-454F-BB8A-B5AE5AD9EF7B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FED-225A-419F-8629-9046AA0FD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F6EFC-E67B-4323-B521-291F181847F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Live captioning from</a:t>
            </a:r>
            <a:r>
              <a:rPr lang="en-US" baseline="0" dirty="0" smtClean="0"/>
              <a:t> Caption Colorado is streaming in the lower right corner.</a:t>
            </a:r>
          </a:p>
          <a:p>
            <a:r>
              <a:rPr lang="en-US" baseline="0" dirty="0" smtClean="0"/>
              <a:t>You can adjust the font size and color/background in the Caption Pod menu at the top.</a:t>
            </a:r>
          </a:p>
          <a:p>
            <a:r>
              <a:rPr lang="en-US" baseline="0" dirty="0" smtClean="0"/>
              <a:t>Then click the small arrow in the middle to hide the menu and see more of the captioning.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18A9-42E7-4FB3-8E47-948E9882FD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74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are some commonly used keyboard commands.</a:t>
            </a:r>
            <a:r>
              <a:rPr lang="en-US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Note: </a:t>
            </a:r>
            <a:r>
              <a:rPr lang="en-US" dirty="0" smtClean="0"/>
              <a:t>On</a:t>
            </a:r>
            <a:r>
              <a:rPr lang="en-US" baseline="0" dirty="0" smtClean="0"/>
              <a:t> Mac computers you will use the command key instead of “Control”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 Ctrl and the F6</a:t>
            </a:r>
            <a:r>
              <a:rPr lang="en-US" baseline="0" dirty="0" smtClean="0"/>
              <a:t> key to bring focus to a pod in the meeting room and then to navigate from pod to pod.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the Tab key to navigate to different options within a pod, etc., to read the chat typed into the chat pod or to type your own comments.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CTRL and the E key to raise and lower your hand.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CTRL and the semicolon key (to the right of the L key) to jump straight to the box where you can type a question or comment into the chat box.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To read a PowerPoint presentation, first navigate to the Share Pod and then use your screen reader “read all” command.</a:t>
            </a:r>
            <a:r>
              <a:rPr lang="en-US" dirty="0" smtClean="0"/>
              <a:t> </a:t>
            </a:r>
          </a:p>
          <a:p>
            <a:r>
              <a:rPr lang="en-US" baseline="0" dirty="0" smtClean="0"/>
              <a:t>In JAWS the read all command is Insert + down arrow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18A9-42E7-4FB3-8E47-948E9882FD7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7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3F72C25-B037-4CE3-8E85-20A3BF3DE78F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2A71752-CFD4-4E4F-BE82-A574C97BA7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i="0" u="none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rcc.us/FedRcc/Order.aspx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ptioncolorado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mgarrard@fs.fed.us" TargetMode="External"/><Relationship Id="rId3" Type="http://schemas.openxmlformats.org/officeDocument/2006/relationships/hyperlink" Target="http://fsweb.wo.fs.fed.us/accessibility/education/" TargetMode="External"/><Relationship Id="rId7" Type="http://schemas.openxmlformats.org/officeDocument/2006/relationships/hyperlink" Target="mailto:swormstead@fs.fed.us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ringer@fs.fed.us" TargetMode="External"/><Relationship Id="rId5" Type="http://schemas.openxmlformats.org/officeDocument/2006/relationships/hyperlink" Target="https://ems-team.usda.gov/sites/fs-wo-vm/_layouts/15/WopiFrame2.aspx?sourcedoc=/sites/fs-wo-vm/VECLibrary/USFS-AdobeConnect-Guide-v3.docx&amp;action=default" TargetMode="External"/><Relationship Id="rId4" Type="http://schemas.openxmlformats.org/officeDocument/2006/relationships/hyperlink" Target="http://wwwimages.adobe.com/content/dam/Adobe/en/products/adobeconnect/pdfs/web-conferencing/connect-accessibility-whitepaper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ms-team.usda.gov/sites/fs-wo-vm/_layouts/15/WopiFrame.aspx?sourcedoc=/sites/fs-wo-vm/VECLibrary/USFS-AdobeConnect-Guide-v3.docx&amp;action=default" TargetMode="External"/><Relationship Id="rId2" Type="http://schemas.openxmlformats.org/officeDocument/2006/relationships/hyperlink" Target="http://www.fedrcc.us/FedRcc/Order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Accessibility for Virtual Meetings: </a:t>
            </a:r>
            <a:br>
              <a:rPr lang="en-US" sz="4000" dirty="0" smtClean="0"/>
            </a:br>
            <a:r>
              <a:rPr lang="en-US" sz="4000" dirty="0" smtClean="0"/>
              <a:t>I’m Talon you…it’s important!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 Forest Service</a:t>
            </a:r>
          </a:p>
          <a:p>
            <a:r>
              <a:rPr lang="en-US" dirty="0" smtClean="0"/>
              <a:t>December 19, 2014</a:t>
            </a:r>
            <a:endParaRPr lang="en-US" dirty="0"/>
          </a:p>
        </p:txBody>
      </p:sp>
      <p:pic>
        <p:nvPicPr>
          <p:cNvPr id="4" name="Picture 3" descr="Photo of owl with claws (talons) show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69236"/>
            <a:ext cx="3105912" cy="358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1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718"/>
            <a:ext cx="8153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You forgot to reserve a </a:t>
            </a:r>
            <a:r>
              <a:rPr lang="en-US" dirty="0" err="1" smtClean="0"/>
              <a:t>captioner</a:t>
            </a:r>
            <a:r>
              <a:rPr lang="en-US" dirty="0" smtClean="0"/>
              <a:t>?!</a:t>
            </a:r>
            <a:endParaRPr lang="en-US" dirty="0"/>
          </a:p>
        </p:txBody>
      </p:sp>
      <p:pic>
        <p:nvPicPr>
          <p:cNvPr id="4" name="Content Placeholder 3" descr="Photo of owl with surprised expression on its face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60"/>
          <a:stretch/>
        </p:blipFill>
        <p:spPr>
          <a:xfrm>
            <a:off x="5889386" y="1524000"/>
            <a:ext cx="2873614" cy="3199015"/>
          </a:xfrm>
          <a:effectLst>
            <a:softEdge rad="152400"/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52600"/>
            <a:ext cx="54864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should I reserve captioning services?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When an employee, contractor or visitor who is Deaf or hard-of-hearing will attend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When the meeting is being recorded and will be posted for later viewing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As soon as possible after the meeting date and time are confirmed</a:t>
            </a:r>
          </a:p>
          <a:p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Who do I contact for this?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Federal Relay Conference Captioning</a:t>
            </a:r>
            <a:r>
              <a:rPr lang="en-US" dirty="0" smtClean="0"/>
              <a:t> </a:t>
            </a:r>
            <a:r>
              <a:rPr lang="en-US" dirty="0"/>
              <a:t>located at http://www.fedrcc.us/FedRcc/Order.aspx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Caption Colorado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990282"/>
          </a:xfrm>
        </p:spPr>
        <p:txBody>
          <a:bodyPr/>
          <a:lstStyle/>
          <a:p>
            <a:r>
              <a:rPr lang="en-US" dirty="0" smtClean="0"/>
              <a:t>Keyboard Navigation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17637"/>
            <a:ext cx="6324600" cy="499903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Move from pod to pod: CTRL + F6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Navigate within a pod: tab key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Raise Your Hand: CTRL + 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CTRL + ; to type a chat (enter key to submit your chat message)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Use screen reader “read all” command to read </a:t>
            </a:r>
            <a:r>
              <a:rPr lang="en-US" sz="2600" dirty="0" err="1" smtClean="0"/>
              <a:t>ppt</a:t>
            </a:r>
            <a:r>
              <a:rPr lang="en-US" sz="2600" dirty="0" smtClean="0"/>
              <a:t> in Share Pod</a:t>
            </a:r>
          </a:p>
          <a:p>
            <a:r>
              <a:rPr lang="en-US" sz="2600" dirty="0" smtClean="0"/>
              <a:t>Note: On Macs (Apples), use “Command” instead of “CTRL”</a:t>
            </a:r>
            <a:endParaRPr lang="en-US" sz="2600" dirty="0"/>
          </a:p>
        </p:txBody>
      </p:sp>
      <p:pic>
        <p:nvPicPr>
          <p:cNvPr id="3082" name="Picture 10" descr="Photo of a hand on a keyboard" title="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183750"/>
            <a:ext cx="2673096" cy="336944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48"/>
          <p:cNvSpPr txBox="1">
            <a:spLocks/>
          </p:cNvSpPr>
          <p:nvPr/>
        </p:nvSpPr>
        <p:spPr>
          <a:xfrm>
            <a:off x="8534400" y="64166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3DE9FFB2-C706-4777-B7B7-9BBCAB675076}" type="slidenum">
              <a:rPr lang="en-US" b="0" smtClean="0">
                <a:solidFill>
                  <a:schemeClr val="bg1">
                    <a:lumMod val="8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-US" b="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2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1371600"/>
          </a:xfrm>
        </p:spPr>
        <p:txBody>
          <a:bodyPr/>
          <a:lstStyle/>
          <a:p>
            <a:r>
              <a:rPr lang="en-US" dirty="0" smtClean="0"/>
              <a:t>Inform and orient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382000" cy="43592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BEFORE (event announcement/instructions) </a:t>
            </a:r>
          </a:p>
          <a:p>
            <a:pPr lvl="1"/>
            <a:r>
              <a:rPr lang="en-US" sz="2400" dirty="0" smtClean="0"/>
              <a:t>Let participants know if you plan to provide captions</a:t>
            </a:r>
          </a:p>
          <a:p>
            <a:pPr lvl="1"/>
            <a:r>
              <a:rPr lang="en-US" sz="2400" dirty="0" smtClean="0"/>
              <a:t>Provide keyboard command tips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AT EVENT START </a:t>
            </a:r>
          </a:p>
          <a:p>
            <a:pPr lvl="1"/>
            <a:r>
              <a:rPr lang="en-US" sz="2400" dirty="0"/>
              <a:t>Provide quick orientation for accessibility </a:t>
            </a:r>
            <a:r>
              <a:rPr lang="en-US" sz="2400" dirty="0" smtClean="0"/>
              <a:t>features</a:t>
            </a:r>
          </a:p>
          <a:p>
            <a:pPr lvl="1"/>
            <a:r>
              <a:rPr lang="en-US" sz="2400" dirty="0" smtClean="0"/>
              <a:t>Monitor chat pod, raised hands, and status feedback  </a:t>
            </a:r>
            <a:endParaRPr lang="en-US" sz="2400" dirty="0"/>
          </a:p>
        </p:txBody>
      </p:sp>
      <p:sp>
        <p:nvSpPr>
          <p:cNvPr id="4" name="Slide Number Placeholder 48"/>
          <p:cNvSpPr txBox="1">
            <a:spLocks/>
          </p:cNvSpPr>
          <p:nvPr/>
        </p:nvSpPr>
        <p:spPr>
          <a:xfrm>
            <a:off x="8534400" y="64166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3DE9FFB2-C706-4777-B7B7-9BBCAB675076}" type="slidenum">
              <a:rPr lang="en-US" b="0" smtClean="0">
                <a:solidFill>
                  <a:schemeClr val="bg1">
                    <a:lumMod val="8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US" b="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8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You’re Not owl By Yourself. Resources are available!</a:t>
            </a:r>
            <a:endParaRPr lang="en-US" dirty="0"/>
          </a:p>
        </p:txBody>
      </p:sp>
      <p:pic>
        <p:nvPicPr>
          <p:cNvPr id="4" name="Content Placeholder 3" descr="Group of four owls leaning on one anoth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497094"/>
            <a:ext cx="5105400" cy="2437106"/>
          </a:xfrm>
          <a:effectLst>
            <a:softEdge rad="1397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447800"/>
            <a:ext cx="8763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USFS Accessibility Program Education &amp; Resources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Adobe Connect Accessibility white paper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USFS Adobe Connect Guide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Twitter hashtag for accessibility: </a:t>
            </a:r>
            <a:r>
              <a:rPr lang="en-US" cap="all" dirty="0"/>
              <a:t>#</a:t>
            </a:r>
            <a:r>
              <a:rPr lang="en-US" cap="all" dirty="0" smtClean="0"/>
              <a:t>A11y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Mitch Ringer, USFS Section 508 Coordinator, </a:t>
            </a:r>
            <a:r>
              <a:rPr lang="en-US" dirty="0" smtClean="0">
                <a:hlinkClick r:id="rId6"/>
              </a:rPr>
              <a:t>mringer@fs.fed.us</a:t>
            </a:r>
            <a:r>
              <a:rPr lang="en-US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Sherri Wormstead, USFS NA S&amp;PF, </a:t>
            </a:r>
            <a:r>
              <a:rPr lang="en-US" dirty="0" smtClean="0">
                <a:hlinkClick r:id="rId7"/>
              </a:rPr>
              <a:t>swormstead@fs.fed.us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Meredith Garrard, 508-compliance consultant, </a:t>
            </a:r>
            <a:r>
              <a:rPr lang="en-US" dirty="0" smtClean="0">
                <a:hlinkClick r:id="rId8"/>
              </a:rPr>
              <a:t>mgarrard@fs.fed.us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3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218882"/>
          </a:xfrm>
        </p:spPr>
        <p:txBody>
          <a:bodyPr/>
          <a:lstStyle/>
          <a:p>
            <a:r>
              <a:rPr lang="en-US" dirty="0" smtClean="0"/>
              <a:t>Why It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It’s required by law.</a:t>
            </a:r>
          </a:p>
          <a:p>
            <a:pPr marL="800100" lvl="1" indent="-342900"/>
            <a:r>
              <a:rPr lang="en-US" dirty="0" smtClean="0"/>
              <a:t>Section 508 (§1194.24) requires all training and informational products that “support the agency’s mission” be accessible. </a:t>
            </a:r>
          </a:p>
          <a:p>
            <a:pPr marL="800100" lvl="1" indent="-342900"/>
            <a:r>
              <a:rPr lang="en-US" dirty="0" smtClean="0"/>
              <a:t>Other accessibility laws apply to blended/hybrid meetings.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Not thinking about accessibility from the outset costs valuable time and resources to be spent on rework.</a:t>
            </a:r>
          </a:p>
          <a:p>
            <a:pPr marL="800100" lvl="1" indent="-342900"/>
            <a:r>
              <a:rPr lang="en-US" dirty="0" smtClean="0"/>
              <a:t>Inaccessible files must be remediated before they can be posted.</a:t>
            </a:r>
          </a:p>
          <a:p>
            <a:pPr marL="800100" lvl="1" indent="-342900"/>
            <a:r>
              <a:rPr lang="en-US" dirty="0" smtClean="0"/>
              <a:t>Recorded meetings that are not live captioned must be retrofitted with captions.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Accessibility is directly related to </a:t>
            </a:r>
            <a:r>
              <a:rPr lang="en-US" i="1" dirty="0">
                <a:solidFill>
                  <a:schemeClr val="accent2"/>
                </a:solidFill>
              </a:rPr>
              <a:t>usability</a:t>
            </a:r>
            <a:r>
              <a:rPr lang="en-US" i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3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 of owl standing up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9" t="4173" r="13023" b="5111"/>
          <a:stretch/>
        </p:blipFill>
        <p:spPr>
          <a:xfrm>
            <a:off x="90053" y="2667000"/>
            <a:ext cx="3186547" cy="4065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 Help Getting Started? Owl Tell You How.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your audience.</a:t>
            </a:r>
          </a:p>
          <a:p>
            <a:pPr lvl="4" indent="0">
              <a:spcAft>
                <a:spcPts val="600"/>
              </a:spcAft>
              <a:buNone/>
            </a:pPr>
            <a:r>
              <a:rPr lang="en-US" sz="2000" b="1" dirty="0" smtClean="0"/>
              <a:t> 2.  Think about how information will be 	archived.</a:t>
            </a:r>
          </a:p>
          <a:p>
            <a:pPr lvl="4" indent="0">
              <a:spcAft>
                <a:spcPts val="600"/>
              </a:spcAft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3.  Decide on an appropriate format for 	       conveying information to 		 	       participants.</a:t>
            </a:r>
          </a:p>
          <a:p>
            <a:pPr lvl="4" indent="0">
              <a:spcAft>
                <a:spcPts val="600"/>
              </a:spcAft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4.  Ensure you have chosen 			     accessible tools for the meeting.</a:t>
            </a:r>
          </a:p>
          <a:p>
            <a:pPr lvl="4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5.  Build accessibility into the design 		  of presentation materials (e.g., 	PowerPoint slides, handouts, videos,     </a:t>
            </a:r>
          </a:p>
          <a:p>
            <a:pPr lvl="4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documents, etc.)</a:t>
            </a:r>
          </a:p>
          <a:p>
            <a:pPr lvl="4" indent="0">
              <a:buNone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/>
          <a:lstStyle/>
          <a:p>
            <a:r>
              <a:rPr lang="en-US" dirty="0" smtClean="0"/>
              <a:t>Some Tips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 a visual description of the on-screen content.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Avoid using vague terms such “do this,” “kind of like that,” “click here” and “over there.” This benefits users with visual impairments as well as those with situational disabilities.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Speak clearly. Be conversational, but try not to ramble or use fillers like “um,” “uh,” “like,”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tools that are appropriate for creating materials to share (i.e. PowerPoint is not the end-all, be-all application).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Inviting other participants via Lync or LiveMeeting negates the accessibility features of Adobe Connect.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5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543800" cy="1143000"/>
          </a:xfrm>
        </p:spPr>
        <p:txBody>
          <a:bodyPr/>
          <a:lstStyle/>
          <a:p>
            <a:r>
              <a:rPr lang="en-US" dirty="0" smtClean="0"/>
              <a:t>Accessibility of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world is not in black and white. Your slide deck doesn’t have to be, either.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Choose a design that is visually interesting and branded, but also has an appropriate color contrast.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Reserve dark backgrounds for on-screen presentations only.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Determine whether PowerPoint is the right tool to 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Avoid layering content in slides, unless you plan to convert them to PDF and manually fix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built-in chart and table features instead of inserting images of charts and tables.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images and charts that are the same size as the surrounding text.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8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763000" cy="1066482"/>
          </a:xfrm>
        </p:spPr>
        <p:txBody>
          <a:bodyPr/>
          <a:lstStyle/>
          <a:p>
            <a:r>
              <a:rPr lang="en-US" dirty="0" smtClean="0"/>
              <a:t>features of Adobe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620000" cy="48768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Caption pod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Keyboard navigation shortcuts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Customizable “look and feel”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Allows participants to interact in a variety of ways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Users can navigate accessible PowerPoint files with their own screen reading software.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Recordings are accessible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2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43900" cy="1067118"/>
          </a:xfr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/>
              <a:t>Live Captions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2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Reserve </a:t>
            </a:r>
            <a:r>
              <a:rPr lang="en-US" sz="2600" dirty="0" smtClean="0"/>
              <a:t>Caption Services at least 12 </a:t>
            </a:r>
            <a:r>
              <a:rPr lang="en-US" sz="2600" dirty="0" err="1" smtClean="0"/>
              <a:t>hr</a:t>
            </a:r>
            <a:r>
              <a:rPr lang="en-US" sz="2600" dirty="0" smtClean="0"/>
              <a:t> prior from </a:t>
            </a:r>
            <a:r>
              <a:rPr lang="en-US" sz="2600" dirty="0" smtClean="0">
                <a:hlinkClick r:id="rId2"/>
              </a:rPr>
              <a:t>Federal Relay, Caption Colorado</a:t>
            </a:r>
            <a:r>
              <a:rPr lang="en-US" sz="2600" dirty="0" smtClean="0"/>
              <a:t> </a:t>
            </a:r>
            <a:endParaRPr lang="en-US" sz="260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You </a:t>
            </a:r>
            <a:r>
              <a:rPr lang="en-US" sz="2600" dirty="0"/>
              <a:t>will be provided </a:t>
            </a:r>
            <a:r>
              <a:rPr lang="en-US" sz="2600" dirty="0" smtClean="0"/>
              <a:t>an Event Confirmation #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Bring the caption pod into an Adobe Connect Share Pod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Configure with the event # from Caption Colorado</a:t>
            </a:r>
          </a:p>
          <a:p>
            <a:pPr>
              <a:spcBef>
                <a:spcPts val="1800"/>
              </a:spcBef>
            </a:pPr>
            <a:r>
              <a:rPr lang="en-US" sz="2800" b="0" dirty="0" smtClean="0"/>
              <a:t>See </a:t>
            </a:r>
            <a:r>
              <a:rPr lang="en-US" sz="2800" b="0" dirty="0"/>
              <a:t>detailed instructions </a:t>
            </a:r>
            <a:r>
              <a:rPr lang="en-US" sz="2800" b="0" dirty="0" smtClean="0"/>
              <a:t>in </a:t>
            </a:r>
            <a:r>
              <a:rPr lang="en-US" sz="2800" b="0" dirty="0"/>
              <a:t>section IX of the </a:t>
            </a:r>
            <a:endParaRPr lang="en-US" sz="2800" b="0" dirty="0" smtClean="0"/>
          </a:p>
          <a:p>
            <a:pPr>
              <a:spcBef>
                <a:spcPts val="0"/>
              </a:spcBef>
            </a:pPr>
            <a:r>
              <a:rPr lang="en-US" sz="2800" b="0" i="1" u="sng" dirty="0" smtClean="0">
                <a:hlinkClick r:id="rId3"/>
              </a:rPr>
              <a:t>USFS </a:t>
            </a:r>
            <a:r>
              <a:rPr lang="en-US" sz="2800" b="0" i="1" u="sng" dirty="0">
                <a:hlinkClick r:id="rId3"/>
              </a:rPr>
              <a:t>Adobe Connect Guide</a:t>
            </a:r>
            <a:endParaRPr lang="en-US" sz="2600" b="0" dirty="0"/>
          </a:p>
        </p:txBody>
      </p:sp>
      <p:sp>
        <p:nvSpPr>
          <p:cNvPr id="4" name="Slide Number Placeholder 48"/>
          <p:cNvSpPr txBox="1">
            <a:spLocks/>
          </p:cNvSpPr>
          <p:nvPr/>
        </p:nvSpPr>
        <p:spPr>
          <a:xfrm>
            <a:off x="8534400" y="64166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3DE9FFB2-C706-4777-B7B7-9BBCAB675076}" type="slidenum">
              <a:rPr lang="en-US" b="0" smtClean="0">
                <a:solidFill>
                  <a:schemeClr val="bg1">
                    <a:lumMod val="8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US" b="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7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90600"/>
          </a:xfrm>
        </p:spPr>
        <p:txBody>
          <a:bodyPr/>
          <a:lstStyle/>
          <a:p>
            <a:r>
              <a:rPr lang="en-US" dirty="0" smtClean="0"/>
              <a:t>Caption Pod Sizing &amp;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486400"/>
          </a:xfrm>
        </p:spPr>
        <p:txBody>
          <a:bodyPr>
            <a:normAutofit fontScale="92500"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Ensure large enough so menus do not wrap (view from a laptop)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Does not need to be wide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To see ex. captions,  configure </a:t>
            </a:r>
            <a:r>
              <a:rPr lang="en-US" sz="2400" dirty="0"/>
              <a:t>event # 999999999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Ensure the same caption pod is on EVERY layout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Size the caption pod on one layout and then “Duplicate” that layout for others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Host should have hard-wired connection (to continuous captions)</a:t>
            </a:r>
          </a:p>
        </p:txBody>
      </p:sp>
      <p:pic>
        <p:nvPicPr>
          <p:cNvPr id="17410" name="Picture 2" descr="Image of Caption Pod" title="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9800" y="1219200"/>
            <a:ext cx="2853558" cy="229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ultiply 6" descr="X on caption pod that is too small" title="X"/>
          <p:cNvSpPr/>
          <p:nvPr/>
        </p:nvSpPr>
        <p:spPr bwMode="auto">
          <a:xfrm>
            <a:off x="7446579" y="1066800"/>
            <a:ext cx="1125921" cy="685800"/>
          </a:xfrm>
          <a:prstGeom prst="mathMultiply">
            <a:avLst/>
          </a:prstGeom>
          <a:solidFill>
            <a:srgbClr val="C00000"/>
          </a:solidFill>
          <a:ln>
            <a:noFill/>
          </a:ln>
          <a:effectLst>
            <a:outerShdw dist="1796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17413" name="Picture 5" descr="Image of Caption Pod" title="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91200" y="4191000"/>
            <a:ext cx="3314701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 descr="Circle around caption menu" title="circle"/>
          <p:cNvSpPr/>
          <p:nvPr/>
        </p:nvSpPr>
        <p:spPr bwMode="auto">
          <a:xfrm>
            <a:off x="5715000" y="4572000"/>
            <a:ext cx="3429000" cy="685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2" name="Oval 11" descr="Circle around caption menu" title="circle"/>
          <p:cNvSpPr/>
          <p:nvPr/>
        </p:nvSpPr>
        <p:spPr bwMode="auto">
          <a:xfrm>
            <a:off x="5867400" y="1600200"/>
            <a:ext cx="3158358" cy="685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3" name="Slide Number Placeholder 48"/>
          <p:cNvSpPr txBox="1">
            <a:spLocks/>
          </p:cNvSpPr>
          <p:nvPr/>
        </p:nvSpPr>
        <p:spPr>
          <a:xfrm>
            <a:off x="8534400" y="64928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3DE9FFB2-C706-4777-B7B7-9BBCAB675076}" type="slidenum">
              <a:rPr lang="en-US" b="0" smtClean="0">
                <a:solidFill>
                  <a:schemeClr val="bg1">
                    <a:lumMod val="8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8</a:t>
            </a:fld>
            <a:endParaRPr lang="en-US" b="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1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718"/>
            <a:ext cx="8496300" cy="990282"/>
          </a:xfrm>
        </p:spPr>
        <p:txBody>
          <a:bodyPr/>
          <a:lstStyle/>
          <a:p>
            <a:r>
              <a:rPr lang="en-US" dirty="0" smtClean="0"/>
              <a:t>Participants Can Customize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70037"/>
            <a:ext cx="46863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Participants can adjust font size and color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Click the small arrow in the middle to hide menu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Navigate back/forward using buttons at the bottom</a:t>
            </a:r>
          </a:p>
        </p:txBody>
      </p:sp>
      <p:pic>
        <p:nvPicPr>
          <p:cNvPr id="4098" name="Picture 2" descr="Image of the closed captioning pod with text size menu open." title="Image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44878" y="1417637"/>
            <a:ext cx="3718122" cy="20598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8" name="Straight Arrow Connector 7" descr="Arrow pointing to text formatting in captioning pod." title="Arrow"/>
          <p:cNvCxnSpPr/>
          <p:nvPr/>
        </p:nvCxnSpPr>
        <p:spPr>
          <a:xfrm>
            <a:off x="3810000" y="2258246"/>
            <a:ext cx="1447800" cy="0"/>
          </a:xfrm>
          <a:prstGeom prst="straightConnector1">
            <a:avLst/>
          </a:prstGeom>
          <a:ln w="1016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Image of closed captioning pod with arrow to hid menu circled." title="Image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34655" y="3691875"/>
            <a:ext cx="3828345" cy="212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1" name="Straight Arrow Connector 10" descr="Arrow pointing to captioning &quot;hide menu&quot; arrow." title="Arrow"/>
          <p:cNvCxnSpPr>
            <a:endCxn id="15" idx="1"/>
          </p:cNvCxnSpPr>
          <p:nvPr/>
        </p:nvCxnSpPr>
        <p:spPr>
          <a:xfrm>
            <a:off x="4338093" y="3170237"/>
            <a:ext cx="2372695" cy="1434658"/>
          </a:xfrm>
          <a:prstGeom prst="straightConnector1">
            <a:avLst/>
          </a:prstGeom>
          <a:ln w="1016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 descr="Circle around the arrow to close the menu" title="Circle"/>
          <p:cNvSpPr/>
          <p:nvPr/>
        </p:nvSpPr>
        <p:spPr>
          <a:xfrm>
            <a:off x="6648450" y="4542557"/>
            <a:ext cx="425668" cy="42566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2" name="Oval 21" descr="Circle around the captioning navigation menu" title="Circle"/>
          <p:cNvSpPr/>
          <p:nvPr/>
        </p:nvSpPr>
        <p:spPr>
          <a:xfrm>
            <a:off x="4914900" y="5368275"/>
            <a:ext cx="2295852" cy="5334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4" name="Slide Number Placeholder 48"/>
          <p:cNvSpPr txBox="1">
            <a:spLocks/>
          </p:cNvSpPr>
          <p:nvPr/>
        </p:nvSpPr>
        <p:spPr>
          <a:xfrm>
            <a:off x="8534400" y="64166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3DE9FFB2-C706-4777-B7B7-9BBCAB675076}" type="slidenum">
              <a:rPr lang="en-US" b="0" smtClean="0">
                <a:solidFill>
                  <a:schemeClr val="bg1">
                    <a:lumMod val="8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lang="en-US" b="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ccessibility for Virtual Meetings:  I’m Talon you…it’s important!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Why It Matter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Need Help Getting Started? Owl Tell You How.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Some Tips to Remember&amp;quot;&quot;/&gt;&lt;property id=&quot;20307&quot; value=&quot;261&quot;/&gt;&lt;/object&gt;&lt;object type=&quot;3&quot; unique_id=&quot;10007&quot;&gt;&lt;property id=&quot;20148&quot; value=&quot;5&quot;/&gt;&lt;property id=&quot;20300&quot; value=&quot;Slide 5 - &amp;quot;Accessibility of slides&amp;quot;&quot;/&gt;&lt;property id=&quot;20307&quot; value=&quot;262&quot;/&gt;&lt;/object&gt;&lt;object type=&quot;3&quot; unique_id=&quot;10008&quot;&gt;&lt;property id=&quot;20148&quot; value=&quot;5&quot;/&gt;&lt;property id=&quot;20300&quot; value=&quot;Slide 6 - &amp;quot;features of Adobe Connect&amp;quot;&quot;/&gt;&lt;property id=&quot;20307&quot; value=&quot;263&quot;/&gt;&lt;/object&gt;&lt;object type=&quot;3&quot; unique_id=&quot;10009&quot;&gt;&lt;property id=&quot;20148&quot; value=&quot;5&quot;/&gt;&lt;property id=&quot;20300&quot; value=&quot;Slide 10 - &amp;quot;You forgot to reserve a captioner?!&amp;quot;&quot;/&gt;&lt;property id=&quot;20307&quot; value=&quot;260&quot;/&gt;&lt;/object&gt;&lt;object type=&quot;3&quot; unique_id=&quot;10010&quot;&gt;&lt;property id=&quot;20148&quot; value=&quot;5&quot;/&gt;&lt;property id=&quot;20300&quot; value=&quot;Slide 13 - &amp;quot;You’re Not owl By Yourself. Resources are available!&amp;quot;&quot;/&gt;&lt;property id=&quot;20307&quot; value=&quot;259&quot;/&gt;&lt;/object&gt;&lt;object type=&quot;3&quot; unique_id=&quot;10111&quot;&gt;&lt;property id=&quot;20148&quot; value=&quot;5&quot;/&gt;&lt;property id=&quot;20300&quot; value=&quot;Slide 7 - &amp;quot;Live Captions  &amp;quot;&quot;/&gt;&lt;property id=&quot;20307&quot; value=&quot;264&quot;/&gt;&lt;/object&gt;&lt;object type=&quot;3&quot; unique_id=&quot;10112&quot;&gt;&lt;property id=&quot;20148&quot; value=&quot;5&quot;/&gt;&lt;property id=&quot;20300&quot; value=&quot;Slide 8 - &amp;quot;Caption Pod Sizing &amp;amp; Tips&amp;quot;&quot;/&gt;&lt;property id=&quot;20307&quot; value=&quot;266&quot;/&gt;&lt;/object&gt;&lt;object type=&quot;3&quot; unique_id=&quot;10113&quot;&gt;&lt;property id=&quot;20148&quot; value=&quot;5&quot;/&gt;&lt;property id=&quot;20300&quot; value=&quot;Slide 9 - &amp;quot;Participants Can Customize &amp;quot;&quot;/&gt;&lt;property id=&quot;20307&quot; value=&quot;267&quot;/&gt;&lt;/object&gt;&lt;object type=&quot;3&quot; unique_id=&quot;10114&quot;&gt;&lt;property id=&quot;20148&quot; value=&quot;5&quot;/&gt;&lt;property id=&quot;20300&quot; value=&quot;Slide 11 - &amp;quot;Keyboard Navigation&amp;quot;&quot;/&gt;&lt;property id=&quot;20307&quot; value=&quot;268&quot;/&gt;&lt;/object&gt;&lt;object type=&quot;3&quot; unique_id=&quot;10115&quot;&gt;&lt;property id=&quot;20148&quot; value=&quot;5&quot;/&gt;&lt;property id=&quot;20300&quot; value=&quot;Slide 12 - &amp;quot;Inform and orient Participants&amp;quot;&quot;/&gt;&lt;property id=&quot;20307&quot; value=&quot;269&quot;/&gt;&lt;/object&gt;&lt;/object&gt;&lt;object type=&quot;8&quot; unique_id=&quot;1002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659F81B184641BEE62A031FDDFF83" ma:contentTypeVersion="0" ma:contentTypeDescription="Create a new document." ma:contentTypeScope="" ma:versionID="3a970955ea7d2b344598b411edb178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3C442-F16C-409B-BBA8-98B559CB3D62}"/>
</file>

<file path=customXml/itemProps2.xml><?xml version="1.0" encoding="utf-8"?>
<ds:datastoreItem xmlns:ds="http://schemas.openxmlformats.org/officeDocument/2006/customXml" ds:itemID="{093521B8-E09C-4BE1-A4B6-C7ADBE370939}"/>
</file>

<file path=customXml/itemProps3.xml><?xml version="1.0" encoding="utf-8"?>
<ds:datastoreItem xmlns:ds="http://schemas.openxmlformats.org/officeDocument/2006/customXml" ds:itemID="{FEF6F1F5-18BF-4C83-8A0E-95CA5A1A7484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1570</TotalTime>
  <Words>990</Words>
  <Application>Microsoft Office PowerPoint</Application>
  <PresentationFormat>On-screen Show (4:3)</PresentationFormat>
  <Paragraphs>112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Accessibility for Virtual Meetings:  I’m Talon you…it’s important!</vt:lpstr>
      <vt:lpstr>Why It Matters</vt:lpstr>
      <vt:lpstr>Need Help Getting Started? Owl Tell You How.</vt:lpstr>
      <vt:lpstr>Some Tips to Remember</vt:lpstr>
      <vt:lpstr>Accessibility of slides</vt:lpstr>
      <vt:lpstr>features of Adobe Connect</vt:lpstr>
      <vt:lpstr>Live Captions  </vt:lpstr>
      <vt:lpstr>Caption Pod Sizing &amp; Tips</vt:lpstr>
      <vt:lpstr>Participants Can Customize </vt:lpstr>
      <vt:lpstr>You forgot to reserve a captioner?!</vt:lpstr>
      <vt:lpstr>Keyboard Navigation</vt:lpstr>
      <vt:lpstr>Inform and orient Participants</vt:lpstr>
      <vt:lpstr>You’re Not owl By Yourself. Resources are available!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for Virtual Meetings:  I’m Talon you…it’s important!</dc:title>
  <dc:creator>Meredith Garrard</dc:creator>
  <cp:lastModifiedBy>SW USDA Forest Service</cp:lastModifiedBy>
  <cp:revision>43</cp:revision>
  <dcterms:created xsi:type="dcterms:W3CDTF">2014-12-18T15:56:09Z</dcterms:created>
  <dcterms:modified xsi:type="dcterms:W3CDTF">2014-12-19T18:32:14Z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0x010100054659F81B184641BEE62A031FDDFF83</vt:lpwstr>
  </property>
</Properties>
</file>