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89" r:id="rId3"/>
    <p:sldId id="257" r:id="rId4"/>
    <p:sldId id="263" r:id="rId5"/>
    <p:sldId id="336" r:id="rId6"/>
    <p:sldId id="306" r:id="rId7"/>
    <p:sldId id="307" r:id="rId8"/>
    <p:sldId id="308" r:id="rId9"/>
    <p:sldId id="309" r:id="rId10"/>
    <p:sldId id="312" r:id="rId11"/>
    <p:sldId id="314" r:id="rId12"/>
    <p:sldId id="315" r:id="rId13"/>
    <p:sldId id="310" r:id="rId14"/>
    <p:sldId id="317" r:id="rId15"/>
    <p:sldId id="316" r:id="rId16"/>
    <p:sldId id="318" r:id="rId17"/>
    <p:sldId id="311" r:id="rId18"/>
    <p:sldId id="313" r:id="rId19"/>
    <p:sldId id="319" r:id="rId20"/>
    <p:sldId id="320" r:id="rId21"/>
    <p:sldId id="321" r:id="rId22"/>
    <p:sldId id="322" r:id="rId23"/>
    <p:sldId id="323" r:id="rId24"/>
    <p:sldId id="325" r:id="rId25"/>
    <p:sldId id="324" r:id="rId26"/>
    <p:sldId id="326" r:id="rId27"/>
    <p:sldId id="328" r:id="rId28"/>
    <p:sldId id="327" r:id="rId29"/>
    <p:sldId id="329" r:id="rId30"/>
    <p:sldId id="330" r:id="rId31"/>
    <p:sldId id="331" r:id="rId32"/>
    <p:sldId id="332" r:id="rId33"/>
    <p:sldId id="333" r:id="rId34"/>
    <p:sldId id="334" r:id="rId35"/>
    <p:sldId id="335" r:id="rId36"/>
  </p:sldIdLst>
  <p:sldSz cx="9144000" cy="6858000" type="screen4x3"/>
  <p:notesSz cx="6858000" cy="9117013"/>
  <p:defaultTextStyle>
    <a:defPPr>
      <a:defRPr lang="en-US"/>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9900"/>
    <a:srgbClr val="FF6600"/>
    <a:srgbClr val="5F5F5F"/>
    <a:srgbClr val="B2B2B2"/>
    <a:srgbClr val="FFFFD5"/>
    <a:srgbClr val="FFFFA3"/>
    <a:srgbClr val="0F15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8312" autoAdjust="0"/>
    <p:restoredTop sz="94660" autoAdjust="0"/>
  </p:normalViewPr>
  <p:slideViewPr>
    <p:cSldViewPr>
      <p:cViewPr>
        <p:scale>
          <a:sx n="75" d="100"/>
          <a:sy n="75" d="100"/>
        </p:scale>
        <p:origin x="-58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080"/>
    </p:cViewPr>
  </p:sorterViewPr>
  <p:notesViewPr>
    <p:cSldViewPr>
      <p:cViewPr varScale="1">
        <p:scale>
          <a:sx n="83" d="100"/>
          <a:sy n="83" d="100"/>
        </p:scale>
        <p:origin x="-1992" y="-90"/>
      </p:cViewPr>
      <p:guideLst>
        <p:guide orient="horz" pos="2871"/>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5406162464985992"/>
          <c:y val="0.23125000000000001"/>
          <c:w val="0.36274509803921567"/>
          <c:h val="0.5395833333333333"/>
        </c:manualLayout>
      </c:layout>
      <c:pieChart>
        <c:varyColors val="1"/>
        <c:ser>
          <c:idx val="0"/>
          <c:order val="0"/>
          <c:tx>
            <c:strRef>
              <c:f>Sheet1!$A$2</c:f>
              <c:strCache>
                <c:ptCount val="1"/>
                <c:pt idx="0">
                  <c:v>National forest</c:v>
                </c:pt>
              </c:strCache>
            </c:strRef>
          </c:tx>
          <c:spPr>
            <a:solidFill>
              <a:schemeClr val="accent1"/>
            </a:solidFill>
            <a:ln w="14173">
              <a:solidFill>
                <a:schemeClr val="tx1"/>
              </a:solidFill>
              <a:prstDash val="solid"/>
            </a:ln>
          </c:spPr>
          <c:dPt>
            <c:idx val="0"/>
            <c:spPr>
              <a:solidFill>
                <a:srgbClr val="339966"/>
              </a:solidFill>
              <a:ln w="14173">
                <a:solidFill>
                  <a:schemeClr val="tx1"/>
                </a:solidFill>
                <a:prstDash val="solid"/>
              </a:ln>
            </c:spPr>
          </c:dPt>
          <c:dPt>
            <c:idx val="1"/>
            <c:spPr>
              <a:solidFill>
                <a:schemeClr val="accent2"/>
              </a:solidFill>
              <a:ln w="14173">
                <a:solidFill>
                  <a:schemeClr val="tx1"/>
                </a:solidFill>
                <a:prstDash val="solid"/>
              </a:ln>
            </c:spPr>
          </c:dPt>
          <c:dPt>
            <c:idx val="2"/>
            <c:spPr>
              <a:solidFill>
                <a:schemeClr val="hlink"/>
              </a:solidFill>
              <a:ln w="14173">
                <a:solidFill>
                  <a:schemeClr val="tx1"/>
                </a:solidFill>
                <a:prstDash val="solid"/>
              </a:ln>
            </c:spPr>
          </c:dPt>
          <c:dPt>
            <c:idx val="3"/>
            <c:spPr>
              <a:solidFill>
                <a:schemeClr val="folHlink"/>
              </a:solidFill>
              <a:ln w="14173">
                <a:solidFill>
                  <a:schemeClr val="tx1"/>
                </a:solidFill>
                <a:prstDash val="solid"/>
              </a:ln>
            </c:spPr>
          </c:dPt>
          <c:dPt>
            <c:idx val="4"/>
            <c:spPr>
              <a:solidFill>
                <a:schemeClr val="bg2"/>
              </a:solidFill>
              <a:ln w="14173">
                <a:solidFill>
                  <a:schemeClr val="tx1"/>
                </a:solidFill>
                <a:prstDash val="solid"/>
              </a:ln>
            </c:spPr>
          </c:dPt>
          <c:dLbls>
            <c:numFmt formatCode="0%" sourceLinked="0"/>
            <c:spPr>
              <a:noFill/>
              <a:ln w="28345">
                <a:noFill/>
              </a:ln>
            </c:spPr>
            <c:txPr>
              <a:bodyPr/>
              <a:lstStyle/>
              <a:p>
                <a:pPr>
                  <a:defRPr sz="2288" b="1" i="0" u="none" strike="noStrike" baseline="0">
                    <a:solidFill>
                      <a:schemeClr val="tx1"/>
                    </a:solidFill>
                    <a:latin typeface="Arial"/>
                    <a:ea typeface="Arial"/>
                    <a:cs typeface="Arial"/>
                  </a:defRPr>
                </a:pPr>
                <a:endParaRPr lang="en-US"/>
              </a:p>
            </c:txPr>
            <c:showPercent val="1"/>
            <c:showLeaderLines val="1"/>
          </c:dLbls>
          <c:cat>
            <c:strRef>
              <c:f>Sheet1!$B$1:$F$1</c:f>
              <c:strCache>
                <c:ptCount val="5"/>
                <c:pt idx="0">
                  <c:v>National forest</c:v>
                </c:pt>
                <c:pt idx="1">
                  <c:v>Tribal/other federal</c:v>
                </c:pt>
                <c:pt idx="2">
                  <c:v>State govt</c:v>
                </c:pt>
                <c:pt idx="3">
                  <c:v>Local govt</c:v>
                </c:pt>
                <c:pt idx="4">
                  <c:v>Private</c:v>
                </c:pt>
              </c:strCache>
            </c:strRef>
          </c:cat>
          <c:val>
            <c:numRef>
              <c:f>Sheet1!$B$2:$F$2</c:f>
              <c:numCache>
                <c:formatCode>General</c:formatCode>
                <c:ptCount val="5"/>
                <c:pt idx="0">
                  <c:v>20</c:v>
                </c:pt>
                <c:pt idx="1">
                  <c:v>13</c:v>
                </c:pt>
                <c:pt idx="2">
                  <c:v>9</c:v>
                </c:pt>
                <c:pt idx="3">
                  <c:v>1</c:v>
                </c:pt>
                <c:pt idx="4">
                  <c:v>57</c:v>
                </c:pt>
              </c:numCache>
            </c:numRef>
          </c:val>
        </c:ser>
        <c:ser>
          <c:idx val="1"/>
          <c:order val="1"/>
          <c:tx>
            <c:strRef>
              <c:f>Sheet1!$A$3</c:f>
              <c:strCache>
                <c:ptCount val="1"/>
              </c:strCache>
            </c:strRef>
          </c:tx>
          <c:spPr>
            <a:solidFill>
              <a:schemeClr val="accent2"/>
            </a:solidFill>
            <a:ln w="14173">
              <a:solidFill>
                <a:schemeClr val="tx1"/>
              </a:solidFill>
              <a:prstDash val="solid"/>
            </a:ln>
          </c:spPr>
          <c:dPt>
            <c:idx val="0"/>
            <c:spPr>
              <a:solidFill>
                <a:schemeClr val="accent1"/>
              </a:solidFill>
              <a:ln w="14173">
                <a:solidFill>
                  <a:schemeClr val="tx1"/>
                </a:solidFill>
                <a:prstDash val="solid"/>
              </a:ln>
            </c:spPr>
          </c:dPt>
          <c:dPt>
            <c:idx val="2"/>
            <c:spPr>
              <a:solidFill>
                <a:schemeClr val="hlink"/>
              </a:solidFill>
              <a:ln w="14173">
                <a:solidFill>
                  <a:schemeClr val="tx1"/>
                </a:solidFill>
                <a:prstDash val="solid"/>
              </a:ln>
            </c:spPr>
          </c:dPt>
          <c:dPt>
            <c:idx val="3"/>
            <c:spPr>
              <a:solidFill>
                <a:schemeClr val="folHlink"/>
              </a:solidFill>
              <a:ln w="14173">
                <a:solidFill>
                  <a:schemeClr val="tx1"/>
                </a:solidFill>
                <a:prstDash val="solid"/>
              </a:ln>
            </c:spPr>
          </c:dPt>
          <c:dPt>
            <c:idx val="4"/>
            <c:spPr>
              <a:solidFill>
                <a:schemeClr val="bg2"/>
              </a:solidFill>
              <a:ln w="14173">
                <a:solidFill>
                  <a:schemeClr val="tx1"/>
                </a:solidFill>
                <a:prstDash val="solid"/>
              </a:ln>
            </c:spPr>
          </c:dPt>
          <c:cat>
            <c:strRef>
              <c:f>Sheet1!$B$1:$F$1</c:f>
              <c:strCache>
                <c:ptCount val="5"/>
                <c:pt idx="0">
                  <c:v>National forest</c:v>
                </c:pt>
                <c:pt idx="1">
                  <c:v>Tribal/other federal</c:v>
                </c:pt>
                <c:pt idx="2">
                  <c:v>State govt</c:v>
                </c:pt>
                <c:pt idx="3">
                  <c:v>Local govt</c:v>
                </c:pt>
                <c:pt idx="4">
                  <c:v>Private</c:v>
                </c:pt>
              </c:strCache>
            </c:strRef>
          </c:cat>
          <c:val>
            <c:numRef>
              <c:f>Sheet1!$B$3:$F$3</c:f>
              <c:numCache>
                <c:formatCode>General</c:formatCode>
                <c:ptCount val="5"/>
              </c:numCache>
            </c:numRef>
          </c:val>
        </c:ser>
        <c:ser>
          <c:idx val="2"/>
          <c:order val="2"/>
          <c:tx>
            <c:strRef>
              <c:f>Sheet1!$A$4</c:f>
              <c:strCache>
                <c:ptCount val="1"/>
              </c:strCache>
            </c:strRef>
          </c:tx>
          <c:spPr>
            <a:solidFill>
              <a:schemeClr val="hlink"/>
            </a:solidFill>
            <a:ln w="14173">
              <a:solidFill>
                <a:schemeClr val="tx1"/>
              </a:solidFill>
              <a:prstDash val="solid"/>
            </a:ln>
          </c:spPr>
          <c:dPt>
            <c:idx val="0"/>
            <c:spPr>
              <a:solidFill>
                <a:schemeClr val="accent1"/>
              </a:solidFill>
              <a:ln w="14173">
                <a:solidFill>
                  <a:schemeClr val="tx1"/>
                </a:solidFill>
                <a:prstDash val="solid"/>
              </a:ln>
            </c:spPr>
          </c:dPt>
          <c:dPt>
            <c:idx val="1"/>
            <c:spPr>
              <a:solidFill>
                <a:schemeClr val="accent2"/>
              </a:solidFill>
              <a:ln w="14173">
                <a:solidFill>
                  <a:schemeClr val="tx1"/>
                </a:solidFill>
                <a:prstDash val="solid"/>
              </a:ln>
            </c:spPr>
          </c:dPt>
          <c:dPt>
            <c:idx val="3"/>
            <c:spPr>
              <a:solidFill>
                <a:schemeClr val="folHlink"/>
              </a:solidFill>
              <a:ln w="14173">
                <a:solidFill>
                  <a:schemeClr val="tx1"/>
                </a:solidFill>
                <a:prstDash val="solid"/>
              </a:ln>
            </c:spPr>
          </c:dPt>
          <c:dPt>
            <c:idx val="4"/>
            <c:spPr>
              <a:solidFill>
                <a:schemeClr val="bg2"/>
              </a:solidFill>
              <a:ln w="14173">
                <a:solidFill>
                  <a:schemeClr val="tx1"/>
                </a:solidFill>
                <a:prstDash val="solid"/>
              </a:ln>
            </c:spPr>
          </c:dPt>
          <c:cat>
            <c:strRef>
              <c:f>Sheet1!$B$1:$F$1</c:f>
              <c:strCache>
                <c:ptCount val="5"/>
                <c:pt idx="0">
                  <c:v>National forest</c:v>
                </c:pt>
                <c:pt idx="1">
                  <c:v>Tribal/other federal</c:v>
                </c:pt>
                <c:pt idx="2">
                  <c:v>State govt</c:v>
                </c:pt>
                <c:pt idx="3">
                  <c:v>Local govt</c:v>
                </c:pt>
                <c:pt idx="4">
                  <c:v>Private</c:v>
                </c:pt>
              </c:strCache>
            </c:strRef>
          </c:cat>
          <c:val>
            <c:numRef>
              <c:f>Sheet1!$B$4:$F$4</c:f>
              <c:numCache>
                <c:formatCode>General</c:formatCode>
                <c:ptCount val="5"/>
              </c:numCache>
            </c:numRef>
          </c:val>
        </c:ser>
        <c:ser>
          <c:idx val="3"/>
          <c:order val="3"/>
          <c:tx>
            <c:strRef>
              <c:f>Sheet1!$A$5</c:f>
              <c:strCache>
                <c:ptCount val="1"/>
              </c:strCache>
            </c:strRef>
          </c:tx>
          <c:spPr>
            <a:solidFill>
              <a:schemeClr val="folHlink"/>
            </a:solidFill>
            <a:ln w="14173">
              <a:solidFill>
                <a:schemeClr val="tx1"/>
              </a:solidFill>
              <a:prstDash val="solid"/>
            </a:ln>
          </c:spPr>
          <c:dPt>
            <c:idx val="0"/>
            <c:spPr>
              <a:solidFill>
                <a:schemeClr val="accent1"/>
              </a:solidFill>
              <a:ln w="14173">
                <a:solidFill>
                  <a:schemeClr val="tx1"/>
                </a:solidFill>
                <a:prstDash val="solid"/>
              </a:ln>
            </c:spPr>
          </c:dPt>
          <c:dPt>
            <c:idx val="1"/>
            <c:spPr>
              <a:solidFill>
                <a:schemeClr val="accent2"/>
              </a:solidFill>
              <a:ln w="14173">
                <a:solidFill>
                  <a:schemeClr val="tx1"/>
                </a:solidFill>
                <a:prstDash val="solid"/>
              </a:ln>
            </c:spPr>
          </c:dPt>
          <c:dPt>
            <c:idx val="2"/>
            <c:spPr>
              <a:solidFill>
                <a:schemeClr val="hlink"/>
              </a:solidFill>
              <a:ln w="14173">
                <a:solidFill>
                  <a:schemeClr val="tx1"/>
                </a:solidFill>
                <a:prstDash val="solid"/>
              </a:ln>
            </c:spPr>
          </c:dPt>
          <c:dPt>
            <c:idx val="4"/>
            <c:spPr>
              <a:solidFill>
                <a:schemeClr val="bg2"/>
              </a:solidFill>
              <a:ln w="14173">
                <a:solidFill>
                  <a:schemeClr val="tx1"/>
                </a:solidFill>
                <a:prstDash val="solid"/>
              </a:ln>
            </c:spPr>
          </c:dPt>
          <c:cat>
            <c:strRef>
              <c:f>Sheet1!$B$1:$F$1</c:f>
              <c:strCache>
                <c:ptCount val="5"/>
                <c:pt idx="0">
                  <c:v>National forest</c:v>
                </c:pt>
                <c:pt idx="1">
                  <c:v>Tribal/other federal</c:v>
                </c:pt>
                <c:pt idx="2">
                  <c:v>State govt</c:v>
                </c:pt>
                <c:pt idx="3">
                  <c:v>Local govt</c:v>
                </c:pt>
                <c:pt idx="4">
                  <c:v>Private</c:v>
                </c:pt>
              </c:strCache>
            </c:strRef>
          </c:cat>
          <c:val>
            <c:numRef>
              <c:f>Sheet1!$B$5:$F$5</c:f>
              <c:numCache>
                <c:formatCode>General</c:formatCode>
                <c:ptCount val="5"/>
              </c:numCache>
            </c:numRef>
          </c:val>
        </c:ser>
        <c:firstSliceAng val="0"/>
      </c:pieChart>
      <c:spPr>
        <a:noFill/>
        <a:ln w="28345">
          <a:noFill/>
        </a:ln>
      </c:spPr>
    </c:plotArea>
    <c:legend>
      <c:legendPos val="r"/>
      <c:layout>
        <c:manualLayout>
          <c:xMode val="edge"/>
          <c:yMode val="edge"/>
          <c:x val="0.66946778711484589"/>
          <c:y val="0.12916666666666668"/>
          <c:w val="0.3249299719887957"/>
          <c:h val="0.7416666666666667"/>
        </c:manualLayout>
      </c:layout>
      <c:spPr>
        <a:solidFill>
          <a:schemeClr val="bg1"/>
        </a:solidFill>
        <a:ln w="3543">
          <a:solidFill>
            <a:schemeClr val="tx1"/>
          </a:solidFill>
          <a:prstDash val="solid"/>
        </a:ln>
      </c:spPr>
      <c:txPr>
        <a:bodyPr/>
        <a:lstStyle/>
        <a:p>
          <a:pPr>
            <a:defRPr sz="2104" b="1" i="0" u="none" strike="noStrike" baseline="0">
              <a:solidFill>
                <a:schemeClr val="tx1"/>
              </a:solidFill>
              <a:latin typeface="Arial"/>
              <a:ea typeface="Arial"/>
              <a:cs typeface="Arial"/>
            </a:defRPr>
          </a:pPr>
          <a:endParaRPr lang="en-US"/>
        </a:p>
      </c:txPr>
    </c:legend>
    <c:plotVisOnly val="1"/>
    <c:dispBlanksAs val="zero"/>
  </c:chart>
  <c:spPr>
    <a:noFill/>
    <a:ln>
      <a:noFill/>
    </a:ln>
  </c:spPr>
  <c:txPr>
    <a:bodyPr/>
    <a:lstStyle/>
    <a:p>
      <a:pPr>
        <a:defRPr sz="2288" b="1" i="0" u="none" strike="noStrike" baseline="0">
          <a:solidFill>
            <a:schemeClr val="tx1"/>
          </a:solidFill>
          <a:latin typeface="Arial"/>
          <a:ea typeface="Arial"/>
          <a:cs typeface="Arial"/>
        </a:defRPr>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pPr>
              <a:defRPr/>
            </a:pPr>
            <a:endParaRPr lang="en-US"/>
          </a:p>
        </p:txBody>
      </p:sp>
      <p:sp>
        <p:nvSpPr>
          <p:cNvPr id="36867" name="Rectangle 3"/>
          <p:cNvSpPr>
            <a:spLocks noGrp="1" noChangeArrowheads="1"/>
          </p:cNvSpPr>
          <p:nvPr>
            <p:ph type="dt" idx="1"/>
          </p:nvPr>
        </p:nvSpPr>
        <p:spPr bwMode="auto">
          <a:xfrm>
            <a:off x="3884613"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7892" name="Rectangle 4"/>
          <p:cNvSpPr>
            <a:spLocks noRot="1" noChangeArrowheads="1" noTextEdit="1"/>
          </p:cNvSpPr>
          <p:nvPr>
            <p:ph type="sldImg" idx="2"/>
          </p:nvPr>
        </p:nvSpPr>
        <p:spPr bwMode="auto">
          <a:xfrm>
            <a:off x="1149350" y="684213"/>
            <a:ext cx="4559300" cy="3419475"/>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85800" y="4330700"/>
            <a:ext cx="5486400" cy="410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59813"/>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pPr>
              <a:defRPr/>
            </a:pPr>
            <a:endParaRPr lang="en-US"/>
          </a:p>
        </p:txBody>
      </p:sp>
      <p:sp>
        <p:nvSpPr>
          <p:cNvPr id="36871" name="Rectangle 7"/>
          <p:cNvSpPr>
            <a:spLocks noGrp="1" noChangeArrowheads="1"/>
          </p:cNvSpPr>
          <p:nvPr>
            <p:ph type="sldNum" sz="quarter" idx="5"/>
          </p:nvPr>
        </p:nvSpPr>
        <p:spPr bwMode="auto">
          <a:xfrm>
            <a:off x="3884613" y="8659813"/>
            <a:ext cx="2971800" cy="45561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09AD251-9EA7-440B-A61E-564AB91F263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6C9DB296-B505-4EC1-9039-0B742C65E946}" type="slidenum">
              <a:rPr lang="en-US" smtClean="0"/>
              <a:pPr/>
              <a:t>1</a:t>
            </a:fld>
            <a:endParaRPr lang="en-US" smtClean="0"/>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r>
              <a:rPr lang="en-US" smtClean="0"/>
              <a:t>Good morning!</a:t>
            </a:r>
          </a:p>
          <a:p>
            <a:r>
              <a:rPr lang="en-US" smtClean="0"/>
              <a:t> </a:t>
            </a:r>
          </a:p>
          <a:p>
            <a:r>
              <a:rPr lang="en-US" smtClean="0"/>
              <a:t>I will start by telling you something about the Forest Service, because not all of you might be familiar with our organization.</a:t>
            </a: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16D18FE5-6625-47A2-8B4A-A075C1067A56}" type="slidenum">
              <a:rPr lang="en-US" smtClean="0"/>
              <a:pPr/>
              <a:t>2</a:t>
            </a:fld>
            <a:endParaRPr lang="en-US" smtClean="0"/>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xfrm>
            <a:off x="685800" y="4330700"/>
            <a:ext cx="5486400" cy="4103688"/>
          </a:xfrm>
          <a:noFill/>
          <a:ln/>
        </p:spPr>
        <p:txBody>
          <a:bodyPr/>
          <a:lstStyle/>
          <a:p>
            <a:pPr eaLnBrk="1" hangingPunct="1"/>
            <a:r>
              <a:rPr lang="en-US" smtClean="0"/>
              <a:t>The Forest Service is part of USDA, not the Department of the Interior. Our mission is to sustain the health, diversity, and productivity of the nation’s forests and grasslands for the benefit of present and future generations. Our mission extends to </a:t>
            </a:r>
            <a:r>
              <a:rPr lang="en-US" i="1" smtClean="0"/>
              <a:t>all</a:t>
            </a:r>
            <a:r>
              <a:rPr lang="en-US" smtClean="0"/>
              <a:t> forest land, public and private. </a:t>
            </a:r>
          </a:p>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F1260EC-AF4E-4F28-9090-0337D4D98E8A}" type="slidenum">
              <a:rPr lang="en-US" smtClean="0"/>
              <a:pPr/>
              <a:t>3</a:t>
            </a:fld>
            <a:endParaRPr lang="en-US" smtClean="0"/>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smtClean="0"/>
              <a:t>Our best known role is our stewardship of the national forests and grasslands. We manage more than 193 million acres nationwide. That’s an area almost twice the size of California, spread across 42 states and Puerto Rico. We have more than 30,000 employees working with partners across the United States to address conservation issues in all ownerships, public and private.</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2B1D5966-B7B4-494C-B59B-B6CAE86FC4D7}" type="slidenum">
              <a:rPr lang="en-US" smtClean="0"/>
              <a:pPr/>
              <a:t>4</a:t>
            </a:fld>
            <a:endParaRPr lang="en-US" smtClean="0"/>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mtClean="0"/>
              <a:t>As you might know, more than half of the forests in the United States are privately owned. We work with state and local governments, the forest products industry, nonindustrial private forest landowners, and other forest users in the management and protection of all forest land nationwide. Our State and Private Forestry activities include cooperation in urban forestry, forest health protection, and wildland fire management. </a:t>
            </a: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42A13D46-36CF-4A28-8A9A-232A9E063BEF}" type="slidenum">
              <a:rPr lang="en-US" smtClean="0"/>
              <a:pPr/>
              <a:t>5</a:t>
            </a:fld>
            <a:endParaRPr lang="en-US" smtClean="0"/>
          </a:p>
        </p:txBody>
      </p:sp>
      <p:sp>
        <p:nvSpPr>
          <p:cNvPr id="43011" name="Rectangle 2"/>
          <p:cNvSpPr>
            <a:spLocks noRo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smtClean="0"/>
              <a:t>We are a science-based organization. We provide the tools and technology to support America’s forest management activities. To that end, we maintain the largest forestry research organization in the world. We manage 81 experimental forests nationwide, representing 85 percent of the forest types in the United States. With our experimental forests, we can conduct and maintain long-term research, and our data goes back a century or more. That is essential as new issues emerge, such as climate change. Our Forest Health Protection specialists and researchers comprise the largest group of forest entomologists and pathologists in the world.</a:t>
            </a:r>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smtClean="0"/>
              <a:t>We also work overseas. The Forest Service plays a key role in formulating policy and coordinating U.S. support for the protection and sound management of the world's forest resources. We work closely with the Agency for International Development and other organizations to protect and manage forests around the world. We work with governments, NGOs, and other partners on a wide range of topics in 88 countries around the world.</a:t>
            </a:r>
          </a:p>
          <a:p>
            <a:endParaRPr lang="en-US" smtClean="0"/>
          </a:p>
        </p:txBody>
      </p:sp>
      <p:sp>
        <p:nvSpPr>
          <p:cNvPr id="44036" name="Slide Number Placeholder 3"/>
          <p:cNvSpPr>
            <a:spLocks noGrp="1"/>
          </p:cNvSpPr>
          <p:nvPr>
            <p:ph type="sldNum" sz="quarter" idx="5"/>
          </p:nvPr>
        </p:nvSpPr>
        <p:spPr>
          <a:noFill/>
        </p:spPr>
        <p:txBody>
          <a:bodyPr/>
          <a:lstStyle/>
          <a:p>
            <a:fld id="{8988C524-5381-4D89-87E2-0CB026677271}"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r>
              <a:rPr lang="en-US" smtClean="0"/>
              <a:t>In short, we are deeply committed to the sustainable management of the world’s forests and rangelands. Why? Because our citizens benefit so much. These lands purify the air we breathe. They store carbon and regulate climate. They form soils and control runoff and erosion. They protect biodiversity, providing habitat for wildlife. They furnish rich opportunities for collecting wild foods … for hunting and fishing … for outdoor recreation, spiritual renewal, and aesthetic enjoyment. </a:t>
            </a:r>
          </a:p>
          <a:p>
            <a:r>
              <a:rPr lang="en-US" smtClean="0"/>
              <a:t> </a:t>
            </a:r>
          </a:p>
          <a:p>
            <a:r>
              <a:rPr lang="en-US" smtClean="0"/>
              <a:t>But maybe the most compelling reason why these lands are so important has to do with that most basic of human needs: water. Forests cover barely a third of America’s land area, yet they deliver more than half of our water supplies. The National Forest System alone, with less than 9 percent America’s total land area, accounts for 18 percent of our water supplies. Watershed protection is a big part of our mission. Watersheds capable of delivering plentiful supplies of pure, clean water can also deliver all the other benefits that Americans want and need from their forests—wood, biodiversity, soil protection, carbon storage, outdoor recreation, and more.</a:t>
            </a:r>
          </a:p>
          <a:p>
            <a:r>
              <a:rPr lang="en-US" smtClean="0"/>
              <a:t> </a:t>
            </a:r>
          </a:p>
          <a:p>
            <a:endParaRPr lang="en-US" smtClean="0"/>
          </a:p>
        </p:txBody>
      </p:sp>
      <p:sp>
        <p:nvSpPr>
          <p:cNvPr id="45060" name="Slide Number Placeholder 3"/>
          <p:cNvSpPr>
            <a:spLocks noGrp="1"/>
          </p:cNvSpPr>
          <p:nvPr>
            <p:ph type="sldNum" sz="quarter" idx="5"/>
          </p:nvPr>
        </p:nvSpPr>
        <p:spPr>
          <a:noFill/>
        </p:spPr>
        <p:txBody>
          <a:bodyPr/>
          <a:lstStyle/>
          <a:p>
            <a:fld id="{49CA63F9-9D52-48EF-AE94-7FC1B58C67E9}"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a:bodyPr>
          <a:lstStyle/>
          <a:p>
            <a:pPr>
              <a:defRPr/>
            </a:pPr>
            <a:r>
              <a:rPr lang="en-US" dirty="0" smtClean="0"/>
              <a:t>But America’s watersheds are in trouble. The symptoms are increasingly clear: </a:t>
            </a:r>
          </a:p>
          <a:p>
            <a:pPr>
              <a:defRPr/>
            </a:pPr>
            <a:r>
              <a:rPr lang="en-US" dirty="0" smtClean="0"/>
              <a:t>Many areas are besieged by drought, especially in the Interior West. Drought-stressed forests are especially vulnerable to wildfire as well as to outbreaks of insects and disease. </a:t>
            </a:r>
          </a:p>
          <a:p>
            <a:pPr>
              <a:defRPr/>
            </a:pPr>
            <a:r>
              <a:rPr lang="en-US" dirty="0" smtClean="0"/>
              <a:t>In much of the West, a legacy of fire suppression has left forests overstocked and full of hazardous fuels. In terms of fire and fuels, we are in a whole new era. Since 2000, we have seen megafires rarely seen before and fire seasons on a scale rarely not seen for decades.</a:t>
            </a:r>
          </a:p>
          <a:p>
            <a:pPr>
              <a:defRPr/>
            </a:pPr>
            <a:r>
              <a:rPr lang="en-US" dirty="0" smtClean="0"/>
              <a:t>Overstocked, drought-stressed forests are also susceptible to devastating outbreaks of insects and disease. As you probably know, entire landscapes are dead or dying across the West. That includes the largest mountain pine beetle epidemic ever recorded, affecting about 21 million acres since 1996.</a:t>
            </a:r>
          </a:p>
          <a:p>
            <a:pPr>
              <a:defRPr/>
            </a:pPr>
            <a:r>
              <a:rPr lang="en-US" dirty="0" smtClean="0"/>
              <a:t>Drought-stressed forests … catastrophic fires … outbreaks of insects and disease … the magnitude of these events increasingly goes beyond what we have seen historically. Partly, these are symptoms of a changing climate. Changes in temperature and precipitation, in the timing and magnitude of weather events, are altering ecosystems and fire regimes. Warmer winter temperatures are letting bark beetles survive in greater numbers and spread to new areas.</a:t>
            </a:r>
          </a:p>
          <a:p>
            <a:pPr>
              <a:defRPr/>
            </a:pPr>
            <a:r>
              <a:rPr lang="en-US" dirty="0" smtClean="0"/>
              <a:t>As you know, climate change and the associated disturbances can help pave the way for invasive species. All these challenges are linked at a landscape scale. To meet them, we are going to have to work together across landscapes—across ownerships.</a:t>
            </a:r>
          </a:p>
          <a:p>
            <a:pPr>
              <a:defRPr/>
            </a:pPr>
            <a:endParaRPr lang="en-US" dirty="0"/>
          </a:p>
        </p:txBody>
      </p:sp>
      <p:sp>
        <p:nvSpPr>
          <p:cNvPr id="46084" name="Slide Number Placeholder 3"/>
          <p:cNvSpPr>
            <a:spLocks noGrp="1"/>
          </p:cNvSpPr>
          <p:nvPr>
            <p:ph type="sldNum" sz="quarter" idx="5"/>
          </p:nvPr>
        </p:nvSpPr>
        <p:spPr>
          <a:noFill/>
        </p:spPr>
        <p:txBody>
          <a:bodyPr/>
          <a:lstStyle/>
          <a:p>
            <a:fld id="{A88D425B-5907-4F2B-9E97-F1CF4486590D}"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r>
              <a:rPr lang="en-US" smtClean="0"/>
              <a:t>I will focus the remainder of my remarks on invasive species. Invasives are threatening forests across the nation. A classic example here in the East is chestnut blight. We will probably never know the scale of the ecosystem services we lost when American chestnut disappeared from our forest canopies 60 to 80 years ago.</a:t>
            </a:r>
          </a:p>
          <a:p>
            <a:r>
              <a:rPr lang="en-US" smtClean="0"/>
              <a:t> </a:t>
            </a:r>
          </a:p>
          <a:p>
            <a:endParaRPr lang="en-US" smtClean="0"/>
          </a:p>
        </p:txBody>
      </p:sp>
      <p:sp>
        <p:nvSpPr>
          <p:cNvPr id="47108" name="Slide Number Placeholder 3"/>
          <p:cNvSpPr>
            <a:spLocks noGrp="1"/>
          </p:cNvSpPr>
          <p:nvPr>
            <p:ph type="sldNum" sz="quarter" idx="5"/>
          </p:nvPr>
        </p:nvSpPr>
        <p:spPr>
          <a:noFill/>
        </p:spPr>
        <p:txBody>
          <a:bodyPr/>
          <a:lstStyle/>
          <a:p>
            <a:fld id="{8EA64F28-27B7-4224-BC54-593445DDE5DC}"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r>
              <a:rPr lang="en-US" smtClean="0"/>
              <a:t>Today, instead of oak/chestnut, we have aging oak/hickory forests threatened by gypsy moth … and possibly by sudden oak death, if it were to escape into the wild here in the East. Butternut canker and Dutch elm disease have virtually eliminated butternut and American elm from our forest canopies. Hemlock woolly adelgid is wiping out eastern hemlock in the Appalachian coves. Dogwood anthracnose is affecting understories in both East and West. Thousand canker disease, our newest problem, is threatening eastern walnut plantations.</a:t>
            </a:r>
          </a:p>
          <a:p>
            <a:r>
              <a:rPr lang="en-US" smtClean="0"/>
              <a:t> </a:t>
            </a:r>
          </a:p>
          <a:p>
            <a:endParaRPr lang="en-US" smtClean="0"/>
          </a:p>
        </p:txBody>
      </p:sp>
      <p:sp>
        <p:nvSpPr>
          <p:cNvPr id="48132" name="Slide Number Placeholder 3"/>
          <p:cNvSpPr>
            <a:spLocks noGrp="1"/>
          </p:cNvSpPr>
          <p:nvPr>
            <p:ph type="sldNum" sz="quarter" idx="5"/>
          </p:nvPr>
        </p:nvSpPr>
        <p:spPr>
          <a:noFill/>
        </p:spPr>
        <p:txBody>
          <a:bodyPr/>
          <a:lstStyle/>
          <a:p>
            <a:fld id="{75ED7A7B-9499-4324-94C8-C3521A280D64}"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r>
              <a:rPr lang="en-US" smtClean="0"/>
              <a:t>On the West Coast, sudden oak death is devastating tanoaks and other trees. In California and across the South, highly prolific feral pigs are invading many areas, damaging oak seedlings, ravaging acorn crops, and destroying habitat for many native birds and mammals, including wild turkeys, voles, and shrews. </a:t>
            </a:r>
          </a:p>
          <a:p>
            <a:endParaRPr lang="en-US" smtClean="0"/>
          </a:p>
        </p:txBody>
      </p:sp>
      <p:sp>
        <p:nvSpPr>
          <p:cNvPr id="49156" name="Slide Number Placeholder 3"/>
          <p:cNvSpPr>
            <a:spLocks noGrp="1"/>
          </p:cNvSpPr>
          <p:nvPr>
            <p:ph type="sldNum" sz="quarter" idx="5"/>
          </p:nvPr>
        </p:nvSpPr>
        <p:spPr>
          <a:noFill/>
        </p:spPr>
        <p:txBody>
          <a:bodyPr/>
          <a:lstStyle/>
          <a:p>
            <a:fld id="{8DB6FA54-ED0B-4DE5-91FC-B90960CE2C37}"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r>
              <a:rPr lang="en-US" smtClean="0"/>
              <a:t>In the West, white pine blister rust has damaged or destroyed thousands of western white pine stands. Western white pine populations are now estimated at less than 5 percent of what they were at the turn of the 20</a:t>
            </a:r>
            <a:r>
              <a:rPr lang="en-US" baseline="30000" smtClean="0"/>
              <a:t>th</a:t>
            </a:r>
            <a:r>
              <a:rPr lang="en-US" smtClean="0"/>
              <a:t> century. White pine blister rust also affects high-elevation five-needle pines, such as bristlecone pine. Bristlecones are among the world’s oldest living things, reaching an age of almost 5,000 years.</a:t>
            </a:r>
          </a:p>
          <a:p>
            <a:r>
              <a:rPr lang="en-US" smtClean="0"/>
              <a:t> </a:t>
            </a:r>
          </a:p>
          <a:p>
            <a:r>
              <a:rPr lang="en-US" smtClean="0"/>
              <a:t>Consider the economic impacts alone. Western white pine was once the most valuable commercial tree in its range. Asian longhorned beetle, along with climate change, is now threatening the maple sugar industry in New England, potentially costing thousands of jobs and tens of millions of dollars each year. </a:t>
            </a:r>
          </a:p>
          <a:p>
            <a:endParaRPr lang="en-US" smtClean="0"/>
          </a:p>
        </p:txBody>
      </p:sp>
      <p:sp>
        <p:nvSpPr>
          <p:cNvPr id="50180" name="Slide Number Placeholder 3"/>
          <p:cNvSpPr>
            <a:spLocks noGrp="1"/>
          </p:cNvSpPr>
          <p:nvPr>
            <p:ph type="sldNum" sz="quarter" idx="5"/>
          </p:nvPr>
        </p:nvSpPr>
        <p:spPr>
          <a:noFill/>
        </p:spPr>
        <p:txBody>
          <a:bodyPr/>
          <a:lstStyle/>
          <a:p>
            <a:fld id="{2667402B-1D7B-4FCD-9B31-7084DC9264BE}"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r>
              <a:rPr lang="en-US" smtClean="0"/>
              <a:t>Emerald ash borer is killing ash trees from Michigan to Virginia. Scientists have estimated that emerald ash borer will cost the federal government more than $340 million over the next 10 years. But homeowners will spend almost </a:t>
            </a:r>
            <a:r>
              <a:rPr lang="en-US" i="1" smtClean="0"/>
              <a:t>10 times</a:t>
            </a:r>
            <a:r>
              <a:rPr lang="en-US" smtClean="0"/>
              <a:t> that much to remove and replace dead trees; and local governments will spend about </a:t>
            </a:r>
            <a:r>
              <a:rPr lang="en-US" i="1" smtClean="0"/>
              <a:t>20 times</a:t>
            </a:r>
            <a:r>
              <a:rPr lang="en-US" smtClean="0"/>
              <a:t> that much, almost $8 billion. </a:t>
            </a:r>
          </a:p>
          <a:p>
            <a:endParaRPr lang="en-US" smtClean="0"/>
          </a:p>
        </p:txBody>
      </p:sp>
      <p:sp>
        <p:nvSpPr>
          <p:cNvPr id="51204" name="Slide Number Placeholder 3"/>
          <p:cNvSpPr>
            <a:spLocks noGrp="1"/>
          </p:cNvSpPr>
          <p:nvPr>
            <p:ph type="sldNum" sz="quarter" idx="5"/>
          </p:nvPr>
        </p:nvSpPr>
        <p:spPr>
          <a:noFill/>
        </p:spPr>
        <p:txBody>
          <a:bodyPr/>
          <a:lstStyle/>
          <a:p>
            <a:fld id="{17046713-5645-4586-9750-5D3AE3AF4DA5}" type="slidenum">
              <a:rPr lang="en-US" smtClean="0"/>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r>
              <a:rPr lang="en-US" smtClean="0"/>
              <a:t>Bats are a major predator of forest and agricultural insect pests. Each night, a single bat will eat its own weight in insects; bats perform an ecosystem service worth billions of dollars to American farmers and foresters each year. That service could be lost due to the spread of whitenose bat syndrome, another invasive.</a:t>
            </a:r>
          </a:p>
          <a:p>
            <a:endParaRPr lang="en-US" smtClean="0"/>
          </a:p>
        </p:txBody>
      </p:sp>
      <p:sp>
        <p:nvSpPr>
          <p:cNvPr id="52228" name="Slide Number Placeholder 3"/>
          <p:cNvSpPr>
            <a:spLocks noGrp="1"/>
          </p:cNvSpPr>
          <p:nvPr>
            <p:ph type="sldNum" sz="quarter" idx="5"/>
          </p:nvPr>
        </p:nvSpPr>
        <p:spPr>
          <a:noFill/>
        </p:spPr>
        <p:txBody>
          <a:bodyPr/>
          <a:lstStyle/>
          <a:p>
            <a:fld id="{BF8AE8BB-FF55-461C-A3F6-0AA1258B2663}"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Consider the social impacts of invasive species, starting with safety concerns. In areas ravaged by sudden oak death, falling snags have severely injured people. Fuel accumulations pose a fire risk, and several fires have been ignited by trees falling on power lines. </a:t>
            </a:r>
          </a:p>
          <a:p>
            <a:pPr>
              <a:defRPr/>
            </a:pPr>
            <a:r>
              <a:rPr lang="en-US" dirty="0" smtClean="0"/>
              <a:t> </a:t>
            </a:r>
          </a:p>
          <a:p>
            <a:pPr>
              <a:defRPr/>
            </a:pPr>
            <a:r>
              <a:rPr lang="en-US" dirty="0" smtClean="0"/>
              <a:t>The impacts on water are another concern. Cheatgrass has invaded millions of acres in the Intermountain West, increasing fire-related impacts from heavily burned watersheds. The disappearance of hemlocks from the Appalachians can also affect water quality by reducing soil stability on headwaters, thereby increasing erosion and downstream sedimentation. In the West, saltcedar replaces native willows and cottonwoods, altering hydrology. A single large saltcedar can absorb 200 gallons of water per day.</a:t>
            </a:r>
          </a:p>
          <a:p>
            <a:pPr>
              <a:defRPr/>
            </a:pPr>
            <a:r>
              <a:rPr lang="en-US" dirty="0" smtClean="0"/>
              <a:t> </a:t>
            </a:r>
          </a:p>
          <a:p>
            <a:pPr>
              <a:defRPr/>
            </a:pPr>
            <a:r>
              <a:rPr lang="en-US" dirty="0" smtClean="0"/>
              <a:t>Amenities and cultural values are also affected. For example, sudden oak death in California has killed trees in neighborhoods where more than 6 million people live, work, and play. Many neighborhoods have lost their woodsy character and natural beauty. Recreational opportunities are lost when roads or campgrounds are closed, and scenic views are affected when hillsides are covered with dead trees. Sudden oak death also affects the cultural practices of American Indians, who use acorns, bay leaves, and berries in their rituals. </a:t>
            </a:r>
          </a:p>
          <a:p>
            <a:pPr>
              <a:defRPr/>
            </a:pPr>
            <a:r>
              <a:rPr lang="en-US" dirty="0" smtClean="0"/>
              <a:t> </a:t>
            </a:r>
          </a:p>
          <a:p>
            <a:pPr>
              <a:defRPr/>
            </a:pPr>
            <a:endParaRPr lang="en-US" dirty="0"/>
          </a:p>
        </p:txBody>
      </p:sp>
      <p:sp>
        <p:nvSpPr>
          <p:cNvPr id="53252" name="Slide Number Placeholder 3"/>
          <p:cNvSpPr>
            <a:spLocks noGrp="1"/>
          </p:cNvSpPr>
          <p:nvPr>
            <p:ph type="sldNum" sz="quarter" idx="5"/>
          </p:nvPr>
        </p:nvSpPr>
        <p:spPr>
          <a:noFill/>
        </p:spPr>
        <p:txBody>
          <a:bodyPr/>
          <a:lstStyle/>
          <a:p>
            <a:fld id="{0CD59C16-0D62-4BDA-9116-E43AD7D2BF08}"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p:spPr>
        <p:txBody>
          <a:bodyPr/>
          <a:lstStyle/>
          <a:p>
            <a:r>
              <a:rPr lang="en-US" smtClean="0"/>
              <a:t>Finally, consider the ecological impacts. Invasive species affect wildlife habitat, with cascading effects on biodiversity. For example, the loss of hemlocks is threatening the survival of native trout, salamanders, and other coldwater species in the Appalachians. In the West, white pine blister rust is affecting high-elevation five-needle pines such as limber, whitebark, and bristlecone. These keystone species are able to grow in harsh climates, stabilizing soils and providing critical wildlife habitat. For example, whitebark pine nuts fatten up grizzlies before winter hibernation. </a:t>
            </a:r>
          </a:p>
          <a:p>
            <a:endParaRPr lang="en-US" smtClean="0"/>
          </a:p>
        </p:txBody>
      </p:sp>
      <p:sp>
        <p:nvSpPr>
          <p:cNvPr id="54276" name="Slide Number Placeholder 3"/>
          <p:cNvSpPr>
            <a:spLocks noGrp="1"/>
          </p:cNvSpPr>
          <p:nvPr>
            <p:ph type="sldNum" sz="quarter" idx="5"/>
          </p:nvPr>
        </p:nvSpPr>
        <p:spPr>
          <a:noFill/>
        </p:spPr>
        <p:txBody>
          <a:bodyPr/>
          <a:lstStyle/>
          <a:p>
            <a:fld id="{43DEA6C7-716E-49FD-B13C-D5EDAF5E519E}" type="slidenum">
              <a:rPr lang="en-US" smtClean="0"/>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r>
              <a:rPr lang="en-US" smtClean="0"/>
              <a:t>I could go on. There are literally hundreds of invasive diseases, plants, and animals in the United States, and their impacts are varied and severe. The question is: What are we doing about it?</a:t>
            </a:r>
          </a:p>
          <a:p>
            <a:r>
              <a:rPr lang="en-US" smtClean="0"/>
              <a:t> </a:t>
            </a:r>
          </a:p>
          <a:p>
            <a:r>
              <a:rPr lang="en-US" smtClean="0"/>
              <a:t>Since 2004, the Forest Service has been implementing an invasive species strategy with four components: prevention; early detection and response; control and management; and restoration and rehabilitation. </a:t>
            </a:r>
          </a:p>
          <a:p>
            <a:r>
              <a:rPr lang="en-US" smtClean="0"/>
              <a:t> </a:t>
            </a:r>
          </a:p>
          <a:p>
            <a:endParaRPr lang="en-US" smtClean="0"/>
          </a:p>
        </p:txBody>
      </p:sp>
      <p:sp>
        <p:nvSpPr>
          <p:cNvPr id="55300" name="Slide Number Placeholder 3"/>
          <p:cNvSpPr>
            <a:spLocks noGrp="1"/>
          </p:cNvSpPr>
          <p:nvPr>
            <p:ph type="sldNum" sz="quarter" idx="5"/>
          </p:nvPr>
        </p:nvSpPr>
        <p:spPr>
          <a:noFill/>
        </p:spPr>
        <p:txBody>
          <a:bodyPr/>
          <a:lstStyle/>
          <a:p>
            <a:fld id="{C1F94AF7-6424-4001-AC40-3B74FE62C2B3}"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r>
              <a:rPr lang="en-US" smtClean="0"/>
              <a:t>Prevention is key. If we can prevent new species introductions, then we don’t have to throw resources into control and management. The Forest Service works with other countries to identify potential invasive species before they arrive. Together with APHIS, for example, we are monitoring for gypsy moth on ships and in ports in Japan, Korea, and Russia before ships sail to our shores. We maintain a Website called ExFor for sharing information about threats; and, once a pest arrives, we contribute our expertise to pest risk assessments and new pest advisory groups. </a:t>
            </a:r>
          </a:p>
          <a:p>
            <a:r>
              <a:rPr lang="en-US" smtClean="0"/>
              <a:t> </a:t>
            </a:r>
          </a:p>
          <a:p>
            <a:r>
              <a:rPr lang="en-US" smtClean="0"/>
              <a:t>The Forest Service has a Technology Enterprise Team that maps potential pest distributions and predicts likely invasion points and produces a National Risk Map for insects and diseases. Our two Threat Assessment Centers are studying the spread of invasive species and how it might be influenced by climate change as well as by fire and other disturbances. </a:t>
            </a:r>
          </a:p>
          <a:p>
            <a:r>
              <a:rPr lang="en-US" smtClean="0"/>
              <a:t> </a:t>
            </a:r>
          </a:p>
          <a:p>
            <a:r>
              <a:rPr lang="en-US" smtClean="0"/>
              <a:t>We also research ways of mitigating pathways of forest pests, such as those in wood packaging materials. For example, our scientists proved that small bits of bark on packaging materials pose very little risk. We were able to build this criterion into the international standard for wood packaging materials, saving millions of dollars in unnecessary treatment costs. </a:t>
            </a:r>
          </a:p>
          <a:p>
            <a:endParaRPr lang="en-US" smtClean="0"/>
          </a:p>
        </p:txBody>
      </p:sp>
      <p:sp>
        <p:nvSpPr>
          <p:cNvPr id="56324" name="Slide Number Placeholder 3"/>
          <p:cNvSpPr>
            <a:spLocks noGrp="1"/>
          </p:cNvSpPr>
          <p:nvPr>
            <p:ph type="sldNum" sz="quarter" idx="5"/>
          </p:nvPr>
        </p:nvSpPr>
        <p:spPr>
          <a:noFill/>
        </p:spPr>
        <p:txBody>
          <a:bodyPr/>
          <a:lstStyle/>
          <a:p>
            <a:fld id="{AFC1437E-F0AD-40DF-B152-338B685786A8}" type="slidenum">
              <a:rPr lang="en-US" smtClean="0"/>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r>
              <a:rPr lang="en-US" b="1" i="1" smtClean="0"/>
              <a:t> </a:t>
            </a:r>
            <a:endParaRPr lang="en-US" smtClean="0"/>
          </a:p>
          <a:p>
            <a:endParaRPr lang="en-US" smtClean="0"/>
          </a:p>
        </p:txBody>
      </p:sp>
      <p:sp>
        <p:nvSpPr>
          <p:cNvPr id="57348" name="Slide Number Placeholder 3"/>
          <p:cNvSpPr>
            <a:spLocks noGrp="1"/>
          </p:cNvSpPr>
          <p:nvPr>
            <p:ph type="sldNum" sz="quarter" idx="5"/>
          </p:nvPr>
        </p:nvSpPr>
        <p:spPr>
          <a:noFill/>
        </p:spPr>
        <p:txBody>
          <a:bodyPr/>
          <a:lstStyle/>
          <a:p>
            <a:fld id="{7D5B023D-BA58-4D4F-B226-99F86C76F54C}" type="slidenum">
              <a:rPr lang="en-US" smtClean="0"/>
              <a:pPr/>
              <a:t>19</a:t>
            </a:fld>
            <a:endParaRPr lang="en-US" smtClean="0"/>
          </a:p>
        </p:txBody>
      </p:sp>
      <p:sp>
        <p:nvSpPr>
          <p:cNvPr id="57349" name="Notes Placeholder 2"/>
          <p:cNvSpPr txBox="1">
            <a:spLocks/>
          </p:cNvSpPr>
          <p:nvPr/>
        </p:nvSpPr>
        <p:spPr bwMode="auto">
          <a:xfrm>
            <a:off x="838200" y="4483100"/>
            <a:ext cx="5486400" cy="4102100"/>
          </a:xfrm>
          <a:prstGeom prst="rect">
            <a:avLst/>
          </a:prstGeom>
          <a:noFill/>
          <a:ln w="9525">
            <a:noFill/>
            <a:miter lim="800000"/>
            <a:headEnd/>
            <a:tailEnd/>
          </a:ln>
        </p:spPr>
        <p:txBody>
          <a:bodyPr/>
          <a:lstStyle/>
          <a:p>
            <a:pPr algn="l"/>
            <a:r>
              <a:rPr lang="en-US" sz="1200"/>
              <a:t>On the national forests and grasslands, we have taken a number of steps to prevent the spread of invasive species. For example:</a:t>
            </a:r>
          </a:p>
          <a:p>
            <a:pPr algn="l"/>
            <a:endParaRPr lang="en-US" sz="1200"/>
          </a:p>
          <a:p>
            <a:pPr algn="l"/>
            <a:r>
              <a:rPr lang="en-US" sz="1200"/>
              <a:t>We require the use of certified weed-free forage, mulch, and other materials.</a:t>
            </a:r>
          </a:p>
          <a:p>
            <a:pPr algn="l"/>
            <a:endParaRPr lang="en-US" sz="1200"/>
          </a:p>
          <a:p>
            <a:pPr algn="l"/>
            <a:r>
              <a:rPr lang="en-US" sz="1200"/>
              <a:t>We have washing stations for vehicles and equipment to prevent the spread of Port-Orford-cedar root disease and other invasive species.</a:t>
            </a:r>
          </a:p>
          <a:p>
            <a:pPr algn="l"/>
            <a:endParaRPr lang="en-US" sz="1200"/>
          </a:p>
          <a:p>
            <a:pPr algn="l"/>
            <a:r>
              <a:rPr lang="en-US" sz="1200"/>
              <a:t>We have boat inspection and cleaning facilities at boat launches to keep recreational users from spreading aquatic invasive species.  </a:t>
            </a:r>
          </a:p>
          <a:p>
            <a:pPr algn="l"/>
            <a:endParaRPr lang="en-US" sz="1200"/>
          </a:p>
          <a:p>
            <a:pPr algn="l"/>
            <a:r>
              <a:rPr lang="en-US" sz="1200"/>
              <a:t>We are treating water used for firefighting to prevent the accidental spread of aquatic invasives to new watersheds.</a:t>
            </a:r>
          </a:p>
          <a:p>
            <a:pPr algn="l"/>
            <a:endParaRPr lang="en-US" sz="1200"/>
          </a:p>
          <a:p>
            <a:pPr algn="l"/>
            <a:r>
              <a:rPr lang="en-US" sz="1200"/>
              <a:t>We also have requirements for preventing the spread of invasives in our contracts and permits for timber sales, firewood cutting, and other activities. </a:t>
            </a:r>
          </a:p>
          <a:p>
            <a:pPr algn="l"/>
            <a:r>
              <a:rPr lang="en-US" sz="1200"/>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p:spPr>
        <p:txBody>
          <a:bodyPr/>
          <a:lstStyle/>
          <a:p>
            <a:r>
              <a:rPr lang="en-US" smtClean="0"/>
              <a:t>We do face major challenges, such as our lack of knowledge about pest biology. For example, only 7 percent of the world’s fungi are known to science, so we don’t really have a good baseline for what is already here in the United States and what we should be trying to keep out. Even for known pests, it is hard to predict their behavior once they become established here. </a:t>
            </a:r>
          </a:p>
          <a:p>
            <a:r>
              <a:rPr lang="en-US" smtClean="0"/>
              <a:t> </a:t>
            </a:r>
          </a:p>
          <a:p>
            <a:r>
              <a:rPr lang="en-US" smtClean="0"/>
              <a:t>And then there are all the complexities associated with climate change, not to mention with human behavior. Invasive species move on recreational equipment, through firewood, and through nurseries and pet shops. How do we help manage that? </a:t>
            </a:r>
          </a:p>
          <a:p>
            <a:r>
              <a:rPr lang="en-US" smtClean="0"/>
              <a:t> </a:t>
            </a:r>
          </a:p>
          <a:p>
            <a:r>
              <a:rPr lang="en-US" smtClean="0"/>
              <a:t>One way might be through firewood restrictions at campgrounds on the national forests. We are considering a national policy for that. Already, our local land managers are getting out information on the risk of spreading invasive pests like emerald ash borer through firewood.</a:t>
            </a:r>
            <a:r>
              <a:rPr lang="en-US" i="1" smtClean="0"/>
              <a:t> </a:t>
            </a:r>
            <a:endParaRPr lang="en-US" smtClean="0"/>
          </a:p>
          <a:p>
            <a:endParaRPr lang="en-US" smtClean="0"/>
          </a:p>
        </p:txBody>
      </p:sp>
      <p:sp>
        <p:nvSpPr>
          <p:cNvPr id="58372" name="Slide Number Placeholder 3"/>
          <p:cNvSpPr>
            <a:spLocks noGrp="1"/>
          </p:cNvSpPr>
          <p:nvPr>
            <p:ph type="sldNum" sz="quarter" idx="5"/>
          </p:nvPr>
        </p:nvSpPr>
        <p:spPr>
          <a:noFill/>
        </p:spPr>
        <p:txBody>
          <a:bodyPr/>
          <a:lstStyle/>
          <a:p>
            <a:fld id="{957814FE-8AB2-4A46-B817-78841911F422}"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p:spPr>
        <p:txBody>
          <a:bodyPr/>
          <a:lstStyle/>
          <a:p>
            <a:r>
              <a:rPr lang="en-US" smtClean="0"/>
              <a:t>Sometimes, however, prevention doesn’t work. Sometimes, despite our best efforts, a nonnative species reaches our shores or escapes into the wild. The second component of our invasive species strategy is to detect a threat early on and to respond rapidly, while eradication is still possible. </a:t>
            </a:r>
          </a:p>
          <a:p>
            <a:r>
              <a:rPr lang="en-US" smtClean="0"/>
              <a:t> </a:t>
            </a:r>
          </a:p>
          <a:p>
            <a:r>
              <a:rPr lang="en-US" smtClean="0"/>
              <a:t>Since 2001, we have been working with APHIS to find new beetles, mainly by installing and monitoring traps where they are likely to first show up. We find about one new species every year. Then we develop trapping technology and control measures, and we learn all we can about the beetle’s biology and ecology so we can pinpoint weaknesses in its life cycle. </a:t>
            </a:r>
          </a:p>
          <a:p>
            <a:r>
              <a:rPr lang="en-US" smtClean="0"/>
              <a:t> </a:t>
            </a:r>
          </a:p>
          <a:p>
            <a:r>
              <a:rPr lang="en-US" smtClean="0"/>
              <a:t>We are also working with partners to find new ways of detecting invasives on the national forests and grasslands. We will be making a thorough survey of the National Forest System to detect and inventory all invasive species so we can prioritize management activities and increase program efficiency. Quantifying infestations in these highly complex ecosystems will require close collaboration between our scientists and land managers. </a:t>
            </a:r>
          </a:p>
          <a:p>
            <a:r>
              <a:rPr lang="en-US" smtClean="0"/>
              <a:t> </a:t>
            </a:r>
          </a:p>
          <a:p>
            <a:endParaRPr lang="en-US" smtClean="0"/>
          </a:p>
        </p:txBody>
      </p:sp>
      <p:sp>
        <p:nvSpPr>
          <p:cNvPr id="59396" name="Slide Number Placeholder 3"/>
          <p:cNvSpPr>
            <a:spLocks noGrp="1"/>
          </p:cNvSpPr>
          <p:nvPr>
            <p:ph type="sldNum" sz="quarter" idx="5"/>
          </p:nvPr>
        </p:nvSpPr>
        <p:spPr>
          <a:noFill/>
        </p:spPr>
        <p:txBody>
          <a:bodyPr/>
          <a:lstStyle/>
          <a:p>
            <a:fld id="{862D84CC-EFC0-4A0B-A0CA-76080C62A758}"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lnSpcReduction="10000"/>
          </a:bodyPr>
          <a:lstStyle/>
          <a:p>
            <a:pPr>
              <a:defRPr/>
            </a:pPr>
            <a:r>
              <a:rPr lang="en-US" dirty="0" smtClean="0"/>
              <a:t>Environmental analysis can prevent rapid response, so we need to be proactive about getting it in place. For example, when sudden oak death was discovered in sensitive habitats in Oregon, the pest specialists had already worked with the wildlife specialists. We were able to quickly respond with burning and vegetation treatments, even in salmon and marbled murrelet habitat.</a:t>
            </a:r>
          </a:p>
          <a:p>
            <a:pPr>
              <a:defRPr/>
            </a:pPr>
            <a:r>
              <a:rPr lang="en-US" dirty="0" smtClean="0"/>
              <a:t> </a:t>
            </a:r>
          </a:p>
          <a:p>
            <a:pPr>
              <a:defRPr/>
            </a:pPr>
            <a:r>
              <a:rPr lang="en-US" dirty="0" smtClean="0"/>
              <a:t>Another challenge is the time it can take to find new species. It can be 10 years before an infestation is noticed, and by the time effective countermeasures are developed it might be too late for eradication. For example, detecting emerald ash borer and Asian longhorned beetle initially involved a labor-intensive search for exit holes on trees; and it can be extremely difficult to detect the early life stages of invasive mussels in pumps and other aquatic equipment.</a:t>
            </a:r>
          </a:p>
          <a:p>
            <a:pPr>
              <a:defRPr/>
            </a:pPr>
            <a:r>
              <a:rPr lang="en-US" dirty="0" smtClean="0"/>
              <a:t> </a:t>
            </a:r>
          </a:p>
          <a:p>
            <a:pPr>
              <a:defRPr/>
            </a:pPr>
            <a:r>
              <a:rPr lang="en-US" dirty="0" smtClean="0"/>
              <a:t>Citizen monitoring is key. The public is sometimes the first to notice something new or different in the environment. We get about 173 million visits a year on the National Forest System, and all those visitors can be a valuable resource for early detection. We are working with state and local governments and with other federal agencies to expand our capacity for early detection and rapid response. We need to broaden our communication networks and give our citizens the ability to detect and report invasive species wherever they go.</a:t>
            </a:r>
          </a:p>
          <a:p>
            <a:pPr>
              <a:defRPr/>
            </a:pPr>
            <a:endParaRPr lang="en-US" dirty="0"/>
          </a:p>
        </p:txBody>
      </p:sp>
      <p:sp>
        <p:nvSpPr>
          <p:cNvPr id="60420" name="Slide Number Placeholder 3"/>
          <p:cNvSpPr>
            <a:spLocks noGrp="1"/>
          </p:cNvSpPr>
          <p:nvPr>
            <p:ph type="sldNum" sz="quarter" idx="5"/>
          </p:nvPr>
        </p:nvSpPr>
        <p:spPr>
          <a:noFill/>
        </p:spPr>
        <p:txBody>
          <a:bodyPr/>
          <a:lstStyle/>
          <a:p>
            <a:fld id="{0C8C1E41-814B-4CC7-BCBC-B103455AEE55}"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r>
              <a:rPr lang="en-US" smtClean="0"/>
              <a:t>Where an invasive species has already become established, the Forest Service works with partners for control and management, which can really pay off. For example, we have kept gypsy moth out of the West for 30 years now through our gypsy moth partnership.</a:t>
            </a:r>
          </a:p>
          <a:p>
            <a:r>
              <a:rPr lang="en-US" smtClean="0"/>
              <a:t> </a:t>
            </a:r>
          </a:p>
          <a:p>
            <a:r>
              <a:rPr lang="en-US" smtClean="0"/>
              <a:t>Gypsy moth is expanding its range from the Northeast towards the south and west. The slower it moves, the longer we can protect America’s forest resources from gypsy moth attack. Thirty years of research has developed and refined the tools we use. We now treat about 550,000 acres per year, using pheromone traps to detect new colonies, which we then suppress or eradicate. Through the Slow-the-Spread program, the Forest Service and its partners are able to reduce the rate of spread by 50 percent or more. </a:t>
            </a:r>
          </a:p>
          <a:p>
            <a:r>
              <a:rPr lang="en-US" smtClean="0"/>
              <a:t> </a:t>
            </a:r>
          </a:p>
          <a:p>
            <a:endParaRPr lang="en-US" smtClean="0"/>
          </a:p>
        </p:txBody>
      </p:sp>
      <p:sp>
        <p:nvSpPr>
          <p:cNvPr id="61444" name="Slide Number Placeholder 3"/>
          <p:cNvSpPr>
            <a:spLocks noGrp="1"/>
          </p:cNvSpPr>
          <p:nvPr>
            <p:ph type="sldNum" sz="quarter" idx="5"/>
          </p:nvPr>
        </p:nvSpPr>
        <p:spPr>
          <a:noFill/>
        </p:spPr>
        <p:txBody>
          <a:bodyPr/>
          <a:lstStyle/>
          <a:p>
            <a:fld id="{EAB51990-411A-4B25-848D-C6C4EF5047FF}" type="slidenum">
              <a:rPr lang="en-US" smtClean="0"/>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r>
              <a:rPr lang="en-US" smtClean="0"/>
              <a:t>Another example involves biological controls for emerald ash borer. Working with international partners and APHIS, Forest Service scientists identified wasps in China that parasitize emerald ash borer eggs and larvae. After evaluating the wasps, we developed mass rearing techniques for two of these biological controls. The effort is now operational, with rearing by APHIS and release of the wasps in several states. Monitoring is key.</a:t>
            </a:r>
          </a:p>
          <a:p>
            <a:endParaRPr lang="en-US" smtClean="0"/>
          </a:p>
        </p:txBody>
      </p:sp>
      <p:sp>
        <p:nvSpPr>
          <p:cNvPr id="62468" name="Slide Number Placeholder 3"/>
          <p:cNvSpPr>
            <a:spLocks noGrp="1"/>
          </p:cNvSpPr>
          <p:nvPr>
            <p:ph type="sldNum" sz="quarter" idx="5"/>
          </p:nvPr>
        </p:nvSpPr>
        <p:spPr>
          <a:noFill/>
        </p:spPr>
        <p:txBody>
          <a:bodyPr/>
          <a:lstStyle/>
          <a:p>
            <a:fld id="{BBC4A5DF-8D01-41B3-81B4-7EE5CE9EE0A5}"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r>
              <a:rPr lang="en-US" smtClean="0"/>
              <a:t>The Forest Service is also an active member of the Hemlock Woolly Adelgid Initiative. Under the initiative, a diverse group of scientists, land managers, and others are pooling their expertise and resources to address the hemlock woolly adelgid. The team meets regularly to coordinate its research and its public awareness program; subgroups are addressing various management needs and approaches.   </a:t>
            </a:r>
          </a:p>
          <a:p>
            <a:endParaRPr lang="en-US" smtClean="0"/>
          </a:p>
        </p:txBody>
      </p:sp>
      <p:sp>
        <p:nvSpPr>
          <p:cNvPr id="63492" name="Slide Number Placeholder 3"/>
          <p:cNvSpPr>
            <a:spLocks noGrp="1"/>
          </p:cNvSpPr>
          <p:nvPr>
            <p:ph type="sldNum" sz="quarter" idx="5"/>
          </p:nvPr>
        </p:nvSpPr>
        <p:spPr>
          <a:noFill/>
        </p:spPr>
        <p:txBody>
          <a:bodyPr/>
          <a:lstStyle/>
          <a:p>
            <a:fld id="{32358383-D251-4EB0-930C-307FEDE59FBF}"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r>
              <a:rPr lang="en-US" smtClean="0"/>
              <a:t>The Forest Service itself has an active research and management program related to biological controls for invasive plants like yellow starthistle, cheatgrass, and spotted knapweed. We are addressing a broad array of invasive forest and rangeland plants, including invasive weeds in Hawaii. Our researchers are identifying potential biocontrol agents, evaluating their potential impacts on ecosystems, and working with managers to implement new technologies. For example, we recently released a flea beetle complex to control leafy spurge in sensitive riparian habitats in Idaho. </a:t>
            </a:r>
          </a:p>
          <a:p>
            <a:endParaRPr lang="en-US" smtClean="0"/>
          </a:p>
        </p:txBody>
      </p:sp>
      <p:sp>
        <p:nvSpPr>
          <p:cNvPr id="64516" name="Slide Number Placeholder 3"/>
          <p:cNvSpPr>
            <a:spLocks noGrp="1"/>
          </p:cNvSpPr>
          <p:nvPr>
            <p:ph type="sldNum" sz="quarter" idx="5"/>
          </p:nvPr>
        </p:nvSpPr>
        <p:spPr>
          <a:noFill/>
        </p:spPr>
        <p:txBody>
          <a:bodyPr/>
          <a:lstStyle/>
          <a:p>
            <a:fld id="{1A7A5B7C-9F66-4108-8842-73F61A753E37}" type="slidenum">
              <a:rPr lang="en-US" smtClean="0"/>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p:spPr>
        <p:txBody>
          <a:bodyPr/>
          <a:lstStyle/>
          <a:p>
            <a:r>
              <a:rPr lang="en-US" smtClean="0"/>
              <a:t>Unintended impacts can be a challenge, and we work closely with our partners to identify and minimize them. In Montana, for example, we released gall flies to control spotted knapweed. The fly larvae became food for deer mice, and the mice in turn ate up the seeds of the native plants we were trying to protect. When we discovered this environmental chain reaction, we switched to a more integrated approach that includes grazing and herbicides.</a:t>
            </a:r>
          </a:p>
          <a:p>
            <a:r>
              <a:rPr lang="en-US" smtClean="0"/>
              <a:t> </a:t>
            </a:r>
          </a:p>
          <a:p>
            <a:r>
              <a:rPr lang="en-US" smtClean="0"/>
              <a:t>Control and management can be tremendously expensive, and the public might be reluctant to accept the necessary control measures. We need better outreach to our citizens. We also need science-based protocols and strategies to prioritize our actions, and we need to pool our resources across multiple ownerships—to manage invasive species on a landscape scale.</a:t>
            </a:r>
          </a:p>
          <a:p>
            <a:endParaRPr lang="en-US" smtClean="0"/>
          </a:p>
        </p:txBody>
      </p:sp>
      <p:sp>
        <p:nvSpPr>
          <p:cNvPr id="65540" name="Slide Number Placeholder 3"/>
          <p:cNvSpPr>
            <a:spLocks noGrp="1"/>
          </p:cNvSpPr>
          <p:nvPr>
            <p:ph type="sldNum" sz="quarter" idx="5"/>
          </p:nvPr>
        </p:nvSpPr>
        <p:spPr>
          <a:noFill/>
        </p:spPr>
        <p:txBody>
          <a:bodyPr/>
          <a:lstStyle/>
          <a:p>
            <a:fld id="{71B05708-EB6D-4CE2-8F09-BF21B4B1D431}" type="slidenum">
              <a:rPr lang="en-US" smtClean="0"/>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t>The Forest Service’s fourth strategic approach to invasive species involves restoration and rehabilitation. White pine blister rust is a great example. Our researchers are exploring options for managing blister rust in western white pine, such as planting rust-resistant trees. We are also developing management strategies for high-elevation five-needle pines, including collecting seed and screening for resistance and gene conservation.</a:t>
            </a:r>
          </a:p>
          <a:p>
            <a:r>
              <a:rPr lang="en-US" smtClean="0"/>
              <a:t> </a:t>
            </a:r>
          </a:p>
          <a:p>
            <a:r>
              <a:rPr lang="en-US" smtClean="0"/>
              <a:t>The Forest Service is also working to restore other trees at risk, such as ash, hemlock, and butternut. With respect to emerald ash borer, we are identifying trees that are resistant to attack, and we are participating in a national effort to collect and conserve ash germplasm. </a:t>
            </a:r>
          </a:p>
          <a:p>
            <a:r>
              <a:rPr lang="en-US" smtClean="0"/>
              <a:t> </a:t>
            </a:r>
          </a:p>
          <a:p>
            <a:r>
              <a:rPr lang="en-US" smtClean="0"/>
              <a:t>In addition, we are working to restore a tree that has already been lost, the American chestnut. We are helping the American Chestnut Foundation test the resistance of hybrids with plantings on the national forests and by utilizing ectomycorrhizal fungi to restore chestnut on reclaimed mine lands. </a:t>
            </a:r>
          </a:p>
          <a:p>
            <a:endParaRPr lang="en-US" smtClean="0"/>
          </a:p>
        </p:txBody>
      </p:sp>
      <p:sp>
        <p:nvSpPr>
          <p:cNvPr id="66564" name="Slide Number Placeholder 3"/>
          <p:cNvSpPr>
            <a:spLocks noGrp="1"/>
          </p:cNvSpPr>
          <p:nvPr>
            <p:ph type="sldNum" sz="quarter" idx="5"/>
          </p:nvPr>
        </p:nvSpPr>
        <p:spPr>
          <a:noFill/>
        </p:spPr>
        <p:txBody>
          <a:bodyPr/>
          <a:lstStyle/>
          <a:p>
            <a:fld id="{8FD42FF8-1AAC-4A82-AE7C-513A29B64764}" type="slidenum">
              <a:rPr lang="en-US" smtClean="0"/>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smtClean="0"/>
              <a:t>In the Colorado River basin, the Forest Service has been working with partners to replace nonnative brook trout with native cutthroat. As you know, invasive mussels are a huge problem in many watersheds, and we helping to implement the national Quagga–Zebra Mussel Action Plan across the United States, with special emphasis on watersheds west of the 100th meridian and on places like Lake Tahoe. We are also restoring aquatic habitats invaded by exotic amphibians on the national forests in the Southwest.   </a:t>
            </a:r>
          </a:p>
          <a:p>
            <a:endParaRPr lang="en-US" smtClean="0"/>
          </a:p>
        </p:txBody>
      </p:sp>
      <p:sp>
        <p:nvSpPr>
          <p:cNvPr id="67588" name="Slide Number Placeholder 3"/>
          <p:cNvSpPr>
            <a:spLocks noGrp="1"/>
          </p:cNvSpPr>
          <p:nvPr>
            <p:ph type="sldNum" sz="quarter" idx="5"/>
          </p:nvPr>
        </p:nvSpPr>
        <p:spPr>
          <a:noFill/>
        </p:spPr>
        <p:txBody>
          <a:bodyPr/>
          <a:lstStyle/>
          <a:p>
            <a:fld id="{E65D5CB4-5952-49D0-B18E-C41CA4ABA4A1}"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r>
              <a:rPr lang="en-US" smtClean="0"/>
              <a:t>But we can’t restore every native species. Genetic improvement programs are costly and require a long-term commitment, and climate change has created whole new levels of uncertainty and risk. We now focus on restoring degraded landscapes so that they can continue to provide all the benefits that Americans want and need. </a:t>
            </a:r>
          </a:p>
          <a:p>
            <a:r>
              <a:rPr lang="en-US" smtClean="0"/>
              <a:t> </a:t>
            </a:r>
          </a:p>
          <a:p>
            <a:r>
              <a:rPr lang="en-US" smtClean="0"/>
              <a:t>For example, the African tulip tree is an invasive species in Puerto Rico, but it can help transition old sugar cane fields back to forest. It isn’t very shade tolerant, so it will eventually die out as native trees take over. But using a nonnative species to restore a degraded landscape is controversial. One of our greatest challenges has to do with the public values that influence how we manage natural resources.</a:t>
            </a:r>
          </a:p>
          <a:p>
            <a:r>
              <a:rPr lang="en-US" smtClean="0"/>
              <a:t> </a:t>
            </a:r>
          </a:p>
          <a:p>
            <a:endParaRPr lang="en-US" smtClean="0"/>
          </a:p>
        </p:txBody>
      </p:sp>
      <p:sp>
        <p:nvSpPr>
          <p:cNvPr id="68612" name="Slide Number Placeholder 3"/>
          <p:cNvSpPr>
            <a:spLocks noGrp="1"/>
          </p:cNvSpPr>
          <p:nvPr>
            <p:ph type="sldNum" sz="quarter" idx="5"/>
          </p:nvPr>
        </p:nvSpPr>
        <p:spPr>
          <a:noFill/>
        </p:spPr>
        <p:txBody>
          <a:bodyPr/>
          <a:lstStyle/>
          <a:p>
            <a:fld id="{8910BA62-BF2E-4E51-BCEB-D557E8F6F36A}" type="slidenum">
              <a:rPr lang="en-US" smtClean="0"/>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r>
              <a:rPr lang="en-US" smtClean="0"/>
              <a:t>We often face multiple interacting invasive species in complex landscapes under multiple ownerships. The Flathead basin in the Northern Rockies is a great example, with multiple major ownerships on both sides of the border, all with very different missions and goals. The Flathead basin also has very diverse landscapes, plus challenges ranging from aquatic invasive species in the valley to whitebark pine decline up in the wilderness areas.</a:t>
            </a:r>
          </a:p>
          <a:p>
            <a:r>
              <a:rPr lang="en-US" smtClean="0"/>
              <a:t> </a:t>
            </a:r>
          </a:p>
          <a:p>
            <a:r>
              <a:rPr lang="en-US" smtClean="0"/>
              <a:t>Like climate change or wildland fire—or like bark beetles in the Rocky Mountains today—invasive species know no borders or boundaries. We have to work together to fight them, taking an all-lands approach. It can be quite challenging to get agreement on priorities and treatments that will be effective at the landscape scale.</a:t>
            </a:r>
          </a:p>
          <a:p>
            <a:r>
              <a:rPr lang="en-US" smtClean="0"/>
              <a:t> </a:t>
            </a:r>
          </a:p>
          <a:p>
            <a:r>
              <a:rPr lang="en-US" smtClean="0"/>
              <a:t>But America has untapped resources of knowledge, energy, and ideas to help meet the forestry challenges of the future, including invasive species. If people continue to work in traditional ways—cut off from each other on this piece of private land, that piece of public land—America will never fully tap those resources. But if people come together to collaborate across landscapes, then we can build on our mutual capacities. Synergies are key to the future of conservation. </a:t>
            </a:r>
          </a:p>
        </p:txBody>
      </p:sp>
      <p:sp>
        <p:nvSpPr>
          <p:cNvPr id="69636" name="Slide Number Placeholder 3"/>
          <p:cNvSpPr>
            <a:spLocks noGrp="1"/>
          </p:cNvSpPr>
          <p:nvPr>
            <p:ph type="sldNum" sz="quarter" idx="5"/>
          </p:nvPr>
        </p:nvSpPr>
        <p:spPr>
          <a:noFill/>
        </p:spPr>
        <p:txBody>
          <a:bodyPr/>
          <a:lstStyle/>
          <a:p>
            <a:fld id="{A578CCAB-AF05-4509-8A5A-BBA791C6FAFF}" type="slidenum">
              <a:rPr lang="en-US" smtClean="0"/>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r>
              <a:rPr lang="en-US" smtClean="0"/>
              <a:t>Within the Forest Service, we need better integration from Region to Region and Station to Station. This would help us to learn from each other’s successes and mistakes. It would also keep us from duplicating each other’s efforts. </a:t>
            </a:r>
          </a:p>
          <a:p>
            <a:endParaRPr lang="en-US" smtClean="0"/>
          </a:p>
        </p:txBody>
      </p:sp>
      <p:sp>
        <p:nvSpPr>
          <p:cNvPr id="70660" name="Slide Number Placeholder 3"/>
          <p:cNvSpPr>
            <a:spLocks noGrp="1"/>
          </p:cNvSpPr>
          <p:nvPr>
            <p:ph type="sldNum" sz="quarter" idx="5"/>
          </p:nvPr>
        </p:nvSpPr>
        <p:spPr>
          <a:noFill/>
        </p:spPr>
        <p:txBody>
          <a:bodyPr/>
          <a:lstStyle/>
          <a:p>
            <a:fld id="{E98DA40A-2525-445D-BFA6-ED98DDB12E7A}"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r>
              <a:rPr lang="en-US" smtClean="0"/>
              <a:t>We already have strong partnerships with APHIS, the State Foresters, the state departments of agriculture, and many universities. But we need to work even more closely together … </a:t>
            </a:r>
            <a:r>
              <a:rPr lang="en-US" i="1" smtClean="0"/>
              <a:t>and</a:t>
            </a:r>
            <a:r>
              <a:rPr lang="en-US" smtClean="0"/>
              <a:t> with other agencies and organizations, such as ARS, NIFA, the Department of the Interior, Tribes, and NGOs. By building on our various authorities and funding sources, we can accomplish much more, much faster.</a:t>
            </a:r>
          </a:p>
          <a:p>
            <a:r>
              <a:rPr lang="en-US" smtClean="0"/>
              <a:t> </a:t>
            </a:r>
          </a:p>
          <a:p>
            <a:endParaRPr lang="en-US" smtClean="0"/>
          </a:p>
        </p:txBody>
      </p:sp>
      <p:sp>
        <p:nvSpPr>
          <p:cNvPr id="71684" name="Slide Number Placeholder 3"/>
          <p:cNvSpPr>
            <a:spLocks noGrp="1"/>
          </p:cNvSpPr>
          <p:nvPr>
            <p:ph type="sldNum" sz="quarter" idx="5"/>
          </p:nvPr>
        </p:nvSpPr>
        <p:spPr>
          <a:noFill/>
        </p:spPr>
        <p:txBody>
          <a:bodyPr/>
          <a:lstStyle/>
          <a:p>
            <a:fld id="{499C7C3B-DEEE-4FEB-8301-DB44C46A9599}"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r>
              <a:rPr lang="en-US" smtClean="0"/>
              <a:t>We need better integration across disciplines, especially biologists working with economists, managers, and communication specialists. We need social scientists who can help us find more effective ways to reach target audiences, raise public awareness, and change public behaviors.</a:t>
            </a:r>
          </a:p>
          <a:p>
            <a:r>
              <a:rPr lang="en-US" smtClean="0"/>
              <a:t> </a:t>
            </a:r>
          </a:p>
          <a:p>
            <a:r>
              <a:rPr lang="en-US" smtClean="0"/>
              <a:t>Finally, we need more effective communication techniques. We need to use new tools like social media. We need an enhanced Web presence and carefully crafted messages that inspire the public to help us prevent, detect, and control invasive species and restore degraded landscapes. </a:t>
            </a:r>
          </a:p>
          <a:p>
            <a:r>
              <a:rPr lang="en-US" smtClean="0"/>
              <a:t> </a:t>
            </a:r>
          </a:p>
          <a:p>
            <a:endParaRPr lang="en-US" smtClean="0"/>
          </a:p>
        </p:txBody>
      </p:sp>
      <p:sp>
        <p:nvSpPr>
          <p:cNvPr id="72708" name="Slide Number Placeholder 3"/>
          <p:cNvSpPr>
            <a:spLocks noGrp="1"/>
          </p:cNvSpPr>
          <p:nvPr>
            <p:ph type="sldNum" sz="quarter" idx="5"/>
          </p:nvPr>
        </p:nvSpPr>
        <p:spPr>
          <a:noFill/>
        </p:spPr>
        <p:txBody>
          <a:bodyPr/>
          <a:lstStyle/>
          <a:p>
            <a:fld id="{45719F81-B82D-44B5-ACD3-09B8435D06E6}" type="slidenum">
              <a:rPr lang="en-US" smtClean="0"/>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r>
              <a:rPr lang="en-US" smtClean="0"/>
              <a:t>In closing, I ask you to think about how we can build stronger relationships. For those of you who already work with the Forest Service, thank you for all you do. We cannot succeed without you. The Forest Service is ready to strengthen our partnerships. We are ready to work with everyone, across ownerships, to restore degraded landscapes … for the benefit of generations to come. </a:t>
            </a:r>
          </a:p>
          <a:p>
            <a:r>
              <a:rPr lang="en-US" smtClean="0"/>
              <a:t> </a:t>
            </a:r>
          </a:p>
          <a:p>
            <a:endParaRPr lang="en-US" smtClean="0"/>
          </a:p>
        </p:txBody>
      </p:sp>
      <p:sp>
        <p:nvSpPr>
          <p:cNvPr id="73732" name="Slide Number Placeholder 3"/>
          <p:cNvSpPr>
            <a:spLocks noGrp="1"/>
          </p:cNvSpPr>
          <p:nvPr>
            <p:ph type="sldNum" sz="quarter" idx="5"/>
          </p:nvPr>
        </p:nvSpPr>
        <p:spPr>
          <a:noFill/>
        </p:spPr>
        <p:txBody>
          <a:bodyPr/>
          <a:lstStyle/>
          <a:p>
            <a:fld id="{122CB819-C393-4291-8601-8A00AFC74009}" type="slidenum">
              <a:rPr lang="en-US" smtClean="0"/>
              <a:pPr/>
              <a:t>35</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A29662-4B17-4B1E-AA86-2A2ABFAA95CA}"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03BDBC-752B-44BF-960D-09BE43734DC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3D55D2-7F1B-4837-A0C2-21824653532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D0ED246-B8AE-49FC-96D8-B6B6DA6A1D5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625F369-4EC6-4506-9EEE-87837F1B15C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5A609E2-6ABB-41EE-B638-641008BF1FC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97AECD5-F81C-419D-8664-82F275A0ECF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081E6B-96C9-4016-92C9-49BFC42E3C8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E60D044-FAA2-40EF-8EFA-05C6B1DFC64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23013F9-F954-4956-8F09-0F872B9DC58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9D8C12-A0E2-4892-A993-7E5C02924076}"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EA7101-F1E4-435B-B9CC-F13A61FB1FD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9FBDEB9-F9AD-44FC-9EAF-665494D3077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83BA59F2-166E-432B-8331-7F052E12805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78931CAB-2482-4D65-901F-0AA18B4B09D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5.png"/><Relationship Id="rId7"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hyperlink" Target="http://www.forestryimages.org/images/768x512/3948021.jpg" TargetMode="External"/><Relationship Id="rId5" Type="http://schemas.openxmlformats.org/officeDocument/2006/relationships/image" Target="../media/image6.jpeg"/><Relationship Id="rId4" Type="http://schemas.openxmlformats.org/officeDocument/2006/relationships/hyperlink" Target="http://www.forestryimages.org/images/768x512/3943074.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s>
</file>

<file path=ppt/slides/_rels/slide2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jpe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2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3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3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3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3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3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 y="2286000"/>
            <a:ext cx="8382000" cy="1143000"/>
          </a:xfrm>
        </p:spPr>
        <p:txBody>
          <a:bodyPr/>
          <a:lstStyle/>
          <a:p>
            <a:pPr eaLnBrk="1" hangingPunct="1">
              <a:spcBef>
                <a:spcPct val="20000"/>
              </a:spcBef>
            </a:pPr>
            <a:r>
              <a:rPr lang="en-US" sz="3600" b="1" smtClean="0">
                <a:solidFill>
                  <a:srgbClr val="FFFFB1"/>
                </a:solidFill>
              </a:rPr>
              <a:t>The Challenge of Protecting Natural Resources from Invasive Species</a:t>
            </a:r>
            <a:endParaRPr lang="en-US" sz="3200" b="1" i="1" smtClean="0">
              <a:solidFill>
                <a:srgbClr val="FFFFD5"/>
              </a:solidFill>
            </a:endParaRPr>
          </a:p>
        </p:txBody>
      </p:sp>
      <p:sp>
        <p:nvSpPr>
          <p:cNvPr id="2054" name="Rectangle 6"/>
          <p:cNvSpPr>
            <a:spLocks noChangeArrowheads="1"/>
          </p:cNvSpPr>
          <p:nvPr/>
        </p:nvSpPr>
        <p:spPr bwMode="auto">
          <a:xfrm>
            <a:off x="1066800" y="4114800"/>
            <a:ext cx="7239000" cy="2743200"/>
          </a:xfrm>
          <a:prstGeom prst="rect">
            <a:avLst/>
          </a:prstGeom>
          <a:noFill/>
          <a:ln w="9525">
            <a:noFill/>
            <a:miter lim="800000"/>
            <a:headEnd/>
            <a:tailEnd/>
          </a:ln>
          <a:effectLst/>
        </p:spPr>
        <p:txBody>
          <a:bodyPr/>
          <a:lstStyle/>
          <a:p>
            <a:pPr>
              <a:spcBef>
                <a:spcPct val="20000"/>
              </a:spcBef>
              <a:defRPr/>
            </a:pPr>
            <a:r>
              <a:rPr lang="en-US" sz="2400" dirty="0">
                <a:solidFill>
                  <a:schemeClr val="tx2"/>
                </a:solidFill>
                <a:latin typeface="+mj-lt"/>
              </a:rPr>
              <a:t>Jim Reeves</a:t>
            </a:r>
            <a:endParaRPr lang="en-US" sz="2400" dirty="0">
              <a:solidFill>
                <a:schemeClr val="tx2"/>
              </a:solidFill>
              <a:latin typeface="+mj-lt"/>
            </a:endParaRPr>
          </a:p>
          <a:p>
            <a:pPr>
              <a:spcBef>
                <a:spcPts val="0"/>
              </a:spcBef>
              <a:defRPr/>
            </a:pPr>
            <a:r>
              <a:rPr lang="en-US" sz="2400" dirty="0">
                <a:solidFill>
                  <a:schemeClr val="tx2"/>
                </a:solidFill>
                <a:latin typeface="+mj-lt"/>
              </a:rPr>
              <a:t>Deputy Chief</a:t>
            </a:r>
            <a:r>
              <a:rPr lang="en-US" sz="2400" dirty="0">
                <a:solidFill>
                  <a:schemeClr val="tx2"/>
                </a:solidFill>
                <a:latin typeface="+mj-lt"/>
              </a:rPr>
              <a:t>, Forest </a:t>
            </a:r>
            <a:r>
              <a:rPr lang="en-US" sz="2400" dirty="0">
                <a:solidFill>
                  <a:schemeClr val="tx2"/>
                </a:solidFill>
                <a:latin typeface="+mj-lt"/>
              </a:rPr>
              <a:t>Service Research and Development</a:t>
            </a:r>
            <a:endParaRPr lang="en-US" sz="2400" dirty="0">
              <a:solidFill>
                <a:schemeClr val="tx2"/>
              </a:solidFill>
              <a:latin typeface="+mj-lt"/>
            </a:endParaRPr>
          </a:p>
          <a:p>
            <a:pPr>
              <a:spcBef>
                <a:spcPct val="60000"/>
              </a:spcBef>
              <a:defRPr/>
            </a:pPr>
            <a:r>
              <a:rPr lang="en-US" sz="2000" dirty="0">
                <a:latin typeface="+mj-lt"/>
              </a:rPr>
              <a:t>22nd USDA Interagency Research Forum on Invasive Species</a:t>
            </a:r>
            <a:endParaRPr lang="en-US" sz="2000" dirty="0">
              <a:solidFill>
                <a:schemeClr val="tx2"/>
              </a:solidFill>
              <a:latin typeface="+mj-lt"/>
            </a:endParaRPr>
          </a:p>
          <a:p>
            <a:pPr>
              <a:spcBef>
                <a:spcPts val="0"/>
              </a:spcBef>
              <a:defRPr/>
            </a:pPr>
            <a:r>
              <a:rPr lang="en-US" sz="2000" dirty="0">
                <a:solidFill>
                  <a:schemeClr val="tx2"/>
                </a:solidFill>
                <a:latin typeface="+mj-lt"/>
              </a:rPr>
              <a:t>Annapolis, MD—January 11, 2011</a:t>
            </a:r>
          </a:p>
          <a:p>
            <a:pPr>
              <a:spcBef>
                <a:spcPct val="20000"/>
              </a:spcBef>
              <a:defRPr/>
            </a:pPr>
            <a:endParaRPr lang="en-US" sz="3200" dirty="0">
              <a:solidFill>
                <a:srgbClr val="008000"/>
              </a:solidFill>
              <a:latin typeface="Arial Unicode MS"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shield"/>
          <p:cNvPicPr>
            <a:picLocks noChangeAspect="1" noChangeArrowheads="1"/>
          </p:cNvPicPr>
          <p:nvPr/>
        </p:nvPicPr>
        <p:blipFill>
          <a:blip r:embed="rId3" cstate="print"/>
          <a:srcRect/>
          <a:stretch>
            <a:fillRect/>
          </a:stretch>
        </p:blipFill>
        <p:spPr bwMode="auto">
          <a:xfrm>
            <a:off x="2209800" y="-304800"/>
            <a:ext cx="4824413" cy="5791200"/>
          </a:xfrm>
          <a:prstGeom prst="rect">
            <a:avLst/>
          </a:prstGeom>
          <a:noFill/>
          <a:ln w="9525">
            <a:noFill/>
            <a:miter lim="800000"/>
            <a:headEnd/>
            <a:tailEnd/>
          </a:ln>
        </p:spPr>
      </p:pic>
      <p:sp>
        <p:nvSpPr>
          <p:cNvPr id="5123" name="Text Box 6"/>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a:t>
            </a:r>
          </a:p>
        </p:txBody>
      </p:sp>
      <p:sp>
        <p:nvSpPr>
          <p:cNvPr id="5124" name="Text Box 7"/>
          <p:cNvSpPr txBox="1">
            <a:spLocks noChangeArrowheads="1"/>
          </p:cNvSpPr>
          <p:nvPr/>
        </p:nvSpPr>
        <p:spPr bwMode="auto">
          <a:xfrm>
            <a:off x="914400" y="4876800"/>
            <a:ext cx="7391400" cy="1187450"/>
          </a:xfrm>
          <a:prstGeom prst="rect">
            <a:avLst/>
          </a:prstGeom>
          <a:noFill/>
          <a:ln w="9525" algn="ctr">
            <a:noFill/>
            <a:miter lim="800000"/>
            <a:headEnd/>
            <a:tailEnd/>
          </a:ln>
        </p:spPr>
        <p:txBody>
          <a:bodyPr>
            <a:spAutoFit/>
          </a:bodyPr>
          <a:lstStyle/>
          <a:p>
            <a:pPr>
              <a:spcBef>
                <a:spcPct val="50000"/>
              </a:spcBef>
            </a:pPr>
            <a:r>
              <a:rPr lang="en-US" sz="2400" b="1">
                <a:latin typeface="Tempus Sans ITC" pitchFamily="82" charset="0"/>
              </a:rPr>
              <a:t>... to sustain the health, diversity, and productivity of the nation’s forests and grasslands to meet the needs of present and future generations.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4"/>
          <p:cNvGraphicFramePr>
            <a:graphicFrameLocks noChangeAspect="1"/>
          </p:cNvGraphicFramePr>
          <p:nvPr>
            <p:ph idx="1"/>
          </p:nvPr>
        </p:nvGraphicFramePr>
        <p:xfrm>
          <a:off x="1447800" y="1524000"/>
          <a:ext cx="5854700" cy="4191000"/>
        </p:xfrm>
        <a:graphic>
          <a:graphicData uri="http://schemas.openxmlformats.org/presentationml/2006/ole">
            <p:oleObj spid="_x0000_s1026" name="Photo Editor Photo" r:id="rId4" imgW="28571429" imgH="21666667" progId="MSPhotoEd.3">
              <p:embed/>
            </p:oleObj>
          </a:graphicData>
        </a:graphic>
      </p:graphicFrame>
      <p:sp>
        <p:nvSpPr>
          <p:cNvPr id="1027" name="Text Box 12"/>
          <p:cNvSpPr txBox="1">
            <a:spLocks noChangeArrowheads="1"/>
          </p:cNvSpPr>
          <p:nvPr/>
        </p:nvSpPr>
        <p:spPr bwMode="auto">
          <a:xfrm>
            <a:off x="1447800" y="5486400"/>
            <a:ext cx="5867400" cy="581025"/>
          </a:xfrm>
          <a:prstGeom prst="rect">
            <a:avLst/>
          </a:prstGeom>
          <a:solidFill>
            <a:srgbClr val="FFFFFF"/>
          </a:solidFill>
          <a:ln w="9525" algn="ctr">
            <a:noFill/>
            <a:miter lim="800000"/>
            <a:headEnd/>
            <a:tailEnd/>
          </a:ln>
        </p:spPr>
        <p:txBody>
          <a:bodyPr>
            <a:spAutoFit/>
          </a:bodyPr>
          <a:lstStyle/>
          <a:p>
            <a:pPr algn="l"/>
            <a:r>
              <a:rPr lang="en-US" sz="1600">
                <a:solidFill>
                  <a:srgbClr val="292929"/>
                </a:solidFill>
                <a:latin typeface="Times New Roman" pitchFamily="18" charset="0"/>
              </a:rPr>
              <a:t>	National Forest System </a:t>
            </a:r>
          </a:p>
          <a:p>
            <a:pPr algn="l"/>
            <a:r>
              <a:rPr lang="en-US" sz="1600">
                <a:solidFill>
                  <a:srgbClr val="292929"/>
                </a:solidFill>
                <a:latin typeface="Times New Roman" pitchFamily="18" charset="0"/>
              </a:rPr>
              <a:t>	</a:t>
            </a:r>
            <a:r>
              <a:rPr lang="en-US" sz="1600" i="1">
                <a:solidFill>
                  <a:srgbClr val="292929"/>
                </a:solidFill>
                <a:latin typeface="Times New Roman" pitchFamily="18" charset="0"/>
              </a:rPr>
              <a:t>20 percent of U.S. forests and many rangelands</a:t>
            </a:r>
          </a:p>
        </p:txBody>
      </p:sp>
      <p:sp>
        <p:nvSpPr>
          <p:cNvPr id="1028" name="Rectangle 5"/>
          <p:cNvSpPr>
            <a:spLocks noGrp="1" noChangeArrowheads="1"/>
          </p:cNvSpPr>
          <p:nvPr>
            <p:ph type="title"/>
          </p:nvPr>
        </p:nvSpPr>
        <p:spPr/>
        <p:txBody>
          <a:bodyPr/>
          <a:lstStyle/>
          <a:p>
            <a:pPr eaLnBrk="1" hangingPunct="1"/>
            <a:r>
              <a:rPr lang="en-US" sz="3600" smtClean="0">
                <a:solidFill>
                  <a:schemeClr val="tx1"/>
                </a:solidFill>
              </a:rPr>
              <a:t>The National Forests and Grasslands </a:t>
            </a:r>
            <a:r>
              <a:rPr lang="en-US" sz="3600" i="1" smtClean="0">
                <a:solidFill>
                  <a:schemeClr val="tx1"/>
                </a:solidFill>
              </a:rPr>
              <a:t>193 million acres</a:t>
            </a:r>
            <a:endParaRPr lang="en-US" sz="2800" i="1" smtClean="0">
              <a:solidFill>
                <a:schemeClr val="tx1"/>
              </a:solidFill>
            </a:endParaRPr>
          </a:p>
        </p:txBody>
      </p:sp>
      <p:sp>
        <p:nvSpPr>
          <p:cNvPr id="1029" name="Rectangle 14"/>
          <p:cNvSpPr>
            <a:spLocks noChangeArrowheads="1"/>
          </p:cNvSpPr>
          <p:nvPr/>
        </p:nvSpPr>
        <p:spPr bwMode="auto">
          <a:xfrm>
            <a:off x="2209800" y="5562600"/>
            <a:ext cx="152400" cy="228600"/>
          </a:xfrm>
          <a:prstGeom prst="rect">
            <a:avLst/>
          </a:prstGeom>
          <a:solidFill>
            <a:srgbClr val="335303"/>
          </a:solidFill>
          <a:ln w="9525" algn="ctr">
            <a:solidFill>
              <a:srgbClr val="6BA000"/>
            </a:solidFill>
            <a:miter lim="800000"/>
            <a:headEnd/>
            <a:tailEnd/>
          </a:ln>
        </p:spPr>
        <p:txBody>
          <a:bodyPr wrap="none" anchor="ctr"/>
          <a:lstStyle/>
          <a:p>
            <a:endParaRPr lang="en-US"/>
          </a:p>
        </p:txBody>
      </p:sp>
      <p:sp>
        <p:nvSpPr>
          <p:cNvPr id="1030" name="Text Box 15"/>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a:t>
            </a:r>
          </a:p>
        </p:txBody>
      </p:sp>
      <p:sp>
        <p:nvSpPr>
          <p:cNvPr id="1031" name="Rectangle 7"/>
          <p:cNvSpPr>
            <a:spLocks noChangeArrowheads="1"/>
          </p:cNvSpPr>
          <p:nvPr/>
        </p:nvSpPr>
        <p:spPr bwMode="auto">
          <a:xfrm>
            <a:off x="1524000" y="5029200"/>
            <a:ext cx="152400" cy="228600"/>
          </a:xfrm>
          <a:prstGeom prst="rect">
            <a:avLst/>
          </a:prstGeom>
          <a:solidFill>
            <a:srgbClr val="92D050"/>
          </a:solidFill>
          <a:ln w="9525" algn="ctr">
            <a:solidFill>
              <a:schemeClr val="tx1"/>
            </a:solidFill>
            <a:round/>
            <a:headEnd/>
            <a:tailEnd/>
          </a:ln>
        </p:spPr>
        <p:txBody>
          <a:bodyPr wrap="none" anchor="ctr"/>
          <a:lstStyle/>
          <a:p>
            <a:endParaRPr lang="en-US"/>
          </a:p>
        </p:txBody>
      </p:sp>
      <p:sp>
        <p:nvSpPr>
          <p:cNvPr id="9" name="TextBox 8"/>
          <p:cNvSpPr txBox="1"/>
          <p:nvPr/>
        </p:nvSpPr>
        <p:spPr>
          <a:xfrm>
            <a:off x="1676400" y="4953000"/>
            <a:ext cx="1905000" cy="584200"/>
          </a:xfrm>
          <a:prstGeom prst="rect">
            <a:avLst/>
          </a:prstGeom>
          <a:noFill/>
        </p:spPr>
        <p:txBody>
          <a:bodyPr>
            <a:spAutoFit/>
          </a:bodyPr>
          <a:lstStyle/>
          <a:p>
            <a:pPr algn="l">
              <a:defRPr/>
            </a:pPr>
            <a:r>
              <a:rPr lang="en-US" sz="1600" dirty="0">
                <a:solidFill>
                  <a:schemeClr val="accent4">
                    <a:lumMod val="10000"/>
                  </a:schemeClr>
                </a:solidFill>
                <a:latin typeface="Times New Roman" pitchFamily="18" charset="0"/>
                <a:cs typeface="Times New Roman" pitchFamily="18" charset="0"/>
              </a:rPr>
              <a:t>Forest land</a:t>
            </a:r>
            <a:br>
              <a:rPr lang="en-US" sz="1600" dirty="0">
                <a:solidFill>
                  <a:schemeClr val="accent4">
                    <a:lumMod val="10000"/>
                  </a:schemeClr>
                </a:solidFill>
                <a:latin typeface="Times New Roman" pitchFamily="18" charset="0"/>
                <a:cs typeface="Times New Roman" pitchFamily="18" charset="0"/>
              </a:rPr>
            </a:br>
            <a:r>
              <a:rPr lang="en-US" sz="1600" i="1" dirty="0">
                <a:solidFill>
                  <a:schemeClr val="accent4">
                    <a:lumMod val="10000"/>
                  </a:schemeClr>
                </a:solidFill>
                <a:latin typeface="Times New Roman" pitchFamily="18" charset="0"/>
                <a:cs typeface="Times New Roman" pitchFamily="18" charset="0"/>
              </a:rPr>
              <a:t>748 million acres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5"/>
          <p:cNvSpPr>
            <a:spLocks noGrp="1" noChangeArrowheads="1"/>
          </p:cNvSpPr>
          <p:nvPr>
            <p:ph type="title"/>
          </p:nvPr>
        </p:nvSpPr>
        <p:spPr>
          <a:xfrm>
            <a:off x="457200" y="152400"/>
            <a:ext cx="8229600" cy="1143000"/>
          </a:xfrm>
        </p:spPr>
        <p:txBody>
          <a:bodyPr/>
          <a:lstStyle/>
          <a:p>
            <a:pPr eaLnBrk="1" hangingPunct="1"/>
            <a:r>
              <a:rPr lang="en-US" sz="3600" smtClean="0"/>
              <a:t>America’s Forests</a:t>
            </a:r>
            <a:br>
              <a:rPr lang="en-US" sz="3600" smtClean="0"/>
            </a:br>
            <a:r>
              <a:rPr lang="en-US" sz="3600" i="1" smtClean="0"/>
              <a:t>748 million acres</a:t>
            </a:r>
          </a:p>
        </p:txBody>
      </p:sp>
      <p:graphicFrame>
        <p:nvGraphicFramePr>
          <p:cNvPr id="6" name="Object 4"/>
          <p:cNvGraphicFramePr>
            <a:graphicFrameLocks noGrp="1" noChangeAspect="1"/>
          </p:cNvGraphicFramePr>
          <p:nvPr>
            <p:ph idx="1"/>
          </p:nvPr>
        </p:nvGraphicFramePr>
        <p:xfrm>
          <a:off x="508000" y="1700213"/>
          <a:ext cx="7594600" cy="5106987"/>
        </p:xfrm>
        <a:graphic>
          <a:graphicData uri="http://schemas.openxmlformats.org/drawingml/2006/chart">
            <c:chart xmlns:c="http://schemas.openxmlformats.org/drawingml/2006/chart" xmlns:r="http://schemas.openxmlformats.org/officeDocument/2006/relationships" r:id="rId3"/>
          </a:graphicData>
        </a:graphic>
      </p:graphicFrame>
      <p:sp>
        <p:nvSpPr>
          <p:cNvPr id="2052"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4</a:t>
            </a:r>
          </a:p>
        </p:txBody>
      </p:sp>
      <p:sp>
        <p:nvSpPr>
          <p:cNvPr id="2053" name="TextBox 4"/>
          <p:cNvSpPr txBox="1">
            <a:spLocks noChangeArrowheads="1"/>
          </p:cNvSpPr>
          <p:nvPr/>
        </p:nvSpPr>
        <p:spPr bwMode="auto">
          <a:xfrm>
            <a:off x="0" y="1447800"/>
            <a:ext cx="4876800" cy="923925"/>
          </a:xfrm>
          <a:prstGeom prst="rect">
            <a:avLst/>
          </a:prstGeom>
          <a:noFill/>
          <a:ln w="9525">
            <a:noFill/>
            <a:miter lim="800000"/>
            <a:headEnd/>
            <a:tailEnd/>
          </a:ln>
        </p:spPr>
        <p:txBody>
          <a:bodyPr>
            <a:spAutoFit/>
          </a:bodyPr>
          <a:lstStyle/>
          <a:p>
            <a:r>
              <a:rPr lang="en-US"/>
              <a:t>Through our State and Private Forestry staff, the Forest Service contributes to sustainable forest management nationwide.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z="3600" smtClean="0"/>
              <a:t>A Century of Research</a:t>
            </a:r>
          </a:p>
        </p:txBody>
      </p:sp>
      <p:pic>
        <p:nvPicPr>
          <p:cNvPr id="6147" name="Picture 30" descr="ExpForestsMap2b"/>
          <p:cNvPicPr>
            <a:picLocks noChangeAspect="1" noChangeArrowheads="1"/>
          </p:cNvPicPr>
          <p:nvPr>
            <p:ph idx="1"/>
          </p:nvPr>
        </p:nvPicPr>
        <p:blipFill>
          <a:blip r:embed="rId3" cstate="print"/>
          <a:srcRect/>
          <a:stretch>
            <a:fillRect/>
          </a:stretch>
        </p:blipFill>
        <p:spPr>
          <a:xfrm>
            <a:off x="2133600" y="1371600"/>
            <a:ext cx="6477000" cy="4525963"/>
          </a:xfrm>
          <a:noFill/>
        </p:spPr>
      </p:pic>
      <p:sp>
        <p:nvSpPr>
          <p:cNvPr id="6148" name="Text Box 33"/>
          <p:cNvSpPr txBox="1">
            <a:spLocks noChangeArrowheads="1"/>
          </p:cNvSpPr>
          <p:nvPr/>
        </p:nvSpPr>
        <p:spPr bwMode="auto">
          <a:xfrm>
            <a:off x="457200" y="2667000"/>
            <a:ext cx="1447800" cy="581025"/>
          </a:xfrm>
          <a:prstGeom prst="rect">
            <a:avLst/>
          </a:prstGeom>
          <a:noFill/>
          <a:ln w="9525" algn="ctr">
            <a:noFill/>
            <a:miter lim="800000"/>
            <a:headEnd/>
            <a:tailEnd/>
          </a:ln>
        </p:spPr>
        <p:txBody>
          <a:bodyPr>
            <a:spAutoFit/>
          </a:bodyPr>
          <a:lstStyle/>
          <a:p>
            <a:pPr algn="l">
              <a:spcBef>
                <a:spcPct val="50000"/>
              </a:spcBef>
            </a:pPr>
            <a:r>
              <a:rPr lang="en-US" sz="1600" b="1">
                <a:latin typeface="Times New Roman" pitchFamily="18" charset="0"/>
              </a:rPr>
              <a:t>experimental area</a:t>
            </a:r>
          </a:p>
        </p:txBody>
      </p:sp>
      <p:sp>
        <p:nvSpPr>
          <p:cNvPr id="6149" name="Text Box 34"/>
          <p:cNvSpPr txBox="1">
            <a:spLocks noChangeArrowheads="1"/>
          </p:cNvSpPr>
          <p:nvPr/>
        </p:nvSpPr>
        <p:spPr bwMode="auto">
          <a:xfrm>
            <a:off x="457200" y="3429000"/>
            <a:ext cx="1600200" cy="581025"/>
          </a:xfrm>
          <a:prstGeom prst="rect">
            <a:avLst/>
          </a:prstGeom>
          <a:noFill/>
          <a:ln w="9525" algn="ctr">
            <a:noFill/>
            <a:miter lim="800000"/>
            <a:headEnd/>
            <a:tailEnd/>
          </a:ln>
        </p:spPr>
        <p:txBody>
          <a:bodyPr>
            <a:spAutoFit/>
          </a:bodyPr>
          <a:lstStyle/>
          <a:p>
            <a:pPr algn="l">
              <a:spcBef>
                <a:spcPct val="50000"/>
              </a:spcBef>
            </a:pPr>
            <a:r>
              <a:rPr lang="en-US" sz="1600" b="1">
                <a:latin typeface="Times New Roman" pitchFamily="18" charset="0"/>
              </a:rPr>
              <a:t>National Forest System</a:t>
            </a:r>
          </a:p>
        </p:txBody>
      </p:sp>
      <p:sp>
        <p:nvSpPr>
          <p:cNvPr id="6150" name="Rectangle 35"/>
          <p:cNvSpPr>
            <a:spLocks noChangeArrowheads="1"/>
          </p:cNvSpPr>
          <p:nvPr/>
        </p:nvSpPr>
        <p:spPr bwMode="auto">
          <a:xfrm>
            <a:off x="152400" y="3505200"/>
            <a:ext cx="304800" cy="152400"/>
          </a:xfrm>
          <a:prstGeom prst="rect">
            <a:avLst/>
          </a:prstGeom>
          <a:solidFill>
            <a:srgbClr val="BAD698"/>
          </a:solidFill>
          <a:ln w="9525" algn="ctr">
            <a:noFill/>
            <a:miter lim="800000"/>
            <a:headEnd/>
            <a:tailEnd/>
          </a:ln>
        </p:spPr>
        <p:txBody>
          <a:bodyPr wrap="none" anchor="ctr"/>
          <a:lstStyle/>
          <a:p>
            <a:endParaRPr lang="en-US"/>
          </a:p>
        </p:txBody>
      </p:sp>
      <p:sp>
        <p:nvSpPr>
          <p:cNvPr id="6151" name="Rectangle 39"/>
          <p:cNvSpPr>
            <a:spLocks noChangeArrowheads="1"/>
          </p:cNvSpPr>
          <p:nvPr/>
        </p:nvSpPr>
        <p:spPr bwMode="auto">
          <a:xfrm>
            <a:off x="5410200" y="5105400"/>
            <a:ext cx="3200400" cy="685800"/>
          </a:xfrm>
          <a:prstGeom prst="rect">
            <a:avLst/>
          </a:prstGeom>
          <a:solidFill>
            <a:srgbClr val="CDE7FF"/>
          </a:solidFill>
          <a:ln w="9525" algn="ctr">
            <a:noFill/>
            <a:miter lim="800000"/>
            <a:headEnd/>
            <a:tailEnd/>
          </a:ln>
        </p:spPr>
        <p:txBody>
          <a:bodyPr wrap="none" anchor="ctr"/>
          <a:lstStyle/>
          <a:p>
            <a:endParaRPr lang="en-US"/>
          </a:p>
        </p:txBody>
      </p:sp>
      <p:sp>
        <p:nvSpPr>
          <p:cNvPr id="6152" name="Rectangle 40"/>
          <p:cNvSpPr>
            <a:spLocks noChangeArrowheads="1"/>
          </p:cNvSpPr>
          <p:nvPr/>
        </p:nvSpPr>
        <p:spPr bwMode="auto">
          <a:xfrm>
            <a:off x="4495800" y="1371600"/>
            <a:ext cx="1828800" cy="228600"/>
          </a:xfrm>
          <a:prstGeom prst="rect">
            <a:avLst/>
          </a:prstGeom>
          <a:solidFill>
            <a:srgbClr val="B2B2B2"/>
          </a:solidFill>
          <a:ln w="9525" algn="ctr">
            <a:noFill/>
            <a:miter lim="800000"/>
            <a:headEnd/>
            <a:tailEnd/>
          </a:ln>
        </p:spPr>
        <p:txBody>
          <a:bodyPr wrap="none" anchor="ctr"/>
          <a:lstStyle/>
          <a:p>
            <a:endParaRPr lang="en-US"/>
          </a:p>
        </p:txBody>
      </p:sp>
      <p:sp>
        <p:nvSpPr>
          <p:cNvPr id="6153" name="AutoShape 41"/>
          <p:cNvSpPr>
            <a:spLocks noChangeArrowheads="1"/>
          </p:cNvSpPr>
          <p:nvPr/>
        </p:nvSpPr>
        <p:spPr bwMode="auto">
          <a:xfrm>
            <a:off x="3048000" y="18288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54" name="AutoShape 42"/>
          <p:cNvSpPr>
            <a:spLocks noChangeArrowheads="1"/>
          </p:cNvSpPr>
          <p:nvPr/>
        </p:nvSpPr>
        <p:spPr bwMode="auto">
          <a:xfrm>
            <a:off x="152400" y="20574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55" name="Text Box 43"/>
          <p:cNvSpPr txBox="1">
            <a:spLocks noChangeArrowheads="1"/>
          </p:cNvSpPr>
          <p:nvPr/>
        </p:nvSpPr>
        <p:spPr bwMode="auto">
          <a:xfrm>
            <a:off x="457200" y="1981200"/>
            <a:ext cx="1676400" cy="336550"/>
          </a:xfrm>
          <a:prstGeom prst="rect">
            <a:avLst/>
          </a:prstGeom>
          <a:noFill/>
          <a:ln w="9525" algn="ctr">
            <a:noFill/>
            <a:miter lim="800000"/>
            <a:headEnd/>
            <a:tailEnd/>
          </a:ln>
        </p:spPr>
        <p:txBody>
          <a:bodyPr>
            <a:spAutoFit/>
          </a:bodyPr>
          <a:lstStyle/>
          <a:p>
            <a:pPr algn="l">
              <a:spcBef>
                <a:spcPct val="50000"/>
              </a:spcBef>
            </a:pPr>
            <a:r>
              <a:rPr lang="en-US" sz="1600" b="1">
                <a:latin typeface="Times New Roman" pitchFamily="18" charset="0"/>
              </a:rPr>
              <a:t>research station</a:t>
            </a:r>
          </a:p>
        </p:txBody>
      </p:sp>
      <p:sp>
        <p:nvSpPr>
          <p:cNvPr id="6156" name="AutoShape 44"/>
          <p:cNvSpPr>
            <a:spLocks noChangeArrowheads="1"/>
          </p:cNvSpPr>
          <p:nvPr/>
        </p:nvSpPr>
        <p:spPr bwMode="auto">
          <a:xfrm>
            <a:off x="6858000" y="35052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57" name="AutoShape 45"/>
          <p:cNvSpPr>
            <a:spLocks noChangeArrowheads="1"/>
          </p:cNvSpPr>
          <p:nvPr/>
        </p:nvSpPr>
        <p:spPr bwMode="auto">
          <a:xfrm>
            <a:off x="4648200" y="30480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58" name="AutoShape 46"/>
          <p:cNvSpPr>
            <a:spLocks noChangeArrowheads="1"/>
          </p:cNvSpPr>
          <p:nvPr/>
        </p:nvSpPr>
        <p:spPr bwMode="auto">
          <a:xfrm>
            <a:off x="4495800" y="53340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59" name="AutoShape 47"/>
          <p:cNvSpPr>
            <a:spLocks noChangeArrowheads="1"/>
          </p:cNvSpPr>
          <p:nvPr/>
        </p:nvSpPr>
        <p:spPr bwMode="auto">
          <a:xfrm>
            <a:off x="6096000" y="25908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60" name="AutoShape 48"/>
          <p:cNvSpPr>
            <a:spLocks noChangeArrowheads="1"/>
          </p:cNvSpPr>
          <p:nvPr/>
        </p:nvSpPr>
        <p:spPr bwMode="auto">
          <a:xfrm>
            <a:off x="2895600" y="29718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61" name="AutoShape 49"/>
          <p:cNvSpPr>
            <a:spLocks noChangeArrowheads="1"/>
          </p:cNvSpPr>
          <p:nvPr/>
        </p:nvSpPr>
        <p:spPr bwMode="auto">
          <a:xfrm>
            <a:off x="7391400" y="2743200"/>
            <a:ext cx="228600" cy="228600"/>
          </a:xfrm>
          <a:prstGeom prst="diamond">
            <a:avLst/>
          </a:prstGeom>
          <a:solidFill>
            <a:srgbClr val="CC99FF"/>
          </a:solidFill>
          <a:ln w="9525" algn="ctr">
            <a:solidFill>
              <a:schemeClr val="tx1"/>
            </a:solidFill>
            <a:miter lim="800000"/>
            <a:headEnd/>
            <a:tailEnd/>
          </a:ln>
        </p:spPr>
        <p:txBody>
          <a:bodyPr wrap="none" anchor="ctr"/>
          <a:lstStyle/>
          <a:p>
            <a:endParaRPr lang="en-US"/>
          </a:p>
        </p:txBody>
      </p:sp>
      <p:sp>
        <p:nvSpPr>
          <p:cNvPr id="6162" name="Rectangle 50"/>
          <p:cNvSpPr>
            <a:spLocks noChangeArrowheads="1"/>
          </p:cNvSpPr>
          <p:nvPr/>
        </p:nvSpPr>
        <p:spPr bwMode="auto">
          <a:xfrm>
            <a:off x="5410200" y="5791200"/>
            <a:ext cx="3200400" cy="152400"/>
          </a:xfrm>
          <a:prstGeom prst="rect">
            <a:avLst/>
          </a:prstGeom>
          <a:solidFill>
            <a:srgbClr val="9D9D9D"/>
          </a:solidFill>
          <a:ln w="9525" algn="ctr">
            <a:noFill/>
            <a:miter lim="800000"/>
            <a:headEnd/>
            <a:tailEnd/>
          </a:ln>
        </p:spPr>
        <p:txBody>
          <a:bodyPr wrap="none" anchor="ctr"/>
          <a:lstStyle/>
          <a:p>
            <a:endParaRPr lang="en-US"/>
          </a:p>
        </p:txBody>
      </p:sp>
      <p:sp>
        <p:nvSpPr>
          <p:cNvPr id="6163" name="Rectangle 51"/>
          <p:cNvSpPr>
            <a:spLocks noChangeArrowheads="1"/>
          </p:cNvSpPr>
          <p:nvPr/>
        </p:nvSpPr>
        <p:spPr bwMode="auto">
          <a:xfrm>
            <a:off x="8458200" y="5105400"/>
            <a:ext cx="152400" cy="685800"/>
          </a:xfrm>
          <a:prstGeom prst="rect">
            <a:avLst/>
          </a:prstGeom>
          <a:solidFill>
            <a:srgbClr val="A7A7A7"/>
          </a:solidFill>
          <a:ln w="9525" algn="ctr">
            <a:noFill/>
            <a:miter lim="800000"/>
            <a:headEnd/>
            <a:tailEnd/>
          </a:ln>
        </p:spPr>
        <p:txBody>
          <a:bodyPr wrap="none" anchor="ctr"/>
          <a:lstStyle/>
          <a:p>
            <a:endParaRPr lang="en-US"/>
          </a:p>
        </p:txBody>
      </p:sp>
      <p:sp>
        <p:nvSpPr>
          <p:cNvPr id="6164" name="Text Box 52"/>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5</a:t>
            </a:r>
          </a:p>
        </p:txBody>
      </p:sp>
      <p:sp>
        <p:nvSpPr>
          <p:cNvPr id="6165" name="Rounded Rectangle 23"/>
          <p:cNvSpPr>
            <a:spLocks noChangeArrowheads="1"/>
          </p:cNvSpPr>
          <p:nvPr/>
        </p:nvSpPr>
        <p:spPr bwMode="auto">
          <a:xfrm>
            <a:off x="228600" y="2743200"/>
            <a:ext cx="152400" cy="381000"/>
          </a:xfrm>
          <a:prstGeom prst="roundRect">
            <a:avLst>
              <a:gd name="adj" fmla="val 16667"/>
            </a:avLst>
          </a:prstGeom>
          <a:solidFill>
            <a:srgbClr val="FF0000"/>
          </a:solidFill>
          <a:ln w="9525" algn="ctr">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3600" smtClean="0"/>
              <a:t>Global Forestry Partnerships</a:t>
            </a:r>
          </a:p>
        </p:txBody>
      </p:sp>
      <p:pic>
        <p:nvPicPr>
          <p:cNvPr id="7171" name="Picture 3" descr="atlas11"/>
          <p:cNvPicPr>
            <a:picLocks noChangeAspect="1" noChangeArrowheads="1"/>
          </p:cNvPicPr>
          <p:nvPr>
            <p:ph sz="half" idx="1"/>
          </p:nvPr>
        </p:nvPicPr>
        <p:blipFill>
          <a:blip r:embed="rId3" cstate="print"/>
          <a:srcRect/>
          <a:stretch>
            <a:fillRect/>
          </a:stretch>
        </p:blipFill>
        <p:spPr>
          <a:xfrm>
            <a:off x="1981200" y="1447800"/>
            <a:ext cx="6477000" cy="3327400"/>
          </a:xfrm>
          <a:noFill/>
        </p:spPr>
      </p:pic>
      <p:pic>
        <p:nvPicPr>
          <p:cNvPr id="7172" name="Picture 18" descr="Pakistan,    ">
            <a:hlinkClick r:id="rId4"/>
          </p:cNvPr>
          <p:cNvPicPr>
            <a:picLocks noChangeAspect="1" noChangeArrowheads="1"/>
          </p:cNvPicPr>
          <p:nvPr>
            <p:ph sz="quarter" idx="3"/>
          </p:nvPr>
        </p:nvPicPr>
        <p:blipFill>
          <a:blip r:embed="rId5" cstate="print"/>
          <a:srcRect/>
          <a:stretch>
            <a:fillRect/>
          </a:stretch>
        </p:blipFill>
        <p:spPr>
          <a:xfrm>
            <a:off x="1447800" y="4495800"/>
            <a:ext cx="3733800" cy="1577975"/>
          </a:xfrm>
          <a:ln w="12700">
            <a:solidFill>
              <a:srgbClr val="DDDDDD"/>
            </a:solidFill>
          </a:ln>
        </p:spPr>
      </p:pic>
      <p:pic>
        <p:nvPicPr>
          <p:cNvPr id="7173" name="Picture 15" descr="Vietname,    ">
            <a:hlinkClick r:id="rId6"/>
          </p:cNvPr>
          <p:cNvPicPr>
            <a:picLocks noChangeAspect="1" noChangeArrowheads="1"/>
          </p:cNvPicPr>
          <p:nvPr>
            <p:ph sz="quarter" idx="2"/>
          </p:nvPr>
        </p:nvPicPr>
        <p:blipFill>
          <a:blip r:embed="rId7" cstate="print"/>
          <a:srcRect/>
          <a:stretch>
            <a:fillRect/>
          </a:stretch>
        </p:blipFill>
        <p:spPr>
          <a:xfrm>
            <a:off x="4953000" y="3733800"/>
            <a:ext cx="3810000" cy="2111375"/>
          </a:xfrm>
          <a:ln w="19050">
            <a:solidFill>
              <a:srgbClr val="DDDDDD"/>
            </a:solidFill>
          </a:ln>
        </p:spPr>
      </p:pic>
      <p:sp>
        <p:nvSpPr>
          <p:cNvPr id="7174" name="Text Box 20"/>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6</a:t>
            </a:r>
          </a:p>
        </p:txBody>
      </p:sp>
      <p:pic>
        <p:nvPicPr>
          <p:cNvPr id="7175" name="Picture 28" descr="2005CrewpicNew"/>
          <p:cNvPicPr>
            <a:picLocks noChangeAspect="1" noChangeArrowheads="1"/>
          </p:cNvPicPr>
          <p:nvPr/>
        </p:nvPicPr>
        <p:blipFill>
          <a:blip r:embed="rId8" cstate="print"/>
          <a:srcRect/>
          <a:stretch>
            <a:fillRect/>
          </a:stretch>
        </p:blipFill>
        <p:spPr bwMode="auto">
          <a:xfrm>
            <a:off x="457200" y="1295400"/>
            <a:ext cx="1643063" cy="3752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p:cNvPicPr>
            <a:picLocks noChangeAspect="1" noChangeArrowheads="1"/>
          </p:cNvPicPr>
          <p:nvPr>
            <p:ph idx="1"/>
          </p:nvPr>
        </p:nvPicPr>
        <p:blipFill>
          <a:blip r:embed="rId3" cstate="print"/>
          <a:srcRect l="-562" t="4907" r="55246" b="28340"/>
          <a:stretch>
            <a:fillRect/>
          </a:stretch>
        </p:blipFill>
        <p:spPr>
          <a:xfrm>
            <a:off x="0" y="685800"/>
            <a:ext cx="5256213" cy="3657600"/>
          </a:xfrm>
          <a:noFill/>
        </p:spPr>
      </p:pic>
      <p:sp>
        <p:nvSpPr>
          <p:cNvPr id="8195"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7</a:t>
            </a:r>
          </a:p>
        </p:txBody>
      </p:sp>
      <p:pic>
        <p:nvPicPr>
          <p:cNvPr id="8196" name="Picture 7" descr="89CS0760.jpg"/>
          <p:cNvPicPr>
            <a:picLocks noChangeAspect="1"/>
          </p:cNvPicPr>
          <p:nvPr/>
        </p:nvPicPr>
        <p:blipFill>
          <a:blip r:embed="rId4" cstate="print"/>
          <a:srcRect/>
          <a:stretch>
            <a:fillRect/>
          </a:stretch>
        </p:blipFill>
        <p:spPr bwMode="auto">
          <a:xfrm>
            <a:off x="5715000" y="685800"/>
            <a:ext cx="3287713" cy="4800600"/>
          </a:xfrm>
          <a:prstGeom prst="rect">
            <a:avLst/>
          </a:prstGeom>
          <a:noFill/>
          <a:ln w="9525">
            <a:noFill/>
            <a:miter lim="800000"/>
            <a:headEnd/>
            <a:tailEnd/>
          </a:ln>
        </p:spPr>
      </p:pic>
      <p:cxnSp>
        <p:nvCxnSpPr>
          <p:cNvPr id="8197" name="Elbow Connector 9"/>
          <p:cNvCxnSpPr>
            <a:cxnSpLocks noChangeShapeType="1"/>
          </p:cNvCxnSpPr>
          <p:nvPr/>
        </p:nvCxnSpPr>
        <p:spPr bwMode="auto">
          <a:xfrm>
            <a:off x="4572000" y="1524000"/>
            <a:ext cx="1676400" cy="1371600"/>
          </a:xfrm>
          <a:prstGeom prst="bentConnector3">
            <a:avLst>
              <a:gd name="adj1" fmla="val 50000"/>
            </a:avLst>
          </a:prstGeom>
          <a:noFill/>
          <a:ln w="38100" algn="ctr">
            <a:solidFill>
              <a:srgbClr val="FF0000"/>
            </a:solidFill>
            <a:round/>
            <a:headEnd/>
            <a:tailEnd type="arrow" w="med" len="med"/>
          </a:ln>
        </p:spPr>
      </p:cxnSp>
      <p:sp>
        <p:nvSpPr>
          <p:cNvPr id="8198" name="TextBox 11"/>
          <p:cNvSpPr txBox="1">
            <a:spLocks noChangeArrowheads="1"/>
          </p:cNvSpPr>
          <p:nvPr/>
        </p:nvSpPr>
        <p:spPr bwMode="auto">
          <a:xfrm>
            <a:off x="1371600" y="4724400"/>
            <a:ext cx="6400800" cy="1200150"/>
          </a:xfrm>
          <a:prstGeom prst="rect">
            <a:avLst/>
          </a:prstGeom>
          <a:noFill/>
          <a:ln w="9525">
            <a:noFill/>
            <a:miter lim="800000"/>
            <a:headEnd/>
            <a:tailEnd/>
          </a:ln>
        </p:spPr>
        <p:txBody>
          <a:bodyPr>
            <a:spAutoFit/>
          </a:bodyPr>
          <a:lstStyle/>
          <a:p>
            <a:pPr algn="l"/>
            <a:r>
              <a:rPr lang="en-US" sz="2400">
                <a:solidFill>
                  <a:srgbClr val="FFFFA3"/>
                </a:solidFill>
              </a:rPr>
              <a:t>National Forest System:</a:t>
            </a:r>
          </a:p>
          <a:p>
            <a:pPr algn="l">
              <a:buFont typeface="Arial" charset="0"/>
              <a:buChar char="•"/>
            </a:pPr>
            <a:r>
              <a:rPr lang="en-US" sz="2400">
                <a:solidFill>
                  <a:srgbClr val="FFFFA3"/>
                </a:solidFill>
              </a:rPr>
              <a:t>   8.5% of America’s land area</a:t>
            </a:r>
          </a:p>
          <a:p>
            <a:pPr algn="l">
              <a:buFont typeface="Arial" charset="0"/>
              <a:buChar char="•"/>
            </a:pPr>
            <a:r>
              <a:rPr lang="en-US" sz="2400">
                <a:solidFill>
                  <a:srgbClr val="FFFFA3"/>
                </a:solidFill>
              </a:rPr>
              <a:t>   18% of America’s runoff</a:t>
            </a:r>
          </a:p>
        </p:txBody>
      </p:sp>
      <p:cxnSp>
        <p:nvCxnSpPr>
          <p:cNvPr id="8199" name="Straight Connector 9"/>
          <p:cNvCxnSpPr>
            <a:cxnSpLocks noChangeShapeType="1"/>
          </p:cNvCxnSpPr>
          <p:nvPr/>
        </p:nvCxnSpPr>
        <p:spPr bwMode="auto">
          <a:xfrm>
            <a:off x="5105400" y="2895600"/>
            <a:ext cx="304800" cy="0"/>
          </a:xfrm>
          <a:prstGeom prst="line">
            <a:avLst/>
          </a:prstGeom>
          <a:noFill/>
          <a:ln w="38100" algn="ctr">
            <a:solidFill>
              <a:srgbClr val="FF0000"/>
            </a:solidFill>
            <a:round/>
            <a:headEnd/>
            <a:tailEnd/>
          </a:ln>
        </p:spPr>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descr="TempChng1965-95 WHRC"/>
          <p:cNvPicPr>
            <a:picLocks noChangeAspect="1" noChangeArrowheads="1"/>
          </p:cNvPicPr>
          <p:nvPr>
            <p:ph idx="1"/>
          </p:nvPr>
        </p:nvPicPr>
        <p:blipFill>
          <a:blip r:embed="rId3" cstate="print"/>
          <a:srcRect/>
          <a:stretch>
            <a:fillRect/>
          </a:stretch>
        </p:blipFill>
        <p:spPr>
          <a:xfrm>
            <a:off x="0" y="3124200"/>
            <a:ext cx="5878513" cy="3733800"/>
          </a:xfrm>
          <a:noFill/>
          <a:ln>
            <a:solidFill>
              <a:srgbClr val="DDDDDD"/>
            </a:solidFill>
          </a:ln>
        </p:spPr>
      </p:pic>
      <p:sp>
        <p:nvSpPr>
          <p:cNvPr id="9219" name="Title 1"/>
          <p:cNvSpPr>
            <a:spLocks noGrp="1"/>
          </p:cNvSpPr>
          <p:nvPr>
            <p:ph type="title"/>
          </p:nvPr>
        </p:nvSpPr>
        <p:spPr/>
        <p:txBody>
          <a:bodyPr/>
          <a:lstStyle/>
          <a:p>
            <a:r>
              <a:rPr lang="en-US" smtClean="0"/>
              <a:t>Signs of Stress …</a:t>
            </a:r>
          </a:p>
        </p:txBody>
      </p:sp>
      <p:pic>
        <p:nvPicPr>
          <p:cNvPr id="9220" name="Picture 4" descr="http://graphics8.nytimes.com/images/2009/02/12/us/12drought2.600.jpg"/>
          <p:cNvPicPr>
            <a:picLocks noChangeAspect="1" noChangeArrowheads="1"/>
          </p:cNvPicPr>
          <p:nvPr/>
        </p:nvPicPr>
        <p:blipFill>
          <a:blip r:embed="rId4" cstate="print"/>
          <a:srcRect/>
          <a:stretch>
            <a:fillRect/>
          </a:stretch>
        </p:blipFill>
        <p:spPr bwMode="auto">
          <a:xfrm>
            <a:off x="990600" y="1371600"/>
            <a:ext cx="3711575" cy="1924050"/>
          </a:xfrm>
          <a:prstGeom prst="rect">
            <a:avLst/>
          </a:prstGeom>
          <a:noFill/>
          <a:ln w="9525">
            <a:noFill/>
            <a:miter lim="800000"/>
            <a:headEnd/>
            <a:tailEnd/>
          </a:ln>
        </p:spPr>
      </p:pic>
      <p:pic>
        <p:nvPicPr>
          <p:cNvPr id="9221" name="Picture 4" descr="fischer fire cropped"/>
          <p:cNvPicPr>
            <a:picLocks noChangeAspect="1" noChangeArrowheads="1"/>
          </p:cNvPicPr>
          <p:nvPr/>
        </p:nvPicPr>
        <p:blipFill>
          <a:blip r:embed="rId5" cstate="print"/>
          <a:srcRect/>
          <a:stretch>
            <a:fillRect/>
          </a:stretch>
        </p:blipFill>
        <p:spPr bwMode="auto">
          <a:xfrm>
            <a:off x="4572000" y="1219200"/>
            <a:ext cx="4267200" cy="3668713"/>
          </a:xfrm>
          <a:prstGeom prst="rect">
            <a:avLst/>
          </a:prstGeom>
          <a:noFill/>
          <a:ln w="9525">
            <a:solidFill>
              <a:schemeClr val="tx2"/>
            </a:solidFill>
            <a:miter lim="800000"/>
            <a:headEnd/>
            <a:tailEnd/>
          </a:ln>
        </p:spPr>
      </p:pic>
      <p:pic>
        <p:nvPicPr>
          <p:cNvPr id="9222" name="il_fi" descr="http://extras.mnginteractive.com/live/media/site36/2008/0114/20080114__BEETLEKILL08_1114~p1.jpg"/>
          <p:cNvPicPr>
            <a:picLocks noChangeAspect="1" noChangeArrowheads="1"/>
          </p:cNvPicPr>
          <p:nvPr/>
        </p:nvPicPr>
        <p:blipFill>
          <a:blip r:embed="rId6" cstate="print"/>
          <a:srcRect/>
          <a:stretch>
            <a:fillRect/>
          </a:stretch>
        </p:blipFill>
        <p:spPr bwMode="auto">
          <a:xfrm>
            <a:off x="3733800" y="4184650"/>
            <a:ext cx="4343400" cy="2673350"/>
          </a:xfrm>
          <a:prstGeom prst="rect">
            <a:avLst/>
          </a:prstGeom>
          <a:noFill/>
          <a:ln w="9525">
            <a:noFill/>
            <a:miter lim="800000"/>
            <a:headEnd/>
            <a:tailEnd/>
          </a:ln>
        </p:spPr>
      </p:pic>
      <p:sp>
        <p:nvSpPr>
          <p:cNvPr id="9223" name="TextBox 6"/>
          <p:cNvSpPr txBox="1">
            <a:spLocks noChangeArrowheads="1"/>
          </p:cNvSpPr>
          <p:nvPr/>
        </p:nvSpPr>
        <p:spPr bwMode="auto">
          <a:xfrm>
            <a:off x="914400" y="2209800"/>
            <a:ext cx="1828800" cy="646113"/>
          </a:xfrm>
          <a:prstGeom prst="rect">
            <a:avLst/>
          </a:prstGeom>
          <a:noFill/>
          <a:ln w="9525">
            <a:noFill/>
            <a:miter lim="800000"/>
            <a:headEnd/>
            <a:tailEnd/>
          </a:ln>
        </p:spPr>
        <p:txBody>
          <a:bodyPr>
            <a:spAutoFit/>
          </a:bodyPr>
          <a:lstStyle/>
          <a:p>
            <a:r>
              <a:rPr lang="en-US"/>
              <a:t>Regional drought</a:t>
            </a:r>
          </a:p>
        </p:txBody>
      </p:sp>
      <p:sp>
        <p:nvSpPr>
          <p:cNvPr id="9224" name="TextBox 7"/>
          <p:cNvSpPr txBox="1">
            <a:spLocks noChangeArrowheads="1"/>
          </p:cNvSpPr>
          <p:nvPr/>
        </p:nvSpPr>
        <p:spPr bwMode="auto">
          <a:xfrm>
            <a:off x="6096000" y="1828800"/>
            <a:ext cx="2209800" cy="646113"/>
          </a:xfrm>
          <a:prstGeom prst="rect">
            <a:avLst/>
          </a:prstGeom>
          <a:noFill/>
          <a:ln w="9525">
            <a:noFill/>
            <a:miter lim="800000"/>
            <a:headEnd/>
            <a:tailEnd/>
          </a:ln>
        </p:spPr>
        <p:txBody>
          <a:bodyPr>
            <a:spAutoFit/>
          </a:bodyPr>
          <a:lstStyle/>
          <a:p>
            <a:r>
              <a:rPr lang="en-US"/>
              <a:t>Megafires, severe fire seasons</a:t>
            </a:r>
          </a:p>
        </p:txBody>
      </p:sp>
      <p:sp>
        <p:nvSpPr>
          <p:cNvPr id="9225" name="TextBox 9"/>
          <p:cNvSpPr txBox="1">
            <a:spLocks noChangeArrowheads="1"/>
          </p:cNvSpPr>
          <p:nvPr/>
        </p:nvSpPr>
        <p:spPr bwMode="auto">
          <a:xfrm>
            <a:off x="6096000" y="4876800"/>
            <a:ext cx="1905000" cy="646113"/>
          </a:xfrm>
          <a:prstGeom prst="rect">
            <a:avLst/>
          </a:prstGeom>
          <a:noFill/>
          <a:ln w="9525">
            <a:noFill/>
            <a:miter lim="800000"/>
            <a:headEnd/>
            <a:tailEnd/>
          </a:ln>
        </p:spPr>
        <p:txBody>
          <a:bodyPr>
            <a:spAutoFit/>
          </a:bodyPr>
          <a:lstStyle/>
          <a:p>
            <a:r>
              <a:rPr lang="en-US"/>
              <a:t>Mountain pine beetle epidemic</a:t>
            </a:r>
          </a:p>
        </p:txBody>
      </p:sp>
      <p:sp>
        <p:nvSpPr>
          <p:cNvPr id="9226" name="TextBox 12"/>
          <p:cNvSpPr txBox="1">
            <a:spLocks noChangeArrowheads="1"/>
          </p:cNvSpPr>
          <p:nvPr/>
        </p:nvSpPr>
        <p:spPr bwMode="auto">
          <a:xfrm>
            <a:off x="0" y="5715000"/>
            <a:ext cx="1600200" cy="646113"/>
          </a:xfrm>
          <a:prstGeom prst="rect">
            <a:avLst/>
          </a:prstGeom>
          <a:noFill/>
          <a:ln w="9525">
            <a:noFill/>
            <a:miter lim="800000"/>
            <a:headEnd/>
            <a:tailEnd/>
          </a:ln>
        </p:spPr>
        <p:txBody>
          <a:bodyPr>
            <a:spAutoFit/>
          </a:bodyPr>
          <a:lstStyle/>
          <a:p>
            <a:r>
              <a:rPr lang="en-US"/>
              <a:t>Climate </a:t>
            </a:r>
            <a:br>
              <a:rPr lang="en-US"/>
            </a:br>
            <a:r>
              <a:rPr lang="en-US"/>
              <a:t>change</a:t>
            </a:r>
          </a:p>
        </p:txBody>
      </p:sp>
      <p:sp>
        <p:nvSpPr>
          <p:cNvPr id="922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8</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Oak/Chestnut Forest</a:t>
            </a:r>
          </a:p>
        </p:txBody>
      </p:sp>
      <p:pic>
        <p:nvPicPr>
          <p:cNvPr id="10243" name="Picture 2" descr="http://cache.boston.com/bonzai-fba/Third_Party_Photo/2007/12/22/1198330531_7294.jpg"/>
          <p:cNvPicPr>
            <a:picLocks noChangeAspect="1" noChangeArrowheads="1"/>
          </p:cNvPicPr>
          <p:nvPr/>
        </p:nvPicPr>
        <p:blipFill>
          <a:blip r:embed="rId3" cstate="print"/>
          <a:srcRect/>
          <a:stretch>
            <a:fillRect/>
          </a:stretch>
        </p:blipFill>
        <p:spPr bwMode="auto">
          <a:xfrm>
            <a:off x="4010025" y="1524000"/>
            <a:ext cx="5133975" cy="4333875"/>
          </a:xfrm>
          <a:prstGeom prst="rect">
            <a:avLst/>
          </a:prstGeom>
          <a:noFill/>
          <a:ln w="9525">
            <a:noFill/>
            <a:miter lim="800000"/>
            <a:headEnd/>
            <a:tailEnd/>
          </a:ln>
        </p:spPr>
      </p:pic>
      <p:pic>
        <p:nvPicPr>
          <p:cNvPr id="10244" name="Picture 4" descr="Natural Range of the American Chestnut"/>
          <p:cNvPicPr>
            <a:picLocks noChangeAspect="1" noChangeArrowheads="1"/>
          </p:cNvPicPr>
          <p:nvPr/>
        </p:nvPicPr>
        <p:blipFill>
          <a:blip r:embed="rId4" cstate="print"/>
          <a:srcRect/>
          <a:stretch>
            <a:fillRect/>
          </a:stretch>
        </p:blipFill>
        <p:spPr bwMode="auto">
          <a:xfrm>
            <a:off x="228600" y="1219200"/>
            <a:ext cx="3824288" cy="4953000"/>
          </a:xfrm>
          <a:prstGeom prst="rect">
            <a:avLst/>
          </a:prstGeom>
          <a:noFill/>
          <a:ln w="9525">
            <a:noFill/>
            <a:miter lim="800000"/>
            <a:headEnd/>
            <a:tailEnd/>
          </a:ln>
        </p:spPr>
      </p:pic>
      <p:sp>
        <p:nvSpPr>
          <p:cNvPr id="10245"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9</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precisionforestryprotection.com/images/GypsyMothDamageOrifinal.jpg"/>
          <p:cNvPicPr>
            <a:picLocks noChangeAspect="1" noChangeArrowheads="1"/>
          </p:cNvPicPr>
          <p:nvPr/>
        </p:nvPicPr>
        <p:blipFill>
          <a:blip r:embed="rId3" cstate="print"/>
          <a:srcRect/>
          <a:stretch>
            <a:fillRect/>
          </a:stretch>
        </p:blipFill>
        <p:spPr bwMode="auto">
          <a:xfrm>
            <a:off x="152400" y="1600200"/>
            <a:ext cx="5772150" cy="2971800"/>
          </a:xfrm>
          <a:prstGeom prst="rect">
            <a:avLst/>
          </a:prstGeom>
          <a:noFill/>
          <a:ln w="9525">
            <a:noFill/>
            <a:miter lim="800000"/>
            <a:headEnd/>
            <a:tailEnd/>
          </a:ln>
        </p:spPr>
      </p:pic>
      <p:pic>
        <p:nvPicPr>
          <p:cNvPr id="11267" name="Picture 16" descr="http://www.forestryimages.org/images/768x512/4213071.jpg"/>
          <p:cNvPicPr>
            <a:picLocks noChangeAspect="1" noChangeArrowheads="1"/>
          </p:cNvPicPr>
          <p:nvPr/>
        </p:nvPicPr>
        <p:blipFill>
          <a:blip r:embed="rId4" cstate="print"/>
          <a:srcRect/>
          <a:stretch>
            <a:fillRect/>
          </a:stretch>
        </p:blipFill>
        <p:spPr bwMode="auto">
          <a:xfrm>
            <a:off x="5589588" y="1371600"/>
            <a:ext cx="3554412" cy="2370138"/>
          </a:xfrm>
          <a:prstGeom prst="rect">
            <a:avLst/>
          </a:prstGeom>
          <a:noFill/>
          <a:ln w="9525">
            <a:noFill/>
            <a:miter lim="800000"/>
            <a:headEnd/>
            <a:tailEnd/>
          </a:ln>
        </p:spPr>
      </p:pic>
      <p:sp>
        <p:nvSpPr>
          <p:cNvPr id="11268" name="Title 1"/>
          <p:cNvSpPr>
            <a:spLocks noGrp="1"/>
          </p:cNvSpPr>
          <p:nvPr>
            <p:ph type="title"/>
          </p:nvPr>
        </p:nvSpPr>
        <p:spPr/>
        <p:txBody>
          <a:bodyPr/>
          <a:lstStyle/>
          <a:p>
            <a:r>
              <a:rPr lang="en-US" smtClean="0"/>
              <a:t>Damage to Eastern Forests</a:t>
            </a:r>
          </a:p>
        </p:txBody>
      </p:sp>
      <p:pic>
        <p:nvPicPr>
          <p:cNvPr id="11269" name="Picture 10" descr="http://2.bp.blogspot.com/_3bwVJQTmR7Y/S8nfNnbotRI/AAAAAAAAAvY/mShJapFvhKA/s1600/hemlock+wolly+adelgid.jpg"/>
          <p:cNvPicPr>
            <a:picLocks noChangeAspect="1" noChangeArrowheads="1"/>
          </p:cNvPicPr>
          <p:nvPr/>
        </p:nvPicPr>
        <p:blipFill>
          <a:blip r:embed="rId5" cstate="print"/>
          <a:srcRect/>
          <a:stretch>
            <a:fillRect/>
          </a:stretch>
        </p:blipFill>
        <p:spPr bwMode="auto">
          <a:xfrm>
            <a:off x="228600" y="4114800"/>
            <a:ext cx="2667000" cy="1890713"/>
          </a:xfrm>
          <a:prstGeom prst="rect">
            <a:avLst/>
          </a:prstGeom>
          <a:noFill/>
          <a:ln w="9525">
            <a:noFill/>
            <a:miter lim="800000"/>
            <a:headEnd/>
            <a:tailEnd/>
          </a:ln>
        </p:spPr>
      </p:pic>
      <p:pic>
        <p:nvPicPr>
          <p:cNvPr id="11270" name="Picture 12" descr="http://www.invasive.org/images/768x512/0590053.jpg"/>
          <p:cNvPicPr>
            <a:picLocks noChangeAspect="1" noChangeArrowheads="1"/>
          </p:cNvPicPr>
          <p:nvPr/>
        </p:nvPicPr>
        <p:blipFill>
          <a:blip r:embed="rId6" cstate="print"/>
          <a:srcRect/>
          <a:stretch>
            <a:fillRect/>
          </a:stretch>
        </p:blipFill>
        <p:spPr bwMode="auto">
          <a:xfrm>
            <a:off x="2743200" y="4572000"/>
            <a:ext cx="3200400" cy="2133600"/>
          </a:xfrm>
          <a:prstGeom prst="rect">
            <a:avLst/>
          </a:prstGeom>
          <a:noFill/>
          <a:ln w="9525">
            <a:noFill/>
            <a:miter lim="800000"/>
            <a:headEnd/>
            <a:tailEnd/>
          </a:ln>
        </p:spPr>
      </p:pic>
      <p:sp>
        <p:nvSpPr>
          <p:cNvPr id="11271" name="TextBox 9"/>
          <p:cNvSpPr txBox="1">
            <a:spLocks noChangeArrowheads="1"/>
          </p:cNvSpPr>
          <p:nvPr/>
        </p:nvSpPr>
        <p:spPr bwMode="auto">
          <a:xfrm>
            <a:off x="1600200" y="3124200"/>
            <a:ext cx="2895600" cy="381000"/>
          </a:xfrm>
          <a:prstGeom prst="rect">
            <a:avLst/>
          </a:prstGeom>
          <a:noFill/>
          <a:ln w="9525">
            <a:noFill/>
            <a:miter lim="800000"/>
            <a:headEnd/>
            <a:tailEnd/>
          </a:ln>
        </p:spPr>
        <p:txBody>
          <a:bodyPr>
            <a:spAutoFit/>
          </a:bodyPr>
          <a:lstStyle/>
          <a:p>
            <a:r>
              <a:rPr lang="en-US"/>
              <a:t>Gypsy moth damage</a:t>
            </a:r>
          </a:p>
        </p:txBody>
      </p:sp>
      <p:sp>
        <p:nvSpPr>
          <p:cNvPr id="11272" name="TextBox 20"/>
          <p:cNvSpPr txBox="1">
            <a:spLocks noChangeArrowheads="1"/>
          </p:cNvSpPr>
          <p:nvPr/>
        </p:nvSpPr>
        <p:spPr bwMode="auto">
          <a:xfrm>
            <a:off x="6096000" y="3124200"/>
            <a:ext cx="2133600" cy="369888"/>
          </a:xfrm>
          <a:prstGeom prst="rect">
            <a:avLst/>
          </a:prstGeom>
          <a:noFill/>
          <a:ln w="9525">
            <a:noFill/>
            <a:miter lim="800000"/>
            <a:headEnd/>
            <a:tailEnd/>
          </a:ln>
        </p:spPr>
        <p:txBody>
          <a:bodyPr>
            <a:spAutoFit/>
          </a:bodyPr>
          <a:lstStyle/>
          <a:p>
            <a:r>
              <a:rPr lang="en-US"/>
              <a:t>Butternut canker</a:t>
            </a:r>
          </a:p>
        </p:txBody>
      </p:sp>
      <p:pic>
        <p:nvPicPr>
          <p:cNvPr id="11273" name="Picture 18" descr="http://www.treecanada.ca/tree-killers/images/diseases/dutch-elm-disease.jpg"/>
          <p:cNvPicPr>
            <a:picLocks noChangeAspect="1" noChangeArrowheads="1"/>
          </p:cNvPicPr>
          <p:nvPr/>
        </p:nvPicPr>
        <p:blipFill>
          <a:blip r:embed="rId7" cstate="print"/>
          <a:srcRect/>
          <a:stretch>
            <a:fillRect/>
          </a:stretch>
        </p:blipFill>
        <p:spPr bwMode="auto">
          <a:xfrm>
            <a:off x="5791200" y="3581400"/>
            <a:ext cx="3352800" cy="2205038"/>
          </a:xfrm>
          <a:prstGeom prst="rect">
            <a:avLst/>
          </a:prstGeom>
          <a:noFill/>
          <a:ln w="9525">
            <a:noFill/>
            <a:miter lim="800000"/>
            <a:headEnd/>
            <a:tailEnd/>
          </a:ln>
        </p:spPr>
      </p:pic>
      <p:sp>
        <p:nvSpPr>
          <p:cNvPr id="11274" name="TextBox 16"/>
          <p:cNvSpPr txBox="1">
            <a:spLocks noChangeArrowheads="1"/>
          </p:cNvSpPr>
          <p:nvPr/>
        </p:nvSpPr>
        <p:spPr bwMode="auto">
          <a:xfrm>
            <a:off x="5867400" y="5334000"/>
            <a:ext cx="2286000" cy="369888"/>
          </a:xfrm>
          <a:prstGeom prst="rect">
            <a:avLst/>
          </a:prstGeom>
          <a:noFill/>
          <a:ln w="9525">
            <a:noFill/>
            <a:miter lim="800000"/>
            <a:headEnd/>
            <a:tailEnd/>
          </a:ln>
        </p:spPr>
        <p:txBody>
          <a:bodyPr>
            <a:spAutoFit/>
          </a:bodyPr>
          <a:lstStyle/>
          <a:p>
            <a:r>
              <a:rPr lang="en-US"/>
              <a:t>Dutch elm disease</a:t>
            </a:r>
          </a:p>
        </p:txBody>
      </p:sp>
      <p:sp>
        <p:nvSpPr>
          <p:cNvPr id="11275" name="TextBox 17"/>
          <p:cNvSpPr txBox="1">
            <a:spLocks noChangeArrowheads="1"/>
          </p:cNvSpPr>
          <p:nvPr/>
        </p:nvSpPr>
        <p:spPr bwMode="auto">
          <a:xfrm>
            <a:off x="3200400" y="6172200"/>
            <a:ext cx="2819400" cy="369888"/>
          </a:xfrm>
          <a:prstGeom prst="rect">
            <a:avLst/>
          </a:prstGeom>
          <a:noFill/>
          <a:ln w="9525">
            <a:noFill/>
            <a:miter lim="800000"/>
            <a:headEnd/>
            <a:tailEnd/>
          </a:ln>
        </p:spPr>
        <p:txBody>
          <a:bodyPr>
            <a:spAutoFit/>
          </a:bodyPr>
          <a:lstStyle/>
          <a:p>
            <a:r>
              <a:rPr lang="en-US"/>
              <a:t>Dogwood anthracnose</a:t>
            </a:r>
          </a:p>
        </p:txBody>
      </p:sp>
      <p:sp>
        <p:nvSpPr>
          <p:cNvPr id="11276" name="TextBox 18"/>
          <p:cNvSpPr txBox="1">
            <a:spLocks noChangeArrowheads="1"/>
          </p:cNvSpPr>
          <p:nvPr/>
        </p:nvSpPr>
        <p:spPr bwMode="auto">
          <a:xfrm>
            <a:off x="914400" y="6019800"/>
            <a:ext cx="1905000" cy="646113"/>
          </a:xfrm>
          <a:prstGeom prst="rect">
            <a:avLst/>
          </a:prstGeom>
          <a:noFill/>
          <a:ln w="9525">
            <a:noFill/>
            <a:miter lim="800000"/>
            <a:headEnd/>
            <a:tailEnd/>
          </a:ln>
        </p:spPr>
        <p:txBody>
          <a:bodyPr>
            <a:spAutoFit/>
          </a:bodyPr>
          <a:lstStyle/>
          <a:p>
            <a:r>
              <a:rPr lang="en-US"/>
              <a:t>Hemlock woolly adelgid</a:t>
            </a:r>
          </a:p>
        </p:txBody>
      </p:sp>
      <p:sp>
        <p:nvSpPr>
          <p:cNvPr id="1127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smtClean="0"/>
              <a:t>Damage to West Coast Forests</a:t>
            </a:r>
          </a:p>
        </p:txBody>
      </p:sp>
      <p:pic>
        <p:nvPicPr>
          <p:cNvPr id="12291" name="Picture 2" descr="http://www.acgov.org/cda/awm/agprograms/images/liveoakskilledlarge.jpg"/>
          <p:cNvPicPr>
            <a:picLocks noChangeAspect="1" noChangeArrowheads="1"/>
          </p:cNvPicPr>
          <p:nvPr/>
        </p:nvPicPr>
        <p:blipFill>
          <a:blip r:embed="rId3" cstate="print"/>
          <a:srcRect/>
          <a:stretch>
            <a:fillRect/>
          </a:stretch>
        </p:blipFill>
        <p:spPr bwMode="auto">
          <a:xfrm>
            <a:off x="228600" y="1828800"/>
            <a:ext cx="4165600" cy="3124200"/>
          </a:xfrm>
          <a:prstGeom prst="rect">
            <a:avLst/>
          </a:prstGeom>
          <a:noFill/>
          <a:ln w="9525">
            <a:noFill/>
            <a:miter lim="800000"/>
            <a:headEnd/>
            <a:tailEnd/>
          </a:ln>
        </p:spPr>
      </p:pic>
      <p:pic>
        <p:nvPicPr>
          <p:cNvPr id="12292" name="Picture 4" descr="http://cisr.ucr.edu/images/sudden_oak_death_leaf_damage.jpg"/>
          <p:cNvPicPr>
            <a:picLocks noChangeAspect="1" noChangeArrowheads="1"/>
          </p:cNvPicPr>
          <p:nvPr/>
        </p:nvPicPr>
        <p:blipFill>
          <a:blip r:embed="rId4" cstate="print"/>
          <a:srcRect/>
          <a:stretch>
            <a:fillRect/>
          </a:stretch>
        </p:blipFill>
        <p:spPr bwMode="auto">
          <a:xfrm>
            <a:off x="1295400" y="4724400"/>
            <a:ext cx="2095500" cy="1900238"/>
          </a:xfrm>
          <a:prstGeom prst="rect">
            <a:avLst/>
          </a:prstGeom>
          <a:noFill/>
          <a:ln w="9525">
            <a:noFill/>
            <a:miter lim="800000"/>
            <a:headEnd/>
            <a:tailEnd/>
          </a:ln>
        </p:spPr>
      </p:pic>
      <p:sp>
        <p:nvSpPr>
          <p:cNvPr id="12293" name="TextBox 6"/>
          <p:cNvSpPr txBox="1">
            <a:spLocks noChangeArrowheads="1"/>
          </p:cNvSpPr>
          <p:nvPr/>
        </p:nvSpPr>
        <p:spPr bwMode="auto">
          <a:xfrm>
            <a:off x="4191000" y="2133600"/>
            <a:ext cx="2514600" cy="369888"/>
          </a:xfrm>
          <a:prstGeom prst="rect">
            <a:avLst/>
          </a:prstGeom>
          <a:noFill/>
          <a:ln w="9525">
            <a:noFill/>
            <a:miter lim="800000"/>
            <a:headEnd/>
            <a:tailEnd/>
          </a:ln>
        </p:spPr>
        <p:txBody>
          <a:bodyPr>
            <a:spAutoFit/>
          </a:bodyPr>
          <a:lstStyle/>
          <a:p>
            <a:r>
              <a:rPr lang="en-US"/>
              <a:t>Sudden oak death</a:t>
            </a:r>
          </a:p>
        </p:txBody>
      </p:sp>
      <p:sp>
        <p:nvSpPr>
          <p:cNvPr id="12294" name="TextBox 7"/>
          <p:cNvSpPr txBox="1">
            <a:spLocks noChangeArrowheads="1"/>
          </p:cNvSpPr>
          <p:nvPr/>
        </p:nvSpPr>
        <p:spPr bwMode="auto">
          <a:xfrm>
            <a:off x="5181600" y="6019800"/>
            <a:ext cx="2057400" cy="369888"/>
          </a:xfrm>
          <a:prstGeom prst="rect">
            <a:avLst/>
          </a:prstGeom>
          <a:noFill/>
          <a:ln w="9525">
            <a:noFill/>
            <a:miter lim="800000"/>
            <a:headEnd/>
            <a:tailEnd/>
          </a:ln>
        </p:spPr>
        <p:txBody>
          <a:bodyPr>
            <a:spAutoFit/>
          </a:bodyPr>
          <a:lstStyle/>
          <a:p>
            <a:r>
              <a:rPr lang="en-US"/>
              <a:t>Feral pig damage</a:t>
            </a:r>
          </a:p>
        </p:txBody>
      </p:sp>
      <p:pic>
        <p:nvPicPr>
          <p:cNvPr id="12295" name="Picture 8" descr="http://baynature.org/articles/oct-dec-2010/ground-invasion/10-704.jpg"/>
          <p:cNvPicPr>
            <a:picLocks noChangeAspect="1" noChangeArrowheads="1"/>
          </p:cNvPicPr>
          <p:nvPr/>
        </p:nvPicPr>
        <p:blipFill>
          <a:blip r:embed="rId5" cstate="print"/>
          <a:srcRect/>
          <a:stretch>
            <a:fillRect/>
          </a:stretch>
        </p:blipFill>
        <p:spPr bwMode="auto">
          <a:xfrm>
            <a:off x="4191000" y="3429000"/>
            <a:ext cx="3448050" cy="2589213"/>
          </a:xfrm>
          <a:prstGeom prst="rect">
            <a:avLst/>
          </a:prstGeom>
          <a:noFill/>
          <a:ln w="9525">
            <a:noFill/>
            <a:miter lim="800000"/>
            <a:headEnd/>
            <a:tailEnd/>
          </a:ln>
        </p:spPr>
      </p:pic>
      <p:pic>
        <p:nvPicPr>
          <p:cNvPr id="12296" name="Picture 10" descr="http://wildlifemanagementpro.com/wp-content/uploads/2007/06/feral_hog_in_mud.jpg"/>
          <p:cNvPicPr>
            <a:picLocks noChangeAspect="1" noChangeArrowheads="1"/>
          </p:cNvPicPr>
          <p:nvPr/>
        </p:nvPicPr>
        <p:blipFill>
          <a:blip r:embed="rId6" cstate="print"/>
          <a:srcRect/>
          <a:stretch>
            <a:fillRect/>
          </a:stretch>
        </p:blipFill>
        <p:spPr bwMode="auto">
          <a:xfrm>
            <a:off x="7391400" y="3048000"/>
            <a:ext cx="1752600" cy="2503488"/>
          </a:xfrm>
          <a:prstGeom prst="rect">
            <a:avLst/>
          </a:prstGeom>
          <a:noFill/>
          <a:ln w="9525">
            <a:noFill/>
            <a:miter lim="800000"/>
            <a:headEnd/>
            <a:tailEnd/>
          </a:ln>
        </p:spPr>
      </p:pic>
      <p:sp>
        <p:nvSpPr>
          <p:cNvPr id="1229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8" descr="http://www.omafra.gov.on.ca/english/crops/facts/maplef36.jpg"/>
          <p:cNvPicPr>
            <a:picLocks noChangeAspect="1" noChangeArrowheads="1"/>
          </p:cNvPicPr>
          <p:nvPr/>
        </p:nvPicPr>
        <p:blipFill>
          <a:blip r:embed="rId3" cstate="print"/>
          <a:srcRect/>
          <a:stretch>
            <a:fillRect/>
          </a:stretch>
        </p:blipFill>
        <p:spPr bwMode="auto">
          <a:xfrm>
            <a:off x="4648200" y="1676400"/>
            <a:ext cx="4114800" cy="3968750"/>
          </a:xfrm>
          <a:prstGeom prst="rect">
            <a:avLst/>
          </a:prstGeom>
          <a:noFill/>
          <a:ln w="9525">
            <a:noFill/>
            <a:miter lim="800000"/>
            <a:headEnd/>
            <a:tailEnd/>
          </a:ln>
        </p:spPr>
      </p:pic>
      <p:pic>
        <p:nvPicPr>
          <p:cNvPr id="13315" name="Picture 10" descr="http://conifers.org/pi/pin/monticola1.gif"/>
          <p:cNvPicPr>
            <a:picLocks noChangeAspect="1" noChangeArrowheads="1"/>
          </p:cNvPicPr>
          <p:nvPr/>
        </p:nvPicPr>
        <p:blipFill>
          <a:blip r:embed="rId4" cstate="print"/>
          <a:srcRect/>
          <a:stretch>
            <a:fillRect/>
          </a:stretch>
        </p:blipFill>
        <p:spPr bwMode="auto">
          <a:xfrm>
            <a:off x="1371600" y="1676400"/>
            <a:ext cx="2800350" cy="4810125"/>
          </a:xfrm>
          <a:prstGeom prst="rect">
            <a:avLst/>
          </a:prstGeom>
          <a:noFill/>
          <a:ln w="9525">
            <a:noFill/>
            <a:miter lim="800000"/>
            <a:headEnd/>
            <a:tailEnd/>
          </a:ln>
        </p:spPr>
      </p:pic>
      <p:sp>
        <p:nvSpPr>
          <p:cNvPr id="13316" name="Title 1"/>
          <p:cNvSpPr>
            <a:spLocks noGrp="1"/>
          </p:cNvSpPr>
          <p:nvPr>
            <p:ph type="title"/>
          </p:nvPr>
        </p:nvSpPr>
        <p:spPr/>
        <p:txBody>
          <a:bodyPr/>
          <a:lstStyle/>
          <a:p>
            <a:r>
              <a:rPr lang="en-US" smtClean="0"/>
              <a:t>Economic Impacts</a:t>
            </a:r>
          </a:p>
        </p:txBody>
      </p:sp>
      <p:pic>
        <p:nvPicPr>
          <p:cNvPr id="13317" name="Picture 4" descr="http://www.forestryimages.org/images/768x512/1171054.jpg"/>
          <p:cNvPicPr>
            <a:picLocks noChangeAspect="1" noChangeArrowheads="1"/>
          </p:cNvPicPr>
          <p:nvPr/>
        </p:nvPicPr>
        <p:blipFill>
          <a:blip r:embed="rId5" cstate="print"/>
          <a:srcRect/>
          <a:stretch>
            <a:fillRect/>
          </a:stretch>
        </p:blipFill>
        <p:spPr bwMode="auto">
          <a:xfrm>
            <a:off x="0" y="2209800"/>
            <a:ext cx="1878013" cy="2819400"/>
          </a:xfrm>
          <a:prstGeom prst="rect">
            <a:avLst/>
          </a:prstGeom>
          <a:noFill/>
          <a:ln w="9525">
            <a:noFill/>
            <a:miter lim="800000"/>
            <a:headEnd/>
            <a:tailEnd/>
          </a:ln>
        </p:spPr>
      </p:pic>
      <p:sp>
        <p:nvSpPr>
          <p:cNvPr id="13318" name="TextBox 6"/>
          <p:cNvSpPr txBox="1">
            <a:spLocks noChangeArrowheads="1"/>
          </p:cNvSpPr>
          <p:nvPr/>
        </p:nvSpPr>
        <p:spPr bwMode="auto">
          <a:xfrm>
            <a:off x="0" y="5029200"/>
            <a:ext cx="1295400" cy="646113"/>
          </a:xfrm>
          <a:prstGeom prst="rect">
            <a:avLst/>
          </a:prstGeom>
          <a:noFill/>
          <a:ln w="9525">
            <a:noFill/>
            <a:miter lim="800000"/>
            <a:headEnd/>
            <a:tailEnd/>
          </a:ln>
        </p:spPr>
        <p:txBody>
          <a:bodyPr>
            <a:spAutoFit/>
          </a:bodyPr>
          <a:lstStyle/>
          <a:p>
            <a:r>
              <a:rPr lang="en-US"/>
              <a:t>Western white pine</a:t>
            </a:r>
          </a:p>
        </p:txBody>
      </p:sp>
      <p:pic>
        <p:nvPicPr>
          <p:cNvPr id="13319" name="Picture 6" descr="http://www.daff.gov.au/__data/assets/image/0020/114428/asian_longhorn1.jpg"/>
          <p:cNvPicPr>
            <a:picLocks noChangeAspect="1" noChangeArrowheads="1"/>
          </p:cNvPicPr>
          <p:nvPr/>
        </p:nvPicPr>
        <p:blipFill>
          <a:blip r:embed="rId6" cstate="print"/>
          <a:srcRect/>
          <a:stretch>
            <a:fillRect/>
          </a:stretch>
        </p:blipFill>
        <p:spPr bwMode="auto">
          <a:xfrm>
            <a:off x="5943600" y="4191000"/>
            <a:ext cx="2362200" cy="2381250"/>
          </a:xfrm>
          <a:prstGeom prst="rect">
            <a:avLst/>
          </a:prstGeom>
          <a:noFill/>
          <a:ln w="9525">
            <a:noFill/>
            <a:miter lim="800000"/>
            <a:headEnd/>
            <a:tailEnd/>
          </a:ln>
        </p:spPr>
      </p:pic>
      <p:sp>
        <p:nvSpPr>
          <p:cNvPr id="13320" name="Oval 12"/>
          <p:cNvSpPr>
            <a:spLocks noChangeArrowheads="1"/>
          </p:cNvSpPr>
          <p:nvPr/>
        </p:nvSpPr>
        <p:spPr bwMode="auto">
          <a:xfrm>
            <a:off x="6629400" y="2057400"/>
            <a:ext cx="1600200" cy="1447800"/>
          </a:xfrm>
          <a:prstGeom prst="ellipse">
            <a:avLst/>
          </a:prstGeom>
          <a:noFill/>
          <a:ln w="38100" algn="ctr">
            <a:solidFill>
              <a:srgbClr val="FF0000"/>
            </a:solidFill>
            <a:round/>
            <a:headEnd/>
            <a:tailEnd/>
          </a:ln>
        </p:spPr>
        <p:txBody>
          <a:bodyPr wrap="none" anchor="ctr"/>
          <a:lstStyle/>
          <a:p>
            <a:endParaRPr lang="en-US"/>
          </a:p>
        </p:txBody>
      </p:sp>
      <p:cxnSp>
        <p:nvCxnSpPr>
          <p:cNvPr id="13321" name="Straight Arrow Connector 14"/>
          <p:cNvCxnSpPr>
            <a:cxnSpLocks noChangeShapeType="1"/>
          </p:cNvCxnSpPr>
          <p:nvPr/>
        </p:nvCxnSpPr>
        <p:spPr bwMode="auto">
          <a:xfrm rot="5400000" flipH="1" flipV="1">
            <a:off x="6667500" y="3543300"/>
            <a:ext cx="1371600" cy="76200"/>
          </a:xfrm>
          <a:prstGeom prst="straightConnector1">
            <a:avLst/>
          </a:prstGeom>
          <a:noFill/>
          <a:ln w="38100" algn="ctr">
            <a:solidFill>
              <a:srgbClr val="FF0000"/>
            </a:solidFill>
            <a:round/>
            <a:headEnd/>
            <a:tailEnd type="arrow" w="med" len="med"/>
          </a:ln>
        </p:spPr>
      </p:cxnSp>
      <p:sp>
        <p:nvSpPr>
          <p:cNvPr id="13322" name="TextBox 15"/>
          <p:cNvSpPr txBox="1">
            <a:spLocks noChangeArrowheads="1"/>
          </p:cNvSpPr>
          <p:nvPr/>
        </p:nvSpPr>
        <p:spPr bwMode="auto">
          <a:xfrm>
            <a:off x="4648200" y="5638800"/>
            <a:ext cx="1219200" cy="646113"/>
          </a:xfrm>
          <a:prstGeom prst="rect">
            <a:avLst/>
          </a:prstGeom>
          <a:noFill/>
          <a:ln w="9525">
            <a:noFill/>
            <a:miter lim="800000"/>
            <a:headEnd/>
            <a:tailEnd/>
          </a:ln>
        </p:spPr>
        <p:txBody>
          <a:bodyPr>
            <a:spAutoFit/>
          </a:bodyPr>
          <a:lstStyle/>
          <a:p>
            <a:r>
              <a:rPr lang="en-US"/>
              <a:t>Sugar maple</a:t>
            </a:r>
          </a:p>
        </p:txBody>
      </p:sp>
      <p:sp>
        <p:nvSpPr>
          <p:cNvPr id="13323"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12</a:t>
            </a:r>
          </a:p>
        </p:txBody>
      </p:sp>
      <p:sp>
        <p:nvSpPr>
          <p:cNvPr id="13324" name="TextBox 17"/>
          <p:cNvSpPr txBox="1">
            <a:spLocks noChangeArrowheads="1"/>
          </p:cNvSpPr>
          <p:nvPr/>
        </p:nvSpPr>
        <p:spPr bwMode="auto">
          <a:xfrm>
            <a:off x="7391400" y="3810000"/>
            <a:ext cx="457200" cy="461963"/>
          </a:xfrm>
          <a:prstGeom prst="rect">
            <a:avLst/>
          </a:prstGeom>
          <a:noFill/>
          <a:ln w="9525">
            <a:noFill/>
            <a:miter lim="800000"/>
            <a:headEnd/>
            <a:tailEnd/>
          </a:ln>
        </p:spPr>
        <p:txBody>
          <a:bodyPr>
            <a:spAutoFit/>
          </a:bodyPr>
          <a:lstStyle/>
          <a:p>
            <a:r>
              <a:rPr lang="en-US" sz="2400" b="1">
                <a:solidFill>
                  <a:srgbClr val="FF0000"/>
                </a:solidFill>
              </a:rPr>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981200"/>
            <a:ext cx="8229600" cy="3505200"/>
          </a:xfrm>
        </p:spPr>
        <p:txBody>
          <a:bodyPr>
            <a:normAutofit fontScale="77500" lnSpcReduction="20000"/>
          </a:bodyPr>
          <a:lstStyle/>
          <a:p>
            <a:pPr>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Direct costs</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Value of trees	 </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Management of hazard trees</a:t>
            </a:r>
          </a:p>
          <a:p>
            <a:pPr lvl="1">
              <a:buFontTx/>
              <a:buNone/>
              <a:defRPr/>
            </a:pPr>
            <a:endParaRPr lang="en-US" dirty="0" smtClean="0">
              <a:solidFill>
                <a:schemeClr val="accent3">
                  <a:lumMod val="20000"/>
                  <a:lumOff val="80000"/>
                </a:schemeClr>
              </a:solidFill>
            </a:endParaRPr>
          </a:p>
          <a:p>
            <a:pPr>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Indirect costs (hard to quantify)</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Water quality</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Fire hazards</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Lost recreation opportunities</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Wildlife habitat </a:t>
            </a:r>
          </a:p>
          <a:p>
            <a:pPr lvl="1">
              <a:defRPr/>
            </a:pPr>
            <a:r>
              <a:rPr lang="en-US" dirty="0" smtClean="0">
                <a:ln w="18415" cmpd="sng">
                  <a:solidFill>
                    <a:srgbClr val="FFFFFF"/>
                  </a:solidFill>
                  <a:prstDash val="solid"/>
                </a:ln>
                <a:solidFill>
                  <a:schemeClr val="accent3">
                    <a:lumMod val="20000"/>
                    <a:lumOff val="80000"/>
                  </a:schemeClr>
                </a:solidFill>
                <a:effectLst>
                  <a:outerShdw blurRad="63500" dir="3600000" algn="tl" rotWithShape="0">
                    <a:srgbClr val="000000">
                      <a:alpha val="70000"/>
                    </a:srgbClr>
                  </a:outerShdw>
                </a:effectLst>
              </a:rPr>
              <a:t>Cascading impacts on biodiversity</a:t>
            </a:r>
          </a:p>
          <a:p>
            <a:pPr>
              <a:defRPr/>
            </a:pPr>
            <a:endParaRPr lang="en-US" dirty="0" smtClean="0">
              <a:solidFill>
                <a:schemeClr val="accent3">
                  <a:lumMod val="20000"/>
                  <a:lumOff val="80000"/>
                </a:schemeClr>
              </a:solidFill>
            </a:endParaRPr>
          </a:p>
        </p:txBody>
      </p:sp>
      <p:sp>
        <p:nvSpPr>
          <p:cNvPr id="4" name="TextBox 3"/>
          <p:cNvSpPr txBox="1"/>
          <p:nvPr/>
        </p:nvSpPr>
        <p:spPr>
          <a:xfrm>
            <a:off x="5486400" y="1981200"/>
            <a:ext cx="3657600" cy="923925"/>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a:spAutoFit/>
          </a:bodyPr>
          <a:lstStyle/>
          <a:p>
            <a:pPr>
              <a:defRPr/>
            </a:pPr>
            <a:r>
              <a:rPr lang="en-US" dirty="0"/>
              <a:t>Estimated  combined costs for EAB:</a:t>
            </a:r>
          </a:p>
          <a:p>
            <a:pPr>
              <a:defRPr/>
            </a:pPr>
            <a:r>
              <a:rPr lang="en-US" dirty="0"/>
              <a:t>&gt; $1 Billion/yr over next 10 years</a:t>
            </a:r>
          </a:p>
          <a:p>
            <a:pPr>
              <a:defRPr/>
            </a:pPr>
            <a:endParaRPr lang="en-US" dirty="0"/>
          </a:p>
        </p:txBody>
      </p:sp>
      <p:pic>
        <p:nvPicPr>
          <p:cNvPr id="14340" name="Picture 8" descr="http://www.worthington.org/uploads/Image/Emerald-Ash-Borer.jpg"/>
          <p:cNvPicPr>
            <a:picLocks noChangeAspect="1" noChangeArrowheads="1"/>
          </p:cNvPicPr>
          <p:nvPr/>
        </p:nvPicPr>
        <p:blipFill>
          <a:blip r:embed="rId3" cstate="print"/>
          <a:srcRect/>
          <a:stretch>
            <a:fillRect/>
          </a:stretch>
        </p:blipFill>
        <p:spPr bwMode="auto">
          <a:xfrm>
            <a:off x="5486400" y="3276600"/>
            <a:ext cx="3657600" cy="2743200"/>
          </a:xfrm>
          <a:prstGeom prst="rect">
            <a:avLst/>
          </a:prstGeom>
          <a:noFill/>
          <a:ln w="9525">
            <a:noFill/>
            <a:miter lim="800000"/>
            <a:headEnd/>
            <a:tailEnd/>
          </a:ln>
        </p:spPr>
      </p:pic>
      <p:pic>
        <p:nvPicPr>
          <p:cNvPr id="14341" name="Picture 14" descr="http://www.winnipeg.ca/publicworks/Forestry/Images/emeraldashborer.jpg"/>
          <p:cNvPicPr>
            <a:picLocks noChangeAspect="1" noChangeArrowheads="1"/>
          </p:cNvPicPr>
          <p:nvPr/>
        </p:nvPicPr>
        <p:blipFill>
          <a:blip r:embed="rId4" cstate="print"/>
          <a:srcRect/>
          <a:stretch>
            <a:fillRect/>
          </a:stretch>
        </p:blipFill>
        <p:spPr bwMode="auto">
          <a:xfrm>
            <a:off x="3657600" y="5608638"/>
            <a:ext cx="1857375" cy="1249362"/>
          </a:xfrm>
          <a:prstGeom prst="rect">
            <a:avLst/>
          </a:prstGeom>
          <a:noFill/>
          <a:ln w="9525">
            <a:noFill/>
            <a:miter lim="800000"/>
            <a:headEnd/>
            <a:tailEnd/>
          </a:ln>
        </p:spPr>
      </p:pic>
      <p:sp>
        <p:nvSpPr>
          <p:cNvPr id="14342" name="Title 7"/>
          <p:cNvSpPr>
            <a:spLocks noGrp="1"/>
          </p:cNvSpPr>
          <p:nvPr>
            <p:ph type="title"/>
          </p:nvPr>
        </p:nvSpPr>
        <p:spPr/>
        <p:txBody>
          <a:bodyPr/>
          <a:lstStyle/>
          <a:p>
            <a:r>
              <a:rPr lang="en-US" smtClean="0"/>
              <a:t>Emerald Ash Borer</a:t>
            </a:r>
          </a:p>
        </p:txBody>
      </p:sp>
      <p:sp>
        <p:nvSpPr>
          <p:cNvPr id="14343"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13</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mtClean="0"/>
              <a:t>Whitenose Bat Syndrome</a:t>
            </a:r>
          </a:p>
        </p:txBody>
      </p:sp>
      <p:pic>
        <p:nvPicPr>
          <p:cNvPr id="15363" name="Picture 2" descr="http://blog.rom.on.ca/wp-content/uploads/2010/05/white_nose_syndrome.jpg"/>
          <p:cNvPicPr>
            <a:picLocks noChangeAspect="1" noChangeArrowheads="1"/>
          </p:cNvPicPr>
          <p:nvPr/>
        </p:nvPicPr>
        <p:blipFill>
          <a:blip r:embed="rId3" cstate="print"/>
          <a:srcRect/>
          <a:stretch>
            <a:fillRect/>
          </a:stretch>
        </p:blipFill>
        <p:spPr bwMode="auto">
          <a:xfrm>
            <a:off x="0" y="1343025"/>
            <a:ext cx="5019675" cy="3924300"/>
          </a:xfrm>
          <a:prstGeom prst="rect">
            <a:avLst/>
          </a:prstGeom>
          <a:noFill/>
          <a:ln w="9525">
            <a:noFill/>
            <a:miter lim="800000"/>
            <a:headEnd/>
            <a:tailEnd/>
          </a:ln>
        </p:spPr>
      </p:pic>
      <p:pic>
        <p:nvPicPr>
          <p:cNvPr id="15364" name="Picture 6" descr="http://greatlakesecho.org/wp-content/uploads/2010/07/Bat-map.png"/>
          <p:cNvPicPr>
            <a:picLocks noChangeAspect="1" noChangeArrowheads="1"/>
          </p:cNvPicPr>
          <p:nvPr/>
        </p:nvPicPr>
        <p:blipFill>
          <a:blip r:embed="rId4" cstate="print"/>
          <a:srcRect/>
          <a:stretch>
            <a:fillRect/>
          </a:stretch>
        </p:blipFill>
        <p:spPr bwMode="auto">
          <a:xfrm>
            <a:off x="3181350" y="2276475"/>
            <a:ext cx="5962650" cy="4581525"/>
          </a:xfrm>
          <a:prstGeom prst="rect">
            <a:avLst/>
          </a:prstGeom>
          <a:noFill/>
          <a:ln w="9525">
            <a:noFill/>
            <a:miter lim="800000"/>
            <a:headEnd/>
            <a:tailEnd/>
          </a:ln>
        </p:spPr>
      </p:pic>
      <p:sp>
        <p:nvSpPr>
          <p:cNvPr id="15365"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2"/>
          <p:cNvSpPr>
            <a:spLocks noGrp="1"/>
          </p:cNvSpPr>
          <p:nvPr>
            <p:ph idx="1"/>
          </p:nvPr>
        </p:nvSpPr>
        <p:spPr>
          <a:xfrm>
            <a:off x="304800" y="1600200"/>
            <a:ext cx="8229600" cy="4525963"/>
          </a:xfrm>
        </p:spPr>
        <p:txBody>
          <a:bodyPr/>
          <a:lstStyle/>
          <a:p>
            <a:r>
              <a:rPr lang="en-US" smtClean="0"/>
              <a:t>Safety</a:t>
            </a:r>
          </a:p>
          <a:p>
            <a:r>
              <a:rPr lang="en-US" smtClean="0"/>
              <a:t>Water </a:t>
            </a:r>
          </a:p>
          <a:p>
            <a:r>
              <a:rPr lang="en-US" smtClean="0"/>
              <a:t>Amenities</a:t>
            </a:r>
          </a:p>
          <a:p>
            <a:r>
              <a:rPr lang="en-US" smtClean="0"/>
              <a:t>Cultural values</a:t>
            </a:r>
          </a:p>
        </p:txBody>
      </p:sp>
      <p:pic>
        <p:nvPicPr>
          <p:cNvPr id="16387" name="Picture 5" descr="Home_did_not_burn_1"/>
          <p:cNvPicPr>
            <a:picLocks noChangeAspect="1" noChangeArrowheads="1"/>
          </p:cNvPicPr>
          <p:nvPr/>
        </p:nvPicPr>
        <p:blipFill>
          <a:blip r:embed="rId3" cstate="print"/>
          <a:srcRect/>
          <a:stretch>
            <a:fillRect/>
          </a:stretch>
        </p:blipFill>
        <p:spPr bwMode="auto">
          <a:xfrm>
            <a:off x="5197475" y="1295400"/>
            <a:ext cx="3946525" cy="2603500"/>
          </a:xfrm>
          <a:prstGeom prst="rect">
            <a:avLst/>
          </a:prstGeom>
          <a:noFill/>
          <a:ln w="9525">
            <a:noFill/>
            <a:miter lim="800000"/>
            <a:headEnd/>
            <a:tailEnd/>
          </a:ln>
        </p:spPr>
      </p:pic>
      <p:sp>
        <p:nvSpPr>
          <p:cNvPr id="16388" name="Title 1"/>
          <p:cNvSpPr>
            <a:spLocks noGrp="1"/>
          </p:cNvSpPr>
          <p:nvPr>
            <p:ph type="title"/>
          </p:nvPr>
        </p:nvSpPr>
        <p:spPr/>
        <p:txBody>
          <a:bodyPr/>
          <a:lstStyle/>
          <a:p>
            <a:r>
              <a:rPr lang="en-US" smtClean="0"/>
              <a:t>Social Impacts</a:t>
            </a:r>
          </a:p>
        </p:txBody>
      </p:sp>
      <p:pic>
        <p:nvPicPr>
          <p:cNvPr id="16389" name="Picture 9" descr="http://academic.emporia.edu/aberjame/wetland/wet_veg/veg70.jpg"/>
          <p:cNvPicPr>
            <a:picLocks noChangeAspect="1" noChangeArrowheads="1"/>
          </p:cNvPicPr>
          <p:nvPr/>
        </p:nvPicPr>
        <p:blipFill>
          <a:blip r:embed="rId4" cstate="print"/>
          <a:srcRect/>
          <a:stretch>
            <a:fillRect/>
          </a:stretch>
        </p:blipFill>
        <p:spPr bwMode="auto">
          <a:xfrm>
            <a:off x="4778375" y="3429000"/>
            <a:ext cx="3908425" cy="2743200"/>
          </a:xfrm>
          <a:prstGeom prst="rect">
            <a:avLst/>
          </a:prstGeom>
          <a:noFill/>
          <a:ln w="9525">
            <a:noFill/>
            <a:miter lim="800000"/>
            <a:headEnd/>
            <a:tailEnd/>
          </a:ln>
        </p:spPr>
      </p:pic>
      <p:pic>
        <p:nvPicPr>
          <p:cNvPr id="16390" name="Picture 11" descr="http://oregonstate.edu/instruct/dce/phytophthora/images/mod1_1_a.jpg"/>
          <p:cNvPicPr>
            <a:picLocks noChangeAspect="1" noChangeArrowheads="1"/>
          </p:cNvPicPr>
          <p:nvPr/>
        </p:nvPicPr>
        <p:blipFill>
          <a:blip r:embed="rId5" cstate="print"/>
          <a:srcRect/>
          <a:stretch>
            <a:fillRect/>
          </a:stretch>
        </p:blipFill>
        <p:spPr bwMode="auto">
          <a:xfrm>
            <a:off x="1143000" y="4151313"/>
            <a:ext cx="3800475" cy="2706687"/>
          </a:xfrm>
          <a:prstGeom prst="rect">
            <a:avLst/>
          </a:prstGeom>
          <a:noFill/>
          <a:ln w="9525">
            <a:noFill/>
            <a:miter lim="800000"/>
            <a:headEnd/>
            <a:tailEnd/>
          </a:ln>
        </p:spPr>
      </p:pic>
      <p:sp>
        <p:nvSpPr>
          <p:cNvPr id="16391" name="TextBox 6"/>
          <p:cNvSpPr txBox="1">
            <a:spLocks noChangeArrowheads="1"/>
          </p:cNvSpPr>
          <p:nvPr/>
        </p:nvSpPr>
        <p:spPr bwMode="auto">
          <a:xfrm>
            <a:off x="4953000" y="6172200"/>
            <a:ext cx="3352800" cy="369888"/>
          </a:xfrm>
          <a:prstGeom prst="rect">
            <a:avLst/>
          </a:prstGeom>
          <a:noFill/>
          <a:ln w="9525">
            <a:noFill/>
            <a:miter lim="800000"/>
            <a:headEnd/>
            <a:tailEnd/>
          </a:ln>
        </p:spPr>
        <p:txBody>
          <a:bodyPr>
            <a:spAutoFit/>
          </a:bodyPr>
          <a:lstStyle/>
          <a:p>
            <a:r>
              <a:rPr lang="en-US"/>
              <a:t>Saltcedar-infested waterway</a:t>
            </a:r>
          </a:p>
        </p:txBody>
      </p:sp>
      <p:sp>
        <p:nvSpPr>
          <p:cNvPr id="16392" name="TextBox 7"/>
          <p:cNvSpPr txBox="1">
            <a:spLocks noChangeArrowheads="1"/>
          </p:cNvSpPr>
          <p:nvPr/>
        </p:nvSpPr>
        <p:spPr bwMode="auto">
          <a:xfrm>
            <a:off x="152400" y="4648200"/>
            <a:ext cx="1143000" cy="923925"/>
          </a:xfrm>
          <a:prstGeom prst="rect">
            <a:avLst/>
          </a:prstGeom>
          <a:noFill/>
          <a:ln w="9525">
            <a:noFill/>
            <a:miter lim="800000"/>
            <a:headEnd/>
            <a:tailEnd/>
          </a:ln>
        </p:spPr>
        <p:txBody>
          <a:bodyPr>
            <a:spAutoFit/>
          </a:bodyPr>
          <a:lstStyle/>
          <a:p>
            <a:r>
              <a:rPr lang="en-US"/>
              <a:t>Sudden oak death</a:t>
            </a:r>
          </a:p>
        </p:txBody>
      </p:sp>
      <p:sp>
        <p:nvSpPr>
          <p:cNvPr id="16393" name="TextBox 8"/>
          <p:cNvSpPr txBox="1">
            <a:spLocks noChangeArrowheads="1"/>
          </p:cNvSpPr>
          <p:nvPr/>
        </p:nvSpPr>
        <p:spPr bwMode="auto">
          <a:xfrm>
            <a:off x="3505200" y="1524000"/>
            <a:ext cx="1676400" cy="923925"/>
          </a:xfrm>
          <a:prstGeom prst="rect">
            <a:avLst/>
          </a:prstGeom>
          <a:noFill/>
          <a:ln w="9525">
            <a:noFill/>
            <a:miter lim="800000"/>
            <a:headEnd/>
            <a:tailEnd/>
          </a:ln>
        </p:spPr>
        <p:txBody>
          <a:bodyPr>
            <a:spAutoFit/>
          </a:bodyPr>
          <a:lstStyle/>
          <a:p>
            <a:r>
              <a:rPr lang="en-US"/>
              <a:t>Fire in the wildland/urban interface</a:t>
            </a:r>
          </a:p>
        </p:txBody>
      </p:sp>
      <p:sp>
        <p:nvSpPr>
          <p:cNvPr id="16394"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15</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Ecological Impacts</a:t>
            </a:r>
          </a:p>
        </p:txBody>
      </p:sp>
      <p:pic>
        <p:nvPicPr>
          <p:cNvPr id="17411" name="Picture 8" descr="http://homepage.mac.com/patholleran/ParkVision/CraterLake/cl-025.jpg"/>
          <p:cNvPicPr>
            <a:picLocks noChangeAspect="1" noChangeArrowheads="1"/>
          </p:cNvPicPr>
          <p:nvPr/>
        </p:nvPicPr>
        <p:blipFill>
          <a:blip r:embed="rId3" cstate="print"/>
          <a:srcRect/>
          <a:stretch>
            <a:fillRect/>
          </a:stretch>
        </p:blipFill>
        <p:spPr bwMode="auto">
          <a:xfrm>
            <a:off x="3962400" y="2133600"/>
            <a:ext cx="4876800" cy="3248025"/>
          </a:xfrm>
          <a:prstGeom prst="rect">
            <a:avLst/>
          </a:prstGeom>
          <a:noFill/>
          <a:ln w="9525">
            <a:noFill/>
            <a:miter lim="800000"/>
            <a:headEnd/>
            <a:tailEnd/>
          </a:ln>
        </p:spPr>
      </p:pic>
      <p:pic>
        <p:nvPicPr>
          <p:cNvPr id="17412" name="Picture 6" descr="http://switchboard.nrdc.org/blogs/awetzler/WindowsLiveWriter/Asgowhitebarkpinesogogrizzlybears_AB3E/image_3.png"/>
          <p:cNvPicPr>
            <a:picLocks noChangeAspect="1" noChangeArrowheads="1"/>
          </p:cNvPicPr>
          <p:nvPr/>
        </p:nvPicPr>
        <p:blipFill>
          <a:blip r:embed="rId4" cstate="print"/>
          <a:srcRect/>
          <a:stretch>
            <a:fillRect/>
          </a:stretch>
        </p:blipFill>
        <p:spPr bwMode="auto">
          <a:xfrm>
            <a:off x="5534025" y="4429125"/>
            <a:ext cx="3609975" cy="2428875"/>
          </a:xfrm>
          <a:prstGeom prst="rect">
            <a:avLst/>
          </a:prstGeom>
          <a:noFill/>
          <a:ln w="9525">
            <a:noFill/>
            <a:miter lim="800000"/>
            <a:headEnd/>
            <a:tailEnd/>
          </a:ln>
        </p:spPr>
      </p:pic>
      <p:sp>
        <p:nvSpPr>
          <p:cNvPr id="17413" name="TextBox 22"/>
          <p:cNvSpPr txBox="1">
            <a:spLocks noChangeArrowheads="1"/>
          </p:cNvSpPr>
          <p:nvPr/>
        </p:nvSpPr>
        <p:spPr bwMode="auto">
          <a:xfrm>
            <a:off x="6096000" y="1676400"/>
            <a:ext cx="2514600" cy="461963"/>
          </a:xfrm>
          <a:prstGeom prst="rect">
            <a:avLst/>
          </a:prstGeom>
          <a:noFill/>
          <a:ln w="9525">
            <a:noFill/>
            <a:miter lim="800000"/>
            <a:headEnd/>
            <a:tailEnd/>
          </a:ln>
        </p:spPr>
        <p:txBody>
          <a:bodyPr>
            <a:spAutoFit/>
          </a:bodyPr>
          <a:lstStyle/>
          <a:p>
            <a:r>
              <a:rPr lang="en-US"/>
              <a:t>Whitebark pine</a:t>
            </a:r>
            <a:endParaRPr lang="en-US" sz="2400">
              <a:solidFill>
                <a:srgbClr val="FFFFA3"/>
              </a:solidFill>
            </a:endParaRPr>
          </a:p>
        </p:txBody>
      </p:sp>
      <p:pic>
        <p:nvPicPr>
          <p:cNvPr id="17414" name="Picture 15" descr="http://inlinethumb29.webshots.com/41372/2598111120103721127S600x600Q85.jpg"/>
          <p:cNvPicPr>
            <a:picLocks noChangeAspect="1" noChangeArrowheads="1"/>
          </p:cNvPicPr>
          <p:nvPr/>
        </p:nvPicPr>
        <p:blipFill>
          <a:blip r:embed="rId5" cstate="print"/>
          <a:srcRect/>
          <a:stretch>
            <a:fillRect/>
          </a:stretch>
        </p:blipFill>
        <p:spPr bwMode="auto">
          <a:xfrm>
            <a:off x="228600" y="1828800"/>
            <a:ext cx="4148138" cy="3009900"/>
          </a:xfrm>
          <a:prstGeom prst="rect">
            <a:avLst/>
          </a:prstGeom>
          <a:noFill/>
          <a:ln w="9525">
            <a:noFill/>
            <a:miter lim="800000"/>
            <a:headEnd/>
            <a:tailEnd/>
          </a:ln>
        </p:spPr>
      </p:pic>
      <p:pic>
        <p:nvPicPr>
          <p:cNvPr id="17415" name="Picture 17" descr="http://www.mendosa.com/fitnessblog/wp-content/uploads/2009/11/brook-trout.jpg"/>
          <p:cNvPicPr>
            <a:picLocks noChangeAspect="1" noChangeArrowheads="1"/>
          </p:cNvPicPr>
          <p:nvPr/>
        </p:nvPicPr>
        <p:blipFill>
          <a:blip r:embed="rId6" cstate="print"/>
          <a:srcRect/>
          <a:stretch>
            <a:fillRect/>
          </a:stretch>
        </p:blipFill>
        <p:spPr bwMode="auto">
          <a:xfrm>
            <a:off x="0" y="4572000"/>
            <a:ext cx="3429000" cy="2286000"/>
          </a:xfrm>
          <a:prstGeom prst="rect">
            <a:avLst/>
          </a:prstGeom>
          <a:noFill/>
          <a:ln w="9525">
            <a:noFill/>
            <a:miter lim="800000"/>
            <a:headEnd/>
            <a:tailEnd/>
          </a:ln>
        </p:spPr>
      </p:pic>
      <p:sp>
        <p:nvSpPr>
          <p:cNvPr id="17416" name="TextBox 15"/>
          <p:cNvSpPr txBox="1">
            <a:spLocks noChangeArrowheads="1"/>
          </p:cNvSpPr>
          <p:nvPr/>
        </p:nvSpPr>
        <p:spPr bwMode="auto">
          <a:xfrm>
            <a:off x="0" y="1447800"/>
            <a:ext cx="2057400" cy="369888"/>
          </a:xfrm>
          <a:prstGeom prst="rect">
            <a:avLst/>
          </a:prstGeom>
          <a:noFill/>
          <a:ln w="9525">
            <a:noFill/>
            <a:miter lim="800000"/>
            <a:headEnd/>
            <a:tailEnd/>
          </a:ln>
        </p:spPr>
        <p:txBody>
          <a:bodyPr>
            <a:spAutoFit/>
          </a:bodyPr>
          <a:lstStyle/>
          <a:p>
            <a:r>
              <a:rPr lang="en-US"/>
              <a:t>Eastern hemlock</a:t>
            </a:r>
          </a:p>
        </p:txBody>
      </p:sp>
      <p:sp>
        <p:nvSpPr>
          <p:cNvPr id="1741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16</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Aspen coconino Brian Tucker.bmp"/>
          <p:cNvPicPr>
            <a:picLocks noChangeAspect="1"/>
          </p:cNvPicPr>
          <p:nvPr/>
        </p:nvPicPr>
        <p:blipFill>
          <a:blip r:embed="rId3" cstate="print"/>
          <a:srcRect/>
          <a:stretch>
            <a:fillRect/>
          </a:stretch>
        </p:blipFill>
        <p:spPr bwMode="auto">
          <a:xfrm>
            <a:off x="1295400" y="3525838"/>
            <a:ext cx="6477000" cy="3332162"/>
          </a:xfrm>
          <a:prstGeom prst="rect">
            <a:avLst/>
          </a:prstGeom>
          <a:noFill/>
          <a:ln w="9525">
            <a:noFill/>
            <a:miter lim="800000"/>
            <a:headEnd/>
            <a:tailEnd/>
          </a:ln>
        </p:spPr>
      </p:pic>
      <p:sp>
        <p:nvSpPr>
          <p:cNvPr id="2" name="Title 1"/>
          <p:cNvSpPr>
            <a:spLocks noGrp="1"/>
          </p:cNvSpPr>
          <p:nvPr>
            <p:ph type="title"/>
          </p:nvPr>
        </p:nvSpPr>
        <p:spPr>
          <a:xfrm>
            <a:off x="381000" y="304800"/>
            <a:ext cx="8229600" cy="685800"/>
          </a:xfrm>
        </p:spPr>
        <p:txBody>
          <a:bodyPr>
            <a:normAutofit fontScale="90000"/>
          </a:bodyPr>
          <a:lstStyle/>
          <a:p>
            <a:pPr>
              <a:defRPr/>
            </a:pPr>
            <a:r>
              <a:rPr lang="en-US" b="1" dirty="0" smtClean="0"/>
              <a:t>Forest Service Invasive Species Strategy</a:t>
            </a:r>
            <a:endParaRPr lang="en-US" b="1" dirty="0"/>
          </a:p>
        </p:txBody>
      </p:sp>
      <p:sp>
        <p:nvSpPr>
          <p:cNvPr id="18436" name="Content Placeholder 2"/>
          <p:cNvSpPr>
            <a:spLocks noGrp="1"/>
          </p:cNvSpPr>
          <p:nvPr>
            <p:ph idx="1"/>
          </p:nvPr>
        </p:nvSpPr>
        <p:spPr>
          <a:xfrm>
            <a:off x="0" y="1295400"/>
            <a:ext cx="8229600" cy="2667000"/>
          </a:xfrm>
        </p:spPr>
        <p:txBody>
          <a:bodyPr/>
          <a:lstStyle/>
          <a:p>
            <a:r>
              <a:rPr lang="en-US" sz="2800" smtClean="0">
                <a:solidFill>
                  <a:schemeClr val="tx2"/>
                </a:solidFill>
              </a:rPr>
              <a:t>Prevention of introductions</a:t>
            </a:r>
          </a:p>
          <a:p>
            <a:r>
              <a:rPr lang="en-US" sz="2800" smtClean="0">
                <a:solidFill>
                  <a:schemeClr val="tx2"/>
                </a:solidFill>
              </a:rPr>
              <a:t>Early detection and rapid response</a:t>
            </a:r>
          </a:p>
          <a:p>
            <a:r>
              <a:rPr lang="en-US" sz="2800" smtClean="0">
                <a:solidFill>
                  <a:schemeClr val="tx2"/>
                </a:solidFill>
              </a:rPr>
              <a:t>Control and management</a:t>
            </a:r>
          </a:p>
          <a:p>
            <a:r>
              <a:rPr lang="en-US" sz="2800" smtClean="0">
                <a:solidFill>
                  <a:schemeClr val="tx2"/>
                </a:solidFill>
              </a:rPr>
              <a:t>Rehabilitation and restoration</a:t>
            </a:r>
          </a:p>
          <a:p>
            <a:endParaRPr lang="en-US" smtClean="0"/>
          </a:p>
        </p:txBody>
      </p:sp>
      <p:sp>
        <p:nvSpPr>
          <p:cNvPr id="1843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17</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Prevention</a:t>
            </a:r>
          </a:p>
        </p:txBody>
      </p:sp>
      <p:sp>
        <p:nvSpPr>
          <p:cNvPr id="19459" name="Content Placeholder 2"/>
          <p:cNvSpPr>
            <a:spLocks noGrp="1"/>
          </p:cNvSpPr>
          <p:nvPr>
            <p:ph idx="1"/>
          </p:nvPr>
        </p:nvSpPr>
        <p:spPr/>
        <p:txBody>
          <a:bodyPr/>
          <a:lstStyle/>
          <a:p>
            <a:r>
              <a:rPr lang="en-US" smtClean="0"/>
              <a:t>Offshore collaboration</a:t>
            </a:r>
          </a:p>
          <a:p>
            <a:r>
              <a:rPr lang="en-US" smtClean="0"/>
              <a:t>Information sharing</a:t>
            </a:r>
          </a:p>
          <a:p>
            <a:r>
              <a:rPr lang="en-US" smtClean="0"/>
              <a:t>Pest studies/risk assessments</a:t>
            </a:r>
          </a:p>
          <a:p>
            <a:r>
              <a:rPr lang="en-US" smtClean="0"/>
              <a:t>Pathway research/mitigation</a:t>
            </a:r>
          </a:p>
        </p:txBody>
      </p:sp>
      <p:sp>
        <p:nvSpPr>
          <p:cNvPr id="19460"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18</a:t>
            </a:r>
          </a:p>
        </p:txBody>
      </p:sp>
      <p:pic>
        <p:nvPicPr>
          <p:cNvPr id="19461" name="Picture 5" descr="http://www.michigannature.org/home/education/images/Gypsy%20Moth.jpg"/>
          <p:cNvPicPr>
            <a:picLocks noChangeAspect="1" noChangeArrowheads="1"/>
          </p:cNvPicPr>
          <p:nvPr/>
        </p:nvPicPr>
        <p:blipFill>
          <a:blip r:embed="rId3" cstate="print"/>
          <a:srcRect/>
          <a:stretch>
            <a:fillRect/>
          </a:stretch>
        </p:blipFill>
        <p:spPr bwMode="auto">
          <a:xfrm>
            <a:off x="6934200" y="1600200"/>
            <a:ext cx="1962150" cy="2362200"/>
          </a:xfrm>
          <a:prstGeom prst="rect">
            <a:avLst/>
          </a:prstGeom>
          <a:noFill/>
          <a:ln w="9525">
            <a:noFill/>
            <a:miter lim="800000"/>
            <a:headEnd/>
            <a:tailEnd/>
          </a:ln>
        </p:spPr>
      </p:pic>
      <p:pic>
        <p:nvPicPr>
          <p:cNvPr id="19462" name="Picture 7" descr="http://www.spfnic.fs.fed.us/exfor/images/headbanner.jpg"/>
          <p:cNvPicPr>
            <a:picLocks noChangeAspect="1" noChangeArrowheads="1"/>
          </p:cNvPicPr>
          <p:nvPr/>
        </p:nvPicPr>
        <p:blipFill>
          <a:blip r:embed="rId4" cstate="print"/>
          <a:srcRect/>
          <a:stretch>
            <a:fillRect/>
          </a:stretch>
        </p:blipFill>
        <p:spPr bwMode="auto">
          <a:xfrm>
            <a:off x="304800" y="4419600"/>
            <a:ext cx="7210425" cy="809625"/>
          </a:xfrm>
          <a:prstGeom prst="rect">
            <a:avLst/>
          </a:prstGeom>
          <a:noFill/>
          <a:ln w="9525">
            <a:noFill/>
            <a:miter lim="800000"/>
            <a:headEnd/>
            <a:tailEnd/>
          </a:ln>
        </p:spPr>
      </p:pic>
      <p:pic>
        <p:nvPicPr>
          <p:cNvPr id="19463" name="Picture 9" descr="http://www.cpcindia.in/images/heattreatment-img1.jpg"/>
          <p:cNvPicPr>
            <a:picLocks noChangeAspect="1" noChangeArrowheads="1"/>
          </p:cNvPicPr>
          <p:nvPr/>
        </p:nvPicPr>
        <p:blipFill>
          <a:blip r:embed="rId5" cstate="print"/>
          <a:srcRect/>
          <a:stretch>
            <a:fillRect/>
          </a:stretch>
        </p:blipFill>
        <p:spPr bwMode="auto">
          <a:xfrm>
            <a:off x="6729413" y="4991100"/>
            <a:ext cx="2414587" cy="1866900"/>
          </a:xfrm>
          <a:prstGeom prst="rect">
            <a:avLst/>
          </a:prstGeom>
          <a:noFill/>
          <a:ln w="9525">
            <a:noFill/>
            <a:miter lim="800000"/>
            <a:headEnd/>
            <a:tailEnd/>
          </a:ln>
        </p:spPr>
      </p:pic>
      <p:pic>
        <p:nvPicPr>
          <p:cNvPr id="19464" name="Picture 11" descr="http://www.waldwissen.net/themen/waldschutz/invasive_neue_arten/bfw_invasivespecies_bavaria_2009_2"/>
          <p:cNvPicPr>
            <a:picLocks noChangeAspect="1" noChangeArrowheads="1"/>
          </p:cNvPicPr>
          <p:nvPr/>
        </p:nvPicPr>
        <p:blipFill>
          <a:blip r:embed="rId6" cstate="print"/>
          <a:srcRect/>
          <a:stretch>
            <a:fillRect/>
          </a:stretch>
        </p:blipFill>
        <p:spPr bwMode="auto">
          <a:xfrm>
            <a:off x="5486400" y="5494338"/>
            <a:ext cx="1428750" cy="1363662"/>
          </a:xfrm>
          <a:prstGeom prst="rect">
            <a:avLst/>
          </a:prstGeom>
          <a:noFill/>
          <a:ln w="9525">
            <a:noFill/>
            <a:miter lim="800000"/>
            <a:headEnd/>
            <a:tailEnd/>
          </a:ln>
        </p:spPr>
      </p:pic>
      <p:sp>
        <p:nvSpPr>
          <p:cNvPr id="19465" name="TextBox 9"/>
          <p:cNvSpPr txBox="1">
            <a:spLocks noChangeArrowheads="1"/>
          </p:cNvSpPr>
          <p:nvPr/>
        </p:nvSpPr>
        <p:spPr bwMode="auto">
          <a:xfrm>
            <a:off x="2895600" y="4876800"/>
            <a:ext cx="1981200" cy="369888"/>
          </a:xfrm>
          <a:prstGeom prst="rect">
            <a:avLst/>
          </a:prstGeom>
          <a:noFill/>
          <a:ln w="9525">
            <a:noFill/>
            <a:miter lim="800000"/>
            <a:headEnd/>
            <a:tailEnd/>
          </a:ln>
        </p:spPr>
        <p:txBody>
          <a:bodyPr>
            <a:spAutoFit/>
          </a:bodyPr>
          <a:lstStyle/>
          <a:p>
            <a:r>
              <a:rPr lang="en-US" b="1"/>
              <a:t>(ExFor)</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Prevention</a:t>
            </a:r>
          </a:p>
        </p:txBody>
      </p:sp>
      <p:sp>
        <p:nvSpPr>
          <p:cNvPr id="20483" name="Content Placeholder 2"/>
          <p:cNvSpPr>
            <a:spLocks noGrp="1"/>
          </p:cNvSpPr>
          <p:nvPr>
            <p:ph idx="1"/>
          </p:nvPr>
        </p:nvSpPr>
        <p:spPr/>
        <p:txBody>
          <a:bodyPr/>
          <a:lstStyle/>
          <a:p>
            <a:r>
              <a:rPr lang="en-US" smtClean="0"/>
              <a:t>On the National Forest System:</a:t>
            </a:r>
          </a:p>
          <a:p>
            <a:pPr lvl="1"/>
            <a:r>
              <a:rPr lang="en-US" smtClean="0"/>
              <a:t>Weed-free materials</a:t>
            </a:r>
          </a:p>
          <a:p>
            <a:pPr lvl="1"/>
            <a:r>
              <a:rPr lang="en-US" smtClean="0"/>
              <a:t>Vehicle-washing stations</a:t>
            </a:r>
          </a:p>
          <a:p>
            <a:pPr lvl="1"/>
            <a:r>
              <a:rPr lang="en-US" smtClean="0"/>
              <a:t>Boat-cleaning facilities</a:t>
            </a:r>
          </a:p>
          <a:p>
            <a:pPr lvl="1"/>
            <a:r>
              <a:rPr lang="en-US" smtClean="0"/>
              <a:t>Water treatment for firefighting</a:t>
            </a:r>
          </a:p>
          <a:p>
            <a:pPr lvl="1"/>
            <a:r>
              <a:rPr lang="en-US" smtClean="0"/>
              <a:t>Special contracting requirements for timber, firewood, etc.</a:t>
            </a:r>
          </a:p>
        </p:txBody>
      </p:sp>
      <p:pic>
        <p:nvPicPr>
          <p:cNvPr id="20484" name="Picture 2" descr="http://farm3.static.flickr.com/2089/2452898030_30efd02348.jpg?v=1209499211"/>
          <p:cNvPicPr>
            <a:picLocks noChangeAspect="1" noChangeArrowheads="1"/>
          </p:cNvPicPr>
          <p:nvPr/>
        </p:nvPicPr>
        <p:blipFill>
          <a:blip r:embed="rId3" cstate="print"/>
          <a:srcRect/>
          <a:stretch>
            <a:fillRect/>
          </a:stretch>
        </p:blipFill>
        <p:spPr bwMode="auto">
          <a:xfrm>
            <a:off x="6604000" y="2209800"/>
            <a:ext cx="2540000" cy="1905000"/>
          </a:xfrm>
          <a:prstGeom prst="rect">
            <a:avLst/>
          </a:prstGeom>
          <a:noFill/>
          <a:ln w="9525">
            <a:noFill/>
            <a:miter lim="800000"/>
            <a:headEnd/>
            <a:tailEnd/>
          </a:ln>
        </p:spPr>
      </p:pic>
      <p:pic>
        <p:nvPicPr>
          <p:cNvPr id="20485" name="Picture 4" descr="http://firechief.com/apparatus/ISO-0608-Patrol1.jpg"/>
          <p:cNvPicPr>
            <a:picLocks noChangeAspect="1" noChangeArrowheads="1"/>
          </p:cNvPicPr>
          <p:nvPr/>
        </p:nvPicPr>
        <p:blipFill>
          <a:blip r:embed="rId4" cstate="print"/>
          <a:srcRect/>
          <a:stretch>
            <a:fillRect/>
          </a:stretch>
        </p:blipFill>
        <p:spPr bwMode="auto">
          <a:xfrm>
            <a:off x="5181600" y="4876800"/>
            <a:ext cx="2971800" cy="1981200"/>
          </a:xfrm>
          <a:prstGeom prst="rect">
            <a:avLst/>
          </a:prstGeom>
          <a:noFill/>
          <a:ln w="9525">
            <a:noFill/>
            <a:miter lim="800000"/>
            <a:headEnd/>
            <a:tailEnd/>
          </a:ln>
        </p:spPr>
      </p:pic>
      <p:sp>
        <p:nvSpPr>
          <p:cNvPr id="20486"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19</a:t>
            </a:r>
          </a:p>
        </p:txBody>
      </p:sp>
      <p:pic>
        <p:nvPicPr>
          <p:cNvPr id="20487" name="Picture 6" descr="http://media.gazettextra.com/img/photos/2009/07/10/BoatRules1.jpg"/>
          <p:cNvPicPr>
            <a:picLocks noChangeAspect="1" noChangeArrowheads="1"/>
          </p:cNvPicPr>
          <p:nvPr/>
        </p:nvPicPr>
        <p:blipFill>
          <a:blip r:embed="rId5" cstate="print"/>
          <a:srcRect/>
          <a:stretch>
            <a:fillRect/>
          </a:stretch>
        </p:blipFill>
        <p:spPr bwMode="auto">
          <a:xfrm>
            <a:off x="1752600" y="5280025"/>
            <a:ext cx="2438400" cy="1577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Prevention Challenges</a:t>
            </a:r>
          </a:p>
        </p:txBody>
      </p:sp>
      <p:sp>
        <p:nvSpPr>
          <p:cNvPr id="21507" name="Content Placeholder 2"/>
          <p:cNvSpPr>
            <a:spLocks noGrp="1"/>
          </p:cNvSpPr>
          <p:nvPr>
            <p:ph idx="1"/>
          </p:nvPr>
        </p:nvSpPr>
        <p:spPr/>
        <p:txBody>
          <a:bodyPr/>
          <a:lstStyle/>
          <a:p>
            <a:r>
              <a:rPr lang="en-US" smtClean="0"/>
              <a:t>Knowledge barriers</a:t>
            </a:r>
          </a:p>
          <a:p>
            <a:r>
              <a:rPr lang="en-US" smtClean="0"/>
              <a:t>Multiple vectors</a:t>
            </a:r>
          </a:p>
          <a:p>
            <a:pPr lvl="1"/>
            <a:r>
              <a:rPr lang="en-US" smtClean="0"/>
              <a:t>Recreational vehicles</a:t>
            </a:r>
          </a:p>
          <a:p>
            <a:pPr lvl="1"/>
            <a:r>
              <a:rPr lang="en-US" smtClean="0"/>
              <a:t>Firewood</a:t>
            </a:r>
          </a:p>
          <a:p>
            <a:pPr lvl="1"/>
            <a:r>
              <a:rPr lang="en-US" smtClean="0"/>
              <a:t>Nurseries</a:t>
            </a:r>
          </a:p>
          <a:p>
            <a:pPr lvl="1"/>
            <a:r>
              <a:rPr lang="en-US" smtClean="0"/>
              <a:t>Pet shops</a:t>
            </a:r>
          </a:p>
          <a:p>
            <a:pPr lvl="1"/>
            <a:r>
              <a:rPr lang="en-US" smtClean="0"/>
              <a:t>…</a:t>
            </a:r>
          </a:p>
        </p:txBody>
      </p:sp>
      <p:sp>
        <p:nvSpPr>
          <p:cNvPr id="21508"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20</a:t>
            </a:r>
          </a:p>
        </p:txBody>
      </p:sp>
      <p:sp>
        <p:nvSpPr>
          <p:cNvPr id="5" name="TextBox 4"/>
          <p:cNvSpPr txBox="1"/>
          <p:nvPr/>
        </p:nvSpPr>
        <p:spPr>
          <a:xfrm>
            <a:off x="5638800" y="1752600"/>
            <a:ext cx="3505200" cy="120015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a:spAutoFit/>
          </a:bodyPr>
          <a:lstStyle/>
          <a:p>
            <a:pPr>
              <a:defRPr/>
            </a:pPr>
            <a:r>
              <a:rPr lang="en-US" dirty="0"/>
              <a:t>Only 7% of the world’s fungi are known to science. We don’t have a good baseline for what is already in the United States.</a:t>
            </a:r>
          </a:p>
        </p:txBody>
      </p:sp>
      <p:pic>
        <p:nvPicPr>
          <p:cNvPr id="21510" name="Picture 2" descr="http://www.legalinfo360.com/blog/wp-content/uploads/2010/03/atv.jpg"/>
          <p:cNvPicPr>
            <a:picLocks noChangeAspect="1" noChangeArrowheads="1"/>
          </p:cNvPicPr>
          <p:nvPr/>
        </p:nvPicPr>
        <p:blipFill>
          <a:blip r:embed="rId3" cstate="print"/>
          <a:srcRect/>
          <a:stretch>
            <a:fillRect/>
          </a:stretch>
        </p:blipFill>
        <p:spPr bwMode="auto">
          <a:xfrm>
            <a:off x="6464300" y="3352800"/>
            <a:ext cx="2679700" cy="2009775"/>
          </a:xfrm>
          <a:prstGeom prst="rect">
            <a:avLst/>
          </a:prstGeom>
          <a:noFill/>
          <a:ln w="9525">
            <a:noFill/>
            <a:miter lim="800000"/>
            <a:headEnd/>
            <a:tailEnd/>
          </a:ln>
        </p:spPr>
      </p:pic>
      <p:pic>
        <p:nvPicPr>
          <p:cNvPr id="21511" name="Picture 8" descr="http://midsouthentomologist.org.msstate.edu/Images/Vol2_2/vol2-2_006/firewoodposter2.jpg"/>
          <p:cNvPicPr>
            <a:picLocks noChangeAspect="1" noChangeArrowheads="1"/>
          </p:cNvPicPr>
          <p:nvPr/>
        </p:nvPicPr>
        <p:blipFill>
          <a:blip r:embed="rId4" cstate="print"/>
          <a:srcRect/>
          <a:stretch>
            <a:fillRect/>
          </a:stretch>
        </p:blipFill>
        <p:spPr bwMode="auto">
          <a:xfrm>
            <a:off x="4191000" y="3929063"/>
            <a:ext cx="2286000" cy="2928937"/>
          </a:xfrm>
          <a:prstGeom prst="rect">
            <a:avLst/>
          </a:prstGeom>
          <a:noFill/>
          <a:ln w="9525">
            <a:noFill/>
            <a:miter lim="800000"/>
            <a:headEnd/>
            <a:tailEnd/>
          </a:ln>
        </p:spPr>
      </p:pic>
      <p:pic>
        <p:nvPicPr>
          <p:cNvPr id="21512" name="Picture 10" descr="http://www.boat-ed.com/images/drawings/hydrilla_on_boat.jpg"/>
          <p:cNvPicPr>
            <a:picLocks noChangeAspect="1" noChangeArrowheads="1"/>
          </p:cNvPicPr>
          <p:nvPr/>
        </p:nvPicPr>
        <p:blipFill>
          <a:blip r:embed="rId5" cstate="print"/>
          <a:srcRect/>
          <a:stretch>
            <a:fillRect/>
          </a:stretch>
        </p:blipFill>
        <p:spPr bwMode="auto">
          <a:xfrm>
            <a:off x="1981200" y="5340350"/>
            <a:ext cx="2209800" cy="1517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z="4000" smtClean="0"/>
              <a:t>Early Detection/Rapid Response</a:t>
            </a:r>
          </a:p>
        </p:txBody>
      </p:sp>
      <p:sp>
        <p:nvSpPr>
          <p:cNvPr id="22531" name="Content Placeholder 2"/>
          <p:cNvSpPr>
            <a:spLocks noGrp="1"/>
          </p:cNvSpPr>
          <p:nvPr>
            <p:ph idx="1"/>
          </p:nvPr>
        </p:nvSpPr>
        <p:spPr/>
        <p:txBody>
          <a:bodyPr/>
          <a:lstStyle/>
          <a:p>
            <a:r>
              <a:rPr lang="en-US" smtClean="0"/>
              <a:t>Installing traps at likely points of entry</a:t>
            </a:r>
          </a:p>
          <a:p>
            <a:r>
              <a:rPr lang="en-US" smtClean="0"/>
              <a:t>Developing control measures</a:t>
            </a:r>
          </a:p>
          <a:p>
            <a:r>
              <a:rPr lang="en-US" smtClean="0"/>
              <a:t>Studying life cycles</a:t>
            </a:r>
          </a:p>
          <a:p>
            <a:r>
              <a:rPr lang="en-US" smtClean="0"/>
              <a:t>National Forest System:</a:t>
            </a:r>
          </a:p>
          <a:p>
            <a:pPr lvl="1"/>
            <a:r>
              <a:rPr lang="en-US" smtClean="0"/>
              <a:t>Surveying for invasives</a:t>
            </a:r>
          </a:p>
          <a:p>
            <a:pPr lvl="1"/>
            <a:r>
              <a:rPr lang="en-US" smtClean="0"/>
              <a:t>Prioritizing management activities</a:t>
            </a:r>
          </a:p>
        </p:txBody>
      </p:sp>
      <p:sp>
        <p:nvSpPr>
          <p:cNvPr id="22532"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21</a:t>
            </a:r>
          </a:p>
        </p:txBody>
      </p:sp>
      <p:pic>
        <p:nvPicPr>
          <p:cNvPr id="22533" name="Picture 2" descr="http://www.ipm.gov/aphis_logo.jpg"/>
          <p:cNvPicPr>
            <a:picLocks noChangeAspect="1" noChangeArrowheads="1"/>
          </p:cNvPicPr>
          <p:nvPr/>
        </p:nvPicPr>
        <p:blipFill>
          <a:blip r:embed="rId3" cstate="print"/>
          <a:srcRect/>
          <a:stretch>
            <a:fillRect/>
          </a:stretch>
        </p:blipFill>
        <p:spPr bwMode="auto">
          <a:xfrm>
            <a:off x="8016875" y="1752600"/>
            <a:ext cx="1127125" cy="1266825"/>
          </a:xfrm>
          <a:prstGeom prst="rect">
            <a:avLst/>
          </a:prstGeom>
          <a:noFill/>
          <a:ln w="9525">
            <a:noFill/>
            <a:miter lim="800000"/>
            <a:headEnd/>
            <a:tailEnd/>
          </a:ln>
        </p:spPr>
      </p:pic>
      <p:pic>
        <p:nvPicPr>
          <p:cNvPr id="22534" name="Picture 10" descr="http://www.fs.fed.us/r9/ssrs/originals/5111.jpg"/>
          <p:cNvPicPr>
            <a:picLocks noChangeAspect="1" noChangeArrowheads="1"/>
          </p:cNvPicPr>
          <p:nvPr/>
        </p:nvPicPr>
        <p:blipFill>
          <a:blip r:embed="rId4" cstate="print"/>
          <a:srcRect/>
          <a:stretch>
            <a:fillRect/>
          </a:stretch>
        </p:blipFill>
        <p:spPr bwMode="auto">
          <a:xfrm>
            <a:off x="6638925" y="4979988"/>
            <a:ext cx="2505075" cy="1878012"/>
          </a:xfrm>
          <a:prstGeom prst="rect">
            <a:avLst/>
          </a:prstGeom>
          <a:noFill/>
          <a:ln w="9525">
            <a:noFill/>
            <a:miter lim="800000"/>
            <a:headEnd/>
            <a:tailEnd/>
          </a:ln>
        </p:spPr>
      </p:pic>
      <p:pic>
        <p:nvPicPr>
          <p:cNvPr id="22535" name="Picture 12" descr="http://www.extension.iastate.edu/NR/rdonlyres/628A36E9-7172-4F48-AE66-3CB2F970CF12/70829/EABTrap12508.jpg"/>
          <p:cNvPicPr>
            <a:picLocks noChangeAspect="1" noChangeArrowheads="1"/>
          </p:cNvPicPr>
          <p:nvPr/>
        </p:nvPicPr>
        <p:blipFill>
          <a:blip r:embed="rId5" cstate="print"/>
          <a:srcRect/>
          <a:stretch>
            <a:fillRect/>
          </a:stretch>
        </p:blipFill>
        <p:spPr bwMode="auto">
          <a:xfrm>
            <a:off x="0" y="4953000"/>
            <a:ext cx="2540000" cy="1905000"/>
          </a:xfrm>
          <a:prstGeom prst="rect">
            <a:avLst/>
          </a:prstGeom>
          <a:noFill/>
          <a:ln w="9525">
            <a:noFill/>
            <a:miter lim="800000"/>
            <a:headEnd/>
            <a:tailEnd/>
          </a:ln>
        </p:spPr>
      </p:pic>
      <p:sp>
        <p:nvSpPr>
          <p:cNvPr id="22536" name="TextBox 10"/>
          <p:cNvSpPr txBox="1">
            <a:spLocks noChangeArrowheads="1"/>
          </p:cNvSpPr>
          <p:nvPr/>
        </p:nvSpPr>
        <p:spPr bwMode="auto">
          <a:xfrm>
            <a:off x="2514600" y="5486400"/>
            <a:ext cx="1981200" cy="646113"/>
          </a:xfrm>
          <a:prstGeom prst="rect">
            <a:avLst/>
          </a:prstGeom>
          <a:noFill/>
          <a:ln w="9525">
            <a:noFill/>
            <a:miter lim="800000"/>
            <a:headEnd/>
            <a:tailEnd/>
          </a:ln>
        </p:spPr>
        <p:txBody>
          <a:bodyPr>
            <a:spAutoFit/>
          </a:bodyPr>
          <a:lstStyle/>
          <a:p>
            <a:pPr algn="l"/>
            <a:r>
              <a:rPr lang="en-US"/>
              <a:t>EAB trap to detect spread</a:t>
            </a:r>
          </a:p>
        </p:txBody>
      </p:sp>
      <p:sp>
        <p:nvSpPr>
          <p:cNvPr id="22537" name="TextBox 11"/>
          <p:cNvSpPr txBox="1">
            <a:spLocks noChangeArrowheads="1"/>
          </p:cNvSpPr>
          <p:nvPr/>
        </p:nvSpPr>
        <p:spPr bwMode="auto">
          <a:xfrm>
            <a:off x="4495800" y="5486400"/>
            <a:ext cx="2819400" cy="923925"/>
          </a:xfrm>
          <a:prstGeom prst="rect">
            <a:avLst/>
          </a:prstGeom>
          <a:noFill/>
          <a:ln w="9525">
            <a:noFill/>
            <a:miter lim="800000"/>
            <a:headEnd/>
            <a:tailEnd/>
          </a:ln>
        </p:spPr>
        <p:txBody>
          <a:bodyPr>
            <a:spAutoFit/>
          </a:bodyPr>
          <a:lstStyle/>
          <a:p>
            <a:pPr algn="l"/>
            <a:r>
              <a:rPr lang="en-US"/>
              <a:t>Entomologists train managers to recognize invasive insects</a:t>
            </a:r>
          </a:p>
        </p:txBody>
      </p:sp>
      <p:pic>
        <p:nvPicPr>
          <p:cNvPr id="22538" name="Picture 3" descr="Usfs.gif"/>
          <p:cNvPicPr>
            <a:picLocks noChangeAspect="1"/>
          </p:cNvPicPr>
          <p:nvPr/>
        </p:nvPicPr>
        <p:blipFill>
          <a:blip r:embed="rId6" cstate="print"/>
          <a:srcRect/>
          <a:stretch>
            <a:fillRect/>
          </a:stretch>
        </p:blipFill>
        <p:spPr bwMode="auto">
          <a:xfrm>
            <a:off x="7391400" y="2514600"/>
            <a:ext cx="1076325" cy="1209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EDRR Challenges</a:t>
            </a:r>
          </a:p>
        </p:txBody>
      </p:sp>
      <p:sp>
        <p:nvSpPr>
          <p:cNvPr id="23555" name="Content Placeholder 2"/>
          <p:cNvSpPr>
            <a:spLocks noGrp="1"/>
          </p:cNvSpPr>
          <p:nvPr>
            <p:ph idx="1"/>
          </p:nvPr>
        </p:nvSpPr>
        <p:spPr/>
        <p:txBody>
          <a:bodyPr/>
          <a:lstStyle/>
          <a:p>
            <a:r>
              <a:rPr lang="en-US" smtClean="0"/>
              <a:t>Environmental analysis</a:t>
            </a:r>
          </a:p>
          <a:p>
            <a:r>
              <a:rPr lang="en-US" smtClean="0"/>
              <a:t>Difficulty of detection</a:t>
            </a:r>
          </a:p>
          <a:p>
            <a:r>
              <a:rPr lang="en-US" smtClean="0"/>
              <a:t>Citizen engagement!!</a:t>
            </a:r>
          </a:p>
        </p:txBody>
      </p:sp>
      <p:sp>
        <p:nvSpPr>
          <p:cNvPr id="23556"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22</a:t>
            </a:r>
          </a:p>
        </p:txBody>
      </p:sp>
      <p:pic>
        <p:nvPicPr>
          <p:cNvPr id="23557" name="Picture 2" descr="http://www.fs.fed.us/r6/nr/fid/health/himages2004/cover.jpg"/>
          <p:cNvPicPr>
            <a:picLocks noChangeAspect="1" noChangeArrowheads="1"/>
          </p:cNvPicPr>
          <p:nvPr/>
        </p:nvPicPr>
        <p:blipFill>
          <a:blip r:embed="rId3" cstate="print"/>
          <a:srcRect/>
          <a:stretch>
            <a:fillRect/>
          </a:stretch>
        </p:blipFill>
        <p:spPr bwMode="auto">
          <a:xfrm>
            <a:off x="5583238" y="1752600"/>
            <a:ext cx="3560762" cy="2667000"/>
          </a:xfrm>
          <a:prstGeom prst="rect">
            <a:avLst/>
          </a:prstGeom>
          <a:noFill/>
          <a:ln w="9525">
            <a:noFill/>
            <a:miter lim="800000"/>
            <a:headEnd/>
            <a:tailEnd/>
          </a:ln>
        </p:spPr>
      </p:pic>
      <p:sp>
        <p:nvSpPr>
          <p:cNvPr id="23558" name="TextBox 5"/>
          <p:cNvSpPr txBox="1">
            <a:spLocks noChangeArrowheads="1"/>
          </p:cNvSpPr>
          <p:nvPr/>
        </p:nvSpPr>
        <p:spPr bwMode="auto">
          <a:xfrm>
            <a:off x="5943600" y="4343400"/>
            <a:ext cx="3200400" cy="646113"/>
          </a:xfrm>
          <a:prstGeom prst="rect">
            <a:avLst/>
          </a:prstGeom>
          <a:noFill/>
          <a:ln w="9525">
            <a:noFill/>
            <a:miter lim="800000"/>
            <a:headEnd/>
            <a:tailEnd/>
          </a:ln>
        </p:spPr>
        <p:txBody>
          <a:bodyPr>
            <a:spAutoFit/>
          </a:bodyPr>
          <a:lstStyle/>
          <a:p>
            <a:pPr algn="r"/>
            <a:r>
              <a:rPr lang="en-US"/>
              <a:t>Treatments for sudden oak death in Oregon</a:t>
            </a:r>
          </a:p>
        </p:txBody>
      </p:sp>
      <p:pic>
        <p:nvPicPr>
          <p:cNvPr id="23559" name="Picture 6" descr="http://farm3.static.flickr.com/2745/4427396733_b37a240d53.jpg"/>
          <p:cNvPicPr>
            <a:picLocks noChangeAspect="1" noChangeArrowheads="1"/>
          </p:cNvPicPr>
          <p:nvPr/>
        </p:nvPicPr>
        <p:blipFill>
          <a:blip r:embed="rId4" cstate="print"/>
          <a:srcRect/>
          <a:stretch>
            <a:fillRect/>
          </a:stretch>
        </p:blipFill>
        <p:spPr bwMode="auto">
          <a:xfrm>
            <a:off x="0" y="3505200"/>
            <a:ext cx="4470400" cy="3352800"/>
          </a:xfrm>
          <a:prstGeom prst="rect">
            <a:avLst/>
          </a:prstGeom>
          <a:noFill/>
          <a:ln w="9525">
            <a:noFill/>
            <a:miter lim="800000"/>
            <a:headEnd/>
            <a:tailEnd/>
          </a:ln>
        </p:spPr>
      </p:pic>
      <p:pic>
        <p:nvPicPr>
          <p:cNvPr id="23560" name="Picture 8" descr="http://1.bp.blogspot.com/_IF_jQM6ZuOI/SwoczxM5ECI/AAAAAAAAAsA/CKCcVgxVkwE/s1600/blandings-report.jpg"/>
          <p:cNvPicPr>
            <a:picLocks noChangeAspect="1" noChangeArrowheads="1"/>
          </p:cNvPicPr>
          <p:nvPr/>
        </p:nvPicPr>
        <p:blipFill>
          <a:blip r:embed="rId5" cstate="print"/>
          <a:srcRect/>
          <a:stretch>
            <a:fillRect/>
          </a:stretch>
        </p:blipFill>
        <p:spPr bwMode="auto">
          <a:xfrm>
            <a:off x="4876800" y="5127625"/>
            <a:ext cx="2590800" cy="173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Control and Management</a:t>
            </a:r>
          </a:p>
        </p:txBody>
      </p:sp>
      <p:sp>
        <p:nvSpPr>
          <p:cNvPr id="24579"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23</a:t>
            </a:r>
          </a:p>
        </p:txBody>
      </p:sp>
      <p:pic>
        <p:nvPicPr>
          <p:cNvPr id="24580" name="Picture 4" descr="http://www.fs.fed.us/ne/morgantown/4557/gmoth/atlas/q2007.gif"/>
          <p:cNvPicPr>
            <a:picLocks noChangeAspect="1" noChangeArrowheads="1"/>
          </p:cNvPicPr>
          <p:nvPr/>
        </p:nvPicPr>
        <p:blipFill>
          <a:blip r:embed="rId3" cstate="print"/>
          <a:srcRect/>
          <a:stretch>
            <a:fillRect/>
          </a:stretch>
        </p:blipFill>
        <p:spPr bwMode="auto">
          <a:xfrm>
            <a:off x="6073775" y="4495800"/>
            <a:ext cx="3070225" cy="2362200"/>
          </a:xfrm>
          <a:prstGeom prst="rect">
            <a:avLst/>
          </a:prstGeom>
          <a:noFill/>
          <a:ln w="9525">
            <a:noFill/>
            <a:miter lim="800000"/>
            <a:headEnd/>
            <a:tailEnd/>
          </a:ln>
        </p:spPr>
      </p:pic>
      <p:sp>
        <p:nvSpPr>
          <p:cNvPr id="24581" name="TextBox 8"/>
          <p:cNvSpPr txBox="1">
            <a:spLocks noChangeArrowheads="1"/>
          </p:cNvSpPr>
          <p:nvPr/>
        </p:nvSpPr>
        <p:spPr bwMode="auto">
          <a:xfrm>
            <a:off x="7543800" y="4648200"/>
            <a:ext cx="914400" cy="369888"/>
          </a:xfrm>
          <a:prstGeom prst="rect">
            <a:avLst/>
          </a:prstGeom>
          <a:noFill/>
          <a:ln w="9525">
            <a:noFill/>
            <a:miter lim="800000"/>
            <a:headEnd/>
            <a:tailEnd/>
          </a:ln>
        </p:spPr>
        <p:txBody>
          <a:bodyPr>
            <a:spAutoFit/>
          </a:bodyPr>
          <a:lstStyle/>
          <a:p>
            <a:r>
              <a:rPr lang="en-US">
                <a:solidFill>
                  <a:schemeClr val="bg2"/>
                </a:solidFill>
              </a:rPr>
              <a:t>2007</a:t>
            </a:r>
          </a:p>
        </p:txBody>
      </p:sp>
      <p:pic>
        <p:nvPicPr>
          <p:cNvPr id="24582" name="Picture 8" descr="http://www.fs.fed.us/ne/morgantown/4557/gmoth/atlas/00.gif"/>
          <p:cNvPicPr>
            <a:picLocks noChangeAspect="1" noChangeArrowheads="1"/>
          </p:cNvPicPr>
          <p:nvPr/>
        </p:nvPicPr>
        <p:blipFill>
          <a:blip r:embed="rId4" cstate="print"/>
          <a:srcRect/>
          <a:stretch>
            <a:fillRect/>
          </a:stretch>
        </p:blipFill>
        <p:spPr bwMode="auto">
          <a:xfrm>
            <a:off x="6042025" y="1828800"/>
            <a:ext cx="3101975" cy="2703513"/>
          </a:xfrm>
          <a:prstGeom prst="rect">
            <a:avLst/>
          </a:prstGeom>
          <a:noFill/>
          <a:ln w="9525">
            <a:noFill/>
            <a:miter lim="800000"/>
            <a:headEnd/>
            <a:tailEnd/>
          </a:ln>
        </p:spPr>
      </p:pic>
      <p:sp>
        <p:nvSpPr>
          <p:cNvPr id="24583" name="TextBox 11"/>
          <p:cNvSpPr txBox="1">
            <a:spLocks noChangeArrowheads="1"/>
          </p:cNvSpPr>
          <p:nvPr/>
        </p:nvSpPr>
        <p:spPr bwMode="auto">
          <a:xfrm>
            <a:off x="7467600" y="2133600"/>
            <a:ext cx="914400" cy="369888"/>
          </a:xfrm>
          <a:prstGeom prst="rect">
            <a:avLst/>
          </a:prstGeom>
          <a:noFill/>
          <a:ln w="9525">
            <a:noFill/>
            <a:miter lim="800000"/>
            <a:headEnd/>
            <a:tailEnd/>
          </a:ln>
        </p:spPr>
        <p:txBody>
          <a:bodyPr>
            <a:spAutoFit/>
          </a:bodyPr>
          <a:lstStyle/>
          <a:p>
            <a:r>
              <a:rPr lang="en-US">
                <a:solidFill>
                  <a:schemeClr val="bg2"/>
                </a:solidFill>
              </a:rPr>
              <a:t>1900</a:t>
            </a:r>
          </a:p>
        </p:txBody>
      </p:sp>
      <p:sp>
        <p:nvSpPr>
          <p:cNvPr id="24584" name="TextBox 12"/>
          <p:cNvSpPr txBox="1">
            <a:spLocks noChangeArrowheads="1"/>
          </p:cNvSpPr>
          <p:nvPr/>
        </p:nvSpPr>
        <p:spPr bwMode="auto">
          <a:xfrm>
            <a:off x="152400" y="1828800"/>
            <a:ext cx="5867400" cy="2062163"/>
          </a:xfrm>
          <a:prstGeom prst="rect">
            <a:avLst/>
          </a:prstGeom>
          <a:noFill/>
          <a:ln w="9525">
            <a:noFill/>
            <a:miter lim="800000"/>
            <a:headEnd/>
            <a:tailEnd/>
          </a:ln>
        </p:spPr>
        <p:txBody>
          <a:bodyPr>
            <a:spAutoFit/>
          </a:bodyPr>
          <a:lstStyle/>
          <a:p>
            <a:pPr algn="l"/>
            <a:r>
              <a:rPr lang="en-US" sz="3200">
                <a:solidFill>
                  <a:srgbClr val="FFFFA3"/>
                </a:solidFill>
              </a:rPr>
              <a:t>Gypsy moth:  </a:t>
            </a:r>
            <a:br>
              <a:rPr lang="en-US" sz="3200">
                <a:solidFill>
                  <a:srgbClr val="FFFFA3"/>
                </a:solidFill>
              </a:rPr>
            </a:br>
            <a:r>
              <a:rPr lang="en-US" sz="3200"/>
              <a:t>Slow-the-</a:t>
            </a:r>
            <a:br>
              <a:rPr lang="en-US" sz="3200"/>
            </a:br>
            <a:r>
              <a:rPr lang="en-US" sz="3200"/>
              <a:t>Spread </a:t>
            </a:r>
            <a:br>
              <a:rPr lang="en-US" sz="3200"/>
            </a:br>
            <a:r>
              <a:rPr lang="en-US" sz="3200"/>
              <a:t>Program</a:t>
            </a:r>
          </a:p>
        </p:txBody>
      </p:sp>
      <p:pic>
        <p:nvPicPr>
          <p:cNvPr id="24585" name="Picture 12" descr="http://www.fao.org/forestry/6359-0c73fbdfe62a9cfb773d8dd47ec0ddf64.jpg"/>
          <p:cNvPicPr>
            <a:picLocks noChangeAspect="1" noChangeArrowheads="1"/>
          </p:cNvPicPr>
          <p:nvPr/>
        </p:nvPicPr>
        <p:blipFill>
          <a:blip r:embed="rId5" cstate="print"/>
          <a:srcRect/>
          <a:stretch>
            <a:fillRect/>
          </a:stretch>
        </p:blipFill>
        <p:spPr bwMode="auto">
          <a:xfrm>
            <a:off x="2895600" y="2590800"/>
            <a:ext cx="3181350" cy="3819525"/>
          </a:xfrm>
          <a:prstGeom prst="rect">
            <a:avLst/>
          </a:prstGeom>
          <a:noFill/>
          <a:ln w="9525">
            <a:noFill/>
            <a:miter lim="800000"/>
            <a:headEnd/>
            <a:tailEnd/>
          </a:ln>
        </p:spPr>
      </p:pic>
      <p:pic>
        <p:nvPicPr>
          <p:cNvPr id="24586" name="Picture 16" descr="http://www.nps.gov/shen/naturescience/images/GM_spray_08_285.jpg"/>
          <p:cNvPicPr>
            <a:picLocks noChangeAspect="1" noChangeArrowheads="1"/>
          </p:cNvPicPr>
          <p:nvPr/>
        </p:nvPicPr>
        <p:blipFill>
          <a:blip r:embed="rId6" cstate="print"/>
          <a:srcRect/>
          <a:stretch>
            <a:fillRect/>
          </a:stretch>
        </p:blipFill>
        <p:spPr bwMode="auto">
          <a:xfrm>
            <a:off x="0" y="4327525"/>
            <a:ext cx="2895600" cy="2530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Control and Management</a:t>
            </a:r>
          </a:p>
        </p:txBody>
      </p:sp>
      <p:pic>
        <p:nvPicPr>
          <p:cNvPr id="25603" name="Picture 2" descr="http://www.ars.usda.gov/sp2UserFiles/Place/36251200/Ash_Project/Maps/Web_MultiState_EABpos_400x600.jpg"/>
          <p:cNvPicPr>
            <a:picLocks noChangeAspect="1" noChangeArrowheads="1"/>
          </p:cNvPicPr>
          <p:nvPr/>
        </p:nvPicPr>
        <p:blipFill>
          <a:blip r:embed="rId3" cstate="print"/>
          <a:srcRect/>
          <a:stretch>
            <a:fillRect/>
          </a:stretch>
        </p:blipFill>
        <p:spPr bwMode="auto">
          <a:xfrm>
            <a:off x="2971800" y="2743200"/>
            <a:ext cx="6172200" cy="4114800"/>
          </a:xfrm>
          <a:prstGeom prst="rect">
            <a:avLst/>
          </a:prstGeom>
          <a:noFill/>
          <a:ln w="9525">
            <a:noFill/>
            <a:miter lim="800000"/>
            <a:headEnd/>
            <a:tailEnd/>
          </a:ln>
        </p:spPr>
      </p:pic>
      <p:sp>
        <p:nvSpPr>
          <p:cNvPr id="25604" name="TextBox 4"/>
          <p:cNvSpPr txBox="1">
            <a:spLocks noChangeArrowheads="1"/>
          </p:cNvSpPr>
          <p:nvPr/>
        </p:nvSpPr>
        <p:spPr bwMode="auto">
          <a:xfrm>
            <a:off x="762000" y="1600200"/>
            <a:ext cx="7391400" cy="584200"/>
          </a:xfrm>
          <a:prstGeom prst="rect">
            <a:avLst/>
          </a:prstGeom>
          <a:noFill/>
          <a:ln w="9525">
            <a:noFill/>
            <a:miter lim="800000"/>
            <a:headEnd/>
            <a:tailEnd/>
          </a:ln>
        </p:spPr>
        <p:txBody>
          <a:bodyPr>
            <a:spAutoFit/>
          </a:bodyPr>
          <a:lstStyle/>
          <a:p>
            <a:r>
              <a:rPr lang="en-US" sz="3200">
                <a:solidFill>
                  <a:srgbClr val="FFFFA3"/>
                </a:solidFill>
              </a:rPr>
              <a:t>Emerald ash borer: </a:t>
            </a:r>
            <a:r>
              <a:rPr lang="en-US" sz="3200">
                <a:solidFill>
                  <a:schemeClr val="tx2"/>
                </a:solidFill>
              </a:rPr>
              <a:t>Biological controls</a:t>
            </a:r>
            <a:endParaRPr lang="en-US" sz="3200">
              <a:solidFill>
                <a:srgbClr val="FFFFA3"/>
              </a:solidFill>
            </a:endParaRPr>
          </a:p>
        </p:txBody>
      </p:sp>
      <p:pic>
        <p:nvPicPr>
          <p:cNvPr id="25605" name="Picture 4" descr="http://www.dispatch.com/wwwexportcontent/sites/dispatch/images/aug/0816_wasp_in_08-16-09_G3_I6EOTVG.jpg"/>
          <p:cNvPicPr>
            <a:picLocks noChangeAspect="1" noChangeArrowheads="1"/>
          </p:cNvPicPr>
          <p:nvPr/>
        </p:nvPicPr>
        <p:blipFill>
          <a:blip r:embed="rId4" cstate="print"/>
          <a:srcRect/>
          <a:stretch>
            <a:fillRect/>
          </a:stretch>
        </p:blipFill>
        <p:spPr bwMode="auto">
          <a:xfrm>
            <a:off x="0" y="4724400"/>
            <a:ext cx="2101850" cy="2133600"/>
          </a:xfrm>
          <a:prstGeom prst="rect">
            <a:avLst/>
          </a:prstGeom>
          <a:noFill/>
          <a:ln w="9525">
            <a:noFill/>
            <a:miter lim="800000"/>
            <a:headEnd/>
            <a:tailEnd/>
          </a:ln>
        </p:spPr>
      </p:pic>
      <p:sp>
        <p:nvSpPr>
          <p:cNvPr id="25606" name="TextBox 7"/>
          <p:cNvSpPr txBox="1">
            <a:spLocks noChangeArrowheads="1"/>
          </p:cNvSpPr>
          <p:nvPr/>
        </p:nvSpPr>
        <p:spPr bwMode="auto">
          <a:xfrm>
            <a:off x="0" y="2743200"/>
            <a:ext cx="2971800" cy="1816100"/>
          </a:xfrm>
          <a:prstGeom prst="rect">
            <a:avLst/>
          </a:prstGeom>
          <a:noFill/>
          <a:ln w="9525">
            <a:noFill/>
            <a:miter lim="800000"/>
            <a:headEnd/>
            <a:tailEnd/>
          </a:ln>
        </p:spPr>
        <p:txBody>
          <a:bodyPr>
            <a:spAutoFit/>
          </a:bodyPr>
          <a:lstStyle/>
          <a:p>
            <a:r>
              <a:rPr lang="en-US" sz="2400" i="1">
                <a:solidFill>
                  <a:srgbClr val="FFFFA3"/>
                </a:solidFill>
              </a:rPr>
              <a:t>“Hired assassins:</a:t>
            </a:r>
            <a:r>
              <a:rPr lang="en-US" i="1"/>
              <a:t> </a:t>
            </a:r>
            <a:r>
              <a:rPr lang="en-US"/>
              <a:t>Government agencies draft insects to combat a growing list of invasive species …”</a:t>
            </a:r>
          </a:p>
          <a:p>
            <a:r>
              <a:rPr lang="en-US" sz="1600" i="1"/>
              <a:t>Columbus Dispatch, 8/16/09</a:t>
            </a:r>
          </a:p>
        </p:txBody>
      </p:sp>
      <p:sp>
        <p:nvSpPr>
          <p:cNvPr id="2560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24</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njarboristsisa.com/img/hemlockwoolly_map.jpg"/>
          <p:cNvPicPr>
            <a:picLocks noChangeAspect="1" noChangeArrowheads="1"/>
          </p:cNvPicPr>
          <p:nvPr/>
        </p:nvPicPr>
        <p:blipFill>
          <a:blip r:embed="rId3" cstate="print"/>
          <a:srcRect/>
          <a:stretch>
            <a:fillRect/>
          </a:stretch>
        </p:blipFill>
        <p:spPr bwMode="auto">
          <a:xfrm>
            <a:off x="2319338" y="1371600"/>
            <a:ext cx="6824662" cy="5486400"/>
          </a:xfrm>
          <a:prstGeom prst="rect">
            <a:avLst/>
          </a:prstGeom>
          <a:noFill/>
          <a:ln w="9525">
            <a:noFill/>
            <a:miter lim="800000"/>
            <a:headEnd/>
            <a:tailEnd/>
          </a:ln>
        </p:spPr>
      </p:pic>
      <p:sp>
        <p:nvSpPr>
          <p:cNvPr id="26627" name="Title 1"/>
          <p:cNvSpPr>
            <a:spLocks noGrp="1"/>
          </p:cNvSpPr>
          <p:nvPr>
            <p:ph type="title"/>
          </p:nvPr>
        </p:nvSpPr>
        <p:spPr/>
        <p:txBody>
          <a:bodyPr/>
          <a:lstStyle/>
          <a:p>
            <a:r>
              <a:rPr lang="en-US" smtClean="0"/>
              <a:t>Control and Management</a:t>
            </a:r>
          </a:p>
        </p:txBody>
      </p:sp>
      <p:sp>
        <p:nvSpPr>
          <p:cNvPr id="26628" name="TextBox 4"/>
          <p:cNvSpPr txBox="1">
            <a:spLocks noChangeArrowheads="1"/>
          </p:cNvSpPr>
          <p:nvPr/>
        </p:nvSpPr>
        <p:spPr bwMode="auto">
          <a:xfrm>
            <a:off x="228600" y="1371600"/>
            <a:ext cx="6629400" cy="2062163"/>
          </a:xfrm>
          <a:prstGeom prst="rect">
            <a:avLst/>
          </a:prstGeom>
          <a:noFill/>
          <a:ln w="9525">
            <a:noFill/>
            <a:miter lim="800000"/>
            <a:headEnd/>
            <a:tailEnd/>
          </a:ln>
        </p:spPr>
        <p:txBody>
          <a:bodyPr>
            <a:spAutoFit/>
          </a:bodyPr>
          <a:lstStyle/>
          <a:p>
            <a:pPr algn="l"/>
            <a:r>
              <a:rPr lang="en-US" sz="3200">
                <a:solidFill>
                  <a:srgbClr val="FFFFA3"/>
                </a:solidFill>
              </a:rPr>
              <a:t>Hemlock </a:t>
            </a:r>
            <a:br>
              <a:rPr lang="en-US" sz="3200">
                <a:solidFill>
                  <a:srgbClr val="FFFFA3"/>
                </a:solidFill>
              </a:rPr>
            </a:br>
            <a:r>
              <a:rPr lang="en-US" sz="3200">
                <a:solidFill>
                  <a:srgbClr val="FFFFA3"/>
                </a:solidFill>
              </a:rPr>
              <a:t>Woolly </a:t>
            </a:r>
            <a:br>
              <a:rPr lang="en-US" sz="3200">
                <a:solidFill>
                  <a:srgbClr val="FFFFA3"/>
                </a:solidFill>
              </a:rPr>
            </a:br>
            <a:r>
              <a:rPr lang="en-US" sz="3200">
                <a:solidFill>
                  <a:srgbClr val="FFFFA3"/>
                </a:solidFill>
              </a:rPr>
              <a:t>Adelgid </a:t>
            </a:r>
            <a:br>
              <a:rPr lang="en-US" sz="3200">
                <a:solidFill>
                  <a:srgbClr val="FFFFA3"/>
                </a:solidFill>
              </a:rPr>
            </a:br>
            <a:r>
              <a:rPr lang="en-US" sz="3200">
                <a:solidFill>
                  <a:srgbClr val="FFFFA3"/>
                </a:solidFill>
              </a:rPr>
              <a:t>Initiative</a:t>
            </a:r>
          </a:p>
        </p:txBody>
      </p:sp>
      <p:pic>
        <p:nvPicPr>
          <p:cNvPr id="26629" name="Picture 4" descr="http://clinchcoalition.net/images/deadhemlocks.jpg"/>
          <p:cNvPicPr>
            <a:picLocks noChangeAspect="1" noChangeArrowheads="1"/>
          </p:cNvPicPr>
          <p:nvPr/>
        </p:nvPicPr>
        <p:blipFill>
          <a:blip r:embed="rId4" cstate="print"/>
          <a:srcRect/>
          <a:stretch>
            <a:fillRect/>
          </a:stretch>
        </p:blipFill>
        <p:spPr bwMode="auto">
          <a:xfrm>
            <a:off x="0" y="4114800"/>
            <a:ext cx="3657600" cy="2743200"/>
          </a:xfrm>
          <a:prstGeom prst="rect">
            <a:avLst/>
          </a:prstGeom>
          <a:noFill/>
          <a:ln w="9525">
            <a:noFill/>
            <a:miter lim="800000"/>
            <a:headEnd/>
            <a:tailEnd/>
          </a:ln>
        </p:spPr>
      </p:pic>
      <p:sp>
        <p:nvSpPr>
          <p:cNvPr id="26630"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25</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Control and Management</a:t>
            </a:r>
          </a:p>
        </p:txBody>
      </p:sp>
      <p:sp>
        <p:nvSpPr>
          <p:cNvPr id="27651" name="TextBox 3"/>
          <p:cNvSpPr txBox="1">
            <a:spLocks noChangeArrowheads="1"/>
          </p:cNvSpPr>
          <p:nvPr/>
        </p:nvSpPr>
        <p:spPr bwMode="auto">
          <a:xfrm>
            <a:off x="457200" y="1447800"/>
            <a:ext cx="8229600" cy="584200"/>
          </a:xfrm>
          <a:prstGeom prst="rect">
            <a:avLst/>
          </a:prstGeom>
          <a:noFill/>
          <a:ln w="9525">
            <a:noFill/>
            <a:miter lim="800000"/>
            <a:headEnd/>
            <a:tailEnd/>
          </a:ln>
        </p:spPr>
        <p:txBody>
          <a:bodyPr>
            <a:spAutoFit/>
          </a:bodyPr>
          <a:lstStyle/>
          <a:p>
            <a:r>
              <a:rPr lang="en-US" sz="3200">
                <a:solidFill>
                  <a:srgbClr val="FFFFA3"/>
                </a:solidFill>
              </a:rPr>
              <a:t>Invasive plants: </a:t>
            </a:r>
            <a:r>
              <a:rPr lang="en-US" sz="3200"/>
              <a:t>Biological controls</a:t>
            </a:r>
          </a:p>
        </p:txBody>
      </p:sp>
      <p:pic>
        <p:nvPicPr>
          <p:cNvPr id="27652" name="Picture 2" descr="http://www.pinnaclespartnership.org/images/yellow%20star%20thistle.jpg"/>
          <p:cNvPicPr>
            <a:picLocks noChangeAspect="1" noChangeArrowheads="1"/>
          </p:cNvPicPr>
          <p:nvPr/>
        </p:nvPicPr>
        <p:blipFill>
          <a:blip r:embed="rId3" cstate="print"/>
          <a:srcRect/>
          <a:stretch>
            <a:fillRect/>
          </a:stretch>
        </p:blipFill>
        <p:spPr bwMode="auto">
          <a:xfrm>
            <a:off x="6376988" y="2286000"/>
            <a:ext cx="2767012" cy="2630488"/>
          </a:xfrm>
          <a:prstGeom prst="rect">
            <a:avLst/>
          </a:prstGeom>
          <a:noFill/>
          <a:ln w="9525">
            <a:noFill/>
            <a:miter lim="800000"/>
            <a:headEnd/>
            <a:tailEnd/>
          </a:ln>
        </p:spPr>
      </p:pic>
      <p:pic>
        <p:nvPicPr>
          <p:cNvPr id="27653" name="Picture 8" descr="http://www.invasive.org/gist/photos/brote10.jpg"/>
          <p:cNvPicPr>
            <a:picLocks noChangeAspect="1" noChangeArrowheads="1"/>
          </p:cNvPicPr>
          <p:nvPr/>
        </p:nvPicPr>
        <p:blipFill>
          <a:blip r:embed="rId4" cstate="print"/>
          <a:srcRect/>
          <a:stretch>
            <a:fillRect/>
          </a:stretch>
        </p:blipFill>
        <p:spPr bwMode="auto">
          <a:xfrm>
            <a:off x="5943600" y="4581525"/>
            <a:ext cx="3422650" cy="2276475"/>
          </a:xfrm>
          <a:prstGeom prst="rect">
            <a:avLst/>
          </a:prstGeom>
          <a:noFill/>
          <a:ln w="9525">
            <a:noFill/>
            <a:miter lim="800000"/>
            <a:headEnd/>
            <a:tailEnd/>
          </a:ln>
        </p:spPr>
      </p:pic>
      <p:pic>
        <p:nvPicPr>
          <p:cNvPr id="27654" name="Picture 6" descr="http://www.mdinvasivesp.org/species/terrestrial_plants/graphics/Spotted_Knapweed_1.jpg"/>
          <p:cNvPicPr>
            <a:picLocks noChangeAspect="1" noChangeArrowheads="1"/>
          </p:cNvPicPr>
          <p:nvPr/>
        </p:nvPicPr>
        <p:blipFill>
          <a:blip r:embed="rId5" cstate="print"/>
          <a:srcRect/>
          <a:stretch>
            <a:fillRect/>
          </a:stretch>
        </p:blipFill>
        <p:spPr bwMode="auto">
          <a:xfrm>
            <a:off x="4038600" y="3873500"/>
            <a:ext cx="2000250" cy="2984500"/>
          </a:xfrm>
          <a:prstGeom prst="rect">
            <a:avLst/>
          </a:prstGeom>
          <a:noFill/>
          <a:ln w="9525">
            <a:noFill/>
            <a:miter lim="800000"/>
            <a:headEnd/>
            <a:tailEnd/>
          </a:ln>
        </p:spPr>
      </p:pic>
      <p:sp>
        <p:nvSpPr>
          <p:cNvPr id="27655" name="TextBox 8"/>
          <p:cNvSpPr txBox="1">
            <a:spLocks noChangeArrowheads="1"/>
          </p:cNvSpPr>
          <p:nvPr/>
        </p:nvSpPr>
        <p:spPr bwMode="auto">
          <a:xfrm>
            <a:off x="5181600" y="2438400"/>
            <a:ext cx="2209800" cy="369888"/>
          </a:xfrm>
          <a:prstGeom prst="rect">
            <a:avLst/>
          </a:prstGeom>
          <a:noFill/>
          <a:ln w="9525">
            <a:noFill/>
            <a:miter lim="800000"/>
            <a:headEnd/>
            <a:tailEnd/>
          </a:ln>
        </p:spPr>
        <p:txBody>
          <a:bodyPr>
            <a:spAutoFit/>
          </a:bodyPr>
          <a:lstStyle/>
          <a:p>
            <a:r>
              <a:rPr lang="en-US"/>
              <a:t>Yellow starthistle</a:t>
            </a:r>
          </a:p>
        </p:txBody>
      </p:sp>
      <p:sp>
        <p:nvSpPr>
          <p:cNvPr id="27656" name="TextBox 9"/>
          <p:cNvSpPr txBox="1">
            <a:spLocks noChangeArrowheads="1"/>
          </p:cNvSpPr>
          <p:nvPr/>
        </p:nvSpPr>
        <p:spPr bwMode="auto">
          <a:xfrm>
            <a:off x="6705600" y="6096000"/>
            <a:ext cx="2133600" cy="381000"/>
          </a:xfrm>
          <a:prstGeom prst="rect">
            <a:avLst/>
          </a:prstGeom>
          <a:noFill/>
          <a:ln w="9525">
            <a:noFill/>
            <a:miter lim="800000"/>
            <a:headEnd/>
            <a:tailEnd/>
          </a:ln>
        </p:spPr>
        <p:txBody>
          <a:bodyPr>
            <a:spAutoFit/>
          </a:bodyPr>
          <a:lstStyle/>
          <a:p>
            <a:r>
              <a:rPr lang="en-US"/>
              <a:t>Cheatgrass</a:t>
            </a:r>
          </a:p>
        </p:txBody>
      </p:sp>
      <p:sp>
        <p:nvSpPr>
          <p:cNvPr id="27657" name="TextBox 10"/>
          <p:cNvSpPr txBox="1">
            <a:spLocks noChangeArrowheads="1"/>
          </p:cNvSpPr>
          <p:nvPr/>
        </p:nvSpPr>
        <p:spPr bwMode="auto">
          <a:xfrm>
            <a:off x="2667000" y="6248400"/>
            <a:ext cx="2209800" cy="369888"/>
          </a:xfrm>
          <a:prstGeom prst="rect">
            <a:avLst/>
          </a:prstGeom>
          <a:noFill/>
          <a:ln w="9525">
            <a:noFill/>
            <a:miter lim="800000"/>
            <a:headEnd/>
            <a:tailEnd/>
          </a:ln>
        </p:spPr>
        <p:txBody>
          <a:bodyPr>
            <a:spAutoFit/>
          </a:bodyPr>
          <a:lstStyle/>
          <a:p>
            <a:r>
              <a:rPr lang="en-US"/>
              <a:t>Spotted knapweed</a:t>
            </a:r>
          </a:p>
        </p:txBody>
      </p:sp>
      <p:pic>
        <p:nvPicPr>
          <p:cNvPr id="27658" name="Picture 10" descr="http://www.ars.usda.gov/images/docs/10522_10716/fleabeetle.jpg"/>
          <p:cNvPicPr>
            <a:picLocks noChangeAspect="1" noChangeArrowheads="1"/>
          </p:cNvPicPr>
          <p:nvPr/>
        </p:nvPicPr>
        <p:blipFill>
          <a:blip r:embed="rId6" cstate="print"/>
          <a:srcRect/>
          <a:stretch>
            <a:fillRect/>
          </a:stretch>
        </p:blipFill>
        <p:spPr bwMode="auto">
          <a:xfrm>
            <a:off x="381000" y="2286000"/>
            <a:ext cx="3324225" cy="3806825"/>
          </a:xfrm>
          <a:prstGeom prst="rect">
            <a:avLst/>
          </a:prstGeom>
          <a:noFill/>
          <a:ln w="9525">
            <a:noFill/>
            <a:miter lim="800000"/>
            <a:headEnd/>
            <a:tailEnd/>
          </a:ln>
        </p:spPr>
      </p:pic>
      <p:sp>
        <p:nvSpPr>
          <p:cNvPr id="27659"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26</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amicolola kudzu patch.jpg"/>
          <p:cNvPicPr>
            <a:picLocks noChangeAspect="1"/>
          </p:cNvPicPr>
          <p:nvPr/>
        </p:nvPicPr>
        <p:blipFill>
          <a:blip r:embed="rId3" cstate="print"/>
          <a:srcRect/>
          <a:stretch>
            <a:fillRect/>
          </a:stretch>
        </p:blipFill>
        <p:spPr bwMode="auto">
          <a:xfrm>
            <a:off x="0" y="1116013"/>
            <a:ext cx="9144000" cy="5741987"/>
          </a:xfrm>
          <a:prstGeom prst="rect">
            <a:avLst/>
          </a:prstGeom>
          <a:noFill/>
          <a:ln w="9525">
            <a:noFill/>
            <a:miter lim="800000"/>
            <a:headEnd/>
            <a:tailEnd/>
          </a:ln>
        </p:spPr>
      </p:pic>
      <p:sp>
        <p:nvSpPr>
          <p:cNvPr id="2" name="Title 1"/>
          <p:cNvSpPr>
            <a:spLocks noGrp="1"/>
          </p:cNvSpPr>
          <p:nvPr>
            <p:ph type="title"/>
          </p:nvPr>
        </p:nvSpPr>
        <p:spPr>
          <a:xfrm>
            <a:off x="0" y="0"/>
            <a:ext cx="9144000" cy="1219200"/>
          </a:xfrm>
          <a:solidFill>
            <a:schemeClr val="accent3">
              <a:lumMod val="50000"/>
            </a:schemeClr>
          </a:solidFill>
        </p:spPr>
        <p:txBody>
          <a:bodyPr>
            <a:normAutofit/>
          </a:bodyPr>
          <a:lstStyle/>
          <a:p>
            <a:pPr>
              <a:defRPr/>
            </a:pPr>
            <a:r>
              <a:rPr lang="en-US" b="1" dirty="0" smtClean="0">
                <a:solidFill>
                  <a:schemeClr val="accent3">
                    <a:lumMod val="20000"/>
                    <a:lumOff val="80000"/>
                  </a:schemeClr>
                </a:solidFill>
              </a:rPr>
              <a:t>Control/Mgt Challenges</a:t>
            </a:r>
            <a:endParaRPr lang="en-US" b="1" dirty="0">
              <a:solidFill>
                <a:schemeClr val="accent3">
                  <a:lumMod val="20000"/>
                  <a:lumOff val="80000"/>
                </a:schemeClr>
              </a:solidFill>
            </a:endParaRPr>
          </a:p>
        </p:txBody>
      </p:sp>
      <p:sp>
        <p:nvSpPr>
          <p:cNvPr id="3" name="Content Placeholder 2"/>
          <p:cNvSpPr>
            <a:spLocks noGrp="1"/>
          </p:cNvSpPr>
          <p:nvPr>
            <p:ph idx="1"/>
          </p:nvPr>
        </p:nvSpPr>
        <p:spPr>
          <a:xfrm>
            <a:off x="457200" y="1447800"/>
            <a:ext cx="8229600" cy="4678363"/>
          </a:xfrm>
        </p:spPr>
        <p:txBody>
          <a:bodyPr>
            <a:normAutofit fontScale="92500"/>
          </a:bodyPr>
          <a:lstStyle/>
          <a:p>
            <a:pPr>
              <a:defRPr/>
            </a:pPr>
            <a:r>
              <a:rPr lang="en-US" dirty="0" smtClean="0">
                <a:solidFill>
                  <a:schemeClr val="accent3">
                    <a:lumMod val="50000"/>
                  </a:schemeClr>
                </a:solidFill>
              </a:rPr>
              <a:t>Unintended consequences</a:t>
            </a:r>
          </a:p>
          <a:p>
            <a:pPr>
              <a:defRPr/>
            </a:pPr>
            <a:r>
              <a:rPr lang="en-US" dirty="0" smtClean="0">
                <a:solidFill>
                  <a:schemeClr val="accent3">
                    <a:lumMod val="50000"/>
                  </a:schemeClr>
                </a:solidFill>
              </a:rPr>
              <a:t>Limited resources</a:t>
            </a:r>
          </a:p>
          <a:p>
            <a:pPr>
              <a:defRPr/>
            </a:pPr>
            <a:r>
              <a:rPr lang="en-US" dirty="0" smtClean="0">
                <a:solidFill>
                  <a:srgbClr val="002060"/>
                </a:solidFill>
              </a:rPr>
              <a:t>Public acceptance of control measures</a:t>
            </a:r>
          </a:p>
          <a:p>
            <a:pPr>
              <a:defRPr/>
            </a:pPr>
            <a:r>
              <a:rPr lang="en-US" dirty="0" smtClean="0"/>
              <a:t>We need:</a:t>
            </a:r>
          </a:p>
          <a:p>
            <a:pPr lvl="1">
              <a:defRPr/>
            </a:pPr>
            <a:r>
              <a:rPr lang="en-US" dirty="0" smtClean="0"/>
              <a:t>more effective measures</a:t>
            </a:r>
          </a:p>
          <a:p>
            <a:pPr lvl="1">
              <a:defRPr/>
            </a:pPr>
            <a:r>
              <a:rPr lang="en-US" dirty="0" smtClean="0"/>
              <a:t>better public outreach</a:t>
            </a:r>
          </a:p>
          <a:p>
            <a:pPr lvl="1">
              <a:defRPr/>
            </a:pPr>
            <a:r>
              <a:rPr lang="en-US" dirty="0" smtClean="0"/>
              <a:t>science-based protocols to prioritize management actions</a:t>
            </a:r>
          </a:p>
          <a:p>
            <a:pPr lvl="1">
              <a:defRPr/>
            </a:pPr>
            <a:r>
              <a:rPr lang="en-US" dirty="0" smtClean="0">
                <a:solidFill>
                  <a:schemeClr val="accent3">
                    <a:lumMod val="20000"/>
                    <a:lumOff val="80000"/>
                  </a:schemeClr>
                </a:solidFill>
              </a:rPr>
              <a:t>an all-lands approach across multiple ownerships</a:t>
            </a:r>
            <a:endParaRPr lang="en-US" dirty="0">
              <a:solidFill>
                <a:schemeClr val="accent3">
                  <a:lumMod val="20000"/>
                  <a:lumOff val="80000"/>
                </a:schemeClr>
              </a:solidFill>
            </a:endParaRPr>
          </a:p>
        </p:txBody>
      </p:sp>
      <p:pic>
        <p:nvPicPr>
          <p:cNvPr id="28677" name="Picture 3" descr="Usfs.gif"/>
          <p:cNvPicPr>
            <a:picLocks noChangeAspect="1"/>
          </p:cNvPicPr>
          <p:nvPr/>
        </p:nvPicPr>
        <p:blipFill>
          <a:blip r:embed="rId4" cstate="print"/>
          <a:srcRect/>
          <a:stretch>
            <a:fillRect/>
          </a:stretch>
        </p:blipFill>
        <p:spPr bwMode="auto">
          <a:xfrm>
            <a:off x="8229600" y="5991225"/>
            <a:ext cx="771525" cy="866775"/>
          </a:xfrm>
          <a:prstGeom prst="rect">
            <a:avLst/>
          </a:prstGeom>
          <a:noFill/>
          <a:ln w="9525">
            <a:noFill/>
            <a:miter lim="800000"/>
            <a:headEnd/>
            <a:tailEnd/>
          </a:ln>
        </p:spPr>
      </p:pic>
      <p:sp>
        <p:nvSpPr>
          <p:cNvPr id="28678"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27</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Restoration and Rehabilitation</a:t>
            </a:r>
          </a:p>
        </p:txBody>
      </p:sp>
      <p:sp>
        <p:nvSpPr>
          <p:cNvPr id="29699" name="Content Placeholder 2"/>
          <p:cNvSpPr>
            <a:spLocks noGrp="1"/>
          </p:cNvSpPr>
          <p:nvPr>
            <p:ph idx="1"/>
          </p:nvPr>
        </p:nvSpPr>
        <p:spPr/>
        <p:txBody>
          <a:bodyPr/>
          <a:lstStyle/>
          <a:p>
            <a:r>
              <a:rPr lang="en-US" smtClean="0"/>
              <a:t>Collecting and storing seeds, germplasm</a:t>
            </a:r>
          </a:p>
          <a:p>
            <a:r>
              <a:rPr lang="en-US" smtClean="0"/>
              <a:t>Identifying resistant trees</a:t>
            </a:r>
          </a:p>
          <a:p>
            <a:r>
              <a:rPr lang="en-US" smtClean="0"/>
              <a:t>Reforesting with resistant hybrids</a:t>
            </a:r>
          </a:p>
        </p:txBody>
      </p:sp>
      <p:sp>
        <p:nvSpPr>
          <p:cNvPr id="29700"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28</a:t>
            </a:r>
          </a:p>
        </p:txBody>
      </p:sp>
      <p:pic>
        <p:nvPicPr>
          <p:cNvPr id="29701" name="Picture 2" descr="http://3.bp.blogspot.com/_t4MIXLdITZw/SOrq872jI0I/AAAAAAAACmw/O8oEZrdAHZk/s400/WhitebarkPineNuts.JPG"/>
          <p:cNvPicPr>
            <a:picLocks noChangeAspect="1" noChangeArrowheads="1"/>
          </p:cNvPicPr>
          <p:nvPr/>
        </p:nvPicPr>
        <p:blipFill>
          <a:blip r:embed="rId3" cstate="print"/>
          <a:srcRect/>
          <a:stretch>
            <a:fillRect/>
          </a:stretch>
        </p:blipFill>
        <p:spPr bwMode="auto">
          <a:xfrm>
            <a:off x="0" y="4419600"/>
            <a:ext cx="3251200" cy="2438400"/>
          </a:xfrm>
          <a:prstGeom prst="rect">
            <a:avLst/>
          </a:prstGeom>
          <a:noFill/>
          <a:ln w="9525">
            <a:noFill/>
            <a:miter lim="800000"/>
            <a:headEnd/>
            <a:tailEnd/>
          </a:ln>
        </p:spPr>
      </p:pic>
      <p:pic>
        <p:nvPicPr>
          <p:cNvPr id="29702" name="Picture 4" descr="http://farm4.static.flickr.com/3135/3048263319_4421f5fda5.jpg"/>
          <p:cNvPicPr>
            <a:picLocks noChangeAspect="1" noChangeArrowheads="1"/>
          </p:cNvPicPr>
          <p:nvPr/>
        </p:nvPicPr>
        <p:blipFill>
          <a:blip r:embed="rId4" cstate="print"/>
          <a:srcRect/>
          <a:stretch>
            <a:fillRect/>
          </a:stretch>
        </p:blipFill>
        <p:spPr bwMode="auto">
          <a:xfrm>
            <a:off x="2971800" y="3502025"/>
            <a:ext cx="2362200" cy="3355975"/>
          </a:xfrm>
          <a:prstGeom prst="rect">
            <a:avLst/>
          </a:prstGeom>
          <a:noFill/>
          <a:ln w="9525">
            <a:noFill/>
            <a:miter lim="800000"/>
            <a:headEnd/>
            <a:tailEnd/>
          </a:ln>
        </p:spPr>
      </p:pic>
      <p:sp>
        <p:nvSpPr>
          <p:cNvPr id="29703" name="TextBox 7"/>
          <p:cNvSpPr txBox="1">
            <a:spLocks noChangeArrowheads="1"/>
          </p:cNvSpPr>
          <p:nvPr/>
        </p:nvSpPr>
        <p:spPr bwMode="auto">
          <a:xfrm>
            <a:off x="0" y="4038600"/>
            <a:ext cx="2514600" cy="369888"/>
          </a:xfrm>
          <a:prstGeom prst="rect">
            <a:avLst/>
          </a:prstGeom>
          <a:noFill/>
          <a:ln w="9525">
            <a:noFill/>
            <a:miter lim="800000"/>
            <a:headEnd/>
            <a:tailEnd/>
          </a:ln>
        </p:spPr>
        <p:txBody>
          <a:bodyPr>
            <a:spAutoFit/>
          </a:bodyPr>
          <a:lstStyle/>
          <a:p>
            <a:r>
              <a:rPr lang="en-US"/>
              <a:t>Whitebark pine seeds</a:t>
            </a:r>
          </a:p>
        </p:txBody>
      </p:sp>
      <p:pic>
        <p:nvPicPr>
          <p:cNvPr id="29704" name="Picture 6" descr="Forest Service and University of Tennessee personnel plant chestnuts on a national forest"/>
          <p:cNvPicPr>
            <a:picLocks noChangeAspect="1" noChangeArrowheads="1"/>
          </p:cNvPicPr>
          <p:nvPr/>
        </p:nvPicPr>
        <p:blipFill>
          <a:blip r:embed="rId5" cstate="print"/>
          <a:srcRect/>
          <a:stretch>
            <a:fillRect/>
          </a:stretch>
        </p:blipFill>
        <p:spPr bwMode="auto">
          <a:xfrm>
            <a:off x="5257800" y="3943350"/>
            <a:ext cx="3886200" cy="2914650"/>
          </a:xfrm>
          <a:prstGeom prst="rect">
            <a:avLst/>
          </a:prstGeom>
          <a:noFill/>
          <a:ln w="9525">
            <a:noFill/>
            <a:miter lim="800000"/>
            <a:headEnd/>
            <a:tailEnd/>
          </a:ln>
        </p:spPr>
      </p:pic>
      <p:sp>
        <p:nvSpPr>
          <p:cNvPr id="29705" name="TextBox 9"/>
          <p:cNvSpPr txBox="1">
            <a:spLocks noChangeArrowheads="1"/>
          </p:cNvSpPr>
          <p:nvPr/>
        </p:nvSpPr>
        <p:spPr bwMode="auto">
          <a:xfrm>
            <a:off x="5334000" y="4419600"/>
            <a:ext cx="3810000" cy="646113"/>
          </a:xfrm>
          <a:prstGeom prst="rect">
            <a:avLst/>
          </a:prstGeom>
          <a:noFill/>
          <a:ln w="9525">
            <a:noFill/>
            <a:miter lim="800000"/>
            <a:headEnd/>
            <a:tailEnd/>
          </a:ln>
        </p:spPr>
        <p:txBody>
          <a:bodyPr>
            <a:spAutoFit/>
          </a:bodyPr>
          <a:lstStyle/>
          <a:p>
            <a:r>
              <a:rPr lang="en-US"/>
              <a:t>Planting blight-resistant American chestnut on a national forest</a:t>
            </a:r>
          </a:p>
        </p:txBody>
      </p:sp>
      <p:sp>
        <p:nvSpPr>
          <p:cNvPr id="29706" name="Text Box 7"/>
          <p:cNvSpPr txBox="1">
            <a:spLocks noChangeArrowheads="1"/>
          </p:cNvSpPr>
          <p:nvPr/>
        </p:nvSpPr>
        <p:spPr bwMode="auto">
          <a:xfrm>
            <a:off x="45720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28</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Restoration and Rehabilitation</a:t>
            </a:r>
          </a:p>
        </p:txBody>
      </p:sp>
      <p:pic>
        <p:nvPicPr>
          <p:cNvPr id="30723" name="Picture 4" descr="http://www.westerntrout.org/trout/maps/historic/historic_ranges.jpg"/>
          <p:cNvPicPr>
            <a:picLocks noChangeAspect="1" noChangeArrowheads="1"/>
          </p:cNvPicPr>
          <p:nvPr/>
        </p:nvPicPr>
        <p:blipFill>
          <a:blip r:embed="rId3" cstate="print"/>
          <a:srcRect/>
          <a:stretch>
            <a:fillRect/>
          </a:stretch>
        </p:blipFill>
        <p:spPr bwMode="auto">
          <a:xfrm>
            <a:off x="2114550" y="1746250"/>
            <a:ext cx="7029450" cy="5111750"/>
          </a:xfrm>
          <a:prstGeom prst="rect">
            <a:avLst/>
          </a:prstGeom>
          <a:noFill/>
          <a:ln w="9525">
            <a:noFill/>
            <a:miter lim="800000"/>
            <a:headEnd/>
            <a:tailEnd/>
          </a:ln>
        </p:spPr>
      </p:pic>
      <p:sp>
        <p:nvSpPr>
          <p:cNvPr id="30724" name="TextBox 11"/>
          <p:cNvSpPr txBox="1">
            <a:spLocks noChangeArrowheads="1"/>
          </p:cNvSpPr>
          <p:nvPr/>
        </p:nvSpPr>
        <p:spPr bwMode="auto">
          <a:xfrm>
            <a:off x="0" y="2057400"/>
            <a:ext cx="2133600" cy="2062163"/>
          </a:xfrm>
          <a:prstGeom prst="rect">
            <a:avLst/>
          </a:prstGeom>
          <a:noFill/>
          <a:ln w="9525">
            <a:noFill/>
            <a:miter lim="800000"/>
            <a:headEnd/>
            <a:tailEnd/>
          </a:ln>
        </p:spPr>
        <p:txBody>
          <a:bodyPr>
            <a:spAutoFit/>
          </a:bodyPr>
          <a:lstStyle/>
          <a:p>
            <a:r>
              <a:rPr lang="en-US" sz="3200">
                <a:solidFill>
                  <a:srgbClr val="FFFFA3"/>
                </a:solidFill>
              </a:rPr>
              <a:t>Aquatic example: </a:t>
            </a:r>
            <a:r>
              <a:rPr lang="en-US" sz="3200"/>
              <a:t>Native trout</a:t>
            </a:r>
          </a:p>
        </p:txBody>
      </p:sp>
      <p:pic>
        <p:nvPicPr>
          <p:cNvPr id="30725" name="Picture 6" descr="http://www.fisheyeguyphotography.com/pics/trout-small/colorado-cutthroat-trout-photo-107.jpg"/>
          <p:cNvPicPr>
            <a:picLocks noChangeAspect="1" noChangeArrowheads="1"/>
          </p:cNvPicPr>
          <p:nvPr/>
        </p:nvPicPr>
        <p:blipFill>
          <a:blip r:embed="rId4" cstate="print"/>
          <a:srcRect/>
          <a:stretch>
            <a:fillRect/>
          </a:stretch>
        </p:blipFill>
        <p:spPr bwMode="auto">
          <a:xfrm>
            <a:off x="0" y="4673600"/>
            <a:ext cx="3276600" cy="2184400"/>
          </a:xfrm>
          <a:prstGeom prst="rect">
            <a:avLst/>
          </a:prstGeom>
          <a:noFill/>
          <a:ln w="9525">
            <a:noFill/>
            <a:miter lim="800000"/>
            <a:headEnd/>
            <a:tailEnd/>
          </a:ln>
        </p:spPr>
      </p:pic>
      <p:cxnSp>
        <p:nvCxnSpPr>
          <p:cNvPr id="30726" name="Straight Arrow Connector 6"/>
          <p:cNvCxnSpPr>
            <a:cxnSpLocks noChangeShapeType="1"/>
          </p:cNvCxnSpPr>
          <p:nvPr/>
        </p:nvCxnSpPr>
        <p:spPr bwMode="auto">
          <a:xfrm flipV="1">
            <a:off x="2971800" y="4876800"/>
            <a:ext cx="3124200" cy="381000"/>
          </a:xfrm>
          <a:prstGeom prst="straightConnector1">
            <a:avLst/>
          </a:prstGeom>
          <a:noFill/>
          <a:ln w="38100" algn="ctr">
            <a:solidFill>
              <a:srgbClr val="FF0000"/>
            </a:solidFill>
            <a:round/>
            <a:headEnd/>
            <a:tailEnd type="arrow" w="med" len="med"/>
          </a:ln>
        </p:spPr>
      </p:cxnSp>
      <p:sp>
        <p:nvSpPr>
          <p:cNvPr id="3072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29</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7" descr="http://www.yuquiyuresort.com/jpgs/explorations/1-PR-267-11-b.jpg"/>
          <p:cNvPicPr>
            <a:picLocks noChangeAspect="1" noChangeArrowheads="1"/>
          </p:cNvPicPr>
          <p:nvPr/>
        </p:nvPicPr>
        <p:blipFill>
          <a:blip r:embed="rId3" cstate="print"/>
          <a:srcRect/>
          <a:stretch>
            <a:fillRect/>
          </a:stretch>
        </p:blipFill>
        <p:spPr bwMode="auto">
          <a:xfrm>
            <a:off x="6400800" y="2801938"/>
            <a:ext cx="2743200" cy="4056062"/>
          </a:xfrm>
          <a:prstGeom prst="rect">
            <a:avLst/>
          </a:prstGeom>
          <a:noFill/>
          <a:ln w="9525">
            <a:noFill/>
            <a:miter lim="800000"/>
            <a:headEnd/>
            <a:tailEnd/>
          </a:ln>
        </p:spPr>
      </p:pic>
      <p:sp>
        <p:nvSpPr>
          <p:cNvPr id="31747" name="Title 1"/>
          <p:cNvSpPr>
            <a:spLocks noGrp="1"/>
          </p:cNvSpPr>
          <p:nvPr>
            <p:ph type="title"/>
          </p:nvPr>
        </p:nvSpPr>
        <p:spPr/>
        <p:txBody>
          <a:bodyPr/>
          <a:lstStyle/>
          <a:p>
            <a:r>
              <a:rPr lang="en-US" smtClean="0"/>
              <a:t>Restoration Challenges</a:t>
            </a:r>
          </a:p>
        </p:txBody>
      </p:sp>
      <p:sp>
        <p:nvSpPr>
          <p:cNvPr id="31748" name="Content Placeholder 2"/>
          <p:cNvSpPr>
            <a:spLocks noGrp="1"/>
          </p:cNvSpPr>
          <p:nvPr>
            <p:ph idx="1"/>
          </p:nvPr>
        </p:nvSpPr>
        <p:spPr>
          <a:xfrm>
            <a:off x="533400" y="1600200"/>
            <a:ext cx="8229600" cy="1981200"/>
          </a:xfrm>
        </p:spPr>
        <p:txBody>
          <a:bodyPr/>
          <a:lstStyle/>
          <a:p>
            <a:r>
              <a:rPr lang="en-US" smtClean="0"/>
              <a:t>Costs/scale</a:t>
            </a:r>
          </a:p>
          <a:p>
            <a:r>
              <a:rPr lang="en-US" smtClean="0"/>
              <a:t>Climate change</a:t>
            </a:r>
          </a:p>
          <a:p>
            <a:r>
              <a:rPr lang="en-US" smtClean="0"/>
              <a:t>Public values!! </a:t>
            </a:r>
          </a:p>
        </p:txBody>
      </p:sp>
      <p:pic>
        <p:nvPicPr>
          <p:cNvPr id="31749" name="Picture 15" descr="http://www.elyunque.com/activ/flamboyan_puertorico1.jpg"/>
          <p:cNvPicPr>
            <a:picLocks noChangeAspect="1" noChangeArrowheads="1"/>
          </p:cNvPicPr>
          <p:nvPr/>
        </p:nvPicPr>
        <p:blipFill>
          <a:blip r:embed="rId4" cstate="print"/>
          <a:srcRect/>
          <a:stretch>
            <a:fillRect/>
          </a:stretch>
        </p:blipFill>
        <p:spPr bwMode="auto">
          <a:xfrm>
            <a:off x="0" y="4667250"/>
            <a:ext cx="5486400" cy="2190750"/>
          </a:xfrm>
          <a:prstGeom prst="rect">
            <a:avLst/>
          </a:prstGeom>
          <a:noFill/>
          <a:ln w="9525">
            <a:noFill/>
            <a:miter lim="800000"/>
            <a:headEnd/>
            <a:tailEnd/>
          </a:ln>
        </p:spPr>
      </p:pic>
      <p:sp>
        <p:nvSpPr>
          <p:cNvPr id="31750" name="TextBox 9"/>
          <p:cNvSpPr txBox="1">
            <a:spLocks noChangeArrowheads="1"/>
          </p:cNvSpPr>
          <p:nvPr/>
        </p:nvSpPr>
        <p:spPr bwMode="auto">
          <a:xfrm>
            <a:off x="609600" y="6324600"/>
            <a:ext cx="4572000" cy="369888"/>
          </a:xfrm>
          <a:prstGeom prst="rect">
            <a:avLst/>
          </a:prstGeom>
          <a:noFill/>
          <a:ln w="9525">
            <a:noFill/>
            <a:miter lim="800000"/>
            <a:headEnd/>
            <a:tailEnd/>
          </a:ln>
        </p:spPr>
        <p:txBody>
          <a:bodyPr>
            <a:spAutoFit/>
          </a:bodyPr>
          <a:lstStyle/>
          <a:p>
            <a:r>
              <a:rPr lang="en-US"/>
              <a:t>African tulip tree colonizing oldfield</a:t>
            </a:r>
          </a:p>
        </p:txBody>
      </p:sp>
      <p:sp>
        <p:nvSpPr>
          <p:cNvPr id="31751" name="TextBox 10"/>
          <p:cNvSpPr txBox="1">
            <a:spLocks noChangeArrowheads="1"/>
          </p:cNvSpPr>
          <p:nvPr/>
        </p:nvSpPr>
        <p:spPr bwMode="auto">
          <a:xfrm>
            <a:off x="6324600" y="5867400"/>
            <a:ext cx="2819400" cy="646113"/>
          </a:xfrm>
          <a:prstGeom prst="rect">
            <a:avLst/>
          </a:prstGeom>
          <a:noFill/>
          <a:ln w="9525">
            <a:noFill/>
            <a:miter lim="800000"/>
            <a:headEnd/>
            <a:tailEnd/>
          </a:ln>
        </p:spPr>
        <p:txBody>
          <a:bodyPr>
            <a:spAutoFit/>
          </a:bodyPr>
          <a:lstStyle/>
          <a:p>
            <a:r>
              <a:rPr lang="en-US"/>
              <a:t>El Yunque National Forest</a:t>
            </a:r>
          </a:p>
        </p:txBody>
      </p:sp>
      <p:sp>
        <p:nvSpPr>
          <p:cNvPr id="31752"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30</a:t>
            </a:r>
          </a:p>
        </p:txBody>
      </p:sp>
      <p:sp>
        <p:nvSpPr>
          <p:cNvPr id="31753" name="TextBox 13"/>
          <p:cNvSpPr txBox="1">
            <a:spLocks noChangeArrowheads="1"/>
          </p:cNvSpPr>
          <p:nvPr/>
        </p:nvSpPr>
        <p:spPr bwMode="auto">
          <a:xfrm>
            <a:off x="0" y="3886200"/>
            <a:ext cx="6172200" cy="461963"/>
          </a:xfrm>
          <a:prstGeom prst="rect">
            <a:avLst/>
          </a:prstGeom>
          <a:noFill/>
          <a:ln w="9525">
            <a:noFill/>
            <a:miter lim="800000"/>
            <a:headEnd/>
            <a:tailEnd/>
          </a:ln>
        </p:spPr>
        <p:txBody>
          <a:bodyPr>
            <a:spAutoFit/>
          </a:bodyPr>
          <a:lstStyle/>
          <a:p>
            <a:r>
              <a:rPr lang="en-US" sz="2400">
                <a:solidFill>
                  <a:srgbClr val="FFFFA3"/>
                </a:solidFill>
              </a:rPr>
              <a:t>Focus on restoring degraded landscapes …</a:t>
            </a:r>
          </a:p>
        </p:txBody>
      </p:sp>
      <p:sp>
        <p:nvSpPr>
          <p:cNvPr id="31754" name="Text Box 7"/>
          <p:cNvSpPr txBox="1">
            <a:spLocks noChangeArrowheads="1"/>
          </p:cNvSpPr>
          <p:nvPr/>
        </p:nvSpPr>
        <p:spPr bwMode="auto">
          <a:xfrm>
            <a:off x="45720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30</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mtClean="0"/>
              <a:t>Overarching Challenges</a:t>
            </a:r>
          </a:p>
        </p:txBody>
      </p:sp>
      <p:sp>
        <p:nvSpPr>
          <p:cNvPr id="32771" name="Content Placeholder 2"/>
          <p:cNvSpPr>
            <a:spLocks noGrp="1"/>
          </p:cNvSpPr>
          <p:nvPr>
            <p:ph idx="1"/>
          </p:nvPr>
        </p:nvSpPr>
        <p:spPr>
          <a:xfrm>
            <a:off x="4038600" y="1447800"/>
            <a:ext cx="4572000" cy="1371600"/>
          </a:xfrm>
        </p:spPr>
        <p:txBody>
          <a:bodyPr/>
          <a:lstStyle/>
          <a:p>
            <a:r>
              <a:rPr lang="en-US" smtClean="0"/>
              <a:t>Need for partnerships</a:t>
            </a:r>
            <a:br>
              <a:rPr lang="en-US" smtClean="0"/>
            </a:br>
            <a:r>
              <a:rPr lang="en-US" smtClean="0"/>
              <a:t> and collaboration!!</a:t>
            </a:r>
          </a:p>
        </p:txBody>
      </p:sp>
      <p:sp>
        <p:nvSpPr>
          <p:cNvPr id="32772"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31</a:t>
            </a:r>
          </a:p>
        </p:txBody>
      </p:sp>
      <p:pic>
        <p:nvPicPr>
          <p:cNvPr id="32773" name="Picture 2" descr="http://www.flatheadwatershed.org/land/images/fig6_1_Ownership_02_2010823_CSKT_PNG_XP_FULL.jpg"/>
          <p:cNvPicPr>
            <a:picLocks noChangeAspect="1" noChangeArrowheads="1"/>
          </p:cNvPicPr>
          <p:nvPr/>
        </p:nvPicPr>
        <p:blipFill>
          <a:blip r:embed="rId3" cstate="print"/>
          <a:srcRect/>
          <a:stretch>
            <a:fillRect/>
          </a:stretch>
        </p:blipFill>
        <p:spPr bwMode="auto">
          <a:xfrm>
            <a:off x="0" y="1447800"/>
            <a:ext cx="4024313" cy="5410200"/>
          </a:xfrm>
          <a:prstGeom prst="rect">
            <a:avLst/>
          </a:prstGeom>
          <a:noFill/>
          <a:ln w="9525">
            <a:noFill/>
            <a:miter lim="800000"/>
            <a:headEnd/>
            <a:tailEnd/>
          </a:ln>
        </p:spPr>
      </p:pic>
      <p:pic>
        <p:nvPicPr>
          <p:cNvPr id="32774" name="Picture 4" descr="http://www.flatheadlakers.org/uploads/maps/basin_big.gif"/>
          <p:cNvPicPr>
            <a:picLocks noChangeAspect="1" noChangeArrowheads="1"/>
          </p:cNvPicPr>
          <p:nvPr/>
        </p:nvPicPr>
        <p:blipFill>
          <a:blip r:embed="rId4" cstate="print"/>
          <a:srcRect/>
          <a:stretch>
            <a:fillRect/>
          </a:stretch>
        </p:blipFill>
        <p:spPr bwMode="auto">
          <a:xfrm>
            <a:off x="3657600" y="4999038"/>
            <a:ext cx="3124200" cy="1858962"/>
          </a:xfrm>
          <a:prstGeom prst="rect">
            <a:avLst/>
          </a:prstGeom>
          <a:noFill/>
          <a:ln w="9525">
            <a:noFill/>
            <a:miter lim="800000"/>
            <a:headEnd/>
            <a:tailEnd/>
          </a:ln>
        </p:spPr>
      </p:pic>
      <p:cxnSp>
        <p:nvCxnSpPr>
          <p:cNvPr id="32775" name="Straight Connector 7"/>
          <p:cNvCxnSpPr>
            <a:cxnSpLocks noChangeShapeType="1"/>
          </p:cNvCxnSpPr>
          <p:nvPr/>
        </p:nvCxnSpPr>
        <p:spPr bwMode="auto">
          <a:xfrm rot="16200000" flipV="1">
            <a:off x="1066800" y="1981200"/>
            <a:ext cx="3276600" cy="2819400"/>
          </a:xfrm>
          <a:prstGeom prst="line">
            <a:avLst/>
          </a:prstGeom>
          <a:noFill/>
          <a:ln w="38100" algn="ctr">
            <a:solidFill>
              <a:srgbClr val="FF0000"/>
            </a:solidFill>
            <a:round/>
            <a:headEnd/>
            <a:tailEnd/>
          </a:ln>
        </p:spPr>
      </p:cxnSp>
      <p:cxnSp>
        <p:nvCxnSpPr>
          <p:cNvPr id="32776" name="Straight Connector 8"/>
          <p:cNvCxnSpPr>
            <a:cxnSpLocks noChangeShapeType="1"/>
          </p:cNvCxnSpPr>
          <p:nvPr/>
        </p:nvCxnSpPr>
        <p:spPr bwMode="auto">
          <a:xfrm rot="10800000" flipV="1">
            <a:off x="1752600" y="5791200"/>
            <a:ext cx="2667000" cy="1066800"/>
          </a:xfrm>
          <a:prstGeom prst="line">
            <a:avLst/>
          </a:prstGeom>
          <a:noFill/>
          <a:ln w="38100" algn="ctr">
            <a:solidFill>
              <a:srgbClr val="FF0000"/>
            </a:solidFill>
            <a:round/>
            <a:headEnd/>
            <a:tailEnd/>
          </a:ln>
        </p:spPr>
      </p:cxnSp>
      <p:sp>
        <p:nvSpPr>
          <p:cNvPr id="32777" name="TextBox 10"/>
          <p:cNvSpPr txBox="1">
            <a:spLocks noChangeArrowheads="1"/>
          </p:cNvSpPr>
          <p:nvPr/>
        </p:nvSpPr>
        <p:spPr bwMode="auto">
          <a:xfrm>
            <a:off x="6629400" y="5334000"/>
            <a:ext cx="1600200" cy="461963"/>
          </a:xfrm>
          <a:prstGeom prst="rect">
            <a:avLst/>
          </a:prstGeom>
          <a:noFill/>
          <a:ln w="9525">
            <a:noFill/>
            <a:miter lim="800000"/>
            <a:headEnd/>
            <a:tailEnd/>
          </a:ln>
        </p:spPr>
        <p:txBody>
          <a:bodyPr>
            <a:spAutoFit/>
          </a:bodyPr>
          <a:lstStyle/>
          <a:p>
            <a:r>
              <a:rPr lang="en-US" sz="2400">
                <a:solidFill>
                  <a:srgbClr val="FFFFA3"/>
                </a:solidFill>
              </a:rPr>
              <a:t>Montana</a:t>
            </a:r>
          </a:p>
        </p:txBody>
      </p:sp>
      <p:sp>
        <p:nvSpPr>
          <p:cNvPr id="32778" name="TextBox 11"/>
          <p:cNvSpPr txBox="1">
            <a:spLocks noChangeArrowheads="1"/>
          </p:cNvSpPr>
          <p:nvPr/>
        </p:nvSpPr>
        <p:spPr bwMode="auto">
          <a:xfrm>
            <a:off x="4038600" y="2895600"/>
            <a:ext cx="5105400" cy="1754188"/>
          </a:xfrm>
          <a:prstGeom prst="rect">
            <a:avLst/>
          </a:prstGeom>
          <a:noFill/>
          <a:ln w="9525">
            <a:noFill/>
            <a:miter lim="800000"/>
            <a:headEnd/>
            <a:tailEnd/>
          </a:ln>
        </p:spPr>
        <p:txBody>
          <a:bodyPr>
            <a:spAutoFit/>
          </a:bodyPr>
          <a:lstStyle/>
          <a:p>
            <a:pPr algn="l"/>
            <a:r>
              <a:rPr lang="en-US">
                <a:solidFill>
                  <a:srgbClr val="FFFFA3"/>
                </a:solidFill>
              </a:rPr>
              <a:t>Flathead basin: </a:t>
            </a:r>
            <a:endParaRPr lang="en-US"/>
          </a:p>
          <a:p>
            <a:pPr algn="l">
              <a:buFont typeface="Arial" charset="0"/>
              <a:buChar char="•"/>
            </a:pPr>
            <a:r>
              <a:rPr lang="en-US"/>
              <a:t>   Multiple ownerships</a:t>
            </a:r>
          </a:p>
          <a:p>
            <a:pPr algn="l">
              <a:buFont typeface="Arial" charset="0"/>
              <a:buChar char="•"/>
            </a:pPr>
            <a:r>
              <a:rPr lang="en-US"/>
              <a:t>   Checkerboard patterns </a:t>
            </a:r>
          </a:p>
          <a:p>
            <a:pPr algn="l">
              <a:buFont typeface="Arial" charset="0"/>
              <a:buChar char="•"/>
            </a:pPr>
            <a:r>
              <a:rPr lang="en-US"/>
              <a:t>   International boundary</a:t>
            </a:r>
          </a:p>
          <a:p>
            <a:pPr algn="l">
              <a:buFont typeface="Arial" charset="0"/>
              <a:buChar char="•"/>
            </a:pPr>
            <a:r>
              <a:rPr lang="en-US"/>
              <a:t>   Issues: Aquatic invasive species, blister rust,</a:t>
            </a:r>
          </a:p>
          <a:p>
            <a:pPr algn="l"/>
            <a:r>
              <a:rPr lang="en-US"/>
              <a:t>                 bark beetle, wildfire, TES, etc.</a:t>
            </a:r>
          </a:p>
        </p:txBody>
      </p:sp>
      <p:sp>
        <p:nvSpPr>
          <p:cNvPr id="32779" name="Text Box 7"/>
          <p:cNvSpPr txBox="1">
            <a:spLocks noChangeArrowheads="1"/>
          </p:cNvSpPr>
          <p:nvPr/>
        </p:nvSpPr>
        <p:spPr bwMode="auto">
          <a:xfrm>
            <a:off x="44958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31</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mtClean="0"/>
              <a:t>Forest Service Challenges</a:t>
            </a:r>
          </a:p>
        </p:txBody>
      </p:sp>
      <p:sp>
        <p:nvSpPr>
          <p:cNvPr id="33795" name="Content Placeholder 2"/>
          <p:cNvSpPr>
            <a:spLocks noGrp="1"/>
          </p:cNvSpPr>
          <p:nvPr>
            <p:ph idx="1"/>
          </p:nvPr>
        </p:nvSpPr>
        <p:spPr/>
        <p:txBody>
          <a:bodyPr/>
          <a:lstStyle/>
          <a:p>
            <a:r>
              <a:rPr lang="en-US" smtClean="0"/>
              <a:t>Better integration across the landscape</a:t>
            </a:r>
          </a:p>
          <a:p>
            <a:pPr lvl="1"/>
            <a:r>
              <a:rPr lang="en-US" smtClean="0"/>
              <a:t>Region to Region</a:t>
            </a:r>
          </a:p>
          <a:p>
            <a:pPr lvl="1"/>
            <a:r>
              <a:rPr lang="en-US" smtClean="0"/>
              <a:t>Station to Station</a:t>
            </a:r>
          </a:p>
        </p:txBody>
      </p:sp>
      <p:pic>
        <p:nvPicPr>
          <p:cNvPr id="33796" name="Picture 2" descr="http://www.partnershipresourcecenter.org/common/images/regionsmap.jpg"/>
          <p:cNvPicPr>
            <a:picLocks noChangeAspect="1" noChangeArrowheads="1"/>
          </p:cNvPicPr>
          <p:nvPr/>
        </p:nvPicPr>
        <p:blipFill>
          <a:blip r:embed="rId3" cstate="print"/>
          <a:srcRect/>
          <a:stretch>
            <a:fillRect/>
          </a:stretch>
        </p:blipFill>
        <p:spPr bwMode="auto">
          <a:xfrm>
            <a:off x="2286000" y="3400425"/>
            <a:ext cx="4972050" cy="3457575"/>
          </a:xfrm>
          <a:prstGeom prst="rect">
            <a:avLst/>
          </a:prstGeom>
          <a:noFill/>
          <a:ln w="9525">
            <a:noFill/>
            <a:miter lim="800000"/>
            <a:headEnd/>
            <a:tailEnd/>
          </a:ln>
        </p:spPr>
      </p:pic>
      <p:sp>
        <p:nvSpPr>
          <p:cNvPr id="33797" name="TextBox 4"/>
          <p:cNvSpPr txBox="1">
            <a:spLocks noChangeArrowheads="1"/>
          </p:cNvSpPr>
          <p:nvPr/>
        </p:nvSpPr>
        <p:spPr bwMode="auto">
          <a:xfrm>
            <a:off x="3733800" y="3505200"/>
            <a:ext cx="3505200" cy="923925"/>
          </a:xfrm>
          <a:prstGeom prst="rect">
            <a:avLst/>
          </a:prstGeom>
          <a:noFill/>
          <a:ln w="9525">
            <a:noFill/>
            <a:miter lim="800000"/>
            <a:headEnd/>
            <a:tailEnd/>
          </a:ln>
        </p:spPr>
        <p:txBody>
          <a:bodyPr>
            <a:spAutoFit/>
          </a:bodyPr>
          <a:lstStyle/>
          <a:p>
            <a:r>
              <a:rPr lang="en-US">
                <a:solidFill>
                  <a:schemeClr val="bg2"/>
                </a:solidFill>
              </a:rPr>
              <a:t>Forest Service Regions </a:t>
            </a:r>
            <a:br>
              <a:rPr lang="en-US">
                <a:solidFill>
                  <a:schemeClr val="bg2"/>
                </a:solidFill>
              </a:rPr>
            </a:br>
            <a:r>
              <a:rPr lang="en-US">
                <a:solidFill>
                  <a:schemeClr val="bg2"/>
                </a:solidFill>
              </a:rPr>
              <a:t>(most are served by a different research station)</a:t>
            </a:r>
          </a:p>
        </p:txBody>
      </p:sp>
      <p:sp>
        <p:nvSpPr>
          <p:cNvPr id="33798"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32</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2"/>
          <p:cNvSpPr>
            <a:spLocks noGrp="1"/>
          </p:cNvSpPr>
          <p:nvPr>
            <p:ph idx="1"/>
          </p:nvPr>
        </p:nvSpPr>
        <p:spPr>
          <a:xfrm>
            <a:off x="457200" y="1371600"/>
            <a:ext cx="8229600" cy="4525963"/>
          </a:xfrm>
        </p:spPr>
        <p:txBody>
          <a:bodyPr/>
          <a:lstStyle/>
          <a:p>
            <a:r>
              <a:rPr lang="en-US" smtClean="0"/>
              <a:t>Stronger partnerships with other agencies and organizations</a:t>
            </a:r>
          </a:p>
        </p:txBody>
      </p:sp>
      <p:pic>
        <p:nvPicPr>
          <p:cNvPr id="34819" name="Picture 4" descr="http://www.fs.fed.us/wildflowers/rareplants/conservation/success/images/botrychium_conservation/GuanPassMoonwortMeeting1_lg.jpg"/>
          <p:cNvPicPr>
            <a:picLocks noChangeAspect="1" noChangeArrowheads="1"/>
          </p:cNvPicPr>
          <p:nvPr/>
        </p:nvPicPr>
        <p:blipFill>
          <a:blip r:embed="rId3" cstate="print"/>
          <a:srcRect/>
          <a:stretch>
            <a:fillRect/>
          </a:stretch>
        </p:blipFill>
        <p:spPr bwMode="auto">
          <a:xfrm>
            <a:off x="3048000" y="2514600"/>
            <a:ext cx="3505200" cy="2628900"/>
          </a:xfrm>
          <a:prstGeom prst="rect">
            <a:avLst/>
          </a:prstGeom>
          <a:noFill/>
          <a:ln w="9525">
            <a:noFill/>
            <a:miter lim="800000"/>
            <a:headEnd/>
            <a:tailEnd/>
          </a:ln>
        </p:spPr>
      </p:pic>
      <p:sp>
        <p:nvSpPr>
          <p:cNvPr id="34820" name="Title 1"/>
          <p:cNvSpPr>
            <a:spLocks noGrp="1"/>
          </p:cNvSpPr>
          <p:nvPr>
            <p:ph type="title"/>
          </p:nvPr>
        </p:nvSpPr>
        <p:spPr/>
        <p:txBody>
          <a:bodyPr/>
          <a:lstStyle/>
          <a:p>
            <a:r>
              <a:rPr lang="en-US" smtClean="0"/>
              <a:t>Forest Service Challenges</a:t>
            </a:r>
          </a:p>
        </p:txBody>
      </p:sp>
      <p:pic>
        <p:nvPicPr>
          <p:cNvPr id="34821" name="Picture 8" descr="http://media.payson.com/img/photos/2010/11/19/IMG_6643_t620.jpg?fbf2daa044e08a86b24c9c38cd7501865a0e2373"/>
          <p:cNvPicPr>
            <a:picLocks noChangeAspect="1" noChangeArrowheads="1"/>
          </p:cNvPicPr>
          <p:nvPr/>
        </p:nvPicPr>
        <p:blipFill>
          <a:blip r:embed="rId4" cstate="print"/>
          <a:srcRect/>
          <a:stretch>
            <a:fillRect/>
          </a:stretch>
        </p:blipFill>
        <p:spPr bwMode="auto">
          <a:xfrm>
            <a:off x="0" y="2743200"/>
            <a:ext cx="2743200" cy="4114800"/>
          </a:xfrm>
          <a:prstGeom prst="rect">
            <a:avLst/>
          </a:prstGeom>
          <a:noFill/>
          <a:ln w="9525">
            <a:noFill/>
            <a:miter lim="800000"/>
            <a:headEnd/>
            <a:tailEnd/>
          </a:ln>
        </p:spPr>
      </p:pic>
      <p:pic>
        <p:nvPicPr>
          <p:cNvPr id="34822" name="Picture 2" descr="http://www.fs.fed.us/wildflowers/rareplants/conservation/success/images/botrychium_conservation/GuanPassMoonwortMeeting2_lg.jpg"/>
          <p:cNvPicPr>
            <a:picLocks noChangeAspect="1" noChangeArrowheads="1"/>
          </p:cNvPicPr>
          <p:nvPr/>
        </p:nvPicPr>
        <p:blipFill>
          <a:blip r:embed="rId5" cstate="print"/>
          <a:srcRect/>
          <a:stretch>
            <a:fillRect/>
          </a:stretch>
        </p:blipFill>
        <p:spPr bwMode="auto">
          <a:xfrm>
            <a:off x="5334000" y="4000500"/>
            <a:ext cx="3810000" cy="2857500"/>
          </a:xfrm>
          <a:prstGeom prst="rect">
            <a:avLst/>
          </a:prstGeom>
          <a:noFill/>
          <a:ln w="9525">
            <a:noFill/>
            <a:miter lim="800000"/>
            <a:headEnd/>
            <a:tailEnd/>
          </a:ln>
        </p:spPr>
      </p:pic>
      <p:pic>
        <p:nvPicPr>
          <p:cNvPr id="34823" name="Picture 10" descr="Central Council President Emeritus Ed Thomas holds the Raven staff and President Bill Martin holds the Eagle staff as Deputy Regional Forester Paul Brewster and Tribal Liaison Donald Frank look on."/>
          <p:cNvPicPr>
            <a:picLocks noChangeAspect="1" noChangeArrowheads="1"/>
          </p:cNvPicPr>
          <p:nvPr/>
        </p:nvPicPr>
        <p:blipFill>
          <a:blip r:embed="rId6" cstate="print"/>
          <a:srcRect/>
          <a:stretch>
            <a:fillRect/>
          </a:stretch>
        </p:blipFill>
        <p:spPr bwMode="auto">
          <a:xfrm>
            <a:off x="2590800" y="4953000"/>
            <a:ext cx="2857500" cy="1905000"/>
          </a:xfrm>
          <a:prstGeom prst="rect">
            <a:avLst/>
          </a:prstGeom>
          <a:noFill/>
          <a:ln w="9525">
            <a:noFill/>
            <a:miter lim="800000"/>
            <a:headEnd/>
            <a:tailEnd/>
          </a:ln>
        </p:spPr>
      </p:pic>
      <p:sp>
        <p:nvSpPr>
          <p:cNvPr id="34824"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33</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mtClean="0"/>
              <a:t>Forest Service Challenges</a:t>
            </a:r>
          </a:p>
        </p:txBody>
      </p:sp>
      <p:sp>
        <p:nvSpPr>
          <p:cNvPr id="35843" name="Content Placeholder 2"/>
          <p:cNvSpPr>
            <a:spLocks noGrp="1"/>
          </p:cNvSpPr>
          <p:nvPr>
            <p:ph idx="1"/>
          </p:nvPr>
        </p:nvSpPr>
        <p:spPr/>
        <p:txBody>
          <a:bodyPr/>
          <a:lstStyle/>
          <a:p>
            <a:r>
              <a:rPr lang="en-US" smtClean="0"/>
              <a:t>Better integration across disciplines</a:t>
            </a:r>
          </a:p>
          <a:p>
            <a:pPr lvl="1"/>
            <a:r>
              <a:rPr lang="en-US" smtClean="0"/>
              <a:t>Biologists working with economists and managers to develop new tools</a:t>
            </a:r>
          </a:p>
          <a:p>
            <a:pPr lvl="1"/>
            <a:r>
              <a:rPr lang="en-US" smtClean="0"/>
              <a:t>Social scientists developing better communication tools</a:t>
            </a:r>
          </a:p>
        </p:txBody>
      </p:sp>
      <p:pic>
        <p:nvPicPr>
          <p:cNvPr id="35844" name="Picture 12" descr="http://www.nv.blm.gov/invaders/images/jointhefight_01.jpg"/>
          <p:cNvPicPr>
            <a:picLocks noChangeAspect="1" noChangeArrowheads="1"/>
          </p:cNvPicPr>
          <p:nvPr/>
        </p:nvPicPr>
        <p:blipFill>
          <a:blip r:embed="rId3" cstate="print"/>
          <a:srcRect/>
          <a:stretch>
            <a:fillRect/>
          </a:stretch>
        </p:blipFill>
        <p:spPr bwMode="auto">
          <a:xfrm>
            <a:off x="0" y="4244975"/>
            <a:ext cx="2362200" cy="2613025"/>
          </a:xfrm>
          <a:prstGeom prst="rect">
            <a:avLst/>
          </a:prstGeom>
          <a:noFill/>
          <a:ln w="9525">
            <a:noFill/>
            <a:miter lim="800000"/>
            <a:headEnd/>
            <a:tailEnd/>
          </a:ln>
        </p:spPr>
      </p:pic>
      <p:pic>
        <p:nvPicPr>
          <p:cNvPr id="35845" name="Picture 16" descr="http://www.maine.gov/dep/blwq/doclake/boaters.jpg"/>
          <p:cNvPicPr>
            <a:picLocks noChangeAspect="1" noChangeArrowheads="1"/>
          </p:cNvPicPr>
          <p:nvPr/>
        </p:nvPicPr>
        <p:blipFill>
          <a:blip r:embed="rId4" cstate="print"/>
          <a:srcRect/>
          <a:stretch>
            <a:fillRect/>
          </a:stretch>
        </p:blipFill>
        <p:spPr bwMode="auto">
          <a:xfrm>
            <a:off x="6694488" y="3581400"/>
            <a:ext cx="2449512" cy="3276600"/>
          </a:xfrm>
          <a:prstGeom prst="rect">
            <a:avLst/>
          </a:prstGeom>
          <a:noFill/>
          <a:ln w="9525">
            <a:noFill/>
            <a:miter lim="800000"/>
            <a:headEnd/>
            <a:tailEnd/>
          </a:ln>
        </p:spPr>
      </p:pic>
      <p:pic>
        <p:nvPicPr>
          <p:cNvPr id="35846" name="Picture 18" descr="http://www.nature.org/initiatives/invasivespecies/images/invasives_new_home.jpg"/>
          <p:cNvPicPr>
            <a:picLocks noChangeAspect="1" noChangeArrowheads="1"/>
          </p:cNvPicPr>
          <p:nvPr/>
        </p:nvPicPr>
        <p:blipFill>
          <a:blip r:embed="rId5" cstate="print"/>
          <a:srcRect/>
          <a:stretch>
            <a:fillRect/>
          </a:stretch>
        </p:blipFill>
        <p:spPr bwMode="auto">
          <a:xfrm>
            <a:off x="2362200" y="5186363"/>
            <a:ext cx="4343400" cy="1671637"/>
          </a:xfrm>
          <a:prstGeom prst="rect">
            <a:avLst/>
          </a:prstGeom>
          <a:noFill/>
          <a:ln w="9525">
            <a:noFill/>
            <a:miter lim="800000"/>
            <a:headEnd/>
            <a:tailEnd/>
          </a:ln>
        </p:spPr>
      </p:pic>
      <p:sp>
        <p:nvSpPr>
          <p:cNvPr id="35847"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34</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Stronger partnerships …</a:t>
            </a:r>
          </a:p>
        </p:txBody>
      </p:sp>
      <p:pic>
        <p:nvPicPr>
          <p:cNvPr id="36867" name="Picture 14" descr="Spruce-Fir"/>
          <p:cNvPicPr>
            <a:picLocks noChangeAspect="1" noChangeArrowheads="1"/>
          </p:cNvPicPr>
          <p:nvPr>
            <p:ph idx="1"/>
          </p:nvPr>
        </p:nvPicPr>
        <p:blipFill>
          <a:blip r:embed="rId3" cstate="print"/>
          <a:srcRect/>
          <a:stretch>
            <a:fillRect/>
          </a:stretch>
        </p:blipFill>
        <p:spPr>
          <a:xfrm>
            <a:off x="1143000" y="1524000"/>
            <a:ext cx="7170738" cy="4751388"/>
          </a:xfrm>
          <a:noFill/>
        </p:spPr>
      </p:pic>
      <p:sp>
        <p:nvSpPr>
          <p:cNvPr id="36868" name="TextBox 4"/>
          <p:cNvSpPr txBox="1">
            <a:spLocks noChangeArrowheads="1"/>
          </p:cNvSpPr>
          <p:nvPr/>
        </p:nvSpPr>
        <p:spPr bwMode="auto">
          <a:xfrm>
            <a:off x="1295400" y="4038600"/>
            <a:ext cx="7010400" cy="523875"/>
          </a:xfrm>
          <a:prstGeom prst="rect">
            <a:avLst/>
          </a:prstGeom>
          <a:noFill/>
          <a:ln w="9525">
            <a:noFill/>
            <a:miter lim="800000"/>
            <a:headEnd/>
            <a:tailEnd/>
          </a:ln>
        </p:spPr>
        <p:txBody>
          <a:bodyPr>
            <a:spAutoFit/>
          </a:bodyPr>
          <a:lstStyle/>
          <a:p>
            <a:r>
              <a:rPr lang="en-US" sz="2800"/>
              <a:t>… for the benefit of generations to come.</a:t>
            </a:r>
          </a:p>
        </p:txBody>
      </p:sp>
      <p:sp>
        <p:nvSpPr>
          <p:cNvPr id="36869" name="Text Box 7"/>
          <p:cNvSpPr txBox="1">
            <a:spLocks noChangeArrowheads="1"/>
          </p:cNvSpPr>
          <p:nvPr/>
        </p:nvSpPr>
        <p:spPr bwMode="auto">
          <a:xfrm>
            <a:off x="4343400" y="6491288"/>
            <a:ext cx="609600" cy="366712"/>
          </a:xfrm>
          <a:prstGeom prst="rect">
            <a:avLst/>
          </a:prstGeom>
          <a:noFill/>
          <a:ln w="9525" algn="ctr">
            <a:noFill/>
            <a:miter lim="800000"/>
            <a:headEnd/>
            <a:tailEnd/>
          </a:ln>
        </p:spPr>
        <p:txBody>
          <a:bodyPr>
            <a:spAutoFit/>
          </a:bodyPr>
          <a:lstStyle/>
          <a:p>
            <a:pPr>
              <a:spcBef>
                <a:spcPct val="50000"/>
              </a:spcBef>
            </a:pPr>
            <a:r>
              <a:rPr lang="en-US">
                <a:solidFill>
                  <a:srgbClr val="5F5F5F"/>
                </a:solidFill>
                <a:latin typeface="Times New Roman" pitchFamily="18" charset="0"/>
              </a:rPr>
              <a:t>35</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ravrev4">
  <a:themeElements>
    <a:clrScheme name="Gravrev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fontScheme name="Gravrev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Gravrev4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ravrev4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ravrev4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ravrev4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ravrev4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ravrev4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ravrev4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ravrev4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ravrev4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ravrev4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ravrev4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ravrev4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Gravrev4</Template>
  <TotalTime>9231</TotalTime>
  <Words>3367</Words>
  <Application>Microsoft Office PowerPoint</Application>
  <PresentationFormat>On-screen Show (4:3)</PresentationFormat>
  <Paragraphs>345</Paragraphs>
  <Slides>35</Slides>
  <Notes>35</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1" baseType="lpstr">
      <vt:lpstr>Arial</vt:lpstr>
      <vt:lpstr>Arial Unicode MS</vt:lpstr>
      <vt:lpstr>Times New Roman</vt:lpstr>
      <vt:lpstr>Tempus Sans ITC</vt:lpstr>
      <vt:lpstr>Gravrev4</vt:lpstr>
      <vt:lpstr>Microsoft Photo Editor 3.0 Photo</vt:lpstr>
      <vt:lpstr>The Challenge of Protecting Natural Resources from Invasive Species</vt:lpstr>
      <vt:lpstr>Slide 2</vt:lpstr>
      <vt:lpstr>The National Forests and Grasslands 193 million acres</vt:lpstr>
      <vt:lpstr>America’s Forests 748 million acres</vt:lpstr>
      <vt:lpstr>A Century of Research</vt:lpstr>
      <vt:lpstr>Global Forestry Partnerships</vt:lpstr>
      <vt:lpstr>Slide 7</vt:lpstr>
      <vt:lpstr>Signs of Stress …</vt:lpstr>
      <vt:lpstr>Oak/Chestnut Forest</vt:lpstr>
      <vt:lpstr>Damage to Eastern Forests</vt:lpstr>
      <vt:lpstr>Damage to West Coast Forests</vt:lpstr>
      <vt:lpstr>Economic Impacts</vt:lpstr>
      <vt:lpstr>Emerald Ash Borer</vt:lpstr>
      <vt:lpstr>Whitenose Bat Syndrome</vt:lpstr>
      <vt:lpstr>Social Impacts</vt:lpstr>
      <vt:lpstr>Ecological Impacts</vt:lpstr>
      <vt:lpstr>Forest Service Invasive Species Strategy</vt:lpstr>
      <vt:lpstr>Prevention</vt:lpstr>
      <vt:lpstr>Prevention</vt:lpstr>
      <vt:lpstr>Prevention Challenges</vt:lpstr>
      <vt:lpstr>Early Detection/Rapid Response</vt:lpstr>
      <vt:lpstr>EDRR Challenges</vt:lpstr>
      <vt:lpstr>Control and Management</vt:lpstr>
      <vt:lpstr>Control and Management</vt:lpstr>
      <vt:lpstr>Control and Management</vt:lpstr>
      <vt:lpstr>Control and Management</vt:lpstr>
      <vt:lpstr>Control/Mgt Challenges</vt:lpstr>
      <vt:lpstr>Restoration and Rehabilitation</vt:lpstr>
      <vt:lpstr>Restoration and Rehabilitation</vt:lpstr>
      <vt:lpstr>Restoration Challenges</vt:lpstr>
      <vt:lpstr>Overarching Challenges</vt:lpstr>
      <vt:lpstr>Forest Service Challenges</vt:lpstr>
      <vt:lpstr>Forest Service Challenges</vt:lpstr>
      <vt:lpstr>Forest Service Challenges</vt:lpstr>
      <vt:lpstr>Stronger partnerships …</vt:lpstr>
    </vt:vector>
  </TitlesOfParts>
  <Company>USDA Forest Service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Forest Trends:  Ownership, Markets, and Ecosystem Services</dc:title>
  <dc:creator>FSDefaultUser</dc:creator>
  <cp:lastModifiedBy>Donavan Albert</cp:lastModifiedBy>
  <cp:revision>107</cp:revision>
  <dcterms:created xsi:type="dcterms:W3CDTF">2007-09-07T18:13:47Z</dcterms:created>
  <dcterms:modified xsi:type="dcterms:W3CDTF">2011-01-26T17:55:36Z</dcterms:modified>
</cp:coreProperties>
</file>