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4"/>
  </p:sldMasterIdLst>
  <p:notesMasterIdLst>
    <p:notesMasterId r:id="rId32"/>
  </p:notesMasterIdLst>
  <p:handoutMasterIdLst>
    <p:handoutMasterId r:id="rId33"/>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0" autoAdjust="0"/>
    <p:restoredTop sz="94188" autoAdjust="0"/>
  </p:normalViewPr>
  <p:slideViewPr>
    <p:cSldViewPr snapToGrid="0" showGuides="1">
      <p:cViewPr varScale="1">
        <p:scale>
          <a:sx n="109" d="100"/>
          <a:sy n="109" d="100"/>
        </p:scale>
        <p:origin x="648" y="78"/>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snapToGrid="0" showGuides="1">
      <p:cViewPr varScale="1">
        <p:scale>
          <a:sx n="69" d="100"/>
          <a:sy n="69" d="100"/>
        </p:scale>
        <p:origin x="1968"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0D9673-1A3F-46D5-9086-E074D70FB946}"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75FBFC4E-C36E-4B23-8BE1-06AB22423377}">
      <dgm:prSet phldrT="[Text]" custT="1"/>
      <dgm:spPr>
        <a:xfrm>
          <a:off x="0" y="2490259"/>
          <a:ext cx="1169165" cy="1246415"/>
        </a:xfrm>
        <a:prstGeom prst="rect">
          <a:avLst/>
        </a:prstGeom>
        <a:solidFill>
          <a:srgbClr val="FF7C80"/>
        </a:solidFill>
        <a:ln w="25400" cap="flat" cmpd="sng" algn="ctr">
          <a:solidFill>
            <a:sysClr val="window" lastClr="FFFFFF">
              <a:hueOff val="0"/>
              <a:satOff val="0"/>
              <a:lumOff val="0"/>
              <a:alphaOff val="0"/>
            </a:sysClr>
          </a:solidFill>
          <a:prstDash val="solid"/>
        </a:ln>
        <a:effectLst/>
      </dgm:spPr>
      <dgm:t>
        <a:bodyPr/>
        <a:lstStyle/>
        <a:p>
          <a:pPr>
            <a:buNone/>
          </a:pPr>
          <a:r>
            <a:rPr lang="en-US" sz="1400" b="1">
              <a:solidFill>
                <a:sysClr val="windowText" lastClr="000000"/>
              </a:solidFill>
              <a:latin typeface="Calibri"/>
              <a:ea typeface="+mn-ea"/>
              <a:cs typeface="+mn-cs"/>
            </a:rPr>
            <a:t>Election #1</a:t>
          </a:r>
          <a:endParaRPr lang="en-US" sz="1400" b="1" dirty="0">
            <a:solidFill>
              <a:sysClr val="windowText" lastClr="000000"/>
            </a:solidFill>
            <a:latin typeface="Calibri"/>
            <a:ea typeface="+mn-ea"/>
            <a:cs typeface="+mn-cs"/>
          </a:endParaRPr>
        </a:p>
        <a:p>
          <a:pPr>
            <a:buNone/>
          </a:pPr>
          <a:r>
            <a:rPr lang="en-US" sz="1400" b="1" dirty="0">
              <a:solidFill>
                <a:sysClr val="windowText" lastClr="000000"/>
              </a:solidFill>
              <a:highlight>
                <a:srgbClr val="FFFF00"/>
              </a:highlight>
              <a:latin typeface="Calibri"/>
              <a:ea typeface="+mn-ea"/>
              <a:cs typeface="+mn-cs"/>
            </a:rPr>
            <a:t>1908 or SRS Formula due 8/1</a:t>
          </a:r>
        </a:p>
      </dgm:t>
    </dgm:pt>
    <dgm:pt modelId="{082B390F-FF6F-455C-94DC-3A5F6CDF37A3}" type="parTrans" cxnId="{964F96FC-FBBC-4E3F-BA30-06BFA1AF4153}">
      <dgm:prSet/>
      <dgm:spPr/>
      <dgm:t>
        <a:bodyPr/>
        <a:lstStyle/>
        <a:p>
          <a:endParaRPr lang="en-US"/>
        </a:p>
      </dgm:t>
    </dgm:pt>
    <dgm:pt modelId="{4E15D222-5662-4E48-973F-54F2C3AC2399}" type="sibTrans" cxnId="{964F96FC-FBBC-4E3F-BA30-06BFA1AF4153}">
      <dgm:prSet/>
      <dgm:spPr/>
      <dgm:t>
        <a:bodyPr/>
        <a:lstStyle/>
        <a:p>
          <a:endParaRPr lang="en-US"/>
        </a:p>
      </dgm:t>
    </dgm:pt>
    <dgm:pt modelId="{DABBE8E9-D378-443C-8687-BEFCE0D1421E}">
      <dgm:prSet phldrT="[Text]" custT="1"/>
      <dgm:spPr>
        <a:xfrm>
          <a:off x="1786970" y="1827983"/>
          <a:ext cx="2642621" cy="1295803"/>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SRS Formula Payment </a:t>
          </a:r>
        </a:p>
        <a:p>
          <a:pPr>
            <a:buNone/>
          </a:pPr>
          <a:r>
            <a:rPr lang="en-US" sz="1400" b="1" dirty="0">
              <a:solidFill>
                <a:sysClr val="windowText" lastClr="000000"/>
              </a:solidFill>
              <a:latin typeface="Calibri"/>
              <a:ea typeface="+mn-ea"/>
              <a:cs typeface="+mn-cs"/>
            </a:rPr>
            <a:t>Percent of Total Appropriated SRS Funding</a:t>
          </a:r>
        </a:p>
        <a:p>
          <a:pPr>
            <a:buNone/>
          </a:pPr>
          <a:endParaRPr lang="en-US" sz="900" dirty="0">
            <a:solidFill>
              <a:sysClr val="window" lastClr="FFFFFF"/>
            </a:solidFill>
            <a:latin typeface="Calibri"/>
            <a:ea typeface="+mn-ea"/>
            <a:cs typeface="+mn-cs"/>
          </a:endParaRPr>
        </a:p>
      </dgm:t>
    </dgm:pt>
    <dgm:pt modelId="{2C189F5A-9A9F-4BA2-9DA9-66C22CA0442F}" type="parTrans" cxnId="{AAFE608E-76AF-4514-9174-CC62CF492A62}">
      <dgm:prSet/>
      <dgm:spPr>
        <a:xfrm>
          <a:off x="1207790" y="2475885"/>
          <a:ext cx="579180" cy="637581"/>
        </a:xfrm>
        <a:custGeom>
          <a:avLst/>
          <a:gdLst/>
          <a:ahLst/>
          <a:cxnLst/>
          <a:rect l="0" t="0" r="0" b="0"/>
          <a:pathLst>
            <a:path>
              <a:moveTo>
                <a:pt x="0" y="637581"/>
              </a:moveTo>
              <a:lnTo>
                <a:pt x="289590" y="637581"/>
              </a:lnTo>
              <a:lnTo>
                <a:pt x="289590" y="0"/>
              </a:lnTo>
              <a:lnTo>
                <a:pt x="579180" y="0"/>
              </a:lnTo>
            </a:path>
          </a:pathLst>
        </a:custGeom>
        <a:noFill/>
        <a:ln w="25400" cap="flat" cmpd="sng" algn="ctr">
          <a:solidFill>
            <a:srgbClr val="5B9BD5">
              <a:shade val="6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FFBA8882-99A2-4168-A83B-60033DBE924E}" type="sibTrans" cxnId="{AAFE608E-76AF-4514-9174-CC62CF492A62}">
      <dgm:prSet/>
      <dgm:spPr/>
      <dgm:t>
        <a:bodyPr/>
        <a:lstStyle/>
        <a:p>
          <a:endParaRPr lang="en-US"/>
        </a:p>
      </dgm:t>
    </dgm:pt>
    <dgm:pt modelId="{23F1702A-23C5-4CA4-A290-4DCFF3B33CF2}">
      <dgm:prSet phldrT="[Text]" custT="1"/>
      <dgm:spPr>
        <a:xfrm>
          <a:off x="7629173" y="752239"/>
          <a:ext cx="1467738" cy="988050"/>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Election made between Titles</a:t>
          </a:r>
        </a:p>
      </dgm:t>
    </dgm:pt>
    <dgm:pt modelId="{E078D577-EEC0-48E9-95D7-F5F0E4F99723}" type="parTrans" cxnId="{E2F1E5AF-49C1-4248-B573-38B48F78F73C}">
      <dgm:prSet/>
      <dgm:spPr>
        <a:xfrm>
          <a:off x="7100648" y="1246264"/>
          <a:ext cx="528524" cy="1229620"/>
        </a:xfrm>
        <a:custGeom>
          <a:avLst/>
          <a:gdLst/>
          <a:ahLst/>
          <a:cxnLst/>
          <a:rect l="0" t="0" r="0" b="0"/>
          <a:pathLst>
            <a:path>
              <a:moveTo>
                <a:pt x="0" y="1229620"/>
              </a:moveTo>
              <a:lnTo>
                <a:pt x="264262" y="1229620"/>
              </a:lnTo>
              <a:lnTo>
                <a:pt x="264262" y="0"/>
              </a:lnTo>
              <a:lnTo>
                <a:pt x="528524" y="0"/>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EB7D6E01-3B06-4563-8B82-3C7070A561C3}" type="sibTrans" cxnId="{E2F1E5AF-49C1-4248-B573-38B48F78F73C}">
      <dgm:prSet/>
      <dgm:spPr/>
      <dgm:t>
        <a:bodyPr/>
        <a:lstStyle/>
        <a:p>
          <a:endParaRPr lang="en-US"/>
        </a:p>
      </dgm:t>
    </dgm:pt>
    <dgm:pt modelId="{EE777698-0980-4BE0-8329-C58BB4469451}">
      <dgm:prSet phldrT="[Text]" custT="1"/>
      <dgm:spPr>
        <a:xfrm>
          <a:off x="7629173" y="2853413"/>
          <a:ext cx="1524792" cy="1346117"/>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No election submitted before 9/30</a:t>
          </a:r>
        </a:p>
        <a:p>
          <a:pPr>
            <a:buNone/>
          </a:pPr>
          <a:r>
            <a:rPr lang="en-US" sz="1400" b="1" dirty="0">
              <a:solidFill>
                <a:sysClr val="windowText" lastClr="000000"/>
              </a:solidFill>
              <a:latin typeface="Calibri"/>
              <a:ea typeface="+mn-ea"/>
              <a:cs typeface="+mn-cs"/>
            </a:rPr>
            <a:t>      Default Allocation</a:t>
          </a:r>
          <a:endParaRPr lang="en-US" sz="900" dirty="0">
            <a:solidFill>
              <a:sysClr val="windowText" lastClr="000000"/>
            </a:solidFill>
            <a:latin typeface="Calibri"/>
            <a:ea typeface="+mn-ea"/>
            <a:cs typeface="+mn-cs"/>
          </a:endParaRPr>
        </a:p>
      </dgm:t>
    </dgm:pt>
    <dgm:pt modelId="{21B30F72-514E-471B-BEF4-CE880C1A8A9A}" type="parTrans" cxnId="{3877B3C6-A4DC-4613-BC02-947AA4EF05CC}">
      <dgm:prSet/>
      <dgm:spPr>
        <a:xfrm>
          <a:off x="7100648" y="2475885"/>
          <a:ext cx="528524" cy="1050587"/>
        </a:xfrm>
        <a:custGeom>
          <a:avLst/>
          <a:gdLst/>
          <a:ahLst/>
          <a:cxnLst/>
          <a:rect l="0" t="0" r="0" b="0"/>
          <a:pathLst>
            <a:path>
              <a:moveTo>
                <a:pt x="0" y="0"/>
              </a:moveTo>
              <a:lnTo>
                <a:pt x="264262" y="0"/>
              </a:lnTo>
              <a:lnTo>
                <a:pt x="264262" y="1050587"/>
              </a:lnTo>
              <a:lnTo>
                <a:pt x="528524" y="1050587"/>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005F6667-8F87-4ACB-933B-F65D8E0A0FD4}" type="sibTrans" cxnId="{3877B3C6-A4DC-4613-BC02-947AA4EF05CC}">
      <dgm:prSet/>
      <dgm:spPr/>
      <dgm:t>
        <a:bodyPr/>
        <a:lstStyle/>
        <a:p>
          <a:endParaRPr lang="en-US"/>
        </a:p>
      </dgm:t>
    </dgm:pt>
    <dgm:pt modelId="{5AD5D9BB-269D-4930-B078-6F1C0E5A087B}">
      <dgm:prSet phldrT="[Text]" custT="1"/>
      <dgm:spPr>
        <a:xfrm>
          <a:off x="1786970" y="3325206"/>
          <a:ext cx="2642621" cy="1359886"/>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1908 Receipts Payment</a:t>
          </a:r>
        </a:p>
        <a:p>
          <a:pPr>
            <a:buNone/>
          </a:pPr>
          <a:r>
            <a:rPr lang="en-US" sz="1400" b="1" dirty="0">
              <a:solidFill>
                <a:sysClr val="windowText" lastClr="000000"/>
              </a:solidFill>
              <a:latin typeface="Calibri"/>
              <a:ea typeface="+mn-ea"/>
              <a:cs typeface="+mn-cs"/>
            </a:rPr>
            <a:t>25% of 7 year rolling average available receipts</a:t>
          </a:r>
        </a:p>
      </dgm:t>
    </dgm:pt>
    <dgm:pt modelId="{D7C2E935-D9D1-4541-BFF3-7D61C9770201}" type="parTrans" cxnId="{05B772BE-83F7-4770-8AC0-8EC6EAA46F4E}">
      <dgm:prSet/>
      <dgm:spPr>
        <a:xfrm>
          <a:off x="1207790" y="3113466"/>
          <a:ext cx="579180" cy="891682"/>
        </a:xfrm>
        <a:custGeom>
          <a:avLst/>
          <a:gdLst/>
          <a:ahLst/>
          <a:cxnLst/>
          <a:rect l="0" t="0" r="0" b="0"/>
          <a:pathLst>
            <a:path>
              <a:moveTo>
                <a:pt x="0" y="0"/>
              </a:moveTo>
              <a:lnTo>
                <a:pt x="289590" y="0"/>
              </a:lnTo>
              <a:lnTo>
                <a:pt x="289590" y="891682"/>
              </a:lnTo>
              <a:lnTo>
                <a:pt x="579180" y="891682"/>
              </a:lnTo>
            </a:path>
          </a:pathLst>
        </a:custGeom>
        <a:noFill/>
        <a:ln w="25400" cap="flat" cmpd="sng" algn="ctr">
          <a:solidFill>
            <a:srgbClr val="5B9BD5">
              <a:shade val="6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4F0AD70B-4353-4E64-A024-1377D1229D71}" type="sibTrans" cxnId="{05B772BE-83F7-4770-8AC0-8EC6EAA46F4E}">
      <dgm:prSet/>
      <dgm:spPr/>
      <dgm:t>
        <a:bodyPr/>
        <a:lstStyle/>
        <a:p>
          <a:endParaRPr lang="en-US"/>
        </a:p>
      </dgm:t>
    </dgm:pt>
    <dgm:pt modelId="{5FF96E84-B090-4305-B165-D1FFAFC2AFF6}">
      <dgm:prSet phldrT="[Text]" custT="1"/>
      <dgm:spPr>
        <a:xfrm>
          <a:off x="4986736" y="3304588"/>
          <a:ext cx="1937306" cy="1415591"/>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Receipts are disbursed</a:t>
          </a:r>
        </a:p>
      </dgm:t>
    </dgm:pt>
    <dgm:pt modelId="{B3589F45-ADD1-400A-B910-CF849ADAE906}" type="parTrans" cxnId="{E56C291E-3837-4707-94E1-E5F1D866D88B}">
      <dgm:prSet/>
      <dgm:spPr>
        <a:xfrm>
          <a:off x="4429592" y="3959429"/>
          <a:ext cx="557143" cy="91440"/>
        </a:xfrm>
        <a:custGeom>
          <a:avLst/>
          <a:gdLst/>
          <a:ahLst/>
          <a:cxnLst/>
          <a:rect l="0" t="0" r="0" b="0"/>
          <a:pathLst>
            <a:path>
              <a:moveTo>
                <a:pt x="0" y="45720"/>
              </a:moveTo>
              <a:lnTo>
                <a:pt x="278571" y="45720"/>
              </a:lnTo>
              <a:lnTo>
                <a:pt x="278571" y="52954"/>
              </a:lnTo>
              <a:lnTo>
                <a:pt x="557143" y="52954"/>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FCE8DD34-B318-4CE1-9F63-9B46D0F54B63}" type="sibTrans" cxnId="{E56C291E-3837-4707-94E1-E5F1D866D88B}">
      <dgm:prSet/>
      <dgm:spPr/>
      <dgm:t>
        <a:bodyPr/>
        <a:lstStyle/>
        <a:p>
          <a:endParaRPr lang="en-US"/>
        </a:p>
      </dgm:t>
    </dgm:pt>
    <dgm:pt modelId="{4B918942-3319-4826-BD28-3BE677FF5E02}">
      <dgm:prSet phldrT="[Text]" custT="1"/>
      <dgm:spPr>
        <a:xfrm>
          <a:off x="9769941" y="0"/>
          <a:ext cx="1953135" cy="1043883"/>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Title I and Title III Disbursed to State/County</a:t>
          </a:r>
        </a:p>
      </dgm:t>
    </dgm:pt>
    <dgm:pt modelId="{E3E8983A-C543-468B-BD8D-7980952630F5}" type="parTrans" cxnId="{BAF2C914-0147-4C64-AC4F-7B9EFF72CE38}">
      <dgm:prSet/>
      <dgm:spPr>
        <a:xfrm>
          <a:off x="9096911" y="521941"/>
          <a:ext cx="673029" cy="724322"/>
        </a:xfrm>
        <a:custGeom>
          <a:avLst/>
          <a:gdLst/>
          <a:ahLst/>
          <a:cxnLst/>
          <a:rect l="0" t="0" r="0" b="0"/>
          <a:pathLst>
            <a:path>
              <a:moveTo>
                <a:pt x="0" y="724322"/>
              </a:moveTo>
              <a:lnTo>
                <a:pt x="336514" y="724322"/>
              </a:lnTo>
              <a:lnTo>
                <a:pt x="336514" y="0"/>
              </a:lnTo>
              <a:lnTo>
                <a:pt x="673029" y="0"/>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ED9B3E2E-F173-410B-9669-730A8B209C9F}" type="sibTrans" cxnId="{BAF2C914-0147-4C64-AC4F-7B9EFF72CE38}">
      <dgm:prSet/>
      <dgm:spPr/>
      <dgm:t>
        <a:bodyPr/>
        <a:lstStyle/>
        <a:p>
          <a:endParaRPr lang="en-US"/>
        </a:p>
      </dgm:t>
    </dgm:pt>
    <dgm:pt modelId="{AC86A6AA-8CE1-4AB6-9314-0EB043EAD6D2}">
      <dgm:prSet phldrT="[Text]" custT="1"/>
      <dgm:spPr>
        <a:xfrm>
          <a:off x="9781437" y="1319166"/>
          <a:ext cx="1941639" cy="1099499"/>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Title II Held by FS </a:t>
          </a:r>
        </a:p>
        <a:p>
          <a:pPr>
            <a:buNone/>
          </a:pPr>
          <a:r>
            <a:rPr lang="en-US" sz="1400" b="1" dirty="0">
              <a:solidFill>
                <a:sysClr val="windowText" lastClr="000000"/>
              </a:solidFill>
              <a:latin typeface="Calibri"/>
              <a:ea typeface="+mn-ea"/>
              <a:cs typeface="+mn-cs"/>
            </a:rPr>
            <a:t>Resource Advisory Committee determines projects</a:t>
          </a:r>
        </a:p>
      </dgm:t>
    </dgm:pt>
    <dgm:pt modelId="{3D45F7C9-A7C2-4C60-AB7B-92675B88FC46}" type="parTrans" cxnId="{B206F5FB-EF73-4F3D-BFE6-2D4BFE620A69}">
      <dgm:prSet/>
      <dgm:spPr>
        <a:xfrm>
          <a:off x="9096911" y="1246264"/>
          <a:ext cx="684525" cy="622651"/>
        </a:xfrm>
        <a:custGeom>
          <a:avLst/>
          <a:gdLst/>
          <a:ahLst/>
          <a:cxnLst/>
          <a:rect l="0" t="0" r="0" b="0"/>
          <a:pathLst>
            <a:path>
              <a:moveTo>
                <a:pt x="0" y="0"/>
              </a:moveTo>
              <a:lnTo>
                <a:pt x="342262" y="0"/>
              </a:lnTo>
              <a:lnTo>
                <a:pt x="342262" y="622651"/>
              </a:lnTo>
              <a:lnTo>
                <a:pt x="684525" y="622651"/>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33910A10-63DE-4E35-B8CC-0BCC182BC713}" type="sibTrans" cxnId="{B206F5FB-EF73-4F3D-BFE6-2D4BFE620A69}">
      <dgm:prSet/>
      <dgm:spPr/>
      <dgm:t>
        <a:bodyPr/>
        <a:lstStyle/>
        <a:p>
          <a:endParaRPr lang="en-US"/>
        </a:p>
      </dgm:t>
    </dgm:pt>
    <dgm:pt modelId="{FE179A91-1B8F-414D-B4B8-4E2A6BFC8C9A}">
      <dgm:prSet phldrT="[Text]" custT="1"/>
      <dgm:spPr>
        <a:xfrm>
          <a:off x="9694521" y="2620085"/>
          <a:ext cx="2028555" cy="805677"/>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Title I 80% of allocation Disbursed to State/County</a:t>
          </a:r>
        </a:p>
      </dgm:t>
    </dgm:pt>
    <dgm:pt modelId="{6B84E3EF-CD48-433D-B10D-12D554996AC2}" type="parTrans" cxnId="{8E9F044B-BDE5-4E84-B560-DFAE803D6BB3}">
      <dgm:prSet/>
      <dgm:spPr>
        <a:xfrm>
          <a:off x="9153965" y="3022924"/>
          <a:ext cx="540555" cy="503548"/>
        </a:xfrm>
        <a:custGeom>
          <a:avLst/>
          <a:gdLst/>
          <a:ahLst/>
          <a:cxnLst/>
          <a:rect l="0" t="0" r="0" b="0"/>
          <a:pathLst>
            <a:path>
              <a:moveTo>
                <a:pt x="0" y="503548"/>
              </a:moveTo>
              <a:lnTo>
                <a:pt x="270277" y="503548"/>
              </a:lnTo>
              <a:lnTo>
                <a:pt x="270277" y="0"/>
              </a:lnTo>
              <a:lnTo>
                <a:pt x="540555" y="0"/>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78A0049D-19E3-4891-8DD0-28B4F63720E3}" type="sibTrans" cxnId="{8E9F044B-BDE5-4E84-B560-DFAE803D6BB3}">
      <dgm:prSet/>
      <dgm:spPr/>
      <dgm:t>
        <a:bodyPr/>
        <a:lstStyle/>
        <a:p>
          <a:endParaRPr lang="en-US"/>
        </a:p>
      </dgm:t>
    </dgm:pt>
    <dgm:pt modelId="{84E416A9-E2F9-4DFF-BD0A-11FA1C08CB45}">
      <dgm:prSet phldrT="[Text]" custT="1"/>
      <dgm:spPr>
        <a:xfrm>
          <a:off x="9682490" y="3627182"/>
          <a:ext cx="1931175" cy="805677"/>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Title II 20% of allocation</a:t>
          </a:r>
        </a:p>
        <a:p>
          <a:pPr>
            <a:buNone/>
          </a:pPr>
          <a:r>
            <a:rPr lang="en-US" sz="1400" b="1" dirty="0">
              <a:solidFill>
                <a:sysClr val="windowText" lastClr="000000"/>
              </a:solidFill>
              <a:latin typeface="Calibri"/>
              <a:ea typeface="+mn-ea"/>
              <a:cs typeface="+mn-cs"/>
            </a:rPr>
            <a:t>Funds held by FS for USDA </a:t>
          </a:r>
        </a:p>
      </dgm:t>
    </dgm:pt>
    <dgm:pt modelId="{68D23263-D210-4FAB-9782-47F8A445D6AD}" type="parTrans" cxnId="{E0B1EF6E-4098-4DC9-AEE1-305A97C8946C}">
      <dgm:prSet/>
      <dgm:spPr>
        <a:xfrm>
          <a:off x="9153965" y="3526472"/>
          <a:ext cx="528524" cy="503548"/>
        </a:xfrm>
        <a:custGeom>
          <a:avLst/>
          <a:gdLst/>
          <a:ahLst/>
          <a:cxnLst/>
          <a:rect l="0" t="0" r="0" b="0"/>
          <a:pathLst>
            <a:path>
              <a:moveTo>
                <a:pt x="0" y="0"/>
              </a:moveTo>
              <a:lnTo>
                <a:pt x="264262" y="0"/>
              </a:lnTo>
              <a:lnTo>
                <a:pt x="264262" y="503548"/>
              </a:lnTo>
              <a:lnTo>
                <a:pt x="528524" y="503548"/>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0F15AAFC-DCB0-45E1-976F-4A6707A6D34E}" type="sibTrans" cxnId="{E0B1EF6E-4098-4DC9-AEE1-305A97C8946C}">
      <dgm:prSet/>
      <dgm:spPr/>
      <dgm:t>
        <a:bodyPr/>
        <a:lstStyle/>
        <a:p>
          <a:endParaRPr lang="en-US"/>
        </a:p>
      </dgm:t>
    </dgm:pt>
    <dgm:pt modelId="{81B68DBD-2776-4BD5-9F77-BA3FE7C87BBB}">
      <dgm:prSet phldrT="[Text]" custT="1"/>
      <dgm:spPr>
        <a:xfrm>
          <a:off x="4958116" y="1984929"/>
          <a:ext cx="2142532" cy="981911"/>
        </a:xfrm>
        <a:prstGeom prst="rect">
          <a:avLst/>
        </a:prstGeom>
        <a:solidFill>
          <a:srgbClr val="92D050"/>
        </a:solidFill>
        <a:ln w="25400" cap="flat" cmpd="sng" algn="ctr">
          <a:solidFill>
            <a:sysClr val="window" lastClr="FFFFFF">
              <a:hueOff val="0"/>
              <a:satOff val="0"/>
              <a:lumOff val="0"/>
              <a:alphaOff val="0"/>
            </a:sysClr>
          </a:solidFill>
          <a:prstDash val="solid"/>
        </a:ln>
        <a:effectLst/>
      </dgm:spPr>
      <dgm:t>
        <a:bodyPr/>
        <a:lstStyle/>
        <a:p>
          <a:pPr>
            <a:buNone/>
          </a:pPr>
          <a:r>
            <a:rPr lang="en-US" sz="1400" b="1" dirty="0">
              <a:solidFill>
                <a:sysClr val="windowText" lastClr="000000"/>
              </a:solidFill>
              <a:latin typeface="Calibri"/>
              <a:ea typeface="+mn-ea"/>
              <a:cs typeface="+mn-cs"/>
            </a:rPr>
            <a:t>Election #2 </a:t>
          </a:r>
        </a:p>
        <a:p>
          <a:pPr>
            <a:buNone/>
          </a:pPr>
          <a:r>
            <a:rPr lang="en-US" sz="1400" b="1" dirty="0">
              <a:solidFill>
                <a:sysClr val="windowText" lastClr="000000"/>
              </a:solidFill>
              <a:highlight>
                <a:srgbClr val="FFFF00"/>
              </a:highlight>
              <a:latin typeface="Calibri"/>
              <a:ea typeface="+mn-ea"/>
              <a:cs typeface="+mn-cs"/>
            </a:rPr>
            <a:t>Allocation between Titles due 9/30</a:t>
          </a:r>
        </a:p>
      </dgm:t>
    </dgm:pt>
    <dgm:pt modelId="{845BAD11-95DB-47BE-9EB9-39C65803FCA0}" type="parTrans" cxnId="{B36A5B95-24B6-411F-9C0B-0C1B25ECB96F}">
      <dgm:prSet/>
      <dgm:spPr>
        <a:xfrm>
          <a:off x="4429592" y="2430165"/>
          <a:ext cx="528524" cy="91440"/>
        </a:xfrm>
        <a:custGeom>
          <a:avLst/>
          <a:gdLst/>
          <a:ahLst/>
          <a:cxnLst/>
          <a:rect l="0" t="0" r="0" b="0"/>
          <a:pathLst>
            <a:path>
              <a:moveTo>
                <a:pt x="0" y="45720"/>
              </a:moveTo>
              <a:lnTo>
                <a:pt x="528524" y="45720"/>
              </a:lnTo>
            </a:path>
          </a:pathLst>
        </a:custGeom>
        <a:noFill/>
        <a:ln w="25400" cap="flat" cmpd="sng" algn="ctr">
          <a:solidFill>
            <a:srgbClr val="5B9BD5">
              <a:shade val="80000"/>
              <a:hueOff val="0"/>
              <a:satOff val="0"/>
              <a:lumOff val="0"/>
              <a:alphaOff val="0"/>
            </a:srgbClr>
          </a:solidFill>
          <a:prstDash val="solid"/>
        </a:ln>
        <a:effectLst/>
      </dgm:spPr>
      <dgm:t>
        <a:bodyPr/>
        <a:lstStyle/>
        <a:p>
          <a:pPr>
            <a:buNone/>
          </a:pPr>
          <a:endParaRPr lang="en-US" dirty="0">
            <a:solidFill>
              <a:sysClr val="windowText" lastClr="000000">
                <a:hueOff val="0"/>
                <a:satOff val="0"/>
                <a:lumOff val="0"/>
                <a:alphaOff val="0"/>
              </a:sysClr>
            </a:solidFill>
            <a:latin typeface="Calibri"/>
            <a:ea typeface="+mn-ea"/>
            <a:cs typeface="+mn-cs"/>
          </a:endParaRPr>
        </a:p>
      </dgm:t>
    </dgm:pt>
    <dgm:pt modelId="{5CBFBDF0-8B80-4D65-884B-5A2B0B940088}" type="sibTrans" cxnId="{B36A5B95-24B6-411F-9C0B-0C1B25ECB96F}">
      <dgm:prSet/>
      <dgm:spPr/>
      <dgm:t>
        <a:bodyPr/>
        <a:lstStyle/>
        <a:p>
          <a:endParaRPr lang="en-US"/>
        </a:p>
      </dgm:t>
    </dgm:pt>
    <dgm:pt modelId="{FABE5B2F-EC79-4C97-A676-9BF61DEC656F}" type="pres">
      <dgm:prSet presAssocID="{EC0D9673-1A3F-46D5-9086-E074D70FB946}" presName="Name0" presStyleCnt="0">
        <dgm:presLayoutVars>
          <dgm:chPref val="1"/>
          <dgm:dir/>
          <dgm:animOne val="branch"/>
          <dgm:animLvl val="lvl"/>
          <dgm:resizeHandles val="exact"/>
        </dgm:presLayoutVars>
      </dgm:prSet>
      <dgm:spPr/>
    </dgm:pt>
    <dgm:pt modelId="{6ED994A1-CBAC-4E01-AD7B-AC305B514948}" type="pres">
      <dgm:prSet presAssocID="{75FBFC4E-C36E-4B23-8BE1-06AB22423377}" presName="root1" presStyleCnt="0"/>
      <dgm:spPr/>
    </dgm:pt>
    <dgm:pt modelId="{F711DA93-B1C2-4905-A9B2-93E031196BD3}" type="pres">
      <dgm:prSet presAssocID="{75FBFC4E-C36E-4B23-8BE1-06AB22423377}" presName="LevelOneTextNode" presStyleLbl="node0" presStyleIdx="0" presStyleCnt="1" custAng="5400000" custScaleX="154704" custScaleY="27572" custLinFactNeighborX="-24200" custLinFactNeighborY="-3374">
        <dgm:presLayoutVars>
          <dgm:chPref val="3"/>
        </dgm:presLayoutVars>
      </dgm:prSet>
      <dgm:spPr/>
    </dgm:pt>
    <dgm:pt modelId="{32DF3E3B-CB6A-4A9C-8237-5E26B257D84E}" type="pres">
      <dgm:prSet presAssocID="{75FBFC4E-C36E-4B23-8BE1-06AB22423377}" presName="level2hierChild" presStyleCnt="0"/>
      <dgm:spPr/>
    </dgm:pt>
    <dgm:pt modelId="{A4CB727E-4B06-45C5-86BE-453A34BF77CF}" type="pres">
      <dgm:prSet presAssocID="{2C189F5A-9A9F-4BA2-9DA9-66C22CA0442F}" presName="conn2-1" presStyleLbl="parChTrans1D2" presStyleIdx="0" presStyleCnt="2"/>
      <dgm:spPr/>
    </dgm:pt>
    <dgm:pt modelId="{50FAFEF1-C908-4AA0-AFA7-1E424FC4E2E1}" type="pres">
      <dgm:prSet presAssocID="{2C189F5A-9A9F-4BA2-9DA9-66C22CA0442F}" presName="connTx" presStyleLbl="parChTrans1D2" presStyleIdx="0" presStyleCnt="2"/>
      <dgm:spPr/>
    </dgm:pt>
    <dgm:pt modelId="{5B1FE7F2-1CC9-463C-AEEB-8D761F9ECC75}" type="pres">
      <dgm:prSet presAssocID="{DABBE8E9-D378-443C-8687-BEFCE0D1421E}" presName="root2" presStyleCnt="0"/>
      <dgm:spPr/>
    </dgm:pt>
    <dgm:pt modelId="{559F3258-E500-458F-B8F0-C06DC36D00A7}" type="pres">
      <dgm:prSet presAssocID="{DABBE8E9-D378-443C-8687-BEFCE0D1421E}" presName="LevelTwoTextNode" presStyleLbl="node2" presStyleIdx="0" presStyleCnt="2" custScaleY="160834">
        <dgm:presLayoutVars>
          <dgm:chPref val="3"/>
        </dgm:presLayoutVars>
      </dgm:prSet>
      <dgm:spPr/>
    </dgm:pt>
    <dgm:pt modelId="{36E8EFC0-DC83-4E4E-A0D6-C68CC24658F5}" type="pres">
      <dgm:prSet presAssocID="{DABBE8E9-D378-443C-8687-BEFCE0D1421E}" presName="level3hierChild" presStyleCnt="0"/>
      <dgm:spPr/>
    </dgm:pt>
    <dgm:pt modelId="{330E9AE3-AF9A-4470-BC08-76C7B2250054}" type="pres">
      <dgm:prSet presAssocID="{845BAD11-95DB-47BE-9EB9-39C65803FCA0}" presName="conn2-1" presStyleLbl="parChTrans1D3" presStyleIdx="0" presStyleCnt="2"/>
      <dgm:spPr/>
    </dgm:pt>
    <dgm:pt modelId="{752A1461-19CE-4658-A788-3BD97E678DC7}" type="pres">
      <dgm:prSet presAssocID="{845BAD11-95DB-47BE-9EB9-39C65803FCA0}" presName="connTx" presStyleLbl="parChTrans1D3" presStyleIdx="0" presStyleCnt="2"/>
      <dgm:spPr/>
    </dgm:pt>
    <dgm:pt modelId="{C5DC5406-FB12-4F4E-A79B-2158F652CB08}" type="pres">
      <dgm:prSet presAssocID="{81B68DBD-2776-4BD5-9F77-BA3FE7C87BBB}" presName="root2" presStyleCnt="0"/>
      <dgm:spPr/>
    </dgm:pt>
    <dgm:pt modelId="{BA25F0DC-D866-47AE-8C5D-D33AA8A07A0E}" type="pres">
      <dgm:prSet presAssocID="{81B68DBD-2776-4BD5-9F77-BA3FE7C87BBB}" presName="LevelTwoTextNode" presStyleLbl="node3" presStyleIdx="0" presStyleCnt="2" custScaleX="81076" custScaleY="121874">
        <dgm:presLayoutVars>
          <dgm:chPref val="3"/>
        </dgm:presLayoutVars>
      </dgm:prSet>
      <dgm:spPr/>
    </dgm:pt>
    <dgm:pt modelId="{A01B0874-6436-400A-A360-B084B0D2A258}" type="pres">
      <dgm:prSet presAssocID="{81B68DBD-2776-4BD5-9F77-BA3FE7C87BBB}" presName="level3hierChild" presStyleCnt="0"/>
      <dgm:spPr/>
    </dgm:pt>
    <dgm:pt modelId="{80389E79-C45B-47F5-9EA4-D3DC3D25EC9E}" type="pres">
      <dgm:prSet presAssocID="{E078D577-EEC0-48E9-95D7-F5F0E4F99723}" presName="conn2-1" presStyleLbl="parChTrans1D4" presStyleIdx="0" presStyleCnt="6"/>
      <dgm:spPr/>
    </dgm:pt>
    <dgm:pt modelId="{C66F0166-8E9B-4530-983E-768C39566ED9}" type="pres">
      <dgm:prSet presAssocID="{E078D577-EEC0-48E9-95D7-F5F0E4F99723}" presName="connTx" presStyleLbl="parChTrans1D4" presStyleIdx="0" presStyleCnt="6"/>
      <dgm:spPr/>
    </dgm:pt>
    <dgm:pt modelId="{FD48FA4E-C61C-4E17-AFA0-F18FA89CE820}" type="pres">
      <dgm:prSet presAssocID="{23F1702A-23C5-4CA4-A290-4DCFF3B33CF2}" presName="root2" presStyleCnt="0"/>
      <dgm:spPr/>
    </dgm:pt>
    <dgm:pt modelId="{D8484145-C926-4C84-90DC-3A32CF1A547F}" type="pres">
      <dgm:prSet presAssocID="{23F1702A-23C5-4CA4-A290-4DCFF3B33CF2}" presName="LevelTwoTextNode" presStyleLbl="node4" presStyleIdx="0" presStyleCnt="6" custScaleX="55541" custScaleY="122636">
        <dgm:presLayoutVars>
          <dgm:chPref val="3"/>
        </dgm:presLayoutVars>
      </dgm:prSet>
      <dgm:spPr/>
    </dgm:pt>
    <dgm:pt modelId="{AF6BF5B3-302F-42FE-A0DE-3D0C5A564155}" type="pres">
      <dgm:prSet presAssocID="{23F1702A-23C5-4CA4-A290-4DCFF3B33CF2}" presName="level3hierChild" presStyleCnt="0"/>
      <dgm:spPr/>
    </dgm:pt>
    <dgm:pt modelId="{DF60551D-0B9F-4F98-969C-A601EB4FA1EB}" type="pres">
      <dgm:prSet presAssocID="{E3E8983A-C543-468B-BD8D-7980952630F5}" presName="conn2-1" presStyleLbl="parChTrans1D4" presStyleIdx="1" presStyleCnt="6"/>
      <dgm:spPr/>
    </dgm:pt>
    <dgm:pt modelId="{5F4C6810-C09F-4256-923F-8107E8F1E5DE}" type="pres">
      <dgm:prSet presAssocID="{E3E8983A-C543-468B-BD8D-7980952630F5}" presName="connTx" presStyleLbl="parChTrans1D4" presStyleIdx="1" presStyleCnt="6"/>
      <dgm:spPr/>
    </dgm:pt>
    <dgm:pt modelId="{A56DE08E-674A-4FEB-853E-C62E0CFA1EBA}" type="pres">
      <dgm:prSet presAssocID="{4B918942-3319-4826-BD28-3BE677FF5E02}" presName="root2" presStyleCnt="0"/>
      <dgm:spPr/>
    </dgm:pt>
    <dgm:pt modelId="{50714E23-5F4D-403C-B18C-52FD07B03823}" type="pres">
      <dgm:prSet presAssocID="{4B918942-3319-4826-BD28-3BE677FF5E02}" presName="LevelTwoTextNode" presStyleLbl="node4" presStyleIdx="1" presStyleCnt="6" custScaleX="73909" custScaleY="129566" custLinFactNeighborX="29465" custLinFactNeighborY="-34154">
        <dgm:presLayoutVars>
          <dgm:chPref val="3"/>
        </dgm:presLayoutVars>
      </dgm:prSet>
      <dgm:spPr/>
    </dgm:pt>
    <dgm:pt modelId="{DFB34DF3-AAA3-4EBA-A63C-F9D037473753}" type="pres">
      <dgm:prSet presAssocID="{4B918942-3319-4826-BD28-3BE677FF5E02}" presName="level3hierChild" presStyleCnt="0"/>
      <dgm:spPr/>
    </dgm:pt>
    <dgm:pt modelId="{036C2CC3-DF87-4777-AAC5-A019456BF445}" type="pres">
      <dgm:prSet presAssocID="{3D45F7C9-A7C2-4C60-AB7B-92675B88FC46}" presName="conn2-1" presStyleLbl="parChTrans1D4" presStyleIdx="2" presStyleCnt="6"/>
      <dgm:spPr/>
    </dgm:pt>
    <dgm:pt modelId="{F57CD8B5-58C8-49E9-890D-97C21073E165}" type="pres">
      <dgm:prSet presAssocID="{3D45F7C9-A7C2-4C60-AB7B-92675B88FC46}" presName="connTx" presStyleLbl="parChTrans1D4" presStyleIdx="2" presStyleCnt="6"/>
      <dgm:spPr/>
    </dgm:pt>
    <dgm:pt modelId="{0C485B36-1409-475E-8ABE-BFDC96480A81}" type="pres">
      <dgm:prSet presAssocID="{AC86A6AA-8CE1-4AB6-9314-0EB043EAD6D2}" presName="root2" presStyleCnt="0"/>
      <dgm:spPr/>
    </dgm:pt>
    <dgm:pt modelId="{976F0B60-9593-4585-88F0-F4F6EF9BE5C9}" type="pres">
      <dgm:prSet presAssocID="{AC86A6AA-8CE1-4AB6-9314-0EB043EAD6D2}" presName="LevelTwoTextNode" presStyleLbl="node4" presStyleIdx="2" presStyleCnt="6" custScaleX="73474" custScaleY="136469" custLinFactNeighborX="27770">
        <dgm:presLayoutVars>
          <dgm:chPref val="3"/>
        </dgm:presLayoutVars>
      </dgm:prSet>
      <dgm:spPr/>
    </dgm:pt>
    <dgm:pt modelId="{9F599B70-63F5-4F91-A8FF-1F3FE7DDCCEA}" type="pres">
      <dgm:prSet presAssocID="{AC86A6AA-8CE1-4AB6-9314-0EB043EAD6D2}" presName="level3hierChild" presStyleCnt="0"/>
      <dgm:spPr/>
    </dgm:pt>
    <dgm:pt modelId="{B6B59827-117C-44CD-A812-525724DE867C}" type="pres">
      <dgm:prSet presAssocID="{21B30F72-514E-471B-BEF4-CE880C1A8A9A}" presName="conn2-1" presStyleLbl="parChTrans1D4" presStyleIdx="3" presStyleCnt="6"/>
      <dgm:spPr/>
    </dgm:pt>
    <dgm:pt modelId="{8A9AB84C-62A4-420C-A63C-72DC0A889040}" type="pres">
      <dgm:prSet presAssocID="{21B30F72-514E-471B-BEF4-CE880C1A8A9A}" presName="connTx" presStyleLbl="parChTrans1D4" presStyleIdx="3" presStyleCnt="6"/>
      <dgm:spPr/>
    </dgm:pt>
    <dgm:pt modelId="{AA3FBCEA-B770-4EA5-BA0C-9CAEF1F3DC3A}" type="pres">
      <dgm:prSet presAssocID="{EE777698-0980-4BE0-8329-C58BB4469451}" presName="root2" presStyleCnt="0"/>
      <dgm:spPr/>
    </dgm:pt>
    <dgm:pt modelId="{D281F40B-FCCC-4AC1-8A10-4331CBE1257C}" type="pres">
      <dgm:prSet presAssocID="{EE777698-0980-4BE0-8329-C58BB4469451}" presName="LevelTwoTextNode" presStyleLbl="node4" presStyleIdx="3" presStyleCnt="6" custScaleX="57700" custScaleY="167079">
        <dgm:presLayoutVars>
          <dgm:chPref val="3"/>
        </dgm:presLayoutVars>
      </dgm:prSet>
      <dgm:spPr/>
    </dgm:pt>
    <dgm:pt modelId="{9961CAB4-A6A9-45D0-B0F1-61707D6783B5}" type="pres">
      <dgm:prSet presAssocID="{EE777698-0980-4BE0-8329-C58BB4469451}" presName="level3hierChild" presStyleCnt="0"/>
      <dgm:spPr/>
    </dgm:pt>
    <dgm:pt modelId="{013E088F-2D5E-4BC8-8440-1C4D50DA00A2}" type="pres">
      <dgm:prSet presAssocID="{6B84E3EF-CD48-433D-B10D-12D554996AC2}" presName="conn2-1" presStyleLbl="parChTrans1D4" presStyleIdx="4" presStyleCnt="6"/>
      <dgm:spPr/>
    </dgm:pt>
    <dgm:pt modelId="{F53051D7-E92B-4E5F-A102-EA3AD69CD506}" type="pres">
      <dgm:prSet presAssocID="{6B84E3EF-CD48-433D-B10D-12D554996AC2}" presName="connTx" presStyleLbl="parChTrans1D4" presStyleIdx="4" presStyleCnt="6"/>
      <dgm:spPr/>
    </dgm:pt>
    <dgm:pt modelId="{8CBC0954-EDEC-4293-8A50-AE32AD224419}" type="pres">
      <dgm:prSet presAssocID="{FE179A91-1B8F-414D-B4B8-4E2A6BFC8C9A}" presName="root2" presStyleCnt="0"/>
      <dgm:spPr/>
    </dgm:pt>
    <dgm:pt modelId="{4E61D9CE-5874-4163-B814-BEA97AA348B8}" type="pres">
      <dgm:prSet presAssocID="{FE179A91-1B8F-414D-B4B8-4E2A6BFC8C9A}" presName="LevelTwoTextNode" presStyleLbl="node4" presStyleIdx="4" presStyleCnt="6" custScaleX="76763" custLinFactNeighborX="23211">
        <dgm:presLayoutVars>
          <dgm:chPref val="3"/>
        </dgm:presLayoutVars>
      </dgm:prSet>
      <dgm:spPr/>
    </dgm:pt>
    <dgm:pt modelId="{E46279EC-9FDC-4D21-A325-C961A2D81C03}" type="pres">
      <dgm:prSet presAssocID="{FE179A91-1B8F-414D-B4B8-4E2A6BFC8C9A}" presName="level3hierChild" presStyleCnt="0"/>
      <dgm:spPr/>
    </dgm:pt>
    <dgm:pt modelId="{64CF1E95-E331-4822-88E6-9CF9A3C971DB}" type="pres">
      <dgm:prSet presAssocID="{68D23263-D210-4FAB-9782-47F8A445D6AD}" presName="conn2-1" presStyleLbl="parChTrans1D4" presStyleIdx="5" presStyleCnt="6"/>
      <dgm:spPr/>
    </dgm:pt>
    <dgm:pt modelId="{8F1BFB79-5BA0-458A-AC20-74859571D4B3}" type="pres">
      <dgm:prSet presAssocID="{68D23263-D210-4FAB-9782-47F8A445D6AD}" presName="connTx" presStyleLbl="parChTrans1D4" presStyleIdx="5" presStyleCnt="6"/>
      <dgm:spPr/>
    </dgm:pt>
    <dgm:pt modelId="{009B7CE3-D585-40DF-8DD3-06AEAA59FEC6}" type="pres">
      <dgm:prSet presAssocID="{84E416A9-E2F9-4DFF-BD0A-11FA1C08CB45}" presName="root2" presStyleCnt="0"/>
      <dgm:spPr/>
    </dgm:pt>
    <dgm:pt modelId="{BB3B0D81-D254-4C1D-A825-FBC4DD7F2F53}" type="pres">
      <dgm:prSet presAssocID="{84E416A9-E2F9-4DFF-BD0A-11FA1C08CB45}" presName="LevelTwoTextNode" presStyleLbl="node4" presStyleIdx="5" presStyleCnt="6" custScaleX="73078">
        <dgm:presLayoutVars>
          <dgm:chPref val="3"/>
        </dgm:presLayoutVars>
      </dgm:prSet>
      <dgm:spPr/>
    </dgm:pt>
    <dgm:pt modelId="{BB28861E-E3DF-487F-9FED-7AA56C1D4529}" type="pres">
      <dgm:prSet presAssocID="{84E416A9-E2F9-4DFF-BD0A-11FA1C08CB45}" presName="level3hierChild" presStyleCnt="0"/>
      <dgm:spPr/>
    </dgm:pt>
    <dgm:pt modelId="{D38A9793-CA69-4A12-B799-591008AD6B01}" type="pres">
      <dgm:prSet presAssocID="{D7C2E935-D9D1-4541-BFF3-7D61C9770201}" presName="conn2-1" presStyleLbl="parChTrans1D2" presStyleIdx="1" presStyleCnt="2"/>
      <dgm:spPr/>
    </dgm:pt>
    <dgm:pt modelId="{284C8E85-4E18-43AD-BAAF-79B267ED7C8E}" type="pres">
      <dgm:prSet presAssocID="{D7C2E935-D9D1-4541-BFF3-7D61C9770201}" presName="connTx" presStyleLbl="parChTrans1D2" presStyleIdx="1" presStyleCnt="2"/>
      <dgm:spPr/>
    </dgm:pt>
    <dgm:pt modelId="{B390A202-29AF-417A-A3E8-7EF4D803EC82}" type="pres">
      <dgm:prSet presAssocID="{5AD5D9BB-269D-4930-B078-6F1C0E5A087B}" presName="root2" presStyleCnt="0"/>
      <dgm:spPr/>
    </dgm:pt>
    <dgm:pt modelId="{B123EDDE-56F6-4414-B716-33C7AB7A9AAE}" type="pres">
      <dgm:prSet presAssocID="{5AD5D9BB-269D-4930-B078-6F1C0E5A087B}" presName="LevelTwoTextNode" presStyleLbl="node2" presStyleIdx="1" presStyleCnt="2" custScaleY="168788">
        <dgm:presLayoutVars>
          <dgm:chPref val="3"/>
        </dgm:presLayoutVars>
      </dgm:prSet>
      <dgm:spPr/>
    </dgm:pt>
    <dgm:pt modelId="{6D502D60-52AD-4972-8FFF-779CB6EEA568}" type="pres">
      <dgm:prSet presAssocID="{5AD5D9BB-269D-4930-B078-6F1C0E5A087B}" presName="level3hierChild" presStyleCnt="0"/>
      <dgm:spPr/>
    </dgm:pt>
    <dgm:pt modelId="{AD2D2407-F3D8-4CA9-8319-C35B2E2D6129}" type="pres">
      <dgm:prSet presAssocID="{B3589F45-ADD1-400A-B910-CF849ADAE906}" presName="conn2-1" presStyleLbl="parChTrans1D3" presStyleIdx="1" presStyleCnt="2"/>
      <dgm:spPr/>
    </dgm:pt>
    <dgm:pt modelId="{6CC2F47E-119E-402B-B592-744071B65523}" type="pres">
      <dgm:prSet presAssocID="{B3589F45-ADD1-400A-B910-CF849ADAE906}" presName="connTx" presStyleLbl="parChTrans1D3" presStyleIdx="1" presStyleCnt="2"/>
      <dgm:spPr/>
    </dgm:pt>
    <dgm:pt modelId="{109076E5-9E4B-4E38-99A4-C5D8CF355DF7}" type="pres">
      <dgm:prSet presAssocID="{5FF96E84-B090-4305-B165-D1FFAFC2AFF6}" presName="root2" presStyleCnt="0"/>
      <dgm:spPr/>
    </dgm:pt>
    <dgm:pt modelId="{567046E1-851C-4EE2-B47E-39273B085383}" type="pres">
      <dgm:prSet presAssocID="{5FF96E84-B090-4305-B165-D1FFAFC2AFF6}" presName="LevelTwoTextNode" presStyleLbl="node3" presStyleIdx="1" presStyleCnt="2" custScaleX="73310" custScaleY="175702" custLinFactNeighborX="1083" custLinFactNeighborY="898">
        <dgm:presLayoutVars>
          <dgm:chPref val="3"/>
        </dgm:presLayoutVars>
      </dgm:prSet>
      <dgm:spPr/>
    </dgm:pt>
    <dgm:pt modelId="{E0EE658F-876F-484B-9C7F-9F37F8D0EA53}" type="pres">
      <dgm:prSet presAssocID="{5FF96E84-B090-4305-B165-D1FFAFC2AFF6}" presName="level3hierChild" presStyleCnt="0"/>
      <dgm:spPr/>
    </dgm:pt>
  </dgm:ptLst>
  <dgm:cxnLst>
    <dgm:cxn modelId="{E327D300-D5BE-4368-8BAE-CE51F0E98A0A}" type="presOf" srcId="{81B68DBD-2776-4BD5-9F77-BA3FE7C87BBB}" destId="{BA25F0DC-D866-47AE-8C5D-D33AA8A07A0E}" srcOrd="0" destOrd="0" presId="urn:microsoft.com/office/officeart/2008/layout/HorizontalMultiLevelHierarchy"/>
    <dgm:cxn modelId="{867C9102-0E86-490D-AD24-31F04B680CCA}" type="presOf" srcId="{21B30F72-514E-471B-BEF4-CE880C1A8A9A}" destId="{B6B59827-117C-44CD-A812-525724DE867C}" srcOrd="0" destOrd="0" presId="urn:microsoft.com/office/officeart/2008/layout/HorizontalMultiLevelHierarchy"/>
    <dgm:cxn modelId="{752F930A-E7A4-4D0D-B4BB-CF11517DE533}" type="presOf" srcId="{FE179A91-1B8F-414D-B4B8-4E2A6BFC8C9A}" destId="{4E61D9CE-5874-4163-B814-BEA97AA348B8}" srcOrd="0" destOrd="0" presId="urn:microsoft.com/office/officeart/2008/layout/HorizontalMultiLevelHierarchy"/>
    <dgm:cxn modelId="{7310900D-D528-49FF-99D2-0040E288C130}" type="presOf" srcId="{6B84E3EF-CD48-433D-B10D-12D554996AC2}" destId="{013E088F-2D5E-4BC8-8440-1C4D50DA00A2}" srcOrd="0" destOrd="0" presId="urn:microsoft.com/office/officeart/2008/layout/HorizontalMultiLevelHierarchy"/>
    <dgm:cxn modelId="{BAF2C914-0147-4C64-AC4F-7B9EFF72CE38}" srcId="{23F1702A-23C5-4CA4-A290-4DCFF3B33CF2}" destId="{4B918942-3319-4826-BD28-3BE677FF5E02}" srcOrd="0" destOrd="0" parTransId="{E3E8983A-C543-468B-BD8D-7980952630F5}" sibTransId="{ED9B3E2E-F173-410B-9669-730A8B209C9F}"/>
    <dgm:cxn modelId="{E56C291E-3837-4707-94E1-E5F1D866D88B}" srcId="{5AD5D9BB-269D-4930-B078-6F1C0E5A087B}" destId="{5FF96E84-B090-4305-B165-D1FFAFC2AFF6}" srcOrd="0" destOrd="0" parTransId="{B3589F45-ADD1-400A-B910-CF849ADAE906}" sibTransId="{FCE8DD34-B318-4CE1-9F63-9B46D0F54B63}"/>
    <dgm:cxn modelId="{B647D526-C240-4FE8-BFAC-C06C8C49628D}" type="presOf" srcId="{D7C2E935-D9D1-4541-BFF3-7D61C9770201}" destId="{284C8E85-4E18-43AD-BAAF-79B267ED7C8E}" srcOrd="1" destOrd="0" presId="urn:microsoft.com/office/officeart/2008/layout/HorizontalMultiLevelHierarchy"/>
    <dgm:cxn modelId="{34369038-0A9A-4935-9E5A-37BC9583CEBC}" type="presOf" srcId="{EE777698-0980-4BE0-8329-C58BB4469451}" destId="{D281F40B-FCCC-4AC1-8A10-4331CBE1257C}" srcOrd="0" destOrd="0" presId="urn:microsoft.com/office/officeart/2008/layout/HorizontalMultiLevelHierarchy"/>
    <dgm:cxn modelId="{4E62723B-3C83-4D07-8796-9AADF2768495}" type="presOf" srcId="{2C189F5A-9A9F-4BA2-9DA9-66C22CA0442F}" destId="{A4CB727E-4B06-45C5-86BE-453A34BF77CF}" srcOrd="0" destOrd="0" presId="urn:microsoft.com/office/officeart/2008/layout/HorizontalMultiLevelHierarchy"/>
    <dgm:cxn modelId="{6134593C-2E31-4162-85B8-CA19E11203A6}" type="presOf" srcId="{21B30F72-514E-471B-BEF4-CE880C1A8A9A}" destId="{8A9AB84C-62A4-420C-A63C-72DC0A889040}" srcOrd="1" destOrd="0" presId="urn:microsoft.com/office/officeart/2008/layout/HorizontalMultiLevelHierarchy"/>
    <dgm:cxn modelId="{8D583C3E-51A2-48FC-93AC-C6E8747C89A5}" type="presOf" srcId="{845BAD11-95DB-47BE-9EB9-39C65803FCA0}" destId="{752A1461-19CE-4658-A788-3BD97E678DC7}" srcOrd="1" destOrd="0" presId="urn:microsoft.com/office/officeart/2008/layout/HorizontalMultiLevelHierarchy"/>
    <dgm:cxn modelId="{E59B3C63-FE2D-4575-B654-773DD30AC1DE}" type="presOf" srcId="{75FBFC4E-C36E-4B23-8BE1-06AB22423377}" destId="{F711DA93-B1C2-4905-A9B2-93E031196BD3}" srcOrd="0" destOrd="0" presId="urn:microsoft.com/office/officeart/2008/layout/HorizontalMultiLevelHierarchy"/>
    <dgm:cxn modelId="{E6EBDB44-48DB-4BED-9EF5-648BF3D4202F}" type="presOf" srcId="{4B918942-3319-4826-BD28-3BE677FF5E02}" destId="{50714E23-5F4D-403C-B18C-52FD07B03823}" srcOrd="0" destOrd="0" presId="urn:microsoft.com/office/officeart/2008/layout/HorizontalMultiLevelHierarchy"/>
    <dgm:cxn modelId="{8E9F044B-BDE5-4E84-B560-DFAE803D6BB3}" srcId="{EE777698-0980-4BE0-8329-C58BB4469451}" destId="{FE179A91-1B8F-414D-B4B8-4E2A6BFC8C9A}" srcOrd="0" destOrd="0" parTransId="{6B84E3EF-CD48-433D-B10D-12D554996AC2}" sibTransId="{78A0049D-19E3-4891-8DD0-28B4F63720E3}"/>
    <dgm:cxn modelId="{89C2944B-BB9D-4341-B353-658140C6D6C1}" type="presOf" srcId="{EC0D9673-1A3F-46D5-9086-E074D70FB946}" destId="{FABE5B2F-EC79-4C97-A676-9BF61DEC656F}" srcOrd="0" destOrd="0" presId="urn:microsoft.com/office/officeart/2008/layout/HorizontalMultiLevelHierarchy"/>
    <dgm:cxn modelId="{B091F16C-6000-4C95-A772-B6C94C600BF5}" type="presOf" srcId="{E078D577-EEC0-48E9-95D7-F5F0E4F99723}" destId="{80389E79-C45B-47F5-9EA4-D3DC3D25EC9E}" srcOrd="0" destOrd="0" presId="urn:microsoft.com/office/officeart/2008/layout/HorizontalMultiLevelHierarchy"/>
    <dgm:cxn modelId="{E0B1EF6E-4098-4DC9-AEE1-305A97C8946C}" srcId="{EE777698-0980-4BE0-8329-C58BB4469451}" destId="{84E416A9-E2F9-4DFF-BD0A-11FA1C08CB45}" srcOrd="1" destOrd="0" parTransId="{68D23263-D210-4FAB-9782-47F8A445D6AD}" sibTransId="{0F15AAFC-DCB0-45E1-976F-4A6707A6D34E}"/>
    <dgm:cxn modelId="{36DFF86F-BBC4-4E51-8369-72281DC08734}" type="presOf" srcId="{2C189F5A-9A9F-4BA2-9DA9-66C22CA0442F}" destId="{50FAFEF1-C908-4AA0-AFA7-1E424FC4E2E1}" srcOrd="1" destOrd="0" presId="urn:microsoft.com/office/officeart/2008/layout/HorizontalMultiLevelHierarchy"/>
    <dgm:cxn modelId="{A8DAEF7E-1776-4548-B893-53AB7322BA91}" type="presOf" srcId="{5FF96E84-B090-4305-B165-D1FFAFC2AFF6}" destId="{567046E1-851C-4EE2-B47E-39273B085383}" srcOrd="0" destOrd="0" presId="urn:microsoft.com/office/officeart/2008/layout/HorizontalMultiLevelHierarchy"/>
    <dgm:cxn modelId="{C5B2C080-3C14-4289-A626-EC4D03A9060D}" type="presOf" srcId="{3D45F7C9-A7C2-4C60-AB7B-92675B88FC46}" destId="{036C2CC3-DF87-4777-AAC5-A019456BF445}" srcOrd="0" destOrd="0" presId="urn:microsoft.com/office/officeart/2008/layout/HorizontalMultiLevelHierarchy"/>
    <dgm:cxn modelId="{4F18B789-180A-4A41-947A-B05E0C7147B7}" type="presOf" srcId="{845BAD11-95DB-47BE-9EB9-39C65803FCA0}" destId="{330E9AE3-AF9A-4470-BC08-76C7B2250054}" srcOrd="0" destOrd="0" presId="urn:microsoft.com/office/officeart/2008/layout/HorizontalMultiLevelHierarchy"/>
    <dgm:cxn modelId="{A844568A-FFCF-4837-8F62-A10CA0EBB2BB}" type="presOf" srcId="{68D23263-D210-4FAB-9782-47F8A445D6AD}" destId="{64CF1E95-E331-4822-88E6-9CF9A3C971DB}" srcOrd="0" destOrd="0" presId="urn:microsoft.com/office/officeart/2008/layout/HorizontalMultiLevelHierarchy"/>
    <dgm:cxn modelId="{96338C8A-9301-4DE5-ACE5-E8E95772E301}" type="presOf" srcId="{3D45F7C9-A7C2-4C60-AB7B-92675B88FC46}" destId="{F57CD8B5-58C8-49E9-890D-97C21073E165}" srcOrd="1" destOrd="0" presId="urn:microsoft.com/office/officeart/2008/layout/HorizontalMultiLevelHierarchy"/>
    <dgm:cxn modelId="{6E85D68A-F9EF-46F2-856F-DEFBFF047D4E}" type="presOf" srcId="{B3589F45-ADD1-400A-B910-CF849ADAE906}" destId="{AD2D2407-F3D8-4CA9-8319-C35B2E2D6129}" srcOrd="0" destOrd="0" presId="urn:microsoft.com/office/officeart/2008/layout/HorizontalMultiLevelHierarchy"/>
    <dgm:cxn modelId="{AAFE608E-76AF-4514-9174-CC62CF492A62}" srcId="{75FBFC4E-C36E-4B23-8BE1-06AB22423377}" destId="{DABBE8E9-D378-443C-8687-BEFCE0D1421E}" srcOrd="0" destOrd="0" parTransId="{2C189F5A-9A9F-4BA2-9DA9-66C22CA0442F}" sibTransId="{FFBA8882-99A2-4168-A83B-60033DBE924E}"/>
    <dgm:cxn modelId="{C7FFF194-D120-4142-B774-9241579852C8}" type="presOf" srcId="{E3E8983A-C543-468B-BD8D-7980952630F5}" destId="{DF60551D-0B9F-4F98-969C-A601EB4FA1EB}" srcOrd="0" destOrd="0" presId="urn:microsoft.com/office/officeart/2008/layout/HorizontalMultiLevelHierarchy"/>
    <dgm:cxn modelId="{B36A5B95-24B6-411F-9C0B-0C1B25ECB96F}" srcId="{DABBE8E9-D378-443C-8687-BEFCE0D1421E}" destId="{81B68DBD-2776-4BD5-9F77-BA3FE7C87BBB}" srcOrd="0" destOrd="0" parTransId="{845BAD11-95DB-47BE-9EB9-39C65803FCA0}" sibTransId="{5CBFBDF0-8B80-4D65-884B-5A2B0B940088}"/>
    <dgm:cxn modelId="{E2F1E5AF-49C1-4248-B573-38B48F78F73C}" srcId="{81B68DBD-2776-4BD5-9F77-BA3FE7C87BBB}" destId="{23F1702A-23C5-4CA4-A290-4DCFF3B33CF2}" srcOrd="0" destOrd="0" parTransId="{E078D577-EEC0-48E9-95D7-F5F0E4F99723}" sibTransId="{EB7D6E01-3B06-4563-8B82-3C7070A561C3}"/>
    <dgm:cxn modelId="{783B44B2-5894-4421-85E7-89A43D040B20}" type="presOf" srcId="{84E416A9-E2F9-4DFF-BD0A-11FA1C08CB45}" destId="{BB3B0D81-D254-4C1D-A825-FBC4DD7F2F53}" srcOrd="0" destOrd="0" presId="urn:microsoft.com/office/officeart/2008/layout/HorizontalMultiLevelHierarchy"/>
    <dgm:cxn modelId="{05B772BE-83F7-4770-8AC0-8EC6EAA46F4E}" srcId="{75FBFC4E-C36E-4B23-8BE1-06AB22423377}" destId="{5AD5D9BB-269D-4930-B078-6F1C0E5A087B}" srcOrd="1" destOrd="0" parTransId="{D7C2E935-D9D1-4541-BFF3-7D61C9770201}" sibTransId="{4F0AD70B-4353-4E64-A024-1377D1229D71}"/>
    <dgm:cxn modelId="{7E6BF5C1-7AFC-4B92-8E86-F79E8E678FE9}" type="presOf" srcId="{B3589F45-ADD1-400A-B910-CF849ADAE906}" destId="{6CC2F47E-119E-402B-B592-744071B65523}" srcOrd="1" destOrd="0" presId="urn:microsoft.com/office/officeart/2008/layout/HorizontalMultiLevelHierarchy"/>
    <dgm:cxn modelId="{3877B3C6-A4DC-4613-BC02-947AA4EF05CC}" srcId="{81B68DBD-2776-4BD5-9F77-BA3FE7C87BBB}" destId="{EE777698-0980-4BE0-8329-C58BB4469451}" srcOrd="1" destOrd="0" parTransId="{21B30F72-514E-471B-BEF4-CE880C1A8A9A}" sibTransId="{005F6667-8F87-4ACB-933B-F65D8E0A0FD4}"/>
    <dgm:cxn modelId="{81EEC3E6-6F7D-45EA-8C8A-5E90C7396477}" type="presOf" srcId="{6B84E3EF-CD48-433D-B10D-12D554996AC2}" destId="{F53051D7-E92B-4E5F-A102-EA3AD69CD506}" srcOrd="1" destOrd="0" presId="urn:microsoft.com/office/officeart/2008/layout/HorizontalMultiLevelHierarchy"/>
    <dgm:cxn modelId="{E14FCEEC-84D3-4558-8B2A-50C65F8E6BCC}" type="presOf" srcId="{AC86A6AA-8CE1-4AB6-9314-0EB043EAD6D2}" destId="{976F0B60-9593-4585-88F0-F4F6EF9BE5C9}" srcOrd="0" destOrd="0" presId="urn:microsoft.com/office/officeart/2008/layout/HorizontalMultiLevelHierarchy"/>
    <dgm:cxn modelId="{4E6E16F0-9F02-49AB-931A-757C1E2A3F24}" type="presOf" srcId="{D7C2E935-D9D1-4541-BFF3-7D61C9770201}" destId="{D38A9793-CA69-4A12-B799-591008AD6B01}" srcOrd="0" destOrd="0" presId="urn:microsoft.com/office/officeart/2008/layout/HorizontalMultiLevelHierarchy"/>
    <dgm:cxn modelId="{26E040F1-53BA-4916-BB8C-246BE75FECCA}" type="presOf" srcId="{68D23263-D210-4FAB-9782-47F8A445D6AD}" destId="{8F1BFB79-5BA0-458A-AC20-74859571D4B3}" srcOrd="1" destOrd="0" presId="urn:microsoft.com/office/officeart/2008/layout/HorizontalMultiLevelHierarchy"/>
    <dgm:cxn modelId="{BF30F2F4-3530-420D-BE68-12332063DE92}" type="presOf" srcId="{E078D577-EEC0-48E9-95D7-F5F0E4F99723}" destId="{C66F0166-8E9B-4530-983E-768C39566ED9}" srcOrd="1" destOrd="0" presId="urn:microsoft.com/office/officeart/2008/layout/HorizontalMultiLevelHierarchy"/>
    <dgm:cxn modelId="{634D39F7-A229-4B3F-BE2A-CB2898A60DD5}" type="presOf" srcId="{E3E8983A-C543-468B-BD8D-7980952630F5}" destId="{5F4C6810-C09F-4256-923F-8107E8F1E5DE}" srcOrd="1" destOrd="0" presId="urn:microsoft.com/office/officeart/2008/layout/HorizontalMultiLevelHierarchy"/>
    <dgm:cxn modelId="{B206F5FB-EF73-4F3D-BFE6-2D4BFE620A69}" srcId="{23F1702A-23C5-4CA4-A290-4DCFF3B33CF2}" destId="{AC86A6AA-8CE1-4AB6-9314-0EB043EAD6D2}" srcOrd="1" destOrd="0" parTransId="{3D45F7C9-A7C2-4C60-AB7B-92675B88FC46}" sibTransId="{33910A10-63DE-4E35-B8CC-0BCC182BC713}"/>
    <dgm:cxn modelId="{D48C0BFC-864E-4D14-998F-43A40E9C3859}" type="presOf" srcId="{5AD5D9BB-269D-4930-B078-6F1C0E5A087B}" destId="{B123EDDE-56F6-4414-B716-33C7AB7A9AAE}" srcOrd="0" destOrd="0" presId="urn:microsoft.com/office/officeart/2008/layout/HorizontalMultiLevelHierarchy"/>
    <dgm:cxn modelId="{DC1D2DFC-00FE-4DCD-B659-53A4C567761A}" type="presOf" srcId="{DABBE8E9-D378-443C-8687-BEFCE0D1421E}" destId="{559F3258-E500-458F-B8F0-C06DC36D00A7}" srcOrd="0" destOrd="0" presId="urn:microsoft.com/office/officeart/2008/layout/HorizontalMultiLevelHierarchy"/>
    <dgm:cxn modelId="{964F96FC-FBBC-4E3F-BA30-06BFA1AF4153}" srcId="{EC0D9673-1A3F-46D5-9086-E074D70FB946}" destId="{75FBFC4E-C36E-4B23-8BE1-06AB22423377}" srcOrd="0" destOrd="0" parTransId="{082B390F-FF6F-455C-94DC-3A5F6CDF37A3}" sibTransId="{4E15D222-5662-4E48-973F-54F2C3AC2399}"/>
    <dgm:cxn modelId="{97CFBDFE-1C36-4B73-B8DB-6363B50AA4B9}" type="presOf" srcId="{23F1702A-23C5-4CA4-A290-4DCFF3B33CF2}" destId="{D8484145-C926-4C84-90DC-3A32CF1A547F}" srcOrd="0" destOrd="0" presId="urn:microsoft.com/office/officeart/2008/layout/HorizontalMultiLevelHierarchy"/>
    <dgm:cxn modelId="{5DEB7BBA-A4B4-4943-A0B3-170B49E65ACD}" type="presParOf" srcId="{FABE5B2F-EC79-4C97-A676-9BF61DEC656F}" destId="{6ED994A1-CBAC-4E01-AD7B-AC305B514948}" srcOrd="0" destOrd="0" presId="urn:microsoft.com/office/officeart/2008/layout/HorizontalMultiLevelHierarchy"/>
    <dgm:cxn modelId="{D609E8CA-F348-4A9C-8F1E-08F5B065642D}" type="presParOf" srcId="{6ED994A1-CBAC-4E01-AD7B-AC305B514948}" destId="{F711DA93-B1C2-4905-A9B2-93E031196BD3}" srcOrd="0" destOrd="0" presId="urn:microsoft.com/office/officeart/2008/layout/HorizontalMultiLevelHierarchy"/>
    <dgm:cxn modelId="{C6F262CF-11AE-4B75-9351-EDA35A2E4602}" type="presParOf" srcId="{6ED994A1-CBAC-4E01-AD7B-AC305B514948}" destId="{32DF3E3B-CB6A-4A9C-8237-5E26B257D84E}" srcOrd="1" destOrd="0" presId="urn:microsoft.com/office/officeart/2008/layout/HorizontalMultiLevelHierarchy"/>
    <dgm:cxn modelId="{C24A9761-EA88-4995-B0AC-8984F38017F1}" type="presParOf" srcId="{32DF3E3B-CB6A-4A9C-8237-5E26B257D84E}" destId="{A4CB727E-4B06-45C5-86BE-453A34BF77CF}" srcOrd="0" destOrd="0" presId="urn:microsoft.com/office/officeart/2008/layout/HorizontalMultiLevelHierarchy"/>
    <dgm:cxn modelId="{53DCA9CE-537D-41FF-9625-6C3F1D08BDD2}" type="presParOf" srcId="{A4CB727E-4B06-45C5-86BE-453A34BF77CF}" destId="{50FAFEF1-C908-4AA0-AFA7-1E424FC4E2E1}" srcOrd="0" destOrd="0" presId="urn:microsoft.com/office/officeart/2008/layout/HorizontalMultiLevelHierarchy"/>
    <dgm:cxn modelId="{9A742B0A-6CD0-4550-A5B1-7304FCEAF0FC}" type="presParOf" srcId="{32DF3E3B-CB6A-4A9C-8237-5E26B257D84E}" destId="{5B1FE7F2-1CC9-463C-AEEB-8D761F9ECC75}" srcOrd="1" destOrd="0" presId="urn:microsoft.com/office/officeart/2008/layout/HorizontalMultiLevelHierarchy"/>
    <dgm:cxn modelId="{ADD81F93-8FF0-484A-A689-9A8A478BCD23}" type="presParOf" srcId="{5B1FE7F2-1CC9-463C-AEEB-8D761F9ECC75}" destId="{559F3258-E500-458F-B8F0-C06DC36D00A7}" srcOrd="0" destOrd="0" presId="urn:microsoft.com/office/officeart/2008/layout/HorizontalMultiLevelHierarchy"/>
    <dgm:cxn modelId="{C6F31AA0-1E8A-4EBC-8CAB-913612055279}" type="presParOf" srcId="{5B1FE7F2-1CC9-463C-AEEB-8D761F9ECC75}" destId="{36E8EFC0-DC83-4E4E-A0D6-C68CC24658F5}" srcOrd="1" destOrd="0" presId="urn:microsoft.com/office/officeart/2008/layout/HorizontalMultiLevelHierarchy"/>
    <dgm:cxn modelId="{C2E36F12-9DD8-40E8-8FE8-5F313CDDA6DD}" type="presParOf" srcId="{36E8EFC0-DC83-4E4E-A0D6-C68CC24658F5}" destId="{330E9AE3-AF9A-4470-BC08-76C7B2250054}" srcOrd="0" destOrd="0" presId="urn:microsoft.com/office/officeart/2008/layout/HorizontalMultiLevelHierarchy"/>
    <dgm:cxn modelId="{F28758B4-BF60-4D01-8680-8AE0D3817336}" type="presParOf" srcId="{330E9AE3-AF9A-4470-BC08-76C7B2250054}" destId="{752A1461-19CE-4658-A788-3BD97E678DC7}" srcOrd="0" destOrd="0" presId="urn:microsoft.com/office/officeart/2008/layout/HorizontalMultiLevelHierarchy"/>
    <dgm:cxn modelId="{083F45CD-2AF7-4122-9117-A6AE9209E0EC}" type="presParOf" srcId="{36E8EFC0-DC83-4E4E-A0D6-C68CC24658F5}" destId="{C5DC5406-FB12-4F4E-A79B-2158F652CB08}" srcOrd="1" destOrd="0" presId="urn:microsoft.com/office/officeart/2008/layout/HorizontalMultiLevelHierarchy"/>
    <dgm:cxn modelId="{79A2E252-365D-4417-A538-B72A3534B286}" type="presParOf" srcId="{C5DC5406-FB12-4F4E-A79B-2158F652CB08}" destId="{BA25F0DC-D866-47AE-8C5D-D33AA8A07A0E}" srcOrd="0" destOrd="0" presId="urn:microsoft.com/office/officeart/2008/layout/HorizontalMultiLevelHierarchy"/>
    <dgm:cxn modelId="{1C1B0F1C-5F0E-4E36-BBCC-D103F7AA7CDA}" type="presParOf" srcId="{C5DC5406-FB12-4F4E-A79B-2158F652CB08}" destId="{A01B0874-6436-400A-A360-B084B0D2A258}" srcOrd="1" destOrd="0" presId="urn:microsoft.com/office/officeart/2008/layout/HorizontalMultiLevelHierarchy"/>
    <dgm:cxn modelId="{D9155D2E-C1A0-4A8C-B1A1-A5A3FF0FA07F}" type="presParOf" srcId="{A01B0874-6436-400A-A360-B084B0D2A258}" destId="{80389E79-C45B-47F5-9EA4-D3DC3D25EC9E}" srcOrd="0" destOrd="0" presId="urn:microsoft.com/office/officeart/2008/layout/HorizontalMultiLevelHierarchy"/>
    <dgm:cxn modelId="{94710DB9-16B5-4DB5-9F18-7A226A8654A2}" type="presParOf" srcId="{80389E79-C45B-47F5-9EA4-D3DC3D25EC9E}" destId="{C66F0166-8E9B-4530-983E-768C39566ED9}" srcOrd="0" destOrd="0" presId="urn:microsoft.com/office/officeart/2008/layout/HorizontalMultiLevelHierarchy"/>
    <dgm:cxn modelId="{B25C7C94-F566-4655-9AA5-B332F2641431}" type="presParOf" srcId="{A01B0874-6436-400A-A360-B084B0D2A258}" destId="{FD48FA4E-C61C-4E17-AFA0-F18FA89CE820}" srcOrd="1" destOrd="0" presId="urn:microsoft.com/office/officeart/2008/layout/HorizontalMultiLevelHierarchy"/>
    <dgm:cxn modelId="{D16FB044-035D-4A70-8773-DDCA1E9E9B3B}" type="presParOf" srcId="{FD48FA4E-C61C-4E17-AFA0-F18FA89CE820}" destId="{D8484145-C926-4C84-90DC-3A32CF1A547F}" srcOrd="0" destOrd="0" presId="urn:microsoft.com/office/officeart/2008/layout/HorizontalMultiLevelHierarchy"/>
    <dgm:cxn modelId="{B98D911D-89D4-46FB-9825-81A78F2424AD}" type="presParOf" srcId="{FD48FA4E-C61C-4E17-AFA0-F18FA89CE820}" destId="{AF6BF5B3-302F-42FE-A0DE-3D0C5A564155}" srcOrd="1" destOrd="0" presId="urn:microsoft.com/office/officeart/2008/layout/HorizontalMultiLevelHierarchy"/>
    <dgm:cxn modelId="{67D8CF89-3A45-4892-96E8-95A34AF130BD}" type="presParOf" srcId="{AF6BF5B3-302F-42FE-A0DE-3D0C5A564155}" destId="{DF60551D-0B9F-4F98-969C-A601EB4FA1EB}" srcOrd="0" destOrd="0" presId="urn:microsoft.com/office/officeart/2008/layout/HorizontalMultiLevelHierarchy"/>
    <dgm:cxn modelId="{EA82941F-5711-41A7-825E-1EA7CE8910C2}" type="presParOf" srcId="{DF60551D-0B9F-4F98-969C-A601EB4FA1EB}" destId="{5F4C6810-C09F-4256-923F-8107E8F1E5DE}" srcOrd="0" destOrd="0" presId="urn:microsoft.com/office/officeart/2008/layout/HorizontalMultiLevelHierarchy"/>
    <dgm:cxn modelId="{A899CCAF-B7B9-41E8-A1DD-D9D4660534EF}" type="presParOf" srcId="{AF6BF5B3-302F-42FE-A0DE-3D0C5A564155}" destId="{A56DE08E-674A-4FEB-853E-C62E0CFA1EBA}" srcOrd="1" destOrd="0" presId="urn:microsoft.com/office/officeart/2008/layout/HorizontalMultiLevelHierarchy"/>
    <dgm:cxn modelId="{0BE54A9A-54B0-4B20-8A76-D7B88CC87B61}" type="presParOf" srcId="{A56DE08E-674A-4FEB-853E-C62E0CFA1EBA}" destId="{50714E23-5F4D-403C-B18C-52FD07B03823}" srcOrd="0" destOrd="0" presId="urn:microsoft.com/office/officeart/2008/layout/HorizontalMultiLevelHierarchy"/>
    <dgm:cxn modelId="{5A6B33C4-6F0A-4EE2-A235-3211E4619EFC}" type="presParOf" srcId="{A56DE08E-674A-4FEB-853E-C62E0CFA1EBA}" destId="{DFB34DF3-AAA3-4EBA-A63C-F9D037473753}" srcOrd="1" destOrd="0" presId="urn:microsoft.com/office/officeart/2008/layout/HorizontalMultiLevelHierarchy"/>
    <dgm:cxn modelId="{6B581D52-74C3-4060-BE29-C29D4320A4E6}" type="presParOf" srcId="{AF6BF5B3-302F-42FE-A0DE-3D0C5A564155}" destId="{036C2CC3-DF87-4777-AAC5-A019456BF445}" srcOrd="2" destOrd="0" presId="urn:microsoft.com/office/officeart/2008/layout/HorizontalMultiLevelHierarchy"/>
    <dgm:cxn modelId="{C4111AC5-C161-49CA-AD95-CDA2C9284FBC}" type="presParOf" srcId="{036C2CC3-DF87-4777-AAC5-A019456BF445}" destId="{F57CD8B5-58C8-49E9-890D-97C21073E165}" srcOrd="0" destOrd="0" presId="urn:microsoft.com/office/officeart/2008/layout/HorizontalMultiLevelHierarchy"/>
    <dgm:cxn modelId="{1768F2ED-07DC-4A29-B1D3-0250819373E2}" type="presParOf" srcId="{AF6BF5B3-302F-42FE-A0DE-3D0C5A564155}" destId="{0C485B36-1409-475E-8ABE-BFDC96480A81}" srcOrd="3" destOrd="0" presId="urn:microsoft.com/office/officeart/2008/layout/HorizontalMultiLevelHierarchy"/>
    <dgm:cxn modelId="{0D879B22-CF03-4E69-A3D5-21CB9DDB2545}" type="presParOf" srcId="{0C485B36-1409-475E-8ABE-BFDC96480A81}" destId="{976F0B60-9593-4585-88F0-F4F6EF9BE5C9}" srcOrd="0" destOrd="0" presId="urn:microsoft.com/office/officeart/2008/layout/HorizontalMultiLevelHierarchy"/>
    <dgm:cxn modelId="{604E4898-1D15-4CA0-934D-F9A06F3A8610}" type="presParOf" srcId="{0C485B36-1409-475E-8ABE-BFDC96480A81}" destId="{9F599B70-63F5-4F91-A8FF-1F3FE7DDCCEA}" srcOrd="1" destOrd="0" presId="urn:microsoft.com/office/officeart/2008/layout/HorizontalMultiLevelHierarchy"/>
    <dgm:cxn modelId="{1089C5E1-6CF8-4D7E-A697-43B1FCEBA318}" type="presParOf" srcId="{A01B0874-6436-400A-A360-B084B0D2A258}" destId="{B6B59827-117C-44CD-A812-525724DE867C}" srcOrd="2" destOrd="0" presId="urn:microsoft.com/office/officeart/2008/layout/HorizontalMultiLevelHierarchy"/>
    <dgm:cxn modelId="{9A403E97-EC0B-4039-92CD-F4A4B0379932}" type="presParOf" srcId="{B6B59827-117C-44CD-A812-525724DE867C}" destId="{8A9AB84C-62A4-420C-A63C-72DC0A889040}" srcOrd="0" destOrd="0" presId="urn:microsoft.com/office/officeart/2008/layout/HorizontalMultiLevelHierarchy"/>
    <dgm:cxn modelId="{ECFD12A5-87F7-47CB-93E4-A38E645D0D6D}" type="presParOf" srcId="{A01B0874-6436-400A-A360-B084B0D2A258}" destId="{AA3FBCEA-B770-4EA5-BA0C-9CAEF1F3DC3A}" srcOrd="3" destOrd="0" presId="urn:microsoft.com/office/officeart/2008/layout/HorizontalMultiLevelHierarchy"/>
    <dgm:cxn modelId="{7819FEC6-7184-42EA-ADE6-59A8CA9A08F6}" type="presParOf" srcId="{AA3FBCEA-B770-4EA5-BA0C-9CAEF1F3DC3A}" destId="{D281F40B-FCCC-4AC1-8A10-4331CBE1257C}" srcOrd="0" destOrd="0" presId="urn:microsoft.com/office/officeart/2008/layout/HorizontalMultiLevelHierarchy"/>
    <dgm:cxn modelId="{40544B49-49A4-4CD5-B8AA-21BC44BB42C7}" type="presParOf" srcId="{AA3FBCEA-B770-4EA5-BA0C-9CAEF1F3DC3A}" destId="{9961CAB4-A6A9-45D0-B0F1-61707D6783B5}" srcOrd="1" destOrd="0" presId="urn:microsoft.com/office/officeart/2008/layout/HorizontalMultiLevelHierarchy"/>
    <dgm:cxn modelId="{3D01A80D-7F1C-475B-9850-B441AE9DDB3A}" type="presParOf" srcId="{9961CAB4-A6A9-45D0-B0F1-61707D6783B5}" destId="{013E088F-2D5E-4BC8-8440-1C4D50DA00A2}" srcOrd="0" destOrd="0" presId="urn:microsoft.com/office/officeart/2008/layout/HorizontalMultiLevelHierarchy"/>
    <dgm:cxn modelId="{8560E739-FD87-40F6-8CBB-1B2C20A8368C}" type="presParOf" srcId="{013E088F-2D5E-4BC8-8440-1C4D50DA00A2}" destId="{F53051D7-E92B-4E5F-A102-EA3AD69CD506}" srcOrd="0" destOrd="0" presId="urn:microsoft.com/office/officeart/2008/layout/HorizontalMultiLevelHierarchy"/>
    <dgm:cxn modelId="{E65A240B-100D-4C34-99D6-9EBC594E8766}" type="presParOf" srcId="{9961CAB4-A6A9-45D0-B0F1-61707D6783B5}" destId="{8CBC0954-EDEC-4293-8A50-AE32AD224419}" srcOrd="1" destOrd="0" presId="urn:microsoft.com/office/officeart/2008/layout/HorizontalMultiLevelHierarchy"/>
    <dgm:cxn modelId="{CF4A25A1-6F71-45B0-AB3C-EEF916258D0E}" type="presParOf" srcId="{8CBC0954-EDEC-4293-8A50-AE32AD224419}" destId="{4E61D9CE-5874-4163-B814-BEA97AA348B8}" srcOrd="0" destOrd="0" presId="urn:microsoft.com/office/officeart/2008/layout/HorizontalMultiLevelHierarchy"/>
    <dgm:cxn modelId="{9A350B2C-7E4E-4F85-94FD-04525369A278}" type="presParOf" srcId="{8CBC0954-EDEC-4293-8A50-AE32AD224419}" destId="{E46279EC-9FDC-4D21-A325-C961A2D81C03}" srcOrd="1" destOrd="0" presId="urn:microsoft.com/office/officeart/2008/layout/HorizontalMultiLevelHierarchy"/>
    <dgm:cxn modelId="{46764166-58C3-42BD-A7FC-A06EAF2FA97F}" type="presParOf" srcId="{9961CAB4-A6A9-45D0-B0F1-61707D6783B5}" destId="{64CF1E95-E331-4822-88E6-9CF9A3C971DB}" srcOrd="2" destOrd="0" presId="urn:microsoft.com/office/officeart/2008/layout/HorizontalMultiLevelHierarchy"/>
    <dgm:cxn modelId="{65B94CDF-B396-46AD-A020-E0D84CB30CBC}" type="presParOf" srcId="{64CF1E95-E331-4822-88E6-9CF9A3C971DB}" destId="{8F1BFB79-5BA0-458A-AC20-74859571D4B3}" srcOrd="0" destOrd="0" presId="urn:microsoft.com/office/officeart/2008/layout/HorizontalMultiLevelHierarchy"/>
    <dgm:cxn modelId="{423D2F68-6E64-4CBF-A753-74F976C5559B}" type="presParOf" srcId="{9961CAB4-A6A9-45D0-B0F1-61707D6783B5}" destId="{009B7CE3-D585-40DF-8DD3-06AEAA59FEC6}" srcOrd="3" destOrd="0" presId="urn:microsoft.com/office/officeart/2008/layout/HorizontalMultiLevelHierarchy"/>
    <dgm:cxn modelId="{930A106F-9702-4B0F-950D-7225455F660F}" type="presParOf" srcId="{009B7CE3-D585-40DF-8DD3-06AEAA59FEC6}" destId="{BB3B0D81-D254-4C1D-A825-FBC4DD7F2F53}" srcOrd="0" destOrd="0" presId="urn:microsoft.com/office/officeart/2008/layout/HorizontalMultiLevelHierarchy"/>
    <dgm:cxn modelId="{BAC1EE04-BF45-4D48-87F2-3FF0C66D3EFE}" type="presParOf" srcId="{009B7CE3-D585-40DF-8DD3-06AEAA59FEC6}" destId="{BB28861E-E3DF-487F-9FED-7AA56C1D4529}" srcOrd="1" destOrd="0" presId="urn:microsoft.com/office/officeart/2008/layout/HorizontalMultiLevelHierarchy"/>
    <dgm:cxn modelId="{F6AB43E5-D8DB-4097-A09E-E496E470D31E}" type="presParOf" srcId="{32DF3E3B-CB6A-4A9C-8237-5E26B257D84E}" destId="{D38A9793-CA69-4A12-B799-591008AD6B01}" srcOrd="2" destOrd="0" presId="urn:microsoft.com/office/officeart/2008/layout/HorizontalMultiLevelHierarchy"/>
    <dgm:cxn modelId="{10C3AEC2-C4A6-4D1F-9656-3798DEA233EA}" type="presParOf" srcId="{D38A9793-CA69-4A12-B799-591008AD6B01}" destId="{284C8E85-4E18-43AD-BAAF-79B267ED7C8E}" srcOrd="0" destOrd="0" presId="urn:microsoft.com/office/officeart/2008/layout/HorizontalMultiLevelHierarchy"/>
    <dgm:cxn modelId="{389277D6-F86C-4A40-B474-8A753E45E589}" type="presParOf" srcId="{32DF3E3B-CB6A-4A9C-8237-5E26B257D84E}" destId="{B390A202-29AF-417A-A3E8-7EF4D803EC82}" srcOrd="3" destOrd="0" presId="urn:microsoft.com/office/officeart/2008/layout/HorizontalMultiLevelHierarchy"/>
    <dgm:cxn modelId="{3C804B7C-BACE-4BB0-AA6A-9433390414DB}" type="presParOf" srcId="{B390A202-29AF-417A-A3E8-7EF4D803EC82}" destId="{B123EDDE-56F6-4414-B716-33C7AB7A9AAE}" srcOrd="0" destOrd="0" presId="urn:microsoft.com/office/officeart/2008/layout/HorizontalMultiLevelHierarchy"/>
    <dgm:cxn modelId="{E800F7FF-409F-4A80-8CF0-9C378743728A}" type="presParOf" srcId="{B390A202-29AF-417A-A3E8-7EF4D803EC82}" destId="{6D502D60-52AD-4972-8FFF-779CB6EEA568}" srcOrd="1" destOrd="0" presId="urn:microsoft.com/office/officeart/2008/layout/HorizontalMultiLevelHierarchy"/>
    <dgm:cxn modelId="{76C2965A-BC9E-4A83-BB45-CB448AF42DA1}" type="presParOf" srcId="{6D502D60-52AD-4972-8FFF-779CB6EEA568}" destId="{AD2D2407-F3D8-4CA9-8319-C35B2E2D6129}" srcOrd="0" destOrd="0" presId="urn:microsoft.com/office/officeart/2008/layout/HorizontalMultiLevelHierarchy"/>
    <dgm:cxn modelId="{3776C29E-0D2A-4DDF-A193-D3D6C227CC09}" type="presParOf" srcId="{AD2D2407-F3D8-4CA9-8319-C35B2E2D6129}" destId="{6CC2F47E-119E-402B-B592-744071B65523}" srcOrd="0" destOrd="0" presId="urn:microsoft.com/office/officeart/2008/layout/HorizontalMultiLevelHierarchy"/>
    <dgm:cxn modelId="{DB933E2F-B25C-4989-8BF1-F138157BBC59}" type="presParOf" srcId="{6D502D60-52AD-4972-8FFF-779CB6EEA568}" destId="{109076E5-9E4B-4E38-99A4-C5D8CF355DF7}" srcOrd="1" destOrd="0" presId="urn:microsoft.com/office/officeart/2008/layout/HorizontalMultiLevelHierarchy"/>
    <dgm:cxn modelId="{A4F60F72-3521-4E48-94FE-B1E5F1DE617C}" type="presParOf" srcId="{109076E5-9E4B-4E38-99A4-C5D8CF355DF7}" destId="{567046E1-851C-4EE2-B47E-39273B085383}" srcOrd="0" destOrd="0" presId="urn:microsoft.com/office/officeart/2008/layout/HorizontalMultiLevelHierarchy"/>
    <dgm:cxn modelId="{21EA2E9D-22E1-4F01-A0B4-A2021B63E5A0}" type="presParOf" srcId="{109076E5-9E4B-4E38-99A4-C5D8CF355DF7}" destId="{E0EE658F-876F-484B-9C7F-9F37F8D0EA5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D2407-F3D8-4CA9-8319-C35B2E2D6129}">
      <dsp:nvSpPr>
        <dsp:cNvPr id="0" name=""/>
        <dsp:cNvSpPr/>
      </dsp:nvSpPr>
      <dsp:spPr>
        <a:xfrm>
          <a:off x="4429592" y="3959429"/>
          <a:ext cx="557143" cy="91440"/>
        </a:xfrm>
        <a:custGeom>
          <a:avLst/>
          <a:gdLst/>
          <a:ahLst/>
          <a:cxnLst/>
          <a:rect l="0" t="0" r="0" b="0"/>
          <a:pathLst>
            <a:path>
              <a:moveTo>
                <a:pt x="0" y="45720"/>
              </a:moveTo>
              <a:lnTo>
                <a:pt x="278571" y="45720"/>
              </a:lnTo>
              <a:lnTo>
                <a:pt x="278571" y="52954"/>
              </a:lnTo>
              <a:lnTo>
                <a:pt x="557143" y="52954"/>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4694234" y="3991219"/>
        <a:ext cx="0" cy="0"/>
      </dsp:txXfrm>
    </dsp:sp>
    <dsp:sp modelId="{D38A9793-CA69-4A12-B799-591008AD6B01}">
      <dsp:nvSpPr>
        <dsp:cNvPr id="0" name=""/>
        <dsp:cNvSpPr/>
      </dsp:nvSpPr>
      <dsp:spPr>
        <a:xfrm>
          <a:off x="1207790" y="3113466"/>
          <a:ext cx="579180" cy="891682"/>
        </a:xfrm>
        <a:custGeom>
          <a:avLst/>
          <a:gdLst/>
          <a:ahLst/>
          <a:cxnLst/>
          <a:rect l="0" t="0" r="0" b="0"/>
          <a:pathLst>
            <a:path>
              <a:moveTo>
                <a:pt x="0" y="0"/>
              </a:moveTo>
              <a:lnTo>
                <a:pt x="289590" y="0"/>
              </a:lnTo>
              <a:lnTo>
                <a:pt x="289590" y="891682"/>
              </a:lnTo>
              <a:lnTo>
                <a:pt x="579180" y="891682"/>
              </a:lnTo>
            </a:path>
          </a:pathLst>
        </a:custGeom>
        <a:noFill/>
        <a:ln w="254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1470798" y="3532726"/>
        <a:ext cx="0" cy="0"/>
      </dsp:txXfrm>
    </dsp:sp>
    <dsp:sp modelId="{64CF1E95-E331-4822-88E6-9CF9A3C971DB}">
      <dsp:nvSpPr>
        <dsp:cNvPr id="0" name=""/>
        <dsp:cNvSpPr/>
      </dsp:nvSpPr>
      <dsp:spPr>
        <a:xfrm>
          <a:off x="9153965" y="3526472"/>
          <a:ext cx="528524" cy="503548"/>
        </a:xfrm>
        <a:custGeom>
          <a:avLst/>
          <a:gdLst/>
          <a:ahLst/>
          <a:cxnLst/>
          <a:rect l="0" t="0" r="0" b="0"/>
          <a:pathLst>
            <a:path>
              <a:moveTo>
                <a:pt x="0" y="0"/>
              </a:moveTo>
              <a:lnTo>
                <a:pt x="264262" y="0"/>
              </a:lnTo>
              <a:lnTo>
                <a:pt x="264262" y="503548"/>
              </a:lnTo>
              <a:lnTo>
                <a:pt x="528524" y="503548"/>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9399978" y="3759996"/>
        <a:ext cx="0" cy="0"/>
      </dsp:txXfrm>
    </dsp:sp>
    <dsp:sp modelId="{013E088F-2D5E-4BC8-8440-1C4D50DA00A2}">
      <dsp:nvSpPr>
        <dsp:cNvPr id="0" name=""/>
        <dsp:cNvSpPr/>
      </dsp:nvSpPr>
      <dsp:spPr>
        <a:xfrm>
          <a:off x="9153965" y="3022924"/>
          <a:ext cx="540555" cy="503548"/>
        </a:xfrm>
        <a:custGeom>
          <a:avLst/>
          <a:gdLst/>
          <a:ahLst/>
          <a:cxnLst/>
          <a:rect l="0" t="0" r="0" b="0"/>
          <a:pathLst>
            <a:path>
              <a:moveTo>
                <a:pt x="0" y="503548"/>
              </a:moveTo>
              <a:lnTo>
                <a:pt x="270277" y="503548"/>
              </a:lnTo>
              <a:lnTo>
                <a:pt x="270277" y="0"/>
              </a:lnTo>
              <a:lnTo>
                <a:pt x="540555" y="0"/>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9405774" y="3256229"/>
        <a:ext cx="0" cy="0"/>
      </dsp:txXfrm>
    </dsp:sp>
    <dsp:sp modelId="{B6B59827-117C-44CD-A812-525724DE867C}">
      <dsp:nvSpPr>
        <dsp:cNvPr id="0" name=""/>
        <dsp:cNvSpPr/>
      </dsp:nvSpPr>
      <dsp:spPr>
        <a:xfrm>
          <a:off x="7100648" y="2475885"/>
          <a:ext cx="528524" cy="1050587"/>
        </a:xfrm>
        <a:custGeom>
          <a:avLst/>
          <a:gdLst/>
          <a:ahLst/>
          <a:cxnLst/>
          <a:rect l="0" t="0" r="0" b="0"/>
          <a:pathLst>
            <a:path>
              <a:moveTo>
                <a:pt x="0" y="0"/>
              </a:moveTo>
              <a:lnTo>
                <a:pt x="264262" y="0"/>
              </a:lnTo>
              <a:lnTo>
                <a:pt x="264262" y="1050587"/>
              </a:lnTo>
              <a:lnTo>
                <a:pt x="528524" y="1050587"/>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7335509" y="2971777"/>
        <a:ext cx="0" cy="0"/>
      </dsp:txXfrm>
    </dsp:sp>
    <dsp:sp modelId="{036C2CC3-DF87-4777-AAC5-A019456BF445}">
      <dsp:nvSpPr>
        <dsp:cNvPr id="0" name=""/>
        <dsp:cNvSpPr/>
      </dsp:nvSpPr>
      <dsp:spPr>
        <a:xfrm>
          <a:off x="9096911" y="1246264"/>
          <a:ext cx="684525" cy="622651"/>
        </a:xfrm>
        <a:custGeom>
          <a:avLst/>
          <a:gdLst/>
          <a:ahLst/>
          <a:cxnLst/>
          <a:rect l="0" t="0" r="0" b="0"/>
          <a:pathLst>
            <a:path>
              <a:moveTo>
                <a:pt x="0" y="0"/>
              </a:moveTo>
              <a:lnTo>
                <a:pt x="342262" y="0"/>
              </a:lnTo>
              <a:lnTo>
                <a:pt x="342262" y="622651"/>
              </a:lnTo>
              <a:lnTo>
                <a:pt x="684525" y="622651"/>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9416040" y="1534456"/>
        <a:ext cx="0" cy="0"/>
      </dsp:txXfrm>
    </dsp:sp>
    <dsp:sp modelId="{DF60551D-0B9F-4F98-969C-A601EB4FA1EB}">
      <dsp:nvSpPr>
        <dsp:cNvPr id="0" name=""/>
        <dsp:cNvSpPr/>
      </dsp:nvSpPr>
      <dsp:spPr>
        <a:xfrm>
          <a:off x="9096911" y="521941"/>
          <a:ext cx="673029" cy="724322"/>
        </a:xfrm>
        <a:custGeom>
          <a:avLst/>
          <a:gdLst/>
          <a:ahLst/>
          <a:cxnLst/>
          <a:rect l="0" t="0" r="0" b="0"/>
          <a:pathLst>
            <a:path>
              <a:moveTo>
                <a:pt x="0" y="724322"/>
              </a:moveTo>
              <a:lnTo>
                <a:pt x="336514" y="724322"/>
              </a:lnTo>
              <a:lnTo>
                <a:pt x="336514" y="0"/>
              </a:lnTo>
              <a:lnTo>
                <a:pt x="673029" y="0"/>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9408708" y="859384"/>
        <a:ext cx="0" cy="0"/>
      </dsp:txXfrm>
    </dsp:sp>
    <dsp:sp modelId="{80389E79-C45B-47F5-9EA4-D3DC3D25EC9E}">
      <dsp:nvSpPr>
        <dsp:cNvPr id="0" name=""/>
        <dsp:cNvSpPr/>
      </dsp:nvSpPr>
      <dsp:spPr>
        <a:xfrm>
          <a:off x="7100648" y="1246264"/>
          <a:ext cx="528524" cy="1229620"/>
        </a:xfrm>
        <a:custGeom>
          <a:avLst/>
          <a:gdLst/>
          <a:ahLst/>
          <a:cxnLst/>
          <a:rect l="0" t="0" r="0" b="0"/>
          <a:pathLst>
            <a:path>
              <a:moveTo>
                <a:pt x="0" y="1229620"/>
              </a:moveTo>
              <a:lnTo>
                <a:pt x="264262" y="1229620"/>
              </a:lnTo>
              <a:lnTo>
                <a:pt x="264262" y="0"/>
              </a:lnTo>
              <a:lnTo>
                <a:pt x="528524" y="0"/>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7331451" y="1827614"/>
        <a:ext cx="0" cy="0"/>
      </dsp:txXfrm>
    </dsp:sp>
    <dsp:sp modelId="{330E9AE3-AF9A-4470-BC08-76C7B2250054}">
      <dsp:nvSpPr>
        <dsp:cNvPr id="0" name=""/>
        <dsp:cNvSpPr/>
      </dsp:nvSpPr>
      <dsp:spPr>
        <a:xfrm>
          <a:off x="4429592" y="2430165"/>
          <a:ext cx="528524" cy="91440"/>
        </a:xfrm>
        <a:custGeom>
          <a:avLst/>
          <a:gdLst/>
          <a:ahLst/>
          <a:cxnLst/>
          <a:rect l="0" t="0" r="0" b="0"/>
          <a:pathLst>
            <a:path>
              <a:moveTo>
                <a:pt x="0" y="45720"/>
              </a:moveTo>
              <a:lnTo>
                <a:pt x="528524" y="45720"/>
              </a:lnTo>
            </a:path>
          </a:pathLst>
        </a:custGeom>
        <a:noFill/>
        <a:ln w="25400" cap="flat" cmpd="sng" algn="ctr">
          <a:solidFill>
            <a:srgbClr val="5B9BD5">
              <a:shade val="8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4680641" y="2462672"/>
        <a:ext cx="0" cy="0"/>
      </dsp:txXfrm>
    </dsp:sp>
    <dsp:sp modelId="{A4CB727E-4B06-45C5-86BE-453A34BF77CF}">
      <dsp:nvSpPr>
        <dsp:cNvPr id="0" name=""/>
        <dsp:cNvSpPr/>
      </dsp:nvSpPr>
      <dsp:spPr>
        <a:xfrm>
          <a:off x="1207790" y="2475885"/>
          <a:ext cx="579180" cy="637581"/>
        </a:xfrm>
        <a:custGeom>
          <a:avLst/>
          <a:gdLst/>
          <a:ahLst/>
          <a:cxnLst/>
          <a:rect l="0" t="0" r="0" b="0"/>
          <a:pathLst>
            <a:path>
              <a:moveTo>
                <a:pt x="0" y="637581"/>
              </a:moveTo>
              <a:lnTo>
                <a:pt x="289590" y="637581"/>
              </a:lnTo>
              <a:lnTo>
                <a:pt x="289590" y="0"/>
              </a:lnTo>
              <a:lnTo>
                <a:pt x="579180" y="0"/>
              </a:lnTo>
            </a:path>
          </a:pathLst>
        </a:custGeom>
        <a:noFill/>
        <a:ln w="254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solidFill>
              <a:sysClr val="windowText" lastClr="000000">
                <a:hueOff val="0"/>
                <a:satOff val="0"/>
                <a:lumOff val="0"/>
                <a:alphaOff val="0"/>
              </a:sysClr>
            </a:solidFill>
            <a:latin typeface="Calibri"/>
            <a:ea typeface="+mn-ea"/>
            <a:cs typeface="+mn-cs"/>
          </a:endParaRPr>
        </a:p>
      </dsp:txBody>
      <dsp:txXfrm>
        <a:off x="1475846" y="2773141"/>
        <a:ext cx="0" cy="0"/>
      </dsp:txXfrm>
    </dsp:sp>
    <dsp:sp modelId="{F711DA93-B1C2-4905-A9B2-93E031196BD3}">
      <dsp:nvSpPr>
        <dsp:cNvPr id="0" name=""/>
        <dsp:cNvSpPr/>
      </dsp:nvSpPr>
      <dsp:spPr>
        <a:xfrm>
          <a:off x="0" y="2490259"/>
          <a:ext cx="1169165" cy="1246415"/>
        </a:xfrm>
        <a:prstGeom prst="rect">
          <a:avLst/>
        </a:prstGeom>
        <a:solidFill>
          <a:srgbClr val="FF7C8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a:solidFill>
                <a:sysClr val="windowText" lastClr="000000"/>
              </a:solidFill>
              <a:latin typeface="Calibri"/>
              <a:ea typeface="+mn-ea"/>
              <a:cs typeface="+mn-cs"/>
            </a:rPr>
            <a:t>Election #1</a:t>
          </a:r>
          <a:endParaRPr lang="en-US" sz="1400" b="1" kern="1200" dirty="0">
            <a:solidFill>
              <a:sysClr val="windowText" lastClr="000000"/>
            </a:solidFill>
            <a:latin typeface="Calibri"/>
            <a:ea typeface="+mn-ea"/>
            <a:cs typeface="+mn-cs"/>
          </a:endParaRPr>
        </a:p>
        <a:p>
          <a:pPr marL="0" lvl="0" indent="0" algn="ctr" defTabSz="622300">
            <a:lnSpc>
              <a:spcPct val="90000"/>
            </a:lnSpc>
            <a:spcBef>
              <a:spcPct val="0"/>
            </a:spcBef>
            <a:spcAft>
              <a:spcPct val="35000"/>
            </a:spcAft>
            <a:buNone/>
          </a:pPr>
          <a:r>
            <a:rPr lang="en-US" sz="1400" b="1" kern="1200" dirty="0">
              <a:solidFill>
                <a:sysClr val="windowText" lastClr="000000"/>
              </a:solidFill>
              <a:highlight>
                <a:srgbClr val="FFFF00"/>
              </a:highlight>
              <a:latin typeface="Calibri"/>
              <a:ea typeface="+mn-ea"/>
              <a:cs typeface="+mn-cs"/>
            </a:rPr>
            <a:t>1908 or SRS Formula due 8/1</a:t>
          </a:r>
        </a:p>
      </dsp:txBody>
      <dsp:txXfrm>
        <a:off x="0" y="2490259"/>
        <a:ext cx="1169165" cy="1246415"/>
      </dsp:txXfrm>
    </dsp:sp>
    <dsp:sp modelId="{559F3258-E500-458F-B8F0-C06DC36D00A7}">
      <dsp:nvSpPr>
        <dsp:cNvPr id="0" name=""/>
        <dsp:cNvSpPr/>
      </dsp:nvSpPr>
      <dsp:spPr>
        <a:xfrm>
          <a:off x="1786970" y="1827983"/>
          <a:ext cx="2642621" cy="1295803"/>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SRS Formula Payment </a:t>
          </a:r>
        </a:p>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Percent of Total Appropriated SRS Funding</a:t>
          </a:r>
        </a:p>
        <a:p>
          <a:pPr marL="0" lvl="0" indent="0" algn="ctr" defTabSz="622300">
            <a:lnSpc>
              <a:spcPct val="90000"/>
            </a:lnSpc>
            <a:spcBef>
              <a:spcPct val="0"/>
            </a:spcBef>
            <a:spcAft>
              <a:spcPct val="35000"/>
            </a:spcAft>
            <a:buNone/>
          </a:pPr>
          <a:endParaRPr lang="en-US" sz="900" kern="1200" dirty="0">
            <a:solidFill>
              <a:sysClr val="window" lastClr="FFFFFF"/>
            </a:solidFill>
            <a:latin typeface="Calibri"/>
            <a:ea typeface="+mn-ea"/>
            <a:cs typeface="+mn-cs"/>
          </a:endParaRPr>
        </a:p>
      </dsp:txBody>
      <dsp:txXfrm>
        <a:off x="1786970" y="1827983"/>
        <a:ext cx="2642621" cy="1295803"/>
      </dsp:txXfrm>
    </dsp:sp>
    <dsp:sp modelId="{BA25F0DC-D866-47AE-8C5D-D33AA8A07A0E}">
      <dsp:nvSpPr>
        <dsp:cNvPr id="0" name=""/>
        <dsp:cNvSpPr/>
      </dsp:nvSpPr>
      <dsp:spPr>
        <a:xfrm>
          <a:off x="4958116" y="1984929"/>
          <a:ext cx="2142532" cy="981911"/>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Election #2 </a:t>
          </a:r>
        </a:p>
        <a:p>
          <a:pPr marL="0" lvl="0" indent="0" algn="ctr" defTabSz="622300">
            <a:lnSpc>
              <a:spcPct val="90000"/>
            </a:lnSpc>
            <a:spcBef>
              <a:spcPct val="0"/>
            </a:spcBef>
            <a:spcAft>
              <a:spcPct val="35000"/>
            </a:spcAft>
            <a:buNone/>
          </a:pPr>
          <a:r>
            <a:rPr lang="en-US" sz="1400" b="1" kern="1200" dirty="0">
              <a:solidFill>
                <a:sysClr val="windowText" lastClr="000000"/>
              </a:solidFill>
              <a:highlight>
                <a:srgbClr val="FFFF00"/>
              </a:highlight>
              <a:latin typeface="Calibri"/>
              <a:ea typeface="+mn-ea"/>
              <a:cs typeface="+mn-cs"/>
            </a:rPr>
            <a:t>Allocation between Titles due 9/30</a:t>
          </a:r>
        </a:p>
      </dsp:txBody>
      <dsp:txXfrm>
        <a:off x="4958116" y="1984929"/>
        <a:ext cx="2142532" cy="981911"/>
      </dsp:txXfrm>
    </dsp:sp>
    <dsp:sp modelId="{D8484145-C926-4C84-90DC-3A32CF1A547F}">
      <dsp:nvSpPr>
        <dsp:cNvPr id="0" name=""/>
        <dsp:cNvSpPr/>
      </dsp:nvSpPr>
      <dsp:spPr>
        <a:xfrm>
          <a:off x="7629173" y="752239"/>
          <a:ext cx="1467738" cy="988050"/>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Election made between Titles</a:t>
          </a:r>
        </a:p>
      </dsp:txBody>
      <dsp:txXfrm>
        <a:off x="7629173" y="752239"/>
        <a:ext cx="1467738" cy="988050"/>
      </dsp:txXfrm>
    </dsp:sp>
    <dsp:sp modelId="{50714E23-5F4D-403C-B18C-52FD07B03823}">
      <dsp:nvSpPr>
        <dsp:cNvPr id="0" name=""/>
        <dsp:cNvSpPr/>
      </dsp:nvSpPr>
      <dsp:spPr>
        <a:xfrm>
          <a:off x="9769941" y="0"/>
          <a:ext cx="1953135" cy="1043883"/>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Title I and Title III Disbursed to State/County</a:t>
          </a:r>
        </a:p>
      </dsp:txBody>
      <dsp:txXfrm>
        <a:off x="9769941" y="0"/>
        <a:ext cx="1953135" cy="1043883"/>
      </dsp:txXfrm>
    </dsp:sp>
    <dsp:sp modelId="{976F0B60-9593-4585-88F0-F4F6EF9BE5C9}">
      <dsp:nvSpPr>
        <dsp:cNvPr id="0" name=""/>
        <dsp:cNvSpPr/>
      </dsp:nvSpPr>
      <dsp:spPr>
        <a:xfrm>
          <a:off x="9781437" y="1319166"/>
          <a:ext cx="1941639" cy="1099499"/>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Title II Held by FS </a:t>
          </a:r>
        </a:p>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Resource Advisory Committee determines projects</a:t>
          </a:r>
        </a:p>
      </dsp:txBody>
      <dsp:txXfrm>
        <a:off x="9781437" y="1319166"/>
        <a:ext cx="1941639" cy="1099499"/>
      </dsp:txXfrm>
    </dsp:sp>
    <dsp:sp modelId="{D281F40B-FCCC-4AC1-8A10-4331CBE1257C}">
      <dsp:nvSpPr>
        <dsp:cNvPr id="0" name=""/>
        <dsp:cNvSpPr/>
      </dsp:nvSpPr>
      <dsp:spPr>
        <a:xfrm>
          <a:off x="7629173" y="2853413"/>
          <a:ext cx="1524792" cy="1346117"/>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No election submitted before 9/30</a:t>
          </a:r>
        </a:p>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      Default Allocation</a:t>
          </a:r>
          <a:endParaRPr lang="en-US" sz="900" kern="1200" dirty="0">
            <a:solidFill>
              <a:sysClr val="windowText" lastClr="000000"/>
            </a:solidFill>
            <a:latin typeface="Calibri"/>
            <a:ea typeface="+mn-ea"/>
            <a:cs typeface="+mn-cs"/>
          </a:endParaRPr>
        </a:p>
      </dsp:txBody>
      <dsp:txXfrm>
        <a:off x="7629173" y="2853413"/>
        <a:ext cx="1524792" cy="1346117"/>
      </dsp:txXfrm>
    </dsp:sp>
    <dsp:sp modelId="{4E61D9CE-5874-4163-B814-BEA97AA348B8}">
      <dsp:nvSpPr>
        <dsp:cNvPr id="0" name=""/>
        <dsp:cNvSpPr/>
      </dsp:nvSpPr>
      <dsp:spPr>
        <a:xfrm>
          <a:off x="9694521" y="2620085"/>
          <a:ext cx="2028555" cy="805677"/>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Title I 80% of allocation Disbursed to State/County</a:t>
          </a:r>
        </a:p>
      </dsp:txBody>
      <dsp:txXfrm>
        <a:off x="9694521" y="2620085"/>
        <a:ext cx="2028555" cy="805677"/>
      </dsp:txXfrm>
    </dsp:sp>
    <dsp:sp modelId="{BB3B0D81-D254-4C1D-A825-FBC4DD7F2F53}">
      <dsp:nvSpPr>
        <dsp:cNvPr id="0" name=""/>
        <dsp:cNvSpPr/>
      </dsp:nvSpPr>
      <dsp:spPr>
        <a:xfrm>
          <a:off x="9682490" y="3627182"/>
          <a:ext cx="1931175" cy="805677"/>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Title II 20% of allocation</a:t>
          </a:r>
        </a:p>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Funds held by FS for USDA </a:t>
          </a:r>
        </a:p>
      </dsp:txBody>
      <dsp:txXfrm>
        <a:off x="9682490" y="3627182"/>
        <a:ext cx="1931175" cy="805677"/>
      </dsp:txXfrm>
    </dsp:sp>
    <dsp:sp modelId="{B123EDDE-56F6-4414-B716-33C7AB7A9AAE}">
      <dsp:nvSpPr>
        <dsp:cNvPr id="0" name=""/>
        <dsp:cNvSpPr/>
      </dsp:nvSpPr>
      <dsp:spPr>
        <a:xfrm>
          <a:off x="1786970" y="3325206"/>
          <a:ext cx="2642621" cy="1359886"/>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1908 Receipts Payment</a:t>
          </a:r>
        </a:p>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25% of 7 year rolling average available receipts</a:t>
          </a:r>
        </a:p>
      </dsp:txBody>
      <dsp:txXfrm>
        <a:off x="1786970" y="3325206"/>
        <a:ext cx="2642621" cy="1359886"/>
      </dsp:txXfrm>
    </dsp:sp>
    <dsp:sp modelId="{567046E1-851C-4EE2-B47E-39273B085383}">
      <dsp:nvSpPr>
        <dsp:cNvPr id="0" name=""/>
        <dsp:cNvSpPr/>
      </dsp:nvSpPr>
      <dsp:spPr>
        <a:xfrm>
          <a:off x="4986736" y="3304588"/>
          <a:ext cx="1937306" cy="1415591"/>
        </a:xfrm>
        <a:prstGeom prst="rect">
          <a:avLst/>
        </a:prstGeom>
        <a:solidFill>
          <a:srgbClr val="92D050"/>
        </a:solidFill>
        <a:ln w="254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ysClr val="windowText" lastClr="000000"/>
              </a:solidFill>
              <a:latin typeface="Calibri"/>
              <a:ea typeface="+mn-ea"/>
              <a:cs typeface="+mn-cs"/>
            </a:rPr>
            <a:t>Receipts are disbursed</a:t>
          </a:r>
        </a:p>
      </dsp:txBody>
      <dsp:txXfrm>
        <a:off x="4986736" y="3304588"/>
        <a:ext cx="1937306" cy="1415591"/>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4644EB4-13CF-4E3D-9DB4-DFBEA3F138D8}"/>
              </a:ext>
            </a:extLst>
          </p:cNvPr>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latin typeface="Arial" panose="020B0604020202020204" pitchFamily="34" charset="0"/>
              <a:cs typeface="Arial" panose="020B0604020202020204" pitchFamily="34" charset="0"/>
            </a:endParaRPr>
          </a:p>
        </p:txBody>
      </p:sp>
      <p:sp>
        <p:nvSpPr>
          <p:cNvPr id="3" name="Date Placeholder 2">
            <a:extLst>
              <a:ext uri="{FF2B5EF4-FFF2-40B4-BE49-F238E27FC236}">
                <a16:creationId xmlns:a16="http://schemas.microsoft.com/office/drawing/2014/main" id="{9D814AF2-7E4B-48E6-A5AD-B311B9B85B65}"/>
              </a:ext>
            </a:extLst>
          </p:cNvPr>
          <p:cNvSpPr>
            <a:spLocks noGrp="1"/>
          </p:cNvSpPr>
          <p:nvPr>
            <p:ph type="dt" sz="quarter" idx="1"/>
          </p:nvPr>
        </p:nvSpPr>
        <p:spPr>
          <a:xfrm>
            <a:off x="5181600" y="0"/>
            <a:ext cx="3962400" cy="344091"/>
          </a:xfrm>
          <a:prstGeom prst="rect">
            <a:avLst/>
          </a:prstGeom>
        </p:spPr>
        <p:txBody>
          <a:bodyPr vert="horz" lIns="91440" tIns="45720" rIns="91440" bIns="45720" rtlCol="0"/>
          <a:lstStyle>
            <a:lvl1pPr algn="r">
              <a:defRPr sz="1200"/>
            </a:lvl1pPr>
          </a:lstStyle>
          <a:p>
            <a:fld id="{A879CE75-E596-4EA6-B8FF-C88CE95F6432}" type="datetimeFigureOut">
              <a:rPr lang="en-US" sz="1100" smtClean="0">
                <a:latin typeface="Arial" panose="020B0604020202020204" pitchFamily="34" charset="0"/>
                <a:cs typeface="Arial" panose="020B0604020202020204" pitchFamily="34" charset="0"/>
              </a:rPr>
              <a:t>7/14/2023</a:t>
            </a:fld>
            <a:endParaRPr lang="en-US" sz="110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A5977BE1-998C-4254-88AB-9CE71552CDD0}"/>
              </a:ext>
            </a:extLst>
          </p:cNvPr>
          <p:cNvSpPr>
            <a:spLocks noGrp="1"/>
          </p:cNvSpPr>
          <p:nvPr>
            <p:ph type="ftr" sz="quarter" idx="2"/>
          </p:nvPr>
        </p:nvSpPr>
        <p:spPr>
          <a:xfrm>
            <a:off x="540327" y="6545202"/>
            <a:ext cx="1066800" cy="207818"/>
          </a:xfrm>
          <a:prstGeom prst="rect">
            <a:avLst/>
          </a:prstGeom>
        </p:spPr>
        <p:txBody>
          <a:bodyPr vert="horz" lIns="91440" tIns="45720" rIns="91440" bIns="45720" rtlCol="0" anchor="b"/>
          <a:lstStyle>
            <a:lvl1pPr algn="l">
              <a:defRPr sz="1200"/>
            </a:lvl1pPr>
          </a:lstStyle>
          <a:p>
            <a:r>
              <a:rPr lang="en-US" sz="900" dirty="0">
                <a:latin typeface="Arial" panose="020B0604020202020204" pitchFamily="34" charset="0"/>
                <a:cs typeface="Arial" panose="020B0604020202020204" pitchFamily="34" charset="0"/>
              </a:rPr>
              <a:t>Forest Service</a:t>
            </a:r>
          </a:p>
        </p:txBody>
      </p:sp>
      <p:sp>
        <p:nvSpPr>
          <p:cNvPr id="5" name="Slide Number Placeholder 4">
            <a:extLst>
              <a:ext uri="{FF2B5EF4-FFF2-40B4-BE49-F238E27FC236}">
                <a16:creationId xmlns:a16="http://schemas.microsoft.com/office/drawing/2014/main" id="{7B0B7737-9705-45F2-9412-8ADECC0D8ABC}"/>
              </a:ext>
            </a:extLst>
          </p:cNvPr>
          <p:cNvSpPr>
            <a:spLocks noGrp="1"/>
          </p:cNvSpPr>
          <p:nvPr>
            <p:ph type="sldNum" sz="quarter" idx="3"/>
          </p:nvPr>
        </p:nvSpPr>
        <p:spPr>
          <a:xfrm>
            <a:off x="7802225" y="6477066"/>
            <a:ext cx="1341775" cy="344090"/>
          </a:xfrm>
          <a:prstGeom prst="rect">
            <a:avLst/>
          </a:prstGeom>
        </p:spPr>
        <p:txBody>
          <a:bodyPr vert="horz" lIns="91440" tIns="45720" rIns="91440" bIns="45720" rtlCol="0" anchor="b"/>
          <a:lstStyle>
            <a:lvl1pPr algn="r">
              <a:defRPr sz="1200"/>
            </a:lvl1pPr>
          </a:lstStyle>
          <a:p>
            <a:fld id="{13267E6E-B8BE-472A-9E55-025BD0B351C3}" type="slidenum">
              <a:rPr lang="en-US" sz="900" smtClean="0">
                <a:latin typeface="Arial" panose="020B0604020202020204" pitchFamily="34" charset="0"/>
                <a:cs typeface="Arial" panose="020B0604020202020204" pitchFamily="34" charset="0"/>
              </a:rPr>
              <a:t>‹#›</a:t>
            </a:fld>
            <a:endParaRPr lang="en-US" sz="90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AFD1D2C3-2518-4160-93F1-2D6475B020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72" y="6447943"/>
            <a:ext cx="362492" cy="402336"/>
          </a:xfrm>
          <a:prstGeom prst="rect">
            <a:avLst/>
          </a:prstGeom>
        </p:spPr>
      </p:pic>
    </p:spTree>
    <p:extLst>
      <p:ext uri="{BB962C8B-B14F-4D97-AF65-F5344CB8AC3E}">
        <p14:creationId xmlns:p14="http://schemas.microsoft.com/office/powerpoint/2010/main" val="1432795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900"/>
            </a:lvl1pPr>
          </a:lstStyle>
          <a:p>
            <a:fld id="{E8FF4E62-F5F7-460C-A8D2-FE2CF802567F}" type="datetimeFigureOut">
              <a:rPr lang="en-US" smtClean="0"/>
              <a:pPr/>
              <a:t>7/14/2023</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478849" y="6575437"/>
            <a:ext cx="1114136" cy="190500"/>
          </a:xfrm>
          <a:prstGeom prst="rect">
            <a:avLst/>
          </a:prstGeom>
        </p:spPr>
        <p:txBody>
          <a:bodyPr vert="horz" lIns="91440" tIns="45720" rIns="91440" bIns="45720" rtlCol="0" anchor="b"/>
          <a:lstStyle>
            <a:lvl1pPr algn="l">
              <a:defRPr sz="900"/>
            </a:lvl1pPr>
          </a:lstStyle>
          <a:p>
            <a:r>
              <a:rPr lang="en-US" dirty="0"/>
              <a:t>Forest Service</a:t>
            </a:r>
          </a:p>
        </p:txBody>
      </p:sp>
      <p:sp>
        <p:nvSpPr>
          <p:cNvPr id="7" name="Slide Number Placeholder 6"/>
          <p:cNvSpPr>
            <a:spLocks noGrp="1"/>
          </p:cNvSpPr>
          <p:nvPr>
            <p:ph type="sldNum" sz="quarter" idx="5"/>
          </p:nvPr>
        </p:nvSpPr>
        <p:spPr>
          <a:xfrm>
            <a:off x="7786254" y="6513910"/>
            <a:ext cx="1355629" cy="252027"/>
          </a:xfrm>
          <a:prstGeom prst="rect">
            <a:avLst/>
          </a:prstGeom>
        </p:spPr>
        <p:txBody>
          <a:bodyPr vert="horz" lIns="91440" tIns="45720" rIns="91440" bIns="45720" rtlCol="0" anchor="b"/>
          <a:lstStyle>
            <a:lvl1pPr algn="r">
              <a:defRPr sz="900"/>
            </a:lvl1pPr>
          </a:lstStyle>
          <a:p>
            <a:fld id="{E24F8C35-E4C8-4D78-A860-19355B622AB8}" type="slidenum">
              <a:rPr lang="en-US" smtClean="0"/>
              <a:pPr/>
              <a:t>‹#›</a:t>
            </a:fld>
            <a:endParaRPr lang="en-US"/>
          </a:p>
        </p:txBody>
      </p:sp>
      <p:pic>
        <p:nvPicPr>
          <p:cNvPr id="9" name="Picture 8">
            <a:extLst>
              <a:ext uri="{FF2B5EF4-FFF2-40B4-BE49-F238E27FC236}">
                <a16:creationId xmlns:a16="http://schemas.microsoft.com/office/drawing/2014/main" id="{1098D5F6-E7D4-4BA5-9B6A-57E507FE21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10" y="6455664"/>
            <a:ext cx="362492" cy="402336"/>
          </a:xfrm>
          <a:prstGeom prst="rect">
            <a:avLst/>
          </a:prstGeom>
        </p:spPr>
      </p:pic>
    </p:spTree>
    <p:extLst>
      <p:ext uri="{BB962C8B-B14F-4D97-AF65-F5344CB8AC3E}">
        <p14:creationId xmlns:p14="http://schemas.microsoft.com/office/powerpoint/2010/main" val="3862092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A8A5A9BD-E216-4D62-9435-724730060414}"/>
              </a:ext>
              <a:ext uri="{C183D7F6-B498-43B3-948B-1728B52AA6E4}">
                <adec:decorative xmlns:adec="http://schemas.microsoft.com/office/drawing/2017/decorative" val="1"/>
              </a:ext>
            </a:extLst>
          </p:cNvPr>
          <p:cNvPicPr>
            <a:picLocks noChangeAspect="1"/>
          </p:cNvPicPr>
          <p:nvPr/>
        </p:nvPicPr>
        <p:blipFill>
          <a:blip r:embed="rId2">
            <a:alphaModFix amt="5000"/>
            <a:extLst>
              <a:ext uri="{28A0092B-C50C-407E-A947-70E740481C1C}">
                <a14:useLocalDpi xmlns:a14="http://schemas.microsoft.com/office/drawing/2010/main" val="0"/>
              </a:ext>
            </a:extLst>
          </a:blip>
          <a:srcRect/>
          <a:stretch/>
        </p:blipFill>
        <p:spPr>
          <a:xfrm>
            <a:off x="6493658" y="256164"/>
            <a:ext cx="6584911" cy="7316569"/>
          </a:xfrm>
          <a:prstGeom prst="rect">
            <a:avLst/>
          </a:prstGeom>
        </p:spPr>
      </p:pic>
      <p:pic>
        <p:nvPicPr>
          <p:cNvPr id="17" name="Picture 16" descr="United States Department of Agriculture symbol.">
            <a:extLst>
              <a:ext uri="{FF2B5EF4-FFF2-40B4-BE49-F238E27FC236}">
                <a16:creationId xmlns:a16="http://schemas.microsoft.com/office/drawing/2014/main" id="{74CA64E4-D296-4166-80A0-A6611FA0402D}"/>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279476" y="182880"/>
            <a:ext cx="576072" cy="393369"/>
          </a:xfrm>
          <a:prstGeom prst="rect">
            <a:avLst/>
          </a:prstGeom>
        </p:spPr>
      </p:pic>
      <p:pic>
        <p:nvPicPr>
          <p:cNvPr id="20" name="Picture 19" descr="Forest Service insignia.">
            <a:extLst>
              <a:ext uri="{FF2B5EF4-FFF2-40B4-BE49-F238E27FC236}">
                <a16:creationId xmlns:a16="http://schemas.microsoft.com/office/drawing/2014/main" id="{92F0EF35-2944-4D86-8ABB-5C7F5E81520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014594" y="184862"/>
            <a:ext cx="355831" cy="395368"/>
          </a:xfrm>
          <a:prstGeom prst="rect">
            <a:avLst/>
          </a:prstGeom>
        </p:spPr>
      </p:pic>
      <p:sp>
        <p:nvSpPr>
          <p:cNvPr id="18" name="TextBox 17">
            <a:extLst>
              <a:ext uri="{FF2B5EF4-FFF2-40B4-BE49-F238E27FC236}">
                <a16:creationId xmlns:a16="http://schemas.microsoft.com/office/drawing/2014/main" id="{6CF5E450-EF12-4AD5-B1DF-ABB22CBADAA7}"/>
              </a:ext>
            </a:extLst>
          </p:cNvPr>
          <p:cNvSpPr txBox="1"/>
          <p:nvPr/>
        </p:nvSpPr>
        <p:spPr>
          <a:xfrm>
            <a:off x="1417320" y="137160"/>
            <a:ext cx="2140330" cy="492443"/>
          </a:xfrm>
          <a:prstGeom prst="rect">
            <a:avLst/>
          </a:prstGeom>
          <a:noFill/>
        </p:spPr>
        <p:txBody>
          <a:bodyPr wrap="none" rtlCol="0">
            <a:spAutoFit/>
          </a:bodyPr>
          <a:lstStyle/>
          <a:p>
            <a:r>
              <a:rPr lang="en-US" sz="1600" dirty="0">
                <a:latin typeface="Source Sans Pro" panose="020B0503030403020204" pitchFamily="34" charset="0"/>
                <a:cs typeface="Arial" panose="020B0604020202020204" pitchFamily="34" charset="0"/>
              </a:rPr>
              <a:t>Forest Service</a:t>
            </a:r>
          </a:p>
          <a:p>
            <a:r>
              <a:rPr lang="en-US" sz="1000" dirty="0">
                <a:latin typeface="Source Sans Pro" panose="020B0503030403020204" pitchFamily="34" charset="0"/>
                <a:cs typeface="Arial" panose="020B0604020202020204" pitchFamily="34" charset="0"/>
              </a:rPr>
              <a:t>U.S. DEPARTMENT OF AGRICULTURE</a:t>
            </a:r>
          </a:p>
        </p:txBody>
      </p:sp>
      <p:sp>
        <p:nvSpPr>
          <p:cNvPr id="2" name="Title 1"/>
          <p:cNvSpPr>
            <a:spLocks noGrp="1"/>
          </p:cNvSpPr>
          <p:nvPr>
            <p:ph type="ctrTitle"/>
          </p:nvPr>
        </p:nvSpPr>
        <p:spPr>
          <a:xfrm>
            <a:off x="1524000" y="1122363"/>
            <a:ext cx="9144000" cy="2387600"/>
          </a:xfrm>
        </p:spPr>
        <p:txBody>
          <a:bodyPr anchor="ctr"/>
          <a:lstStyle>
            <a:lvl1pPr algn="ctr">
              <a:lnSpc>
                <a:spcPct val="125000"/>
              </a:lnSpc>
              <a:defRPr sz="6000"/>
            </a:lvl1pPr>
          </a:lstStyle>
          <a:p>
            <a:r>
              <a:rPr lang="en-US"/>
              <a:t>Click to edit Master title style</a:t>
            </a:r>
            <a:endParaRPr lang="en-US" dirty="0"/>
          </a:p>
        </p:txBody>
      </p:sp>
      <p:sp>
        <p:nvSpPr>
          <p:cNvPr id="3" name="Subtitle 2"/>
          <p:cNvSpPr>
            <a:spLocks noGrp="1"/>
          </p:cNvSpPr>
          <p:nvPr>
            <p:ph type="subTitle" idx="1"/>
          </p:nvPr>
        </p:nvSpPr>
        <p:spPr>
          <a:xfrm>
            <a:off x="1524000" y="4248733"/>
            <a:ext cx="9144000" cy="1299765"/>
          </a:xfrm>
        </p:spPr>
        <p:txBody>
          <a:bodyPr anchor="ct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8" name="Straight Connector 7">
            <a:extLst>
              <a:ext uri="{FF2B5EF4-FFF2-40B4-BE49-F238E27FC236}">
                <a16:creationId xmlns:a16="http://schemas.microsoft.com/office/drawing/2014/main" id="{7461009E-07D3-46A7-9EB6-C3A7B832AF78}"/>
              </a:ext>
              <a:ext uri="{C183D7F6-B498-43B3-948B-1728B52AA6E4}">
                <adec:decorative xmlns:adec="http://schemas.microsoft.com/office/drawing/2017/decorative" val="1"/>
              </a:ext>
            </a:extLst>
          </p:cNvPr>
          <p:cNvCxnSpPr>
            <a:cxnSpLocks/>
          </p:cNvCxnSpPr>
          <p:nvPr/>
        </p:nvCxnSpPr>
        <p:spPr>
          <a:xfrm>
            <a:off x="279476" y="685800"/>
            <a:ext cx="11544224"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Date Placeholder 3">
            <a:extLst>
              <a:ext uri="{FF2B5EF4-FFF2-40B4-BE49-F238E27FC236}">
                <a16:creationId xmlns:a16="http://schemas.microsoft.com/office/drawing/2014/main" id="{A4F96B3C-3980-4884-B284-D9DE6C04F375}"/>
              </a:ext>
            </a:extLst>
          </p:cNvPr>
          <p:cNvSpPr>
            <a:spLocks noGrp="1"/>
          </p:cNvSpPr>
          <p:nvPr>
            <p:ph type="dt" sz="half" idx="2"/>
          </p:nvPr>
        </p:nvSpPr>
        <p:spPr>
          <a:xfrm>
            <a:off x="8818418" y="6351429"/>
            <a:ext cx="2743200" cy="201168"/>
          </a:xfrm>
          <a:prstGeom prst="rect">
            <a:avLst/>
          </a:prstGeom>
        </p:spPr>
        <p:txBody>
          <a:bodyPr vert="horz" lIns="91440" tIns="45720" rIns="91440" bIns="45720" rtlCol="0" anchor="ctr"/>
          <a:lstStyle>
            <a:lvl1pPr algn="r">
              <a:defRPr sz="1000">
                <a:solidFill>
                  <a:schemeClr val="tx1"/>
                </a:solidFill>
              </a:defRPr>
            </a:lvl1pPr>
          </a:lstStyle>
          <a:p>
            <a:fld id="{9199A433-448B-4796-9F39-BFD5E5D7A599}" type="datetime1">
              <a:rPr lang="en-US" smtClean="0"/>
              <a:pPr/>
              <a:t>7/14/2023</a:t>
            </a:fld>
            <a:endParaRPr lang="en-US" dirty="0"/>
          </a:p>
        </p:txBody>
      </p:sp>
      <p:cxnSp>
        <p:nvCxnSpPr>
          <p:cNvPr id="28" name="Straight Connector 27">
            <a:extLst>
              <a:ext uri="{FF2B5EF4-FFF2-40B4-BE49-F238E27FC236}">
                <a16:creationId xmlns:a16="http://schemas.microsoft.com/office/drawing/2014/main" id="{7225C2CB-A661-491D-A620-244A2ED10FAB}"/>
              </a:ext>
              <a:ext uri="{C183D7F6-B498-43B3-948B-1728B52AA6E4}">
                <adec:decorative xmlns:adec="http://schemas.microsoft.com/office/drawing/2017/decorative" val="1"/>
              </a:ext>
            </a:extLst>
          </p:cNvPr>
          <p:cNvCxnSpPr>
            <a:cxnSpLocks/>
          </p:cNvCxnSpPr>
          <p:nvPr/>
        </p:nvCxnSpPr>
        <p:spPr>
          <a:xfrm flipH="1">
            <a:off x="1524000" y="4071532"/>
            <a:ext cx="9144000"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3597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582998"/>
            <a:ext cx="10515600" cy="973219"/>
          </a:xfrm>
        </p:spPr>
        <p:txBody>
          <a:bodyPr anchor="t"/>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2pPr marL="548640">
              <a:defRPr/>
            </a:lvl2pPr>
            <a:lvl3pPr marL="822960">
              <a:defRPr/>
            </a:lvl3pPr>
            <a:lvl4pPr marL="1143000">
              <a:defRPr/>
            </a:lvl4pPr>
            <a:lvl5pPr marL="146304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FC837E26-6851-46EE-8742-49F3F46D6338}"/>
              </a:ext>
              <a:ext uri="{C183D7F6-B498-43B3-948B-1728B52AA6E4}">
                <adec:decorative xmlns:adec="http://schemas.microsoft.com/office/drawing/2017/decorative" val="1"/>
              </a:ext>
            </a:extLst>
          </p:cNvPr>
          <p:cNvCxnSpPr>
            <a:cxnSpLocks/>
          </p:cNvCxnSpPr>
          <p:nvPr/>
        </p:nvCxnSpPr>
        <p:spPr>
          <a:xfrm flipH="1">
            <a:off x="838201" y="1677955"/>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1200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40053" y="718457"/>
            <a:ext cx="2628900" cy="533944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3047" y="718457"/>
            <a:ext cx="7734300" cy="533944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297863E3-5588-41F0-BAD4-052B51F8933C}"/>
              </a:ext>
              <a:ext uri="{C183D7F6-B498-43B3-948B-1728B52AA6E4}">
                <adec:decorative xmlns:adec="http://schemas.microsoft.com/office/drawing/2017/decorative" val="1"/>
              </a:ext>
            </a:extLst>
          </p:cNvPr>
          <p:cNvCxnSpPr>
            <a:cxnSpLocks/>
          </p:cNvCxnSpPr>
          <p:nvPr/>
        </p:nvCxnSpPr>
        <p:spPr>
          <a:xfrm>
            <a:off x="8653823" y="672801"/>
            <a:ext cx="0" cy="5430753"/>
          </a:xfrm>
          <a:prstGeom prst="line">
            <a:avLst/>
          </a:prstGeom>
          <a:ln w="76200" cmpd="sng">
            <a:gradFill>
              <a:gsLst>
                <a:gs pos="0">
                  <a:schemeClr val="accent2">
                    <a:lumMod val="50000"/>
                  </a:schemeClr>
                </a:gs>
                <a:gs pos="50000">
                  <a:schemeClr val="accent2">
                    <a:lumMod val="85000"/>
                  </a:schemeClr>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12133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llout Text Box with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1C79A-644C-482D-AF8E-90D922CACE4B}"/>
              </a:ext>
            </a:extLst>
          </p:cNvPr>
          <p:cNvSpPr>
            <a:spLocks noGrp="1"/>
          </p:cNvSpPr>
          <p:nvPr>
            <p:ph type="title"/>
          </p:nvPr>
        </p:nvSpPr>
        <p:spPr>
          <a:xfrm>
            <a:off x="838200" y="609519"/>
            <a:ext cx="10515600" cy="973219"/>
          </a:xfrm>
        </p:spPr>
        <p:txBody>
          <a:bodyPr/>
          <a:lstStyle>
            <a:lvl1pPr algn="ctr">
              <a:defRPr/>
            </a:lvl1pPr>
          </a:lstStyle>
          <a:p>
            <a:r>
              <a:rPr lang="en-US"/>
              <a:t>Click to edit Master title style</a:t>
            </a:r>
            <a:endParaRPr lang="en-US" dirty="0"/>
          </a:p>
        </p:txBody>
      </p:sp>
      <p:sp>
        <p:nvSpPr>
          <p:cNvPr id="3" name="Freeform: Shape 2">
            <a:extLst>
              <a:ext uri="{FF2B5EF4-FFF2-40B4-BE49-F238E27FC236}">
                <a16:creationId xmlns:a16="http://schemas.microsoft.com/office/drawing/2014/main" id="{FAFA3B51-23ED-47CE-8BB1-00EAC593BC6B}"/>
              </a:ext>
              <a:ext uri="{C183D7F6-B498-43B3-948B-1728B52AA6E4}">
                <adec:decorative xmlns:adec="http://schemas.microsoft.com/office/drawing/2017/decorative" val="1"/>
              </a:ext>
            </a:extLst>
          </p:cNvPr>
          <p:cNvSpPr/>
          <p:nvPr/>
        </p:nvSpPr>
        <p:spPr>
          <a:xfrm>
            <a:off x="1066800" y="1828800"/>
            <a:ext cx="10058400" cy="4356847"/>
          </a:xfrm>
          <a:custGeom>
            <a:avLst/>
            <a:gdLst>
              <a:gd name="connsiteX0" fmla="*/ 0 w 9144000"/>
              <a:gd name="connsiteY0" fmla="*/ 416859 h 4101353"/>
              <a:gd name="connsiteX1" fmla="*/ 0 w 9144000"/>
              <a:gd name="connsiteY1" fmla="*/ 4101353 h 4101353"/>
              <a:gd name="connsiteX2" fmla="*/ 9144000 w 9144000"/>
              <a:gd name="connsiteY2" fmla="*/ 4101353 h 4101353"/>
              <a:gd name="connsiteX3" fmla="*/ 9144000 w 9144000"/>
              <a:gd name="connsiteY3" fmla="*/ 443753 h 4101353"/>
              <a:gd name="connsiteX4" fmla="*/ 5029200 w 9144000"/>
              <a:gd name="connsiteY4" fmla="*/ 443753 h 4101353"/>
              <a:gd name="connsiteX5" fmla="*/ 4585447 w 9144000"/>
              <a:gd name="connsiteY5" fmla="*/ 0 h 4101353"/>
              <a:gd name="connsiteX6" fmla="*/ 4141694 w 9144000"/>
              <a:gd name="connsiteY6" fmla="*/ 443753 h 4101353"/>
              <a:gd name="connsiteX7" fmla="*/ 0 w 9144000"/>
              <a:gd name="connsiteY7" fmla="*/ 416859 h 4101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144000" h="4101353">
                <a:moveTo>
                  <a:pt x="0" y="416859"/>
                </a:moveTo>
                <a:lnTo>
                  <a:pt x="0" y="4101353"/>
                </a:lnTo>
                <a:lnTo>
                  <a:pt x="9144000" y="4101353"/>
                </a:lnTo>
                <a:lnTo>
                  <a:pt x="9144000" y="443753"/>
                </a:lnTo>
                <a:lnTo>
                  <a:pt x="5029200" y="443753"/>
                </a:lnTo>
                <a:lnTo>
                  <a:pt x="4585447" y="0"/>
                </a:lnTo>
                <a:lnTo>
                  <a:pt x="4141694" y="443753"/>
                </a:lnTo>
                <a:lnTo>
                  <a:pt x="0" y="416859"/>
                </a:lnTo>
                <a:close/>
              </a:path>
            </a:pathLst>
          </a:custGeom>
          <a:ln w="508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 Placeholder 4">
            <a:extLst>
              <a:ext uri="{FF2B5EF4-FFF2-40B4-BE49-F238E27FC236}">
                <a16:creationId xmlns:a16="http://schemas.microsoft.com/office/drawing/2014/main" id="{0C899CFE-29A0-489C-B953-F98FF657FEF4}"/>
              </a:ext>
            </a:extLst>
          </p:cNvPr>
          <p:cNvSpPr>
            <a:spLocks noGrp="1"/>
          </p:cNvSpPr>
          <p:nvPr>
            <p:ph type="body" sz="quarter" idx="10"/>
          </p:nvPr>
        </p:nvSpPr>
        <p:spPr>
          <a:xfrm>
            <a:off x="1371600" y="2514600"/>
            <a:ext cx="9525000" cy="33528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97961163"/>
      </p:ext>
    </p:extLst>
  </p:cSld>
  <p:clrMapOvr>
    <a:masterClrMapping/>
  </p:clrMapOvr>
  <p:hf sldNum="0" hdr="0" dt="0"/>
  <p:extLst>
    <p:ext uri="{DCECCB84-F9BA-43D5-87BE-67443E8EF086}">
      <p15:sldGuideLst xmlns:p15="http://schemas.microsoft.com/office/powerpoint/2012/main">
        <p15:guide id="3" orient="horz" pos="129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Blue Title and Content">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1F87BBE-D466-42A1-BC95-620D539A606F}"/>
              </a:ext>
              <a:ext uri="{C183D7F6-B498-43B3-948B-1728B52AA6E4}">
                <adec:decorative xmlns:adec="http://schemas.microsoft.com/office/drawing/2017/decorative" val="1"/>
              </a:ext>
            </a:extLst>
          </p:cNvPr>
          <p:cNvGrpSpPr/>
          <p:nvPr/>
        </p:nvGrpSpPr>
        <p:grpSpPr>
          <a:xfrm>
            <a:off x="0" y="-1"/>
            <a:ext cx="12192000" cy="1958635"/>
            <a:chOff x="-217714" y="-246743"/>
            <a:chExt cx="12525828" cy="2205378"/>
          </a:xfrm>
          <a:gradFill>
            <a:gsLst>
              <a:gs pos="0">
                <a:schemeClr val="accent5"/>
              </a:gs>
              <a:gs pos="100000">
                <a:schemeClr val="accent5">
                  <a:lumMod val="50000"/>
                </a:schemeClr>
              </a:gs>
            </a:gsLst>
            <a:lin ang="16200000" scaled="1"/>
          </a:gradFill>
        </p:grpSpPr>
        <p:sp>
          <p:nvSpPr>
            <p:cNvPr id="4" name="Rectangle 3">
              <a:extLst>
                <a:ext uri="{FF2B5EF4-FFF2-40B4-BE49-F238E27FC236}">
                  <a16:creationId xmlns:a16="http://schemas.microsoft.com/office/drawing/2014/main" id="{1B8BD81A-6614-4F67-81F4-0F4366024F1F}"/>
                </a:ext>
                <a:ext uri="{C183D7F6-B498-43B3-948B-1728B52AA6E4}">
                  <adec:decorative xmlns:adec="http://schemas.microsoft.com/office/drawing/2017/decorative" val="1"/>
                </a:ext>
              </a:extLst>
            </p:cNvPr>
            <p:cNvSpPr/>
            <p:nvPr/>
          </p:nvSpPr>
          <p:spPr>
            <a:xfrm>
              <a:off x="-217714" y="-246743"/>
              <a:ext cx="12525828" cy="193743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Isosceles Triangle 4">
              <a:extLst>
                <a:ext uri="{FF2B5EF4-FFF2-40B4-BE49-F238E27FC236}">
                  <a16:creationId xmlns:a16="http://schemas.microsoft.com/office/drawing/2014/main" id="{F195FF96-E79D-49FF-9AF6-0BEA9F74B416}"/>
                </a:ext>
                <a:ext uri="{C183D7F6-B498-43B3-948B-1728B52AA6E4}">
                  <adec:decorative xmlns:adec="http://schemas.microsoft.com/office/drawing/2017/decorative" val="1"/>
                </a:ext>
              </a:extLst>
            </p:cNvPr>
            <p:cNvSpPr/>
            <p:nvPr/>
          </p:nvSpPr>
          <p:spPr>
            <a:xfrm rot="10800000">
              <a:off x="1957273" y="1690687"/>
              <a:ext cx="478746" cy="267948"/>
            </a:xfrm>
            <a:prstGeom prst="triangle">
              <a:avLst>
                <a:gd name="adj" fmla="val 4944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dirty="0"/>
            </a:p>
          </p:txBody>
        </p:sp>
      </p:grpSp>
      <p:sp>
        <p:nvSpPr>
          <p:cNvPr id="2" name="Title 1"/>
          <p:cNvSpPr>
            <a:spLocks noGrp="1"/>
          </p:cNvSpPr>
          <p:nvPr>
            <p:ph type="title"/>
          </p:nvPr>
        </p:nvSpPr>
        <p:spPr>
          <a:xfrm>
            <a:off x="838200" y="341081"/>
            <a:ext cx="10515600" cy="972231"/>
          </a:xfrm>
        </p:spPr>
        <p:txBody>
          <a:bodyPr/>
          <a:lstStyle>
            <a:lvl1pPr>
              <a:defRPr>
                <a:solidFill>
                  <a:schemeClr val="bg2"/>
                </a:solidFill>
              </a:defRPr>
            </a:lvl1pPr>
          </a:lstStyle>
          <a:p>
            <a:r>
              <a:rPr lang="en-US" dirty="0"/>
              <a:t>Click to edit Master title style</a:t>
            </a:r>
          </a:p>
        </p:txBody>
      </p:sp>
      <p:sp>
        <p:nvSpPr>
          <p:cNvPr id="3" name="Content Placeholder 2"/>
          <p:cNvSpPr>
            <a:spLocks noGrp="1"/>
          </p:cNvSpPr>
          <p:nvPr>
            <p:ph idx="1"/>
          </p:nvPr>
        </p:nvSpPr>
        <p:spPr>
          <a:xfrm>
            <a:off x="838200" y="2061030"/>
            <a:ext cx="10515600" cy="4232275"/>
          </a:xfrm>
        </p:spPr>
        <p:txBody>
          <a:bodyPr/>
          <a:lstStyle>
            <a:lvl1pPr>
              <a:lnSpc>
                <a:spcPct val="114000"/>
              </a:lnSpc>
              <a:spcAft>
                <a:spcPts val="600"/>
              </a:spcAft>
              <a:defRPr/>
            </a:lvl1pPr>
            <a:lvl2pPr marL="548640">
              <a:lnSpc>
                <a:spcPct val="114000"/>
              </a:lnSpc>
              <a:spcAft>
                <a:spcPts val="600"/>
              </a:spcAft>
              <a:defRPr/>
            </a:lvl2pPr>
            <a:lvl3pPr marL="822960">
              <a:lnSpc>
                <a:spcPct val="114000"/>
              </a:lnSpc>
              <a:spcAft>
                <a:spcPts val="600"/>
              </a:spcAft>
              <a:defRPr/>
            </a:lvl3pPr>
            <a:lvl4pPr marL="1143000">
              <a:lnSpc>
                <a:spcPct val="114000"/>
              </a:lnSpc>
              <a:spcAft>
                <a:spcPts val="600"/>
              </a:spcAft>
              <a:defRPr/>
            </a:lvl4pPr>
            <a:lvl5pPr marL="1463040">
              <a:lnSpc>
                <a:spcPct val="114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45818171"/>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lue Chevron with Content">
    <p:spTree>
      <p:nvGrpSpPr>
        <p:cNvPr id="1" name=""/>
        <p:cNvGrpSpPr/>
        <p:nvPr/>
      </p:nvGrpSpPr>
      <p:grpSpPr>
        <a:xfrm>
          <a:off x="0" y="0"/>
          <a:ext cx="0" cy="0"/>
          <a:chOff x="0" y="0"/>
          <a:chExt cx="0" cy="0"/>
        </a:xfrm>
      </p:grpSpPr>
      <p:sp>
        <p:nvSpPr>
          <p:cNvPr id="3" name="Arrow: Pentagon 2">
            <a:extLst>
              <a:ext uri="{FF2B5EF4-FFF2-40B4-BE49-F238E27FC236}">
                <a16:creationId xmlns:a16="http://schemas.microsoft.com/office/drawing/2014/main" id="{C450CEEE-335C-41AC-B5E2-1B3956EC20B4}"/>
              </a:ext>
              <a:ext uri="{C183D7F6-B498-43B3-948B-1728B52AA6E4}">
                <adec:decorative xmlns:adec="http://schemas.microsoft.com/office/drawing/2017/decorative" val="1"/>
              </a:ext>
            </a:extLst>
          </p:cNvPr>
          <p:cNvSpPr/>
          <p:nvPr/>
        </p:nvSpPr>
        <p:spPr>
          <a:xfrm>
            <a:off x="0" y="-166603"/>
            <a:ext cx="4475598" cy="7184572"/>
          </a:xfrm>
          <a:prstGeom prst="homePlate">
            <a:avLst>
              <a:gd name="adj" fmla="val 25256"/>
            </a:avLst>
          </a:prstGeom>
          <a:gradFill flip="none" rotWithShape="1">
            <a:gsLst>
              <a:gs pos="0">
                <a:schemeClr val="accent6">
                  <a:lumMod val="75000"/>
                </a:schemeClr>
              </a:gs>
              <a:gs pos="100000">
                <a:schemeClr val="accent6">
                  <a:lumMod val="10000"/>
                </a:schemeClr>
              </a:gs>
            </a:gsLst>
            <a:lin ang="108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lumMod val="50000"/>
                </a:schemeClr>
              </a:solidFill>
            </a:endParaRPr>
          </a:p>
        </p:txBody>
      </p:sp>
      <p:sp>
        <p:nvSpPr>
          <p:cNvPr id="2" name="Title 1">
            <a:extLst>
              <a:ext uri="{FF2B5EF4-FFF2-40B4-BE49-F238E27FC236}">
                <a16:creationId xmlns:a16="http://schemas.microsoft.com/office/drawing/2014/main" id="{E8570E10-68E2-43DA-A36F-B4E2503BBBA6}"/>
              </a:ext>
            </a:extLst>
          </p:cNvPr>
          <p:cNvSpPr>
            <a:spLocks noGrp="1"/>
          </p:cNvSpPr>
          <p:nvPr>
            <p:ph type="title"/>
          </p:nvPr>
        </p:nvSpPr>
        <p:spPr>
          <a:xfrm>
            <a:off x="233435" y="955533"/>
            <a:ext cx="3342278" cy="4400443"/>
          </a:xfrm>
          <a:prstGeom prst="rect">
            <a:avLst/>
          </a:prstGeom>
        </p:spPr>
        <p:txBody>
          <a:bodyPr anchor="ctr">
            <a:normAutofit/>
          </a:bodyPr>
          <a:lstStyle>
            <a:lvl1pPr>
              <a:defRPr sz="4000">
                <a:solidFill>
                  <a:schemeClr val="bg2"/>
                </a:solidFill>
              </a:defRPr>
            </a:lvl1pPr>
          </a:lstStyle>
          <a:p>
            <a:r>
              <a:rPr lang="en-US" dirty="0"/>
              <a:t>Click to edit Master title style</a:t>
            </a:r>
          </a:p>
        </p:txBody>
      </p:sp>
      <p:sp>
        <p:nvSpPr>
          <p:cNvPr id="7" name="Content Placeholder 6">
            <a:extLst>
              <a:ext uri="{FF2B5EF4-FFF2-40B4-BE49-F238E27FC236}">
                <a16:creationId xmlns:a16="http://schemas.microsoft.com/office/drawing/2014/main" id="{B77A1B9E-F9C8-4682-B21C-ED6E0F0D3EEC}"/>
              </a:ext>
            </a:extLst>
          </p:cNvPr>
          <p:cNvSpPr>
            <a:spLocks noGrp="1"/>
          </p:cNvSpPr>
          <p:nvPr>
            <p:ph sz="quarter" idx="10"/>
          </p:nvPr>
        </p:nvSpPr>
        <p:spPr>
          <a:xfrm>
            <a:off x="4912959" y="955533"/>
            <a:ext cx="6823075" cy="4940300"/>
          </a:xfrm>
        </p:spPr>
        <p:txBody>
          <a:bodyPr/>
          <a:lstStyle>
            <a:lvl2pPr marL="548640">
              <a:defRPr/>
            </a:lvl2pPr>
            <a:lvl3pPr marL="822960">
              <a:defRPr/>
            </a:lvl3pPr>
            <a:lvl4pPr marL="1143000">
              <a:defRPr/>
            </a:lvl4pPr>
            <a:lvl5pPr marL="146304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653159"/>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anner Title with Content">
    <p:spTree>
      <p:nvGrpSpPr>
        <p:cNvPr id="1" name=""/>
        <p:cNvGrpSpPr/>
        <p:nvPr/>
      </p:nvGrpSpPr>
      <p:grpSpPr>
        <a:xfrm>
          <a:off x="0" y="0"/>
          <a:ext cx="0" cy="0"/>
          <a:chOff x="0" y="0"/>
          <a:chExt cx="0" cy="0"/>
        </a:xfrm>
      </p:grpSpPr>
      <p:sp>
        <p:nvSpPr>
          <p:cNvPr id="3" name="Scroll: Horizontal 2">
            <a:extLst>
              <a:ext uri="{FF2B5EF4-FFF2-40B4-BE49-F238E27FC236}">
                <a16:creationId xmlns:a16="http://schemas.microsoft.com/office/drawing/2014/main" id="{58D2C171-347A-4F78-BEA4-01EE28D1E3B4}"/>
              </a:ext>
              <a:ext uri="{C183D7F6-B498-43B3-948B-1728B52AA6E4}">
                <adec:decorative xmlns:adec="http://schemas.microsoft.com/office/drawing/2017/decorative" val="1"/>
              </a:ext>
            </a:extLst>
          </p:cNvPr>
          <p:cNvSpPr/>
          <p:nvPr/>
        </p:nvSpPr>
        <p:spPr>
          <a:xfrm>
            <a:off x="450377" y="259307"/>
            <a:ext cx="10986448" cy="1787857"/>
          </a:xfrm>
          <a:prstGeom prst="horizontalScroll">
            <a:avLst/>
          </a:prstGeom>
          <a:gradFill flip="none" rotWithShape="1">
            <a:gsLst>
              <a:gs pos="0">
                <a:schemeClr val="tx2">
                  <a:lumMod val="60000"/>
                  <a:lumOff val="40000"/>
                </a:schemeClr>
              </a:gs>
              <a:gs pos="100000">
                <a:schemeClr val="tx2">
                  <a:lumMod val="20000"/>
                  <a:lumOff val="80000"/>
                </a:schemeClr>
              </a:gs>
            </a:gsLst>
            <a:lin ang="0" scaled="1"/>
            <a:tileRect/>
          </a:gradFill>
          <a:ln>
            <a:solidFill>
              <a:schemeClr val="accent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DFF0F0-2B88-44E1-8758-AFA988029349}"/>
              </a:ext>
            </a:extLst>
          </p:cNvPr>
          <p:cNvSpPr>
            <a:spLocks noGrp="1"/>
          </p:cNvSpPr>
          <p:nvPr>
            <p:ph type="title"/>
          </p:nvPr>
        </p:nvSpPr>
        <p:spPr>
          <a:xfrm>
            <a:off x="921225" y="666625"/>
            <a:ext cx="10515600" cy="973219"/>
          </a:xfrm>
        </p:spPr>
        <p:txBody>
          <a:bodyPr/>
          <a:lstStyle>
            <a:lvl1pPr>
              <a:defRPr>
                <a:solidFill>
                  <a:schemeClr val="bg2">
                    <a:lumMod val="10000"/>
                  </a:schemeClr>
                </a:solidFill>
              </a:defRPr>
            </a:lvl1pPr>
          </a:lstStyle>
          <a:p>
            <a:r>
              <a:rPr lang="en-US" dirty="0"/>
              <a:t>Click to edit Master title style</a:t>
            </a:r>
          </a:p>
        </p:txBody>
      </p:sp>
      <p:sp>
        <p:nvSpPr>
          <p:cNvPr id="5" name="Content Placeholder 4">
            <a:extLst>
              <a:ext uri="{FF2B5EF4-FFF2-40B4-BE49-F238E27FC236}">
                <a16:creationId xmlns:a16="http://schemas.microsoft.com/office/drawing/2014/main" id="{B491E26A-770F-46D6-848E-8AA1E0DF96EA}"/>
              </a:ext>
            </a:extLst>
          </p:cNvPr>
          <p:cNvSpPr>
            <a:spLocks noGrp="1"/>
          </p:cNvSpPr>
          <p:nvPr>
            <p:ph sz="quarter" idx="10"/>
          </p:nvPr>
        </p:nvSpPr>
        <p:spPr>
          <a:xfrm>
            <a:off x="920750" y="2278063"/>
            <a:ext cx="10515600" cy="3913187"/>
          </a:xfrm>
        </p:spPr>
        <p:txBody>
          <a:bodyPr/>
          <a:lstStyle>
            <a:lvl2pPr marL="548640">
              <a:defRPr/>
            </a:lvl2pPr>
            <a:lvl3pPr marL="822960">
              <a:defRPr/>
            </a:lvl3pPr>
            <a:lvl4pPr marL="1143000">
              <a:defRPr/>
            </a:lvl4pPr>
            <a:lvl5pPr marL="146304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68426058"/>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621792"/>
            <a:ext cx="10515600" cy="972231"/>
          </a:xfrm>
        </p:spPr>
        <p:txBody>
          <a:bodyPr anchor="t"/>
          <a:lstStyle/>
          <a:p>
            <a:r>
              <a:rPr lang="en-US"/>
              <a:t>Click to edit Master title style</a:t>
            </a:r>
            <a:endParaRPr lang="en-US" dirty="0"/>
          </a:p>
        </p:txBody>
      </p:sp>
      <p:sp>
        <p:nvSpPr>
          <p:cNvPr id="3" name="Content Placeholder 2"/>
          <p:cNvSpPr>
            <a:spLocks noGrp="1"/>
          </p:cNvSpPr>
          <p:nvPr>
            <p:ph idx="1"/>
          </p:nvPr>
        </p:nvSpPr>
        <p:spPr>
          <a:xfrm>
            <a:off x="838200" y="1920240"/>
            <a:ext cx="10515600" cy="4232275"/>
          </a:xfrm>
        </p:spPr>
        <p:txBody>
          <a:bodyPr/>
          <a:lstStyle>
            <a:lvl1pPr>
              <a:lnSpc>
                <a:spcPct val="114000"/>
              </a:lnSpc>
              <a:spcAft>
                <a:spcPts val="600"/>
              </a:spcAft>
              <a:defRPr/>
            </a:lvl1pPr>
            <a:lvl2pPr marL="548640">
              <a:lnSpc>
                <a:spcPct val="114000"/>
              </a:lnSpc>
              <a:spcAft>
                <a:spcPts val="600"/>
              </a:spcAft>
              <a:defRPr/>
            </a:lvl2pPr>
            <a:lvl3pPr marL="822960">
              <a:lnSpc>
                <a:spcPct val="114000"/>
              </a:lnSpc>
              <a:spcAft>
                <a:spcPts val="600"/>
              </a:spcAft>
              <a:defRPr/>
            </a:lvl3pPr>
            <a:lvl4pPr marL="1143000">
              <a:lnSpc>
                <a:spcPct val="114000"/>
              </a:lnSpc>
              <a:spcAft>
                <a:spcPts val="600"/>
              </a:spcAft>
              <a:defRPr/>
            </a:lvl4pPr>
            <a:lvl5pPr marL="1463040">
              <a:lnSpc>
                <a:spcPct val="114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257311D0-54F7-41BF-8261-B59D16A76F24}"/>
              </a:ext>
              <a:ext uri="{C183D7F6-B498-43B3-948B-1728B52AA6E4}">
                <adec:decorative xmlns:adec="http://schemas.microsoft.com/office/drawing/2017/decorative" val="1"/>
              </a:ext>
            </a:extLst>
          </p:cNvPr>
          <p:cNvCxnSpPr>
            <a:cxnSpLocks/>
          </p:cNvCxnSpPr>
          <p:nvPr/>
        </p:nvCxnSpPr>
        <p:spPr>
          <a:xfrm flipH="1">
            <a:off x="838201" y="1745190"/>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15319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623339"/>
            <a:ext cx="10515600" cy="973219"/>
          </a:xfrm>
        </p:spPr>
        <p:txBody>
          <a:bodyPr anchor="t"/>
          <a:lstStyle/>
          <a:p>
            <a:r>
              <a:rPr lang="en-US"/>
              <a:t>Click to edit Master title style</a:t>
            </a:r>
            <a:endParaRPr lang="en-US" dirty="0"/>
          </a:p>
        </p:txBody>
      </p:sp>
      <p:sp>
        <p:nvSpPr>
          <p:cNvPr id="3" name="Content Placeholder 2"/>
          <p:cNvSpPr>
            <a:spLocks noGrp="1"/>
          </p:cNvSpPr>
          <p:nvPr>
            <p:ph sz="half" idx="1"/>
          </p:nvPr>
        </p:nvSpPr>
        <p:spPr>
          <a:xfrm>
            <a:off x="838201" y="1920240"/>
            <a:ext cx="5181600" cy="4232275"/>
          </a:xfrm>
        </p:spPr>
        <p:txBody>
          <a:bodyPr/>
          <a:lstStyle>
            <a:lvl1pPr>
              <a:lnSpc>
                <a:spcPct val="114000"/>
              </a:lnSpc>
              <a:spcAft>
                <a:spcPts val="600"/>
              </a:spcAft>
              <a:defRPr/>
            </a:lvl1pPr>
            <a:lvl2pPr marL="548640">
              <a:lnSpc>
                <a:spcPct val="114000"/>
              </a:lnSpc>
              <a:spcAft>
                <a:spcPts val="600"/>
              </a:spcAft>
              <a:defRPr/>
            </a:lvl2pPr>
            <a:lvl3pPr marL="822960">
              <a:lnSpc>
                <a:spcPct val="114000"/>
              </a:lnSpc>
              <a:spcAft>
                <a:spcPts val="600"/>
              </a:spcAft>
              <a:defRPr/>
            </a:lvl3pPr>
            <a:lvl4pPr marL="1143000">
              <a:lnSpc>
                <a:spcPct val="114000"/>
              </a:lnSpc>
              <a:spcAft>
                <a:spcPts val="600"/>
              </a:spcAft>
              <a:defRPr/>
            </a:lvl4pPr>
            <a:lvl5pPr marL="1463040">
              <a:lnSpc>
                <a:spcPct val="114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1" y="1920240"/>
            <a:ext cx="5181600" cy="4232275"/>
          </a:xfrm>
        </p:spPr>
        <p:txBody>
          <a:bodyPr/>
          <a:lstStyle>
            <a:lvl1pPr>
              <a:lnSpc>
                <a:spcPct val="114000"/>
              </a:lnSpc>
              <a:spcAft>
                <a:spcPts val="600"/>
              </a:spcAft>
              <a:defRPr/>
            </a:lvl1pPr>
            <a:lvl2pPr marL="548640">
              <a:lnSpc>
                <a:spcPct val="114000"/>
              </a:lnSpc>
              <a:spcAft>
                <a:spcPts val="600"/>
              </a:spcAft>
              <a:defRPr/>
            </a:lvl2pPr>
            <a:lvl3pPr marL="822960">
              <a:lnSpc>
                <a:spcPct val="114000"/>
              </a:lnSpc>
              <a:spcAft>
                <a:spcPts val="600"/>
              </a:spcAft>
              <a:defRPr/>
            </a:lvl3pPr>
            <a:lvl4pPr marL="1143000">
              <a:lnSpc>
                <a:spcPct val="114000"/>
              </a:lnSpc>
              <a:spcAft>
                <a:spcPts val="600"/>
              </a:spcAft>
              <a:defRPr/>
            </a:lvl4pPr>
            <a:lvl5pPr marL="1463040">
              <a:lnSpc>
                <a:spcPct val="114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5" name="Straight Connector 4">
            <a:extLst>
              <a:ext uri="{FF2B5EF4-FFF2-40B4-BE49-F238E27FC236}">
                <a16:creationId xmlns:a16="http://schemas.microsoft.com/office/drawing/2014/main" id="{327E55DF-C63B-4064-999A-165D78B5FCD8}"/>
              </a:ext>
              <a:ext uri="{C183D7F6-B498-43B3-948B-1728B52AA6E4}">
                <adec:decorative xmlns:adec="http://schemas.microsoft.com/office/drawing/2017/decorative" val="1"/>
              </a:ext>
            </a:extLst>
          </p:cNvPr>
          <p:cNvCxnSpPr>
            <a:cxnSpLocks/>
          </p:cNvCxnSpPr>
          <p:nvPr/>
        </p:nvCxnSpPr>
        <p:spPr>
          <a:xfrm flipH="1">
            <a:off x="838201" y="1745190"/>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1241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8200" y="618444"/>
            <a:ext cx="10515600" cy="983117"/>
          </a:xfrm>
        </p:spPr>
        <p:txBody>
          <a:bodyPr anchor="t"/>
          <a:lstStyle/>
          <a:p>
            <a:r>
              <a:rPr lang="en-US"/>
              <a:t>Click to edit Master title style</a:t>
            </a:r>
            <a:endParaRPr lang="en-US" dirty="0"/>
          </a:p>
        </p:txBody>
      </p:sp>
      <p:sp>
        <p:nvSpPr>
          <p:cNvPr id="3" name="Text Placeholder 2"/>
          <p:cNvSpPr>
            <a:spLocks noGrp="1"/>
          </p:cNvSpPr>
          <p:nvPr>
            <p:ph type="body" idx="1"/>
          </p:nvPr>
        </p:nvSpPr>
        <p:spPr>
          <a:xfrm>
            <a:off x="839788" y="1920240"/>
            <a:ext cx="5157787" cy="823912"/>
          </a:xfrm>
        </p:spPr>
        <p:txBody>
          <a:bodyPr anchor="ct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834640"/>
            <a:ext cx="5157787" cy="3552825"/>
          </a:xfrm>
        </p:spPr>
        <p:txBody>
          <a:bodyPr/>
          <a:lstStyle>
            <a:lvl1pPr>
              <a:defRPr sz="2400"/>
            </a:lvl1pPr>
            <a:lvl2pPr marL="548640" indent="-228600">
              <a:defRPr sz="2200"/>
            </a:lvl2pPr>
            <a:lvl3pPr marL="822960" indent="-228600">
              <a:defRPr/>
            </a:lvl3pPr>
            <a:lvl4pPr marL="1143000" indent="-228600">
              <a:defRPr/>
            </a:lvl4pPr>
            <a:lvl5pPr marL="1463040" indent="-228600">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920240"/>
            <a:ext cx="5183188" cy="823912"/>
          </a:xfrm>
        </p:spPr>
        <p:txBody>
          <a:bodyPr anchor="ctr"/>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7" name="Straight Connector 6">
            <a:extLst>
              <a:ext uri="{FF2B5EF4-FFF2-40B4-BE49-F238E27FC236}">
                <a16:creationId xmlns:a16="http://schemas.microsoft.com/office/drawing/2014/main" id="{E406EBF4-22D9-4AF1-9730-0054B5827A10}"/>
              </a:ext>
              <a:ext uri="{C183D7F6-B498-43B3-948B-1728B52AA6E4}">
                <adec:decorative xmlns:adec="http://schemas.microsoft.com/office/drawing/2017/decorative" val="1"/>
              </a:ext>
            </a:extLst>
          </p:cNvPr>
          <p:cNvCxnSpPr>
            <a:cxnSpLocks/>
          </p:cNvCxnSpPr>
          <p:nvPr/>
        </p:nvCxnSpPr>
        <p:spPr>
          <a:xfrm flipH="1">
            <a:off x="838201" y="1745190"/>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
        <p:nvSpPr>
          <p:cNvPr id="8" name="Content Placeholder 3">
            <a:extLst>
              <a:ext uri="{FF2B5EF4-FFF2-40B4-BE49-F238E27FC236}">
                <a16:creationId xmlns:a16="http://schemas.microsoft.com/office/drawing/2014/main" id="{0EE09392-F981-4197-8D3E-087BCEED5426}"/>
              </a:ext>
            </a:extLst>
          </p:cNvPr>
          <p:cNvSpPr>
            <a:spLocks noGrp="1"/>
          </p:cNvSpPr>
          <p:nvPr>
            <p:ph sz="half" idx="10"/>
          </p:nvPr>
        </p:nvSpPr>
        <p:spPr>
          <a:xfrm>
            <a:off x="6172200" y="2834639"/>
            <a:ext cx="5157787" cy="3552825"/>
          </a:xfrm>
        </p:spPr>
        <p:txBody>
          <a:bodyPr/>
          <a:lstStyle>
            <a:lvl1pPr>
              <a:defRPr sz="2400"/>
            </a:lvl1pPr>
            <a:lvl2pPr marL="548640" indent="-228600">
              <a:defRPr sz="2200"/>
            </a:lvl2pPr>
            <a:lvl3pPr marL="822960" indent="-228600">
              <a:defRPr/>
            </a:lvl3pPr>
            <a:lvl4pPr marL="1143000" indent="-228600">
              <a:defRPr/>
            </a:lvl4pPr>
            <a:lvl5pPr marL="1463040" indent="-228600">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00545418"/>
      </p:ext>
    </p:extLst>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623339"/>
            <a:ext cx="10515600" cy="973219"/>
          </a:xfrm>
        </p:spPr>
        <p:txBody>
          <a:bodyPr anchor="t"/>
          <a:lstStyle/>
          <a:p>
            <a:r>
              <a:rPr lang="en-US"/>
              <a:t>Click to edit Master title style</a:t>
            </a:r>
            <a:endParaRPr lang="en-US" dirty="0"/>
          </a:p>
        </p:txBody>
      </p:sp>
      <p:cxnSp>
        <p:nvCxnSpPr>
          <p:cNvPr id="3" name="Straight Connector 2">
            <a:extLst>
              <a:ext uri="{FF2B5EF4-FFF2-40B4-BE49-F238E27FC236}">
                <a16:creationId xmlns:a16="http://schemas.microsoft.com/office/drawing/2014/main" id="{3FA23FEF-2CD3-42E9-B6C0-9E902DD87A12}"/>
              </a:ext>
              <a:ext uri="{C183D7F6-B498-43B3-948B-1728B52AA6E4}">
                <adec:decorative xmlns:adec="http://schemas.microsoft.com/office/drawing/2017/decorative" val="1"/>
              </a:ext>
            </a:extLst>
          </p:cNvPr>
          <p:cNvCxnSpPr>
            <a:cxnSpLocks/>
          </p:cNvCxnSpPr>
          <p:nvPr/>
        </p:nvCxnSpPr>
        <p:spPr>
          <a:xfrm flipH="1">
            <a:off x="838201" y="1745190"/>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9265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61528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127846"/>
            <a:ext cx="10515600" cy="2852737"/>
          </a:xfrm>
        </p:spPr>
        <p:txBody>
          <a:bodyPr anchor="t"/>
          <a:lstStyle>
            <a:lvl1pPr>
              <a:lnSpc>
                <a:spcPct val="125000"/>
              </a:lnSpc>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007571"/>
            <a:ext cx="10515600" cy="1500187"/>
          </a:xfrm>
        </p:spPr>
        <p:txBody>
          <a:bodyPr anchor="b"/>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cxnSp>
        <p:nvCxnSpPr>
          <p:cNvPr id="4" name="Straight Connector 3">
            <a:extLst>
              <a:ext uri="{FF2B5EF4-FFF2-40B4-BE49-F238E27FC236}">
                <a16:creationId xmlns:a16="http://schemas.microsoft.com/office/drawing/2014/main" id="{DB5E0C1D-ABDF-42BC-8FED-467AC3CDC17E}"/>
              </a:ext>
              <a:ext uri="{C183D7F6-B498-43B3-948B-1728B52AA6E4}">
                <adec:decorative xmlns:adec="http://schemas.microsoft.com/office/drawing/2017/decorative" val="1"/>
              </a:ext>
            </a:extLst>
          </p:cNvPr>
          <p:cNvCxnSpPr>
            <a:cxnSpLocks/>
          </p:cNvCxnSpPr>
          <p:nvPr/>
        </p:nvCxnSpPr>
        <p:spPr>
          <a:xfrm flipH="1">
            <a:off x="831850" y="4007571"/>
            <a:ext cx="10515599" cy="0"/>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8387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74801"/>
            <a:ext cx="3932237" cy="1371600"/>
          </a:xfrm>
        </p:spPr>
        <p:txBody>
          <a:bodyPr anchor="t"/>
          <a:lstStyle>
            <a:lvl1pPr>
              <a:lnSpc>
                <a:spcPct val="125000"/>
              </a:lnSpc>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839788" y="2347165"/>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Content Placeholder 2"/>
          <p:cNvSpPr>
            <a:spLocks noGrp="1"/>
          </p:cNvSpPr>
          <p:nvPr>
            <p:ph idx="1"/>
          </p:nvPr>
        </p:nvSpPr>
        <p:spPr>
          <a:xfrm>
            <a:off x="5180012" y="680591"/>
            <a:ext cx="6172200" cy="54781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5" name="Straight Connector 4">
            <a:extLst>
              <a:ext uri="{FF2B5EF4-FFF2-40B4-BE49-F238E27FC236}">
                <a16:creationId xmlns:a16="http://schemas.microsoft.com/office/drawing/2014/main" id="{7E59B2F9-6431-430E-8464-D3A2883AE2E3}"/>
              </a:ext>
              <a:ext uri="{C183D7F6-B498-43B3-948B-1728B52AA6E4}">
                <adec:decorative xmlns:adec="http://schemas.microsoft.com/office/drawing/2017/decorative" val="1"/>
              </a:ext>
            </a:extLst>
          </p:cNvPr>
          <p:cNvCxnSpPr>
            <a:cxnSpLocks/>
          </p:cNvCxnSpPr>
          <p:nvPr/>
        </p:nvCxnSpPr>
        <p:spPr>
          <a:xfrm>
            <a:off x="4976054" y="674801"/>
            <a:ext cx="0" cy="5483952"/>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4798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ide Title with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70E10-68E2-43DA-A36F-B4E2503BBBA6}"/>
              </a:ext>
            </a:extLst>
          </p:cNvPr>
          <p:cNvSpPr>
            <a:spLocks noGrp="1"/>
          </p:cNvSpPr>
          <p:nvPr>
            <p:ph type="title"/>
          </p:nvPr>
        </p:nvSpPr>
        <p:spPr>
          <a:xfrm>
            <a:off x="484018" y="723303"/>
            <a:ext cx="3540257" cy="5430753"/>
          </a:xfrm>
          <a:prstGeom prst="rect">
            <a:avLst/>
          </a:prstGeom>
        </p:spPr>
        <p:txBody>
          <a:bodyPr anchor="ctr">
            <a:normAutofit/>
          </a:bodyPr>
          <a:lstStyle>
            <a:lvl1pPr algn="r">
              <a:lnSpc>
                <a:spcPct val="125000"/>
              </a:lnSpc>
              <a:defRPr sz="4400">
                <a:solidFill>
                  <a:schemeClr val="tx1"/>
                </a:solidFill>
              </a:defRPr>
            </a:lvl1pPr>
          </a:lstStyle>
          <a:p>
            <a:r>
              <a:rPr lang="en-US"/>
              <a:t>Click to edit Master title style</a:t>
            </a:r>
            <a:endParaRPr lang="en-US" dirty="0"/>
          </a:p>
        </p:txBody>
      </p:sp>
      <p:sp>
        <p:nvSpPr>
          <p:cNvPr id="7" name="Content Placeholder 6">
            <a:extLst>
              <a:ext uri="{FF2B5EF4-FFF2-40B4-BE49-F238E27FC236}">
                <a16:creationId xmlns:a16="http://schemas.microsoft.com/office/drawing/2014/main" id="{B77A1B9E-F9C8-4682-B21C-ED6E0F0D3EEC}"/>
              </a:ext>
            </a:extLst>
          </p:cNvPr>
          <p:cNvSpPr>
            <a:spLocks noGrp="1"/>
          </p:cNvSpPr>
          <p:nvPr>
            <p:ph sz="quarter" idx="10"/>
          </p:nvPr>
        </p:nvSpPr>
        <p:spPr>
          <a:xfrm>
            <a:off x="4912959" y="723303"/>
            <a:ext cx="6823075" cy="5430753"/>
          </a:xfrm>
        </p:spPr>
        <p:txBody>
          <a:bodyPr anchor="ctr"/>
          <a:lstStyle>
            <a:lvl2pPr marL="548640">
              <a:defRPr/>
            </a:lvl2pPr>
            <a:lvl3pPr marL="822960">
              <a:defRPr/>
            </a:lvl3pPr>
            <a:lvl4pPr marL="1143000">
              <a:defRPr/>
            </a:lvl4pPr>
            <a:lvl5pPr marL="146304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5" name="Straight Connector 4">
            <a:extLst>
              <a:ext uri="{FF2B5EF4-FFF2-40B4-BE49-F238E27FC236}">
                <a16:creationId xmlns:a16="http://schemas.microsoft.com/office/drawing/2014/main" id="{4AE09545-4618-4FFA-A92E-70F0DC4CD810}"/>
              </a:ext>
              <a:ext uri="{C183D7F6-B498-43B3-948B-1728B52AA6E4}">
                <adec:decorative xmlns:adec="http://schemas.microsoft.com/office/drawing/2017/decorative" val="1"/>
              </a:ext>
            </a:extLst>
          </p:cNvPr>
          <p:cNvCxnSpPr>
            <a:cxnSpLocks/>
          </p:cNvCxnSpPr>
          <p:nvPr/>
        </p:nvCxnSpPr>
        <p:spPr>
          <a:xfrm>
            <a:off x="4491959" y="723303"/>
            <a:ext cx="0" cy="5430753"/>
          </a:xfrm>
          <a:prstGeom prst="line">
            <a:avLst/>
          </a:prstGeom>
          <a:ln w="76200" cmpd="sng">
            <a:gradFill>
              <a:gsLst>
                <a:gs pos="0">
                  <a:schemeClr val="accent2">
                    <a:lumMod val="50000"/>
                  </a:schemeClr>
                </a:gs>
                <a:gs pos="50000">
                  <a:schemeClr val="tx2"/>
                </a:gs>
                <a:gs pos="100000">
                  <a:schemeClr val="accent2">
                    <a:lumMod val="50000"/>
                  </a:schemeClr>
                </a:gs>
              </a:gsLst>
              <a:lin ang="8400000" scaled="0"/>
            </a:gra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8686244"/>
      </p:ext>
    </p:extLst>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chemeClr val="bg2"/>
            </a:gs>
            <a:gs pos="100000">
              <a:schemeClr val="bg2">
                <a:lumMod val="85000"/>
              </a:schemeClr>
            </a:gs>
          </a:gsLst>
          <a:lin ang="540000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09891"/>
            <a:ext cx="10515600" cy="97321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946469"/>
            <a:ext cx="10515600" cy="42322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91467075"/>
      </p:ext>
    </p:extLst>
  </p:cSld>
  <p:clrMap bg1="dk1" tx1="lt1" bg2="dk2" tx2="lt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 id="2147483731" r:id="rId15"/>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114000"/>
        </a:lnSpc>
        <a:spcBef>
          <a:spcPts val="1000"/>
        </a:spcBef>
        <a:spcAft>
          <a:spcPts val="600"/>
        </a:spcAft>
        <a:buFont typeface="Arial" panose="020B0604020202020204" pitchFamily="34" charset="0"/>
        <a:buChar char="•"/>
        <a:defRPr sz="2800" kern="1200">
          <a:solidFill>
            <a:schemeClr val="tx1"/>
          </a:solidFill>
          <a:latin typeface="+mn-lt"/>
          <a:ea typeface="+mn-ea"/>
          <a:cs typeface="+mn-cs"/>
        </a:defRPr>
      </a:lvl1pPr>
      <a:lvl2pPr marL="548640" indent="-228600" algn="l" defTabSz="914400" rtl="0" eaLnBrk="1" latinLnBrk="0" hangingPunct="1">
        <a:lnSpc>
          <a:spcPct val="114000"/>
        </a:lnSpc>
        <a:spcBef>
          <a:spcPts val="500"/>
        </a:spcBef>
        <a:spcAft>
          <a:spcPts val="600"/>
        </a:spcAft>
        <a:buFont typeface="Arial" panose="020B0604020202020204" pitchFamily="34" charset="0"/>
        <a:buChar char="•"/>
        <a:defRPr sz="2400" kern="1200">
          <a:solidFill>
            <a:schemeClr val="tx1"/>
          </a:solidFill>
          <a:latin typeface="+mn-lt"/>
          <a:ea typeface="+mn-ea"/>
          <a:cs typeface="+mn-cs"/>
        </a:defRPr>
      </a:lvl2pPr>
      <a:lvl3pPr marL="822960" indent="-228600" algn="l" defTabSz="914400" rtl="0" eaLnBrk="1" latinLnBrk="0" hangingPunct="1">
        <a:lnSpc>
          <a:spcPct val="114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3pPr>
      <a:lvl4pPr marL="1143000" indent="-228600" algn="l" defTabSz="914400" rtl="0" eaLnBrk="1" latinLnBrk="0" hangingPunct="1">
        <a:lnSpc>
          <a:spcPct val="114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4pPr>
      <a:lvl5pPr marL="1463040" indent="-228600" algn="l" defTabSz="914400" rtl="0" eaLnBrk="1" latinLnBrk="0" hangingPunct="1">
        <a:lnSpc>
          <a:spcPct val="114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432" userDrawn="1">
          <p15:clr>
            <a:srgbClr val="F26B43"/>
          </p15:clr>
        </p15:guide>
        <p15:guide id="4" orient="horz" pos="381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mailto:SM.FS.asc_asr@usda.gov" TargetMode="External"/><Relationship Id="rId2" Type="http://schemas.openxmlformats.org/officeDocument/2006/relationships/hyperlink" Target="https://www.fs.usda.gov/sites/default/files/omb-0596-0220TitleIIICertForm-v20160408.docx" TargetMode="External"/><Relationship Id="rId1" Type="http://schemas.openxmlformats.org/officeDocument/2006/relationships/slideLayout" Target="../slideLayouts/slideLayout2.xml"/><Relationship Id="rId4" Type="http://schemas.openxmlformats.org/officeDocument/2006/relationships/hyperlink" Target="https://www.fs.usda.gov/working-with-us/secure-rural-schools/title-3-faqs"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e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SM.FS.SRSInbox@usda.gov" TargetMode="External"/><Relationship Id="rId2" Type="http://schemas.openxmlformats.org/officeDocument/2006/relationships/hyperlink" Target="https://www.fs.usda.gov/working-with-us/secure-rural-schools" TargetMode="External"/><Relationship Id="rId1" Type="http://schemas.openxmlformats.org/officeDocument/2006/relationships/slideLayout" Target="../slideLayouts/slideLayout2.xml"/><Relationship Id="rId4" Type="http://schemas.openxmlformats.org/officeDocument/2006/relationships/hyperlink" Target="mailto:SM.FS.asc_asr@usda.gov" TargetMode="Externa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fs.usda.gov/working-with-us/secure-rural-schools/ac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cms.fs.usda.gov/working-with-us/secure-rural-schools/title-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
            <a:extLst>
              <a:ext uri="{FF2B5EF4-FFF2-40B4-BE49-F238E27FC236}">
                <a16:creationId xmlns:a16="http://schemas.microsoft.com/office/drawing/2014/main" id="{CF280153-6B58-2857-8C8C-36DB8AE91623}"/>
              </a:ext>
            </a:extLst>
          </p:cNvPr>
          <p:cNvSpPr>
            <a:spLocks noGrp="1"/>
          </p:cNvSpPr>
          <p:nvPr>
            <p:ph type="ctrTitle"/>
          </p:nvPr>
        </p:nvSpPr>
        <p:spPr>
          <a:xfrm>
            <a:off x="1524000" y="1122363"/>
            <a:ext cx="9144000" cy="23876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b" anchorCtr="0" forceAA="0" compatLnSpc="1">
            <a:prstTxWarp prst="textNoShape">
              <a:avLst/>
            </a:prstTxWarp>
            <a:noAutofit/>
          </a:bodyPr>
          <a:lstStyle/>
          <a:p>
            <a:pPr marL="0" marR="0" lvl="0" indent="0" algn="ctr" defTabSz="912813" rtl="0" eaLnBrk="1" fontAlgn="base" latinLnBrk="0" hangingPunct="1">
              <a:lnSpc>
                <a:spcPct val="100000"/>
              </a:lnSpc>
              <a:spcBef>
                <a:spcPct val="20000"/>
              </a:spcBef>
              <a:spcAft>
                <a:spcPct val="0"/>
              </a:spcAft>
              <a:buClr>
                <a:srgbClr val="4F6228"/>
              </a:buClr>
              <a:buSzPct val="140000"/>
              <a:buFont typeface="Arial" charset="0"/>
              <a:buNone/>
              <a:tabLst/>
              <a:defRPr/>
            </a:pPr>
            <a:r>
              <a:rPr kumimoji="0" lang="en-US" sz="5400" b="1" i="0" u="none" strike="noStrike" kern="1200" cap="none" spc="0" normalizeH="0" baseline="0" noProof="0" dirty="0">
                <a:ln>
                  <a:noFill/>
                </a:ln>
                <a:effectLst/>
                <a:uLnTx/>
                <a:uFillTx/>
                <a:latin typeface="Calibri" pitchFamily="34" charset="0"/>
                <a:ea typeface="+mn-ea"/>
                <a:cs typeface="Tahoma" pitchFamily="34" charset="0"/>
              </a:rPr>
              <a:t>Secure Rural Schools (SRS) Act History and Election Form Training </a:t>
            </a:r>
          </a:p>
        </p:txBody>
      </p:sp>
      <p:sp>
        <p:nvSpPr>
          <p:cNvPr id="3" name="Subtitle 2">
            <a:extLst>
              <a:ext uri="{FF2B5EF4-FFF2-40B4-BE49-F238E27FC236}">
                <a16:creationId xmlns:a16="http://schemas.microsoft.com/office/drawing/2014/main" id="{25E2B00D-1892-43DC-3D77-8D723027C1D4}"/>
              </a:ext>
            </a:extLst>
          </p:cNvPr>
          <p:cNvSpPr txBox="1">
            <a:spLocks noGrp="1"/>
          </p:cNvSpPr>
          <p:nvPr>
            <p:ph type="subTitle" idx="1"/>
          </p:nvPr>
        </p:nvSpPr>
        <p:spPr>
          <a:xfrm>
            <a:off x="1524000" y="4248150"/>
            <a:ext cx="9144000" cy="1300163"/>
          </a:xfrm>
          <a:prstGeom prst="rect">
            <a:avLst/>
          </a:prstGeom>
        </p:spPr>
        <p:txBody>
          <a:bodyPr wrap="square" lIns="91432" tIns="45716" rIns="91432" bIns="45716" rtlCol="0" anchor="ctr">
            <a:spAutoFit/>
          </a:bodyPr>
          <a:lstStyle/>
          <a:p>
            <a:pPr algn="ctr" defTabSz="913731"/>
            <a:r>
              <a:rPr lang="en-US" dirty="0"/>
              <a:t>June 16, 2023, 11:00 AM-12:30PM MTS </a:t>
            </a:r>
          </a:p>
          <a:p>
            <a:pPr algn="ctr" defTabSz="913731"/>
            <a:r>
              <a:rPr lang="en-US" dirty="0"/>
              <a:t>June 21, 2023, 1:00-2:30 PM MTS </a:t>
            </a:r>
          </a:p>
        </p:txBody>
      </p:sp>
    </p:spTree>
    <p:extLst>
      <p:ext uri="{BB962C8B-B14F-4D97-AF65-F5344CB8AC3E}">
        <p14:creationId xmlns:p14="http://schemas.microsoft.com/office/powerpoint/2010/main" val="22426245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DA5440C-1112-AB59-D3DB-05958CF4B19B}"/>
              </a:ext>
            </a:extLst>
          </p:cNvPr>
          <p:cNvSpPr>
            <a:spLocks noGrp="1"/>
          </p:cNvSpPr>
          <p:nvPr>
            <p:ph type="title"/>
          </p:nvPr>
        </p:nvSpPr>
        <p:spPr>
          <a:xfrm>
            <a:off x="838200" y="622300"/>
            <a:ext cx="10515600" cy="971550"/>
          </a:xfrm>
        </p:spPr>
        <p:txBody>
          <a:bodyPr>
            <a:noAutofit/>
          </a:bodyPr>
          <a:lstStyle/>
          <a:p>
            <a:pPr algn="ctr"/>
            <a:r>
              <a:rPr lang="en-US" sz="3600" b="1" dirty="0"/>
              <a:t>Distributions Based Upon </a:t>
            </a:r>
            <a:br>
              <a:rPr lang="en-US" sz="3600" b="1" dirty="0"/>
            </a:br>
            <a:r>
              <a:rPr lang="en-US" sz="3600" b="1" dirty="0"/>
              <a:t>SRS Elections $100k or less</a:t>
            </a:r>
            <a:endParaRPr lang="en-US" sz="3600" dirty="0"/>
          </a:p>
        </p:txBody>
      </p:sp>
      <p:sp>
        <p:nvSpPr>
          <p:cNvPr id="5" name="Content Placeholder 1">
            <a:extLst>
              <a:ext uri="{FF2B5EF4-FFF2-40B4-BE49-F238E27FC236}">
                <a16:creationId xmlns:a16="http://schemas.microsoft.com/office/drawing/2014/main" id="{B55F1237-6A7D-67E5-995C-33F32D1FD992}"/>
              </a:ext>
            </a:extLst>
          </p:cNvPr>
          <p:cNvSpPr>
            <a:spLocks noGrp="1"/>
          </p:cNvSpPr>
          <p:nvPr>
            <p:ph idx="1"/>
          </p:nvPr>
        </p:nvSpPr>
        <p:spPr>
          <a:xfrm>
            <a:off x="838200" y="1920875"/>
            <a:ext cx="10515600" cy="4232275"/>
          </a:xfrm>
        </p:spPr>
        <p:txBody>
          <a:bodyPr>
            <a:normAutofit fontScale="85000" lnSpcReduction="20000"/>
          </a:bodyPr>
          <a:lstStyle/>
          <a:p>
            <a:pPr marL="0" indent="0">
              <a:buNone/>
            </a:pPr>
            <a:r>
              <a:rPr lang="en-US" altLang="en-US" sz="2400" dirty="0">
                <a:latin typeface="Public Sans Web"/>
              </a:rPr>
              <a:t>An eligible county that elects to receive a share of the State payment that is less than $100,000 (a </a:t>
            </a:r>
            <a:r>
              <a:rPr lang="en-US" altLang="en-US" sz="2400" b="1" dirty="0">
                <a:latin typeface="Public Sans Web"/>
              </a:rPr>
              <a:t>minor</a:t>
            </a:r>
            <a:r>
              <a:rPr lang="en-US" altLang="en-US" sz="2400" dirty="0">
                <a:latin typeface="Public Sans Web"/>
              </a:rPr>
              <a:t> distribution) may elect to use 100-percent of its share to title I for public roads and schools. </a:t>
            </a:r>
          </a:p>
          <a:p>
            <a:pPr lvl="1"/>
            <a:r>
              <a:rPr lang="en-US" altLang="en-US" sz="2400" dirty="0">
                <a:latin typeface="Public Sans Web"/>
              </a:rPr>
              <a:t>The county must make this decision on the election sheet, and no other titles need to be selected.</a:t>
            </a:r>
          </a:p>
          <a:p>
            <a:pPr lvl="1"/>
            <a:r>
              <a:rPr lang="en-US" altLang="en-US" sz="2400" b="1" dirty="0">
                <a:latin typeface="Public Sans Web"/>
              </a:rPr>
              <a:t>Alternatively</a:t>
            </a:r>
            <a:r>
              <a:rPr lang="en-US" altLang="en-US" sz="2400" dirty="0">
                <a:latin typeface="Public Sans Web"/>
              </a:rPr>
              <a:t>, a county that receives a minor distribution </a:t>
            </a:r>
            <a:r>
              <a:rPr lang="en-US" altLang="en-US" sz="2400" u="sng" dirty="0">
                <a:latin typeface="Public Sans Web"/>
              </a:rPr>
              <a:t>could</a:t>
            </a:r>
            <a:r>
              <a:rPr lang="en-US" altLang="en-US" sz="2400" dirty="0">
                <a:latin typeface="Public Sans Web"/>
              </a:rPr>
              <a:t> also elect to enter 80-85% in title I.</a:t>
            </a:r>
          </a:p>
          <a:p>
            <a:pPr lvl="1"/>
            <a:r>
              <a:rPr lang="en-US" altLang="en-US" sz="2400" dirty="0">
                <a:latin typeface="Public Sans Web"/>
              </a:rPr>
              <a:t>The county may opt to allocate 15-percent to 20-percent of its share to title II, title III, or a combination of both. </a:t>
            </a:r>
          </a:p>
          <a:p>
            <a:pPr lvl="1"/>
            <a:r>
              <a:rPr lang="en-US" altLang="en-US" sz="2400" dirty="0">
                <a:latin typeface="Public Sans Web"/>
              </a:rPr>
              <a:t>The total percentage allocated to title II and title III combined must be no less than 15-percent and no greater than 20-percent.  </a:t>
            </a:r>
          </a:p>
          <a:p>
            <a:pPr lvl="1"/>
            <a:r>
              <a:rPr lang="en-US" altLang="en-US" sz="2400" dirty="0">
                <a:latin typeface="Public Sans Web"/>
              </a:rPr>
              <a:t>The county also may opt to return its allocation, in whole or part, to the Federal Government. </a:t>
            </a:r>
          </a:p>
          <a:p>
            <a:pPr lvl="1"/>
            <a:endParaRPr lang="en-US" altLang="en-US" sz="2400" dirty="0">
              <a:latin typeface="Public Sans Web"/>
            </a:endParaRPr>
          </a:p>
          <a:p>
            <a:pPr marL="0" indent="0">
              <a:buNone/>
            </a:pPr>
            <a:endParaRPr lang="en-US" dirty="0"/>
          </a:p>
        </p:txBody>
      </p:sp>
    </p:spTree>
    <p:extLst>
      <p:ext uri="{BB962C8B-B14F-4D97-AF65-F5344CB8AC3E}">
        <p14:creationId xmlns:p14="http://schemas.microsoft.com/office/powerpoint/2010/main" val="40806915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92C7CB5A-1427-7223-5936-3ACADF803B52}"/>
              </a:ext>
            </a:extLst>
          </p:cNvPr>
          <p:cNvSpPr>
            <a:spLocks noGrp="1"/>
          </p:cNvSpPr>
          <p:nvPr>
            <p:ph type="title"/>
          </p:nvPr>
        </p:nvSpPr>
        <p:spPr>
          <a:xfrm>
            <a:off x="838200" y="622300"/>
            <a:ext cx="10515600" cy="971550"/>
          </a:xfrm>
        </p:spPr>
        <p:txBody>
          <a:bodyPr>
            <a:noAutofit/>
          </a:bodyPr>
          <a:lstStyle/>
          <a:p>
            <a:pPr algn="ctr"/>
            <a:r>
              <a:rPr lang="en-US" sz="3600" b="1" dirty="0"/>
              <a:t>Distributions Based Upon </a:t>
            </a:r>
            <a:br>
              <a:rPr lang="en-US" sz="3600" b="1" dirty="0"/>
            </a:br>
            <a:r>
              <a:rPr lang="en-US" sz="3600" b="1" dirty="0"/>
              <a:t>SRS Elections $100k to $349k</a:t>
            </a:r>
            <a:endParaRPr lang="en-US" sz="3600" dirty="0"/>
          </a:p>
        </p:txBody>
      </p:sp>
      <p:sp>
        <p:nvSpPr>
          <p:cNvPr id="5" name="Content Placeholder 1">
            <a:extLst>
              <a:ext uri="{FF2B5EF4-FFF2-40B4-BE49-F238E27FC236}">
                <a16:creationId xmlns:a16="http://schemas.microsoft.com/office/drawing/2014/main" id="{A2FA2087-286A-13C8-6DCD-FB95D9D69A51}"/>
              </a:ext>
            </a:extLst>
          </p:cNvPr>
          <p:cNvSpPr>
            <a:spLocks noGrp="1"/>
          </p:cNvSpPr>
          <p:nvPr>
            <p:ph idx="1"/>
          </p:nvPr>
        </p:nvSpPr>
        <p:spPr>
          <a:xfrm>
            <a:off x="838200" y="1920875"/>
            <a:ext cx="10515600" cy="4232275"/>
          </a:xfrm>
        </p:spPr>
        <p:txBody>
          <a:bodyPr>
            <a:normAutofit lnSpcReduction="10000"/>
          </a:bodyPr>
          <a:lstStyle/>
          <a:p>
            <a:pPr marL="0" indent="0">
              <a:buNone/>
            </a:pPr>
            <a:r>
              <a:rPr lang="en-US" altLang="en-US" sz="2400" dirty="0">
                <a:latin typeface="Public Sans Web"/>
              </a:rPr>
              <a:t>If the county share of the State payment is more than $100,000 but less than $350,000 (a </a:t>
            </a:r>
            <a:r>
              <a:rPr lang="en-US" altLang="en-US" sz="2400" b="1" dirty="0">
                <a:latin typeface="Public Sans Web"/>
              </a:rPr>
              <a:t>modest</a:t>
            </a:r>
            <a:r>
              <a:rPr lang="en-US" altLang="en-US" sz="2400" dirty="0">
                <a:latin typeface="Public Sans Web"/>
              </a:rPr>
              <a:t> distribution).</a:t>
            </a:r>
          </a:p>
          <a:p>
            <a:pPr lvl="1"/>
            <a:r>
              <a:rPr lang="en-US" altLang="en-US" sz="2400" dirty="0">
                <a:latin typeface="Public Sans Web"/>
              </a:rPr>
              <a:t>The county must elect to put between 80-85% into title I.</a:t>
            </a:r>
          </a:p>
          <a:p>
            <a:pPr lvl="1"/>
            <a:r>
              <a:rPr lang="en-US" altLang="en-US" sz="2400" dirty="0">
                <a:latin typeface="Public Sans Web"/>
              </a:rPr>
              <a:t>The county must allocate 15-percent to 20-percent of its share to title II, title III, or a combination of both. </a:t>
            </a:r>
          </a:p>
          <a:p>
            <a:pPr lvl="1"/>
            <a:r>
              <a:rPr lang="en-US" altLang="en-US" sz="2400" dirty="0">
                <a:latin typeface="Public Sans Web"/>
              </a:rPr>
              <a:t>The total percentage allocated to title II and title III must be no less than 15-percent and no greater than 20-percent.  </a:t>
            </a:r>
          </a:p>
          <a:p>
            <a:pPr lvl="1"/>
            <a:r>
              <a:rPr lang="en-US" altLang="en-US" sz="2400" dirty="0">
                <a:latin typeface="Public Sans Web"/>
              </a:rPr>
              <a:t>The county also may opt to return its allocation, in whole or part, to the Federal Government.</a:t>
            </a:r>
          </a:p>
          <a:p>
            <a:endParaRPr lang="en-US" dirty="0"/>
          </a:p>
        </p:txBody>
      </p:sp>
    </p:spTree>
    <p:extLst>
      <p:ext uri="{BB962C8B-B14F-4D97-AF65-F5344CB8AC3E}">
        <p14:creationId xmlns:p14="http://schemas.microsoft.com/office/powerpoint/2010/main" val="3899911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A6B04A70-1294-F9C6-AF60-7072528A4730}"/>
              </a:ext>
            </a:extLst>
          </p:cNvPr>
          <p:cNvSpPr>
            <a:spLocks noGrp="1"/>
          </p:cNvSpPr>
          <p:nvPr>
            <p:ph type="title"/>
          </p:nvPr>
        </p:nvSpPr>
        <p:spPr>
          <a:xfrm>
            <a:off x="838200" y="622300"/>
            <a:ext cx="10515600" cy="971550"/>
          </a:xfrm>
        </p:spPr>
        <p:txBody>
          <a:bodyPr>
            <a:noAutofit/>
          </a:bodyPr>
          <a:lstStyle/>
          <a:p>
            <a:pPr algn="ctr"/>
            <a:r>
              <a:rPr lang="en-US" sz="3600" b="1" dirty="0"/>
              <a:t>Distributions Based Upon </a:t>
            </a:r>
            <a:br>
              <a:rPr lang="en-US" sz="3600" b="1" dirty="0"/>
            </a:br>
            <a:r>
              <a:rPr lang="en-US" sz="3600" b="1" dirty="0"/>
              <a:t>SRS Elections $</a:t>
            </a:r>
            <a:r>
              <a:rPr lang="en-US" sz="3600" dirty="0"/>
              <a:t>350</a:t>
            </a:r>
            <a:r>
              <a:rPr lang="en-US" sz="3600" b="1" dirty="0"/>
              <a:t>k or Greater</a:t>
            </a:r>
            <a:endParaRPr lang="en-US" sz="3600" dirty="0"/>
          </a:p>
        </p:txBody>
      </p:sp>
      <p:sp>
        <p:nvSpPr>
          <p:cNvPr id="5" name="Content Placeholder 1">
            <a:extLst>
              <a:ext uri="{FF2B5EF4-FFF2-40B4-BE49-F238E27FC236}">
                <a16:creationId xmlns:a16="http://schemas.microsoft.com/office/drawing/2014/main" id="{3048746C-8F94-8ADC-B644-32BBA0E218BD}"/>
              </a:ext>
            </a:extLst>
          </p:cNvPr>
          <p:cNvSpPr>
            <a:spLocks noGrp="1"/>
          </p:cNvSpPr>
          <p:nvPr>
            <p:ph idx="1"/>
          </p:nvPr>
        </p:nvSpPr>
        <p:spPr>
          <a:xfrm>
            <a:off x="838200" y="1920875"/>
            <a:ext cx="10515600" cy="4232275"/>
          </a:xfrm>
        </p:spPr>
        <p:txBody>
          <a:bodyPr>
            <a:normAutofit fontScale="92500" lnSpcReduction="10000"/>
          </a:bodyPr>
          <a:lstStyle/>
          <a:p>
            <a:pPr marL="0" indent="0">
              <a:buNone/>
            </a:pPr>
            <a:r>
              <a:rPr lang="en-US" altLang="en-US" sz="2400" dirty="0">
                <a:latin typeface="Public Sans Web"/>
              </a:rPr>
              <a:t>If the county share of the State payment is $350,000 or greater (a </a:t>
            </a:r>
            <a:r>
              <a:rPr lang="en-US" altLang="en-US" sz="2400" b="1" dirty="0">
                <a:latin typeface="Public Sans Web"/>
              </a:rPr>
              <a:t>major</a:t>
            </a:r>
            <a:r>
              <a:rPr lang="en-US" altLang="en-US" sz="2400" dirty="0">
                <a:latin typeface="Public Sans Web"/>
              </a:rPr>
              <a:t> distribution) the county must allocate 15-percent to 20-percent of its share to title II, title III, or a combination of both.</a:t>
            </a:r>
          </a:p>
          <a:p>
            <a:pPr lvl="2"/>
            <a:r>
              <a:rPr lang="en-US" altLang="en-US" sz="2400" dirty="0">
                <a:latin typeface="Public Sans Web"/>
              </a:rPr>
              <a:t>The county must elect to put between 80-85% into title I.</a:t>
            </a:r>
          </a:p>
          <a:p>
            <a:pPr lvl="2"/>
            <a:r>
              <a:rPr lang="en-US" altLang="en-US" sz="2400" dirty="0">
                <a:latin typeface="Public Sans Web"/>
              </a:rPr>
              <a:t>The total percentage allocated to title II and title III combined must be no less than 15-percent and no greater than 20-percent.  </a:t>
            </a:r>
          </a:p>
          <a:p>
            <a:pPr lvl="2"/>
            <a:r>
              <a:rPr lang="en-US" altLang="en-US" sz="2400" dirty="0">
                <a:latin typeface="Public Sans Web"/>
              </a:rPr>
              <a:t>Except that the allocation for title III projects may not exceed 7-percent for major distribution counites.</a:t>
            </a:r>
          </a:p>
          <a:p>
            <a:pPr lvl="2"/>
            <a:r>
              <a:rPr lang="en-US" altLang="en-US" sz="2400" dirty="0">
                <a:latin typeface="Public Sans Web"/>
              </a:rPr>
              <a:t>The county also may opt to return its allocation, in whole or part, to the Federal Government.</a:t>
            </a:r>
          </a:p>
          <a:p>
            <a:endParaRPr lang="en-US" dirty="0"/>
          </a:p>
        </p:txBody>
      </p:sp>
    </p:spTree>
    <p:extLst>
      <p:ext uri="{BB962C8B-B14F-4D97-AF65-F5344CB8AC3E}">
        <p14:creationId xmlns:p14="http://schemas.microsoft.com/office/powerpoint/2010/main" val="3200397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DCE099A-F699-5581-5BB8-A035D780039D}"/>
              </a:ext>
            </a:extLst>
          </p:cNvPr>
          <p:cNvSpPr>
            <a:spLocks noGrp="1"/>
          </p:cNvSpPr>
          <p:nvPr>
            <p:ph type="title"/>
          </p:nvPr>
        </p:nvSpPr>
        <p:spPr>
          <a:xfrm>
            <a:off x="838200" y="622300"/>
            <a:ext cx="10515600" cy="971550"/>
          </a:xfrm>
        </p:spPr>
        <p:txBody>
          <a:bodyPr>
            <a:noAutofit/>
          </a:bodyPr>
          <a:lstStyle/>
          <a:p>
            <a:pPr algn="ctr"/>
            <a:r>
              <a:rPr lang="en-US" sz="3600" dirty="0"/>
              <a:t>Secure Rural Schools</a:t>
            </a:r>
            <a:br>
              <a:rPr lang="en-US" sz="3600" dirty="0"/>
            </a:br>
            <a:r>
              <a:rPr lang="en-US" sz="3600" dirty="0"/>
              <a:t>County Fund Distribution </a:t>
            </a:r>
          </a:p>
        </p:txBody>
      </p:sp>
      <p:graphicFrame>
        <p:nvGraphicFramePr>
          <p:cNvPr id="6" name="Content Placeholder 11">
            <a:extLst>
              <a:ext uri="{FF2B5EF4-FFF2-40B4-BE49-F238E27FC236}">
                <a16:creationId xmlns:a16="http://schemas.microsoft.com/office/drawing/2014/main" id="{D0161259-8CB8-5F91-E144-6A16288A1243}"/>
              </a:ext>
            </a:extLst>
          </p:cNvPr>
          <p:cNvGraphicFramePr>
            <a:graphicFrameLocks noGrp="1"/>
          </p:cNvGraphicFramePr>
          <p:nvPr>
            <p:ph idx="1"/>
            <p:extLst>
              <p:ext uri="{D42A27DB-BD31-4B8C-83A1-F6EECF244321}">
                <p14:modId xmlns:p14="http://schemas.microsoft.com/office/powerpoint/2010/main" val="798138121"/>
              </p:ext>
            </p:extLst>
          </p:nvPr>
        </p:nvGraphicFramePr>
        <p:xfrm>
          <a:off x="1173773" y="1995871"/>
          <a:ext cx="9844454" cy="4239829"/>
        </p:xfrm>
        <a:graphic>
          <a:graphicData uri="http://schemas.openxmlformats.org/drawingml/2006/table">
            <a:tbl>
              <a:tblPr firstRow="1"/>
              <a:tblGrid>
                <a:gridCol w="1031894">
                  <a:extLst>
                    <a:ext uri="{9D8B030D-6E8A-4147-A177-3AD203B41FA5}">
                      <a16:colId xmlns:a16="http://schemas.microsoft.com/office/drawing/2014/main" val="2791643468"/>
                    </a:ext>
                  </a:extLst>
                </a:gridCol>
                <a:gridCol w="2791180">
                  <a:extLst>
                    <a:ext uri="{9D8B030D-6E8A-4147-A177-3AD203B41FA5}">
                      <a16:colId xmlns:a16="http://schemas.microsoft.com/office/drawing/2014/main" val="1396151966"/>
                    </a:ext>
                  </a:extLst>
                </a:gridCol>
                <a:gridCol w="2828307">
                  <a:extLst>
                    <a:ext uri="{9D8B030D-6E8A-4147-A177-3AD203B41FA5}">
                      <a16:colId xmlns:a16="http://schemas.microsoft.com/office/drawing/2014/main" val="1662193265"/>
                    </a:ext>
                  </a:extLst>
                </a:gridCol>
                <a:gridCol w="3193073">
                  <a:extLst>
                    <a:ext uri="{9D8B030D-6E8A-4147-A177-3AD203B41FA5}">
                      <a16:colId xmlns:a16="http://schemas.microsoft.com/office/drawing/2014/main" val="2749725536"/>
                    </a:ext>
                  </a:extLst>
                </a:gridCol>
              </a:tblGrid>
              <a:tr h="1242733">
                <a:tc>
                  <a:txBody>
                    <a:bodyPr/>
                    <a:lstStyle/>
                    <a:p>
                      <a:pPr algn="ctr" fontAlgn="ctr"/>
                      <a:r>
                        <a:rPr lang="en-US" sz="1600" b="1" i="0" u="none" strike="noStrike" dirty="0">
                          <a:solidFill>
                            <a:srgbClr val="000000"/>
                          </a:solidFill>
                          <a:effectLst/>
                          <a:latin typeface="Calibri" panose="020F0502020204030204" pitchFamily="34" charset="0"/>
                        </a:rPr>
                        <a:t>Title Number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600" b="1" i="0" u="none" strike="noStrike" dirty="0">
                          <a:solidFill>
                            <a:srgbClr val="000000"/>
                          </a:solidFill>
                          <a:effectLst/>
                          <a:latin typeface="Calibri" panose="020F0502020204030204" pitchFamily="34" charset="0"/>
                        </a:rPr>
                        <a:t>Minor Distribution</a:t>
                      </a:r>
                    </a:p>
                    <a:p>
                      <a:pPr algn="ctr" fontAlgn="ctr"/>
                      <a:r>
                        <a:rPr lang="en-US" sz="1600" b="1" i="0" u="none" strike="noStrike" dirty="0">
                          <a:solidFill>
                            <a:srgbClr val="000000"/>
                          </a:solidFill>
                          <a:effectLst/>
                          <a:latin typeface="Calibri" panose="020F0502020204030204" pitchFamily="34" charset="0"/>
                        </a:rPr>
                        <a:t>(&lt;$100,000)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600" b="1" i="0" u="none" strike="noStrike" dirty="0">
                          <a:solidFill>
                            <a:srgbClr val="000000"/>
                          </a:solidFill>
                          <a:effectLst/>
                          <a:latin typeface="Calibri" panose="020F0502020204030204" pitchFamily="34" charset="0"/>
                        </a:rPr>
                        <a:t>Modest Distribution</a:t>
                      </a:r>
                    </a:p>
                    <a:p>
                      <a:pPr algn="ctr" fontAlgn="ctr"/>
                      <a:r>
                        <a:rPr lang="en-US" sz="1600" b="1" i="0" u="none" strike="noStrike" dirty="0">
                          <a:solidFill>
                            <a:srgbClr val="000000"/>
                          </a:solidFill>
                          <a:effectLst/>
                          <a:latin typeface="Calibri" panose="020F0502020204030204" pitchFamily="34" charset="0"/>
                        </a:rPr>
                        <a:t>($100,000-$349,999)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fontAlgn="ctr"/>
                      <a:r>
                        <a:rPr lang="en-US" sz="1600" b="1" i="0" u="none" strike="noStrike" dirty="0">
                          <a:solidFill>
                            <a:srgbClr val="000000"/>
                          </a:solidFill>
                          <a:effectLst/>
                          <a:latin typeface="Calibri" panose="020F0502020204030204" pitchFamily="34" charset="0"/>
                        </a:rPr>
                        <a:t>Major Distribution</a:t>
                      </a:r>
                    </a:p>
                    <a:p>
                      <a:pPr algn="ctr" fontAlgn="ctr"/>
                      <a:r>
                        <a:rPr lang="en-US" sz="1600" b="1" i="0" u="none" strike="noStrike" dirty="0">
                          <a:solidFill>
                            <a:srgbClr val="000000"/>
                          </a:solidFill>
                          <a:effectLst/>
                          <a:latin typeface="Calibri" panose="020F0502020204030204" pitchFamily="34" charset="0"/>
                        </a:rPr>
                        <a:t>($350,000 and above)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203633090"/>
                  </a:ext>
                </a:extLst>
              </a:tr>
              <a:tr h="742446">
                <a:tc>
                  <a:txBody>
                    <a:bodyPr/>
                    <a:lstStyle/>
                    <a:p>
                      <a:pPr algn="ctr" fontAlgn="ctr"/>
                      <a:r>
                        <a:rPr lang="en-US" sz="1600" b="1" i="0" u="none" strike="noStrike" dirty="0">
                          <a:solidFill>
                            <a:srgbClr val="000000"/>
                          </a:solidFill>
                          <a:effectLst/>
                          <a:latin typeface="Calibri" panose="020F0502020204030204" pitchFamily="34" charset="0"/>
                        </a:rPr>
                        <a:t>Title 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effectLst/>
                          <a:latin typeface="Calibri" panose="020F0502020204030204" pitchFamily="34" charset="0"/>
                        </a:rPr>
                        <a:t>100%</a:t>
                      </a:r>
                      <a:r>
                        <a:rPr lang="en-US" sz="1600" b="0" i="0" u="none" strike="noStrike" dirty="0">
                          <a:solidFill>
                            <a:srgbClr val="000000"/>
                          </a:solidFill>
                          <a:effectLst/>
                          <a:latin typeface="Calibri" panose="020F0502020204030204" pitchFamily="34" charset="0"/>
                        </a:rPr>
                        <a:t> OR 80%-85% AND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80%-85% AND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 80%-85% AND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517349"/>
                  </a:ext>
                </a:extLst>
              </a:tr>
              <a:tr h="1025925">
                <a:tc>
                  <a:txBody>
                    <a:bodyPr/>
                    <a:lstStyle/>
                    <a:p>
                      <a:pPr algn="ctr" fontAlgn="ctr"/>
                      <a:r>
                        <a:rPr lang="en-US" sz="1600" b="1" i="0" u="none" strike="noStrike" dirty="0">
                          <a:solidFill>
                            <a:srgbClr val="000000"/>
                          </a:solidFill>
                          <a:effectLst/>
                          <a:latin typeface="Calibri" panose="020F0502020204030204" pitchFamily="34" charset="0"/>
                        </a:rPr>
                        <a:t>Title II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15%-20% between Titles II &amp; III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15%-20% between Titles II &amp; III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 8%-20%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90302804"/>
                  </a:ext>
                </a:extLst>
              </a:tr>
              <a:tr h="1117129">
                <a:tc>
                  <a:txBody>
                    <a:bodyPr/>
                    <a:lstStyle/>
                    <a:p>
                      <a:pPr algn="ctr" fontAlgn="ctr"/>
                      <a:r>
                        <a:rPr lang="en-US" sz="1600" b="1" i="0" u="none" strike="noStrike" dirty="0">
                          <a:solidFill>
                            <a:srgbClr val="000000"/>
                          </a:solidFill>
                          <a:effectLst/>
                          <a:latin typeface="Calibri" panose="020F0502020204030204" pitchFamily="34" charset="0"/>
                        </a:rPr>
                        <a:t>Title III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326"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panose="020F0502020204030204" pitchFamily="34" charset="0"/>
                      </a:endParaRPr>
                    </a:p>
                    <a:p>
                      <a:pPr marL="0" marR="0" lvl="0" indent="0" algn="ctr" defTabSz="914326"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panose="020F0502020204030204" pitchFamily="34" charset="0"/>
                      </a:endParaRPr>
                    </a:p>
                    <a:p>
                      <a:pPr marL="0" marR="0" lvl="0" indent="0" algn="ctr" defTabSz="914326" rtl="0" eaLnBrk="1" fontAlgn="ctr"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alibri" panose="020F0502020204030204" pitchFamily="34" charset="0"/>
                        </a:rPr>
                        <a:t>15%-20% between Titles II &amp; III </a:t>
                      </a:r>
                    </a:p>
                    <a:p>
                      <a:pPr marL="0" marR="0" lvl="0" indent="0" algn="ctr" defTabSz="914326" rtl="0" eaLnBrk="1" fontAlgn="ctr" latinLnBrk="0" hangingPunct="1">
                        <a:lnSpc>
                          <a:spcPct val="100000"/>
                        </a:lnSpc>
                        <a:spcBef>
                          <a:spcPts val="0"/>
                        </a:spcBef>
                        <a:spcAft>
                          <a:spcPts val="0"/>
                        </a:spcAft>
                        <a:buClrTx/>
                        <a:buSzTx/>
                        <a:buFontTx/>
                        <a:buNone/>
                        <a:tabLst/>
                        <a:defRPr/>
                      </a:pPr>
                      <a:endParaRPr lang="en-US" sz="1600" b="0" i="0" u="none" strike="noStrike" dirty="0">
                        <a:solidFill>
                          <a:srgbClr val="000000"/>
                        </a:solidFill>
                        <a:effectLst/>
                        <a:latin typeface="Calibri" panose="020F0502020204030204" pitchFamily="34" charset="0"/>
                      </a:endParaRPr>
                    </a:p>
                    <a:p>
                      <a:pPr algn="ctr" fontAlgn="ctr"/>
                      <a:endParaRPr lang="en-US" sz="16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15%-20% between Titles II &amp; III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 </a:t>
                      </a:r>
                      <a:r>
                        <a:rPr lang="en-US" sz="1600" b="1" i="0" u="none" strike="noStrike" dirty="0">
                          <a:solidFill>
                            <a:srgbClr val="000000"/>
                          </a:solidFill>
                          <a:effectLst/>
                          <a:latin typeface="Calibri" panose="020F0502020204030204" pitchFamily="34" charset="0"/>
                        </a:rPr>
                        <a:t>&lt;7%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1896247"/>
                  </a:ext>
                </a:extLst>
              </a:tr>
            </a:tbl>
          </a:graphicData>
        </a:graphic>
      </p:graphicFrame>
    </p:spTree>
    <p:extLst>
      <p:ext uri="{BB962C8B-B14F-4D97-AF65-F5344CB8AC3E}">
        <p14:creationId xmlns:p14="http://schemas.microsoft.com/office/powerpoint/2010/main" val="11861254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A5D57B6-41B8-84A7-F996-1D402B5751BD}"/>
              </a:ext>
            </a:extLst>
          </p:cNvPr>
          <p:cNvSpPr>
            <a:spLocks noGrp="1"/>
          </p:cNvSpPr>
          <p:nvPr>
            <p:ph type="title"/>
          </p:nvPr>
        </p:nvSpPr>
        <p:spPr>
          <a:xfrm>
            <a:off x="838200" y="622300"/>
            <a:ext cx="10515600" cy="971550"/>
          </a:xfrm>
        </p:spPr>
        <p:txBody>
          <a:bodyPr>
            <a:normAutofit/>
          </a:bodyPr>
          <a:lstStyle/>
          <a:p>
            <a:pPr algn="ctr"/>
            <a:r>
              <a:rPr lang="en-US" sz="3200" dirty="0"/>
              <a:t>Latest Reauthorization (11/15/2021) of SRS</a:t>
            </a:r>
            <a:br>
              <a:rPr lang="en-US" sz="3200" dirty="0"/>
            </a:br>
            <a:r>
              <a:rPr lang="en-US" sz="3200" dirty="0"/>
              <a:t>via the 2021 Infrastructure Bill</a:t>
            </a:r>
          </a:p>
        </p:txBody>
      </p:sp>
      <p:sp>
        <p:nvSpPr>
          <p:cNvPr id="5" name="Content Placeholder 2">
            <a:extLst>
              <a:ext uri="{FF2B5EF4-FFF2-40B4-BE49-F238E27FC236}">
                <a16:creationId xmlns:a16="http://schemas.microsoft.com/office/drawing/2014/main" id="{431C1AD3-DA23-2B9C-4358-773A5268B5B6}"/>
              </a:ext>
            </a:extLst>
          </p:cNvPr>
          <p:cNvSpPr>
            <a:spLocks noGrp="1"/>
          </p:cNvSpPr>
          <p:nvPr>
            <p:ph idx="1"/>
          </p:nvPr>
        </p:nvSpPr>
        <p:spPr>
          <a:xfrm>
            <a:off x="838200" y="1920875"/>
            <a:ext cx="10515600" cy="4232275"/>
          </a:xfrm>
        </p:spPr>
        <p:txBody>
          <a:bodyPr>
            <a:normAutofit/>
          </a:bodyPr>
          <a:lstStyle/>
          <a:p>
            <a:pPr>
              <a:spcBef>
                <a:spcPts val="600"/>
              </a:spcBef>
            </a:pPr>
            <a:r>
              <a:rPr lang="en-US" sz="2400" b="0" dirty="0">
                <a:effectLst/>
                <a:latin typeface="Public Sans Web"/>
                <a:ea typeface="Times New Roman" panose="02020603050405020304" pitchFamily="18" charset="0"/>
                <a:cs typeface="Calibri" panose="020F0502020204030204" pitchFamily="34" charset="0"/>
              </a:rPr>
              <a:t>The reauthorization </a:t>
            </a:r>
            <a:r>
              <a:rPr lang="en-US" sz="2400" b="0" dirty="0">
                <a:latin typeface="Public Sans Web"/>
                <a:ea typeface="Times New Roman" panose="02020603050405020304" pitchFamily="18" charset="0"/>
                <a:cs typeface="Calibri" panose="020F0502020204030204" pitchFamily="34" charset="0"/>
              </a:rPr>
              <a:t>is</a:t>
            </a:r>
            <a:r>
              <a:rPr lang="en-US" sz="2400" b="0" dirty="0">
                <a:effectLst/>
                <a:latin typeface="Public Sans Web"/>
                <a:ea typeface="Times New Roman" panose="02020603050405020304" pitchFamily="18" charset="0"/>
                <a:cs typeface="Calibri" panose="020F0502020204030204" pitchFamily="34" charset="0"/>
              </a:rPr>
              <a:t> effective for three years. (2021-2023)</a:t>
            </a:r>
            <a:endParaRPr lang="en-US" sz="2400" b="0" dirty="0">
              <a:effectLst/>
              <a:latin typeface="Public Sans Web"/>
              <a:ea typeface="Calibri" panose="020F0502020204030204" pitchFamily="34" charset="0"/>
            </a:endParaRPr>
          </a:p>
          <a:p>
            <a:pPr>
              <a:spcBef>
                <a:spcPts val="600"/>
              </a:spcBef>
            </a:pPr>
            <a:r>
              <a:rPr lang="en-US" sz="2400" b="0" dirty="0">
                <a:effectLst/>
                <a:latin typeface="Public Sans Web"/>
                <a:ea typeface="Times New Roman" panose="02020603050405020304" pitchFamily="18" charset="0"/>
                <a:cs typeface="Calibri" panose="020F0502020204030204" pitchFamily="34" charset="0"/>
              </a:rPr>
              <a:t>Funding was reverted to the 2017 funding level ($282,043,153)</a:t>
            </a:r>
            <a:endParaRPr lang="en-US" sz="2400" b="0" dirty="0">
              <a:effectLst/>
              <a:latin typeface="Public Sans Web"/>
              <a:ea typeface="Calibri" panose="020F0502020204030204" pitchFamily="34" charset="0"/>
            </a:endParaRPr>
          </a:p>
          <a:p>
            <a:pPr>
              <a:spcBef>
                <a:spcPts val="600"/>
              </a:spcBef>
            </a:pPr>
            <a:r>
              <a:rPr lang="en-US" sz="2400" b="0" dirty="0">
                <a:latin typeface="Public Sans Web"/>
                <a:cs typeface="Calibri" panose="020F0502020204030204" pitchFamily="34" charset="0"/>
              </a:rPr>
              <a:t>Title II projects </a:t>
            </a:r>
            <a:r>
              <a:rPr lang="en-US" sz="2400" b="0" i="0" dirty="0">
                <a:solidFill>
                  <a:srgbClr val="000000"/>
                </a:solidFill>
                <a:effectLst/>
                <a:latin typeface="Public Sans Web"/>
              </a:rPr>
              <a:t>must be initiated by September 30, 2025, and must be obligated by Sept. 30, 2026</a:t>
            </a:r>
          </a:p>
          <a:p>
            <a:pPr>
              <a:spcBef>
                <a:spcPts val="600"/>
              </a:spcBef>
            </a:pPr>
            <a:r>
              <a:rPr lang="en-US" sz="2400" b="0" dirty="0">
                <a:latin typeface="Public Sans Web"/>
                <a:cs typeface="Calibri" panose="020F0502020204030204" pitchFamily="34" charset="0"/>
              </a:rPr>
              <a:t>Title III projects </a:t>
            </a:r>
            <a:r>
              <a:rPr lang="en-US" sz="2400" b="0" i="0" dirty="0">
                <a:solidFill>
                  <a:srgbClr val="000000"/>
                </a:solidFill>
                <a:effectLst/>
                <a:latin typeface="Public Sans Web"/>
              </a:rPr>
              <a:t>must be initiated by September 30, 2025, and must be obligated by Sept. 30, 2026</a:t>
            </a:r>
          </a:p>
          <a:p>
            <a:pPr>
              <a:spcBef>
                <a:spcPts val="600"/>
              </a:spcBef>
            </a:pPr>
            <a:r>
              <a:rPr lang="en-US" sz="2400" b="0" dirty="0">
                <a:latin typeface="Public Sans Web"/>
                <a:cs typeface="Calibri" panose="020F0502020204030204" pitchFamily="34" charset="0"/>
              </a:rPr>
              <a:t>Currently there is no information on future SRS reauthorizations after 2023.</a:t>
            </a:r>
          </a:p>
        </p:txBody>
      </p:sp>
    </p:spTree>
    <p:extLst>
      <p:ext uri="{BB962C8B-B14F-4D97-AF65-F5344CB8AC3E}">
        <p14:creationId xmlns:p14="http://schemas.microsoft.com/office/powerpoint/2010/main" val="2613565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316D0B84-EF9F-1F6D-F906-274C94B62945}"/>
              </a:ext>
            </a:extLst>
          </p:cNvPr>
          <p:cNvSpPr>
            <a:spLocks noGrp="1"/>
          </p:cNvSpPr>
          <p:nvPr>
            <p:ph type="title"/>
          </p:nvPr>
        </p:nvSpPr>
        <p:spPr>
          <a:xfrm>
            <a:off x="838200" y="622300"/>
            <a:ext cx="10515600" cy="971550"/>
          </a:xfrm>
        </p:spPr>
        <p:txBody>
          <a:bodyPr>
            <a:normAutofit fontScale="90000"/>
          </a:bodyPr>
          <a:lstStyle/>
          <a:p>
            <a:pPr algn="ctr"/>
            <a:r>
              <a:rPr lang="en-US" sz="3200" dirty="0"/>
              <a:t>Latest Reauthorization of SRS</a:t>
            </a:r>
            <a:br>
              <a:rPr lang="en-US" sz="3200" dirty="0"/>
            </a:br>
            <a:r>
              <a:rPr lang="en-US" sz="3200" dirty="0"/>
              <a:t>via the 2021 Infrastructure Bill Expands Title III activities</a:t>
            </a:r>
            <a:endParaRPr lang="en-US" sz="5400" dirty="0"/>
          </a:p>
        </p:txBody>
      </p:sp>
      <p:sp>
        <p:nvSpPr>
          <p:cNvPr id="5" name="Content Placeholder 1">
            <a:extLst>
              <a:ext uri="{FF2B5EF4-FFF2-40B4-BE49-F238E27FC236}">
                <a16:creationId xmlns:a16="http://schemas.microsoft.com/office/drawing/2014/main" id="{51DDFF84-8425-960B-DF11-57254E3BAC15}"/>
              </a:ext>
            </a:extLst>
          </p:cNvPr>
          <p:cNvSpPr>
            <a:spLocks noGrp="1"/>
          </p:cNvSpPr>
          <p:nvPr>
            <p:ph idx="1"/>
          </p:nvPr>
        </p:nvSpPr>
        <p:spPr>
          <a:xfrm>
            <a:off x="838200" y="1920875"/>
            <a:ext cx="10515600" cy="4232275"/>
          </a:xfrm>
        </p:spPr>
        <p:txBody>
          <a:bodyPr>
            <a:normAutofit/>
          </a:bodyPr>
          <a:lstStyle/>
          <a:p>
            <a:pPr marL="0" indent="0">
              <a:buNone/>
            </a:pPr>
            <a:r>
              <a:rPr lang="en-US" sz="2800" dirty="0">
                <a:latin typeface="Public Sans Web"/>
                <a:ea typeface="Times New Roman" panose="02020603050405020304" pitchFamily="18" charset="0"/>
                <a:cs typeface="Calibri" panose="020F0502020204030204" pitchFamily="34" charset="0"/>
              </a:rPr>
              <a:t>Additional Title III elements added in recent reauthorization:</a:t>
            </a:r>
            <a:endParaRPr lang="en-US" sz="2400" dirty="0">
              <a:latin typeface="Public Sans Web"/>
              <a:ea typeface="Times New Roman" panose="02020603050405020304" pitchFamily="18" charset="0"/>
              <a:cs typeface="Calibri" panose="020F0502020204030204" pitchFamily="34" charset="0"/>
            </a:endParaRPr>
          </a:p>
          <a:p>
            <a:pPr>
              <a:spcBef>
                <a:spcPts val="600"/>
              </a:spcBef>
            </a:pPr>
            <a:r>
              <a:rPr lang="en-US" sz="2400" dirty="0">
                <a:effectLst/>
                <a:latin typeface="Public Sans Web"/>
                <a:ea typeface="Times New Roman" panose="02020603050405020304" pitchFamily="18" charset="0"/>
                <a:cs typeface="Calibri" panose="020F0502020204030204" pitchFamily="34" charset="0"/>
              </a:rPr>
              <a:t>Title III has been expanded to include (A) broadband telecommunications services </a:t>
            </a:r>
            <a:r>
              <a:rPr lang="en-US" sz="2400" u="sng" dirty="0">
                <a:effectLst/>
                <a:latin typeface="Public Sans Web"/>
                <a:ea typeface="Times New Roman" panose="02020603050405020304" pitchFamily="18" charset="0"/>
                <a:cs typeface="Calibri" panose="020F0502020204030204" pitchFamily="34" charset="0"/>
              </a:rPr>
              <a:t>at</a:t>
            </a:r>
            <a:r>
              <a:rPr lang="en-US" sz="2400" dirty="0">
                <a:effectLst/>
                <a:latin typeface="Public Sans Web"/>
                <a:ea typeface="Times New Roman" panose="02020603050405020304" pitchFamily="18" charset="0"/>
                <a:cs typeface="Calibri" panose="020F0502020204030204" pitchFamily="34" charset="0"/>
              </a:rPr>
              <a:t> local schools; or (B) the technology and connectivity necessary for students to use a digital learning tool </a:t>
            </a:r>
            <a:r>
              <a:rPr lang="en-US" sz="2400" u="sng" dirty="0">
                <a:effectLst/>
                <a:latin typeface="Public Sans Web"/>
                <a:ea typeface="Times New Roman" panose="02020603050405020304" pitchFamily="18" charset="0"/>
                <a:cs typeface="Calibri" panose="020F0502020204030204" pitchFamily="34" charset="0"/>
              </a:rPr>
              <a:t>at or outside</a:t>
            </a:r>
            <a:r>
              <a:rPr lang="en-US" sz="2400" dirty="0">
                <a:effectLst/>
                <a:latin typeface="Public Sans Web"/>
                <a:ea typeface="Times New Roman" panose="02020603050405020304" pitchFamily="18" charset="0"/>
                <a:cs typeface="Calibri" panose="020F0502020204030204" pitchFamily="34" charset="0"/>
              </a:rPr>
              <a:t> of a local school campus.</a:t>
            </a:r>
            <a:endParaRPr lang="en-US" sz="2400" dirty="0">
              <a:latin typeface="Public Sans Web"/>
              <a:ea typeface="Times New Roman" panose="02020603050405020304" pitchFamily="18" charset="0"/>
              <a:cs typeface="Calibri" panose="020F0502020204030204" pitchFamily="34" charset="0"/>
            </a:endParaRPr>
          </a:p>
          <a:p>
            <a:pPr>
              <a:spcBef>
                <a:spcPts val="600"/>
              </a:spcBef>
            </a:pPr>
            <a:r>
              <a:rPr lang="en-US" sz="2400" dirty="0">
                <a:effectLst/>
                <a:latin typeface="Public Sans Web"/>
                <a:ea typeface="Times New Roman" panose="02020603050405020304" pitchFamily="18" charset="0"/>
                <a:cs typeface="Calibri" panose="020F0502020204030204" pitchFamily="34" charset="0"/>
              </a:rPr>
              <a:t>Title III funds are “</a:t>
            </a:r>
            <a:r>
              <a:rPr lang="en-US" sz="2400" u="sng" dirty="0">
                <a:effectLst/>
                <a:latin typeface="Public Sans Web"/>
                <a:ea typeface="Times New Roman" panose="02020603050405020304" pitchFamily="18" charset="0"/>
                <a:cs typeface="Calibri" panose="020F0502020204030204" pitchFamily="34" charset="0"/>
              </a:rPr>
              <a:t>not</a:t>
            </a:r>
            <a:r>
              <a:rPr lang="en-US" sz="2400" dirty="0">
                <a:effectLst/>
                <a:latin typeface="Public Sans Web"/>
                <a:ea typeface="Times New Roman" panose="02020603050405020304" pitchFamily="18" charset="0"/>
                <a:cs typeface="Calibri" panose="020F0502020204030204" pitchFamily="34" charset="0"/>
              </a:rPr>
              <a:t> available under this title to be used by any participating county for any </a:t>
            </a:r>
            <a:r>
              <a:rPr lang="en-US" sz="2400" u="sng" dirty="0">
                <a:effectLst/>
                <a:latin typeface="Public Sans Web"/>
                <a:ea typeface="Times New Roman" panose="02020603050405020304" pitchFamily="18" charset="0"/>
                <a:cs typeface="Calibri" panose="020F0502020204030204" pitchFamily="34" charset="0"/>
              </a:rPr>
              <a:t>lobbying activity</a:t>
            </a:r>
            <a:r>
              <a:rPr lang="en-US" sz="2400" dirty="0">
                <a:effectLst/>
                <a:latin typeface="Public Sans Web"/>
                <a:ea typeface="Times New Roman" panose="02020603050405020304" pitchFamily="18" charset="0"/>
                <a:cs typeface="Calibri" panose="020F0502020204030204" pitchFamily="34" charset="0"/>
              </a:rPr>
              <a:t>, regardless of the purpose for which the funds are obligated on or before that date.”</a:t>
            </a:r>
          </a:p>
        </p:txBody>
      </p:sp>
    </p:spTree>
    <p:extLst>
      <p:ext uri="{BB962C8B-B14F-4D97-AF65-F5344CB8AC3E}">
        <p14:creationId xmlns:p14="http://schemas.microsoft.com/office/powerpoint/2010/main" val="11248240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B0DD20A0-0C2F-3107-1F73-175F65F34397}"/>
              </a:ext>
            </a:extLst>
          </p:cNvPr>
          <p:cNvSpPr>
            <a:spLocks noGrp="1"/>
          </p:cNvSpPr>
          <p:nvPr>
            <p:ph type="title"/>
          </p:nvPr>
        </p:nvSpPr>
        <p:spPr>
          <a:xfrm>
            <a:off x="838200" y="622300"/>
            <a:ext cx="10515600" cy="971550"/>
          </a:xfrm>
        </p:spPr>
        <p:txBody>
          <a:bodyPr>
            <a:normAutofit fontScale="90000"/>
          </a:bodyPr>
          <a:lstStyle/>
          <a:p>
            <a:r>
              <a:rPr lang="en-US" dirty="0"/>
              <a:t>Reminder - Title III Reporting Requirement</a:t>
            </a:r>
          </a:p>
        </p:txBody>
      </p:sp>
      <p:sp>
        <p:nvSpPr>
          <p:cNvPr id="5" name="Content Placeholder 1">
            <a:extLst>
              <a:ext uri="{FF2B5EF4-FFF2-40B4-BE49-F238E27FC236}">
                <a16:creationId xmlns:a16="http://schemas.microsoft.com/office/drawing/2014/main" id="{66BE70DC-8326-6C70-30F4-A04B2B46A728}"/>
              </a:ext>
            </a:extLst>
          </p:cNvPr>
          <p:cNvSpPr>
            <a:spLocks noGrp="1"/>
          </p:cNvSpPr>
          <p:nvPr>
            <p:ph idx="1"/>
          </p:nvPr>
        </p:nvSpPr>
        <p:spPr>
          <a:xfrm>
            <a:off x="838200" y="1920875"/>
            <a:ext cx="10515600" cy="4232275"/>
          </a:xfrm>
        </p:spPr>
        <p:txBody>
          <a:bodyPr>
            <a:normAutofit/>
          </a:bodyPr>
          <a:lstStyle/>
          <a:p>
            <a:pPr marL="0" marR="0" indent="0">
              <a:spcBef>
                <a:spcPts val="0"/>
              </a:spcBef>
              <a:buNone/>
            </a:pPr>
            <a:r>
              <a:rPr lang="en-US" sz="2400" dirty="0">
                <a:latin typeface="Public Sans Web"/>
                <a:ea typeface="Calibri" panose="020F0502020204030204" pitchFamily="34" charset="0"/>
              </a:rPr>
              <a:t>REMINDER</a:t>
            </a:r>
            <a:r>
              <a:rPr lang="en-US" sz="2400" dirty="0">
                <a:effectLst/>
                <a:latin typeface="Public Sans Web"/>
                <a:ea typeface="Calibri" panose="020F0502020204030204" pitchFamily="34" charset="0"/>
              </a:rPr>
              <a:t> -ANNUAL REPORTING REQUIREMENT</a:t>
            </a:r>
          </a:p>
          <a:p>
            <a:pPr marL="0" marR="0" indent="0">
              <a:spcBef>
                <a:spcPts val="0"/>
              </a:spcBef>
              <a:buNone/>
            </a:pPr>
            <a:r>
              <a:rPr lang="en-US" sz="2400" dirty="0">
                <a:effectLst/>
                <a:latin typeface="Public Sans Web"/>
                <a:ea typeface="Calibri" panose="020F0502020204030204" pitchFamily="34" charset="0"/>
              </a:rPr>
              <a:t>Title III Certifications (SRS 2000)</a:t>
            </a:r>
          </a:p>
          <a:p>
            <a:pPr marL="0" marR="0">
              <a:spcBef>
                <a:spcPts val="600"/>
              </a:spcBef>
            </a:pPr>
            <a:r>
              <a:rPr lang="en-US" sz="2400" dirty="0">
                <a:effectLst/>
                <a:latin typeface="Public Sans Web"/>
                <a:ea typeface="Calibri" panose="020F0502020204030204" pitchFamily="34" charset="0"/>
              </a:rPr>
              <a:t>‘SEC. 303. CERTIFICATION. ‘‘(a) IN GENERAL.—Not later than February 1 of the </a:t>
            </a:r>
            <a:r>
              <a:rPr lang="en-US" sz="2400" u="sng" dirty="0">
                <a:effectLst/>
                <a:latin typeface="Public Sans Web"/>
                <a:ea typeface="Calibri" panose="020F0502020204030204" pitchFamily="34" charset="0"/>
              </a:rPr>
              <a:t>year after the year </a:t>
            </a:r>
            <a:r>
              <a:rPr lang="en-US" sz="2400" dirty="0">
                <a:effectLst/>
                <a:latin typeface="Public Sans Web"/>
                <a:ea typeface="Calibri" panose="020F0502020204030204" pitchFamily="34" charset="0"/>
              </a:rPr>
              <a:t>in which any county funds were expended by a participating county, the appropriate official of the participating county shall submit to the Secretary concerned a certification that the county funds expended in the applicable year have been used for the uses authorized under section 302(a), including a </a:t>
            </a:r>
            <a:r>
              <a:rPr lang="en-US" sz="2400" u="sng" dirty="0">
                <a:effectLst/>
                <a:latin typeface="Public Sans Web"/>
                <a:ea typeface="Calibri" panose="020F0502020204030204" pitchFamily="34" charset="0"/>
              </a:rPr>
              <a:t>description</a:t>
            </a:r>
            <a:r>
              <a:rPr lang="en-US" sz="2400" dirty="0">
                <a:effectLst/>
                <a:latin typeface="Public Sans Web"/>
                <a:ea typeface="Calibri" panose="020F0502020204030204" pitchFamily="34" charset="0"/>
              </a:rPr>
              <a:t> of the amounts expended </a:t>
            </a:r>
            <a:r>
              <a:rPr lang="en-US" sz="2400" b="1" dirty="0">
                <a:effectLst/>
                <a:latin typeface="Public Sans Web"/>
                <a:ea typeface="Calibri" panose="020F0502020204030204" pitchFamily="34" charset="0"/>
              </a:rPr>
              <a:t>and</a:t>
            </a:r>
            <a:r>
              <a:rPr lang="en-US" sz="2400" dirty="0">
                <a:effectLst/>
                <a:latin typeface="Public Sans Web"/>
                <a:ea typeface="Calibri" panose="020F0502020204030204" pitchFamily="34" charset="0"/>
              </a:rPr>
              <a:t> the </a:t>
            </a:r>
            <a:r>
              <a:rPr lang="en-US" sz="2400" u="sng" dirty="0">
                <a:effectLst/>
                <a:latin typeface="Public Sans Web"/>
                <a:ea typeface="Calibri" panose="020F0502020204030204" pitchFamily="34" charset="0"/>
              </a:rPr>
              <a:t>uses</a:t>
            </a:r>
            <a:r>
              <a:rPr lang="en-US" sz="2400" dirty="0">
                <a:effectLst/>
                <a:latin typeface="Public Sans Web"/>
                <a:ea typeface="Calibri" panose="020F0502020204030204" pitchFamily="34" charset="0"/>
              </a:rPr>
              <a:t> for which the amounts were expended. </a:t>
            </a:r>
          </a:p>
          <a:p>
            <a:endParaRPr lang="en-US" dirty="0"/>
          </a:p>
        </p:txBody>
      </p:sp>
    </p:spTree>
    <p:extLst>
      <p:ext uri="{BB962C8B-B14F-4D97-AF65-F5344CB8AC3E}">
        <p14:creationId xmlns:p14="http://schemas.microsoft.com/office/powerpoint/2010/main" val="6659244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8F19F79-8561-9571-91D0-54A7982E8E34}"/>
              </a:ext>
            </a:extLst>
          </p:cNvPr>
          <p:cNvSpPr>
            <a:spLocks noGrp="1"/>
          </p:cNvSpPr>
          <p:nvPr>
            <p:ph type="title"/>
          </p:nvPr>
        </p:nvSpPr>
        <p:spPr>
          <a:xfrm>
            <a:off x="838200" y="622300"/>
            <a:ext cx="10515600" cy="971550"/>
          </a:xfrm>
        </p:spPr>
        <p:txBody>
          <a:bodyPr>
            <a:noAutofit/>
          </a:bodyPr>
          <a:lstStyle/>
          <a:p>
            <a:pPr algn="ctr"/>
            <a:r>
              <a:rPr lang="en-US" sz="3600" dirty="0"/>
              <a:t>Forest Service Support</a:t>
            </a:r>
            <a:br>
              <a:rPr lang="en-US" sz="3600" dirty="0"/>
            </a:br>
            <a:r>
              <a:rPr lang="en-US" sz="3600" dirty="0"/>
              <a:t>For Certifications of Funds </a:t>
            </a:r>
          </a:p>
        </p:txBody>
      </p:sp>
      <p:sp>
        <p:nvSpPr>
          <p:cNvPr id="5" name="Content Placeholder 1">
            <a:extLst>
              <a:ext uri="{FF2B5EF4-FFF2-40B4-BE49-F238E27FC236}">
                <a16:creationId xmlns:a16="http://schemas.microsoft.com/office/drawing/2014/main" id="{70562C65-0DEC-73A7-144E-D0EE2686E0FB}"/>
              </a:ext>
            </a:extLst>
          </p:cNvPr>
          <p:cNvSpPr>
            <a:spLocks noGrp="1"/>
          </p:cNvSpPr>
          <p:nvPr>
            <p:ph idx="1"/>
          </p:nvPr>
        </p:nvSpPr>
        <p:spPr>
          <a:xfrm>
            <a:off x="838200" y="1920875"/>
            <a:ext cx="10515600" cy="4232275"/>
          </a:xfrm>
        </p:spPr>
        <p:txBody>
          <a:bodyPr>
            <a:normAutofit lnSpcReduction="10000"/>
          </a:bodyPr>
          <a:lstStyle/>
          <a:p>
            <a:pPr>
              <a:spcBef>
                <a:spcPts val="600"/>
              </a:spcBef>
              <a:buFont typeface="Arial" panose="020B0604020202020204" pitchFamily="34" charset="0"/>
              <a:buChar char="•"/>
            </a:pPr>
            <a:r>
              <a:rPr lang="en-US" sz="2400" i="0" dirty="0">
                <a:solidFill>
                  <a:srgbClr val="000000"/>
                </a:solidFill>
                <a:effectLst/>
                <a:latin typeface="Public Sans Web"/>
              </a:rPr>
              <a:t>Title III certification must be made by February 1 of the year following the year in which the expenditures were made.</a:t>
            </a:r>
            <a:endParaRPr lang="en-US" sz="2400" dirty="0">
              <a:latin typeface="Public Sans Web"/>
            </a:endParaRPr>
          </a:p>
          <a:p>
            <a:pPr>
              <a:spcBef>
                <a:spcPts val="600"/>
              </a:spcBef>
              <a:buFont typeface="Arial" panose="020B0604020202020204" pitchFamily="34" charset="0"/>
              <a:buChar char="•"/>
            </a:pPr>
            <a:r>
              <a:rPr lang="en-US" sz="2400" dirty="0">
                <a:latin typeface="Public Sans Web"/>
              </a:rPr>
              <a:t>The Forest Service will work with the states to ensure all eligible Title III counties receive a form to meet this annual certification requirement.</a:t>
            </a:r>
          </a:p>
          <a:p>
            <a:pPr>
              <a:spcBef>
                <a:spcPts val="600"/>
              </a:spcBef>
              <a:buFont typeface="Arial" panose="020B0604020202020204" pitchFamily="34" charset="0"/>
              <a:buChar char="•"/>
            </a:pPr>
            <a:r>
              <a:rPr lang="en-US" sz="2400" dirty="0">
                <a:latin typeface="Public Sans Web"/>
              </a:rPr>
              <a:t>The annual reporting for Title III is </a:t>
            </a:r>
            <a:r>
              <a:rPr lang="en-US" sz="2400" u="sng" dirty="0">
                <a:latin typeface="Public Sans Web"/>
              </a:rPr>
              <a:t>mandatory</a:t>
            </a:r>
            <a:r>
              <a:rPr lang="en-US" sz="2400" dirty="0">
                <a:latin typeface="Public Sans Web"/>
              </a:rPr>
              <a:t>. The Forest Service will be taking action to follow up with the states that are not in compliance with the law.</a:t>
            </a:r>
            <a:endParaRPr lang="en-US" sz="2400" b="0" i="0" dirty="0">
              <a:solidFill>
                <a:srgbClr val="000000"/>
              </a:solidFill>
              <a:effectLst/>
              <a:latin typeface="Public Sans Web"/>
            </a:endParaRPr>
          </a:p>
          <a:p>
            <a:pPr>
              <a:spcBef>
                <a:spcPts val="600"/>
              </a:spcBef>
              <a:buFont typeface="Arial" panose="020B0604020202020204" pitchFamily="34" charset="0"/>
              <a:buChar char="•"/>
            </a:pPr>
            <a:r>
              <a:rPr lang="en-US" sz="2400" b="0" i="0" dirty="0">
                <a:solidFill>
                  <a:srgbClr val="000000"/>
                </a:solidFill>
                <a:effectLst/>
                <a:latin typeface="Public Sans Web"/>
              </a:rPr>
              <a:t>The appropriate official of a county that receives funds under Title III  shall submit an annual certification that the funds have been expended for the uses authorized under section 302(a) of the Act.</a:t>
            </a:r>
          </a:p>
          <a:p>
            <a:endParaRPr lang="en-US" dirty="0"/>
          </a:p>
        </p:txBody>
      </p:sp>
    </p:spTree>
    <p:extLst>
      <p:ext uri="{BB962C8B-B14F-4D97-AF65-F5344CB8AC3E}">
        <p14:creationId xmlns:p14="http://schemas.microsoft.com/office/powerpoint/2010/main" val="19910863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0AAB507-1454-1D19-BB8D-0143ED50A366}"/>
              </a:ext>
            </a:extLst>
          </p:cNvPr>
          <p:cNvSpPr>
            <a:spLocks noGrp="1"/>
          </p:cNvSpPr>
          <p:nvPr>
            <p:ph type="title"/>
          </p:nvPr>
        </p:nvSpPr>
        <p:spPr>
          <a:xfrm>
            <a:off x="838200" y="622300"/>
            <a:ext cx="10515600" cy="971550"/>
          </a:xfrm>
        </p:spPr>
        <p:txBody>
          <a:bodyPr/>
          <a:lstStyle/>
          <a:p>
            <a:pPr algn="ctr"/>
            <a:r>
              <a:rPr lang="en-US" dirty="0"/>
              <a:t>Certification of Title III Funds </a:t>
            </a:r>
          </a:p>
        </p:txBody>
      </p:sp>
      <p:sp>
        <p:nvSpPr>
          <p:cNvPr id="5" name="Content Placeholder 1">
            <a:extLst>
              <a:ext uri="{FF2B5EF4-FFF2-40B4-BE49-F238E27FC236}">
                <a16:creationId xmlns:a16="http://schemas.microsoft.com/office/drawing/2014/main" id="{05DB8A4F-E228-0AEE-3635-116E6F66A878}"/>
              </a:ext>
            </a:extLst>
          </p:cNvPr>
          <p:cNvSpPr>
            <a:spLocks noGrp="1"/>
          </p:cNvSpPr>
          <p:nvPr>
            <p:ph idx="1"/>
          </p:nvPr>
        </p:nvSpPr>
        <p:spPr>
          <a:xfrm>
            <a:off x="838200" y="1920875"/>
            <a:ext cx="10515600" cy="4232275"/>
          </a:xfrm>
        </p:spPr>
        <p:txBody>
          <a:bodyPr>
            <a:noAutofit/>
          </a:bodyPr>
          <a:lstStyle/>
          <a:p>
            <a:pPr>
              <a:lnSpc>
                <a:spcPct val="100000"/>
              </a:lnSpc>
              <a:spcBef>
                <a:spcPts val="600"/>
              </a:spcBef>
              <a:buFont typeface="Arial" panose="020B0604020202020204" pitchFamily="34" charset="0"/>
              <a:buChar char="•"/>
            </a:pPr>
            <a:r>
              <a:rPr lang="en-US" sz="1800" b="0" i="0" dirty="0">
                <a:solidFill>
                  <a:srgbClr val="000000"/>
                </a:solidFill>
                <a:effectLst/>
                <a:latin typeface="Public Sans Web"/>
              </a:rPr>
              <a:t>The certification may be in the form of conventional correspondence such as a letter, and at the option of the certifying official, attached tables, or similar graphic display. Or the certification may employ the optional form </a:t>
            </a:r>
            <a:r>
              <a:rPr lang="en-US" sz="1800" b="0" i="0" u="sng" dirty="0">
                <a:solidFill>
                  <a:srgbClr val="538200"/>
                </a:solidFill>
                <a:effectLst/>
                <a:latin typeface="Public Sans Web"/>
                <a:hlinkClick r:id="rId2"/>
              </a:rPr>
              <a:t>OMB 0596-0220</a:t>
            </a:r>
            <a:r>
              <a:rPr lang="en-US" sz="1800" b="0" i="0" dirty="0">
                <a:solidFill>
                  <a:srgbClr val="000000"/>
                </a:solidFill>
                <a:effectLst/>
                <a:latin typeface="Public Sans Web"/>
              </a:rPr>
              <a:t>.</a:t>
            </a:r>
            <a:endParaRPr lang="en-US" sz="1800" dirty="0">
              <a:solidFill>
                <a:srgbClr val="000000"/>
              </a:solidFill>
              <a:latin typeface="Public Sans Web"/>
            </a:endParaRPr>
          </a:p>
          <a:p>
            <a:pPr>
              <a:lnSpc>
                <a:spcPct val="100000"/>
              </a:lnSpc>
              <a:spcBef>
                <a:spcPts val="600"/>
              </a:spcBef>
              <a:buFont typeface="Arial" panose="020B0604020202020204" pitchFamily="34" charset="0"/>
              <a:buChar char="•"/>
            </a:pPr>
            <a:r>
              <a:rPr lang="en-US" sz="1800" dirty="0">
                <a:latin typeface="Public Sans Web"/>
              </a:rPr>
              <a:t>Certifications can be submitted (email preferred) to the Forest Service via;  </a:t>
            </a:r>
          </a:p>
          <a:p>
            <a:pPr marL="457200" lvl="1" indent="0">
              <a:lnSpc>
                <a:spcPct val="100000"/>
              </a:lnSpc>
              <a:spcBef>
                <a:spcPts val="0"/>
              </a:spcBef>
              <a:spcAft>
                <a:spcPts val="0"/>
              </a:spcAft>
              <a:buNone/>
            </a:pPr>
            <a:r>
              <a:rPr lang="en-US" sz="1800" dirty="0">
                <a:latin typeface="Public Sans Web"/>
                <a:ea typeface="Times New Roman" panose="02020603050405020304" pitchFamily="18" charset="0"/>
              </a:rPr>
              <a:t>	F</a:t>
            </a:r>
            <a:r>
              <a:rPr lang="en-US" sz="1800" dirty="0">
                <a:effectLst/>
                <a:latin typeface="Public Sans Web"/>
                <a:ea typeface="Times New Roman" panose="02020603050405020304" pitchFamily="18" charset="0"/>
              </a:rPr>
              <a:t>ax:  (877) 684-1422 ATTN:  ASR</a:t>
            </a:r>
          </a:p>
          <a:p>
            <a:pPr marL="457200" lvl="1" indent="0">
              <a:lnSpc>
                <a:spcPct val="100000"/>
              </a:lnSpc>
              <a:spcBef>
                <a:spcPts val="0"/>
              </a:spcBef>
              <a:spcAft>
                <a:spcPts val="0"/>
              </a:spcAft>
              <a:buNone/>
            </a:pPr>
            <a:r>
              <a:rPr lang="en-US" sz="1800" dirty="0">
                <a:latin typeface="Public Sans Web"/>
              </a:rPr>
              <a:t>	Email </a:t>
            </a:r>
            <a:r>
              <a:rPr lang="en-US" sz="1800" dirty="0">
                <a:latin typeface="Public Sans Web"/>
                <a:ea typeface="Times New Roman" panose="02020603050405020304" pitchFamily="18" charset="0"/>
                <a:hlinkClick r:id="rId3"/>
              </a:rPr>
              <a:t>SM.FS.asc_asr@usda.gov</a:t>
            </a:r>
            <a:r>
              <a:rPr lang="en-US" sz="1800" dirty="0">
                <a:latin typeface="Public Sans Web"/>
                <a:ea typeface="Times New Roman" panose="02020603050405020304" pitchFamily="18" charset="0"/>
              </a:rPr>
              <a:t> </a:t>
            </a:r>
          </a:p>
          <a:p>
            <a:pPr marL="457200" lvl="1" indent="0">
              <a:lnSpc>
                <a:spcPct val="100000"/>
              </a:lnSpc>
              <a:spcBef>
                <a:spcPts val="600"/>
              </a:spcBef>
              <a:buNone/>
            </a:pPr>
            <a:r>
              <a:rPr lang="en-US" sz="1800" dirty="0">
                <a:latin typeface="Public Sans Web"/>
              </a:rPr>
              <a:t>	Mail to: </a:t>
            </a:r>
            <a:r>
              <a:rPr lang="en-US" sz="1800" b="0" i="0" dirty="0">
                <a:solidFill>
                  <a:srgbClr val="000000"/>
                </a:solidFill>
                <a:effectLst/>
                <a:latin typeface="Public Sans Web"/>
              </a:rPr>
              <a:t>Forest Service</a:t>
            </a:r>
            <a:br>
              <a:rPr lang="en-US" sz="1800" dirty="0">
                <a:latin typeface="Public Sans Web"/>
              </a:rPr>
            </a:br>
            <a:r>
              <a:rPr lang="en-US" sz="1800" dirty="0">
                <a:latin typeface="Public Sans Web"/>
              </a:rPr>
              <a:t>	</a:t>
            </a:r>
            <a:r>
              <a:rPr lang="en-US" sz="1800" b="0" i="0" dirty="0">
                <a:solidFill>
                  <a:srgbClr val="000000"/>
                </a:solidFill>
                <a:effectLst/>
                <a:latin typeface="Public Sans Web"/>
              </a:rPr>
              <a:t>Albuquerque Service Center, B&amp;F</a:t>
            </a:r>
            <a:br>
              <a:rPr lang="en-US" sz="1800" dirty="0">
                <a:latin typeface="Public Sans Web"/>
              </a:rPr>
            </a:br>
            <a:r>
              <a:rPr lang="en-US" sz="1800" dirty="0">
                <a:latin typeface="Public Sans Web"/>
              </a:rPr>
              <a:t>	</a:t>
            </a:r>
            <a:r>
              <a:rPr lang="en-US" sz="1800" b="0" i="0" dirty="0">
                <a:solidFill>
                  <a:srgbClr val="000000"/>
                </a:solidFill>
                <a:effectLst/>
                <a:latin typeface="Public Sans Web"/>
              </a:rPr>
              <a:t>Attn: Funds Control / ASR</a:t>
            </a:r>
            <a:br>
              <a:rPr lang="en-US" sz="1800" dirty="0">
                <a:latin typeface="Public Sans Web"/>
              </a:rPr>
            </a:br>
            <a:r>
              <a:rPr lang="en-US" sz="1800" dirty="0">
                <a:latin typeface="Public Sans Web"/>
              </a:rPr>
              <a:t>	</a:t>
            </a:r>
            <a:r>
              <a:rPr lang="en-US" sz="1800" b="0" i="0" dirty="0">
                <a:solidFill>
                  <a:srgbClr val="000000"/>
                </a:solidFill>
                <a:effectLst/>
                <a:latin typeface="Public Sans Web"/>
              </a:rPr>
              <a:t>101B Sun Avenue NE</a:t>
            </a:r>
            <a:br>
              <a:rPr lang="en-US" sz="1800" dirty="0">
                <a:latin typeface="Public Sans Web"/>
              </a:rPr>
            </a:br>
            <a:r>
              <a:rPr lang="en-US" sz="1800" dirty="0">
                <a:latin typeface="Public Sans Web"/>
              </a:rPr>
              <a:t>	</a:t>
            </a:r>
            <a:r>
              <a:rPr lang="en-US" sz="1800" b="0" i="0" dirty="0">
                <a:solidFill>
                  <a:srgbClr val="000000"/>
                </a:solidFill>
                <a:effectLst/>
                <a:latin typeface="Public Sans Web"/>
              </a:rPr>
              <a:t>Albuquerque, NM 87109</a:t>
            </a:r>
            <a:endParaRPr lang="en-US" sz="1800" dirty="0">
              <a:latin typeface="Public Sans Web"/>
            </a:endParaRPr>
          </a:p>
          <a:p>
            <a:pPr>
              <a:lnSpc>
                <a:spcPct val="100000"/>
              </a:lnSpc>
              <a:spcBef>
                <a:spcPts val="600"/>
              </a:spcBef>
              <a:buFont typeface="Arial" panose="020B0604020202020204" pitchFamily="34" charset="0"/>
              <a:buChar char="•"/>
            </a:pPr>
            <a:r>
              <a:rPr lang="en-US" sz="1800" b="0" i="0" dirty="0">
                <a:solidFill>
                  <a:srgbClr val="000000"/>
                </a:solidFill>
                <a:effectLst/>
                <a:latin typeface="Public Sans Web"/>
              </a:rPr>
              <a:t>For additional Title III FAQs  - </a:t>
            </a:r>
            <a:r>
              <a:rPr lang="en-US" sz="1800" b="0" i="0" dirty="0">
                <a:solidFill>
                  <a:srgbClr val="000000"/>
                </a:solidFill>
                <a:effectLst/>
                <a:latin typeface="Public Sans Web"/>
                <a:hlinkClick r:id="rId4"/>
              </a:rPr>
              <a:t>https://www.fs.usda.gov/working-with-us/secure-rural-schools/title-3-faqs</a:t>
            </a:r>
            <a:r>
              <a:rPr lang="en-US" sz="1800" b="0" i="0" dirty="0">
                <a:solidFill>
                  <a:srgbClr val="000000"/>
                </a:solidFill>
                <a:effectLst/>
                <a:latin typeface="Public Sans Web"/>
              </a:rPr>
              <a:t> </a:t>
            </a:r>
          </a:p>
        </p:txBody>
      </p:sp>
    </p:spTree>
    <p:extLst>
      <p:ext uri="{BB962C8B-B14F-4D97-AF65-F5344CB8AC3E}">
        <p14:creationId xmlns:p14="http://schemas.microsoft.com/office/powerpoint/2010/main" val="33460866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D75137B-7C65-38E2-E458-F6F07392F2DF}"/>
              </a:ext>
            </a:extLst>
          </p:cNvPr>
          <p:cNvSpPr>
            <a:spLocks noGrp="1"/>
          </p:cNvSpPr>
          <p:nvPr>
            <p:ph type="title"/>
          </p:nvPr>
        </p:nvSpPr>
        <p:spPr>
          <a:xfrm>
            <a:off x="838200" y="622300"/>
            <a:ext cx="10515600" cy="971550"/>
          </a:xfrm>
        </p:spPr>
        <p:txBody>
          <a:bodyPr>
            <a:noAutofit/>
          </a:bodyPr>
          <a:lstStyle/>
          <a:p>
            <a:pPr algn="ctr"/>
            <a:r>
              <a:rPr lang="en-US" sz="3600" dirty="0"/>
              <a:t>Latest Reauthorization of SRS via the 2021 Infrastructure Bill Continued </a:t>
            </a:r>
          </a:p>
        </p:txBody>
      </p:sp>
      <p:sp>
        <p:nvSpPr>
          <p:cNvPr id="5" name="Content Placeholder 2">
            <a:extLst>
              <a:ext uri="{FF2B5EF4-FFF2-40B4-BE49-F238E27FC236}">
                <a16:creationId xmlns:a16="http://schemas.microsoft.com/office/drawing/2014/main" id="{CA348B7D-FB0C-A0A2-60BB-98A6F41259DF}"/>
              </a:ext>
            </a:extLst>
          </p:cNvPr>
          <p:cNvSpPr>
            <a:spLocks noGrp="1"/>
          </p:cNvSpPr>
          <p:nvPr>
            <p:ph idx="1"/>
          </p:nvPr>
        </p:nvSpPr>
        <p:spPr>
          <a:xfrm>
            <a:off x="838200" y="1920875"/>
            <a:ext cx="10515600" cy="4232275"/>
          </a:xfrm>
        </p:spPr>
        <p:txBody>
          <a:bodyPr/>
          <a:lstStyle/>
          <a:p>
            <a:pPr>
              <a:buFont typeface="Arial" panose="020B0604020202020204" pitchFamily="34" charset="0"/>
              <a:buChar char="•"/>
            </a:pPr>
            <a:r>
              <a:rPr lang="en-US" sz="2800" dirty="0">
                <a:latin typeface="Public Sans Web"/>
              </a:rPr>
              <a:t>FY2023 will be the first year since 2013 that counties have had the option to change their payment election between SRS and 1908 Act Amended.</a:t>
            </a:r>
          </a:p>
          <a:p>
            <a:pPr>
              <a:buFont typeface="Arial" panose="020B0604020202020204" pitchFamily="34" charset="0"/>
              <a:buChar char="•"/>
            </a:pPr>
            <a:r>
              <a:rPr lang="en-US" sz="2800" dirty="0">
                <a:latin typeface="Public Sans Web"/>
              </a:rPr>
              <a:t>Last year (FY2022) counites were only allowed to submit allocations requests between titles (I,II,III).  The 1908 Act Amended designated counties remained the same until now in FY23.</a:t>
            </a:r>
            <a:endParaRPr lang="en-US" sz="2400" dirty="0">
              <a:latin typeface="Public Sans Web"/>
            </a:endParaRPr>
          </a:p>
          <a:p>
            <a:endParaRPr lang="en-US" dirty="0"/>
          </a:p>
        </p:txBody>
      </p:sp>
    </p:spTree>
    <p:extLst>
      <p:ext uri="{BB962C8B-B14F-4D97-AF65-F5344CB8AC3E}">
        <p14:creationId xmlns:p14="http://schemas.microsoft.com/office/powerpoint/2010/main" val="2400352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F4610-22C5-6D47-6D4A-A32451258F5D}"/>
              </a:ext>
            </a:extLst>
          </p:cNvPr>
          <p:cNvSpPr>
            <a:spLocks noGrp="1"/>
          </p:cNvSpPr>
          <p:nvPr>
            <p:ph type="title"/>
          </p:nvPr>
        </p:nvSpPr>
        <p:spPr/>
        <p:txBody>
          <a:bodyPr/>
          <a:lstStyle/>
          <a:p>
            <a:r>
              <a:rPr lang="en-US" dirty="0"/>
              <a:t>Agenda</a:t>
            </a:r>
          </a:p>
        </p:txBody>
      </p:sp>
      <p:sp>
        <p:nvSpPr>
          <p:cNvPr id="4" name="Content Placeholder 2">
            <a:extLst>
              <a:ext uri="{FF2B5EF4-FFF2-40B4-BE49-F238E27FC236}">
                <a16:creationId xmlns:a16="http://schemas.microsoft.com/office/drawing/2014/main" id="{A8DD3D4F-62E0-9C3D-280C-C2155EF34433}"/>
              </a:ext>
            </a:extLst>
          </p:cNvPr>
          <p:cNvSpPr>
            <a:spLocks noGrp="1"/>
          </p:cNvSpPr>
          <p:nvPr>
            <p:ph idx="1"/>
          </p:nvPr>
        </p:nvSpPr>
        <p:spPr>
          <a:xfrm>
            <a:off x="838200" y="1920875"/>
            <a:ext cx="10515600" cy="4232275"/>
          </a:xfrm>
        </p:spPr>
        <p:txBody>
          <a:bodyPr>
            <a:normAutofit lnSpcReduction="10000"/>
          </a:bodyPr>
          <a:lstStyle/>
          <a:p>
            <a:pPr marL="285750" indent="-285750">
              <a:buFont typeface="Arial" panose="020B0604020202020204" pitchFamily="34" charset="0"/>
              <a:buChar char="•"/>
            </a:pPr>
            <a:r>
              <a:rPr lang="en-US" sz="2400" dirty="0">
                <a:latin typeface="Public Sans Web"/>
              </a:rPr>
              <a:t>History and Legislation</a:t>
            </a:r>
          </a:p>
          <a:p>
            <a:pPr marL="285750" indent="-285750">
              <a:buFont typeface="Arial" panose="020B0604020202020204" pitchFamily="34" charset="0"/>
              <a:buChar char="•"/>
            </a:pPr>
            <a:r>
              <a:rPr lang="en-US" sz="2400" dirty="0">
                <a:latin typeface="Public Sans Web"/>
              </a:rPr>
              <a:t>Overview of Secure Rural Schools Act</a:t>
            </a:r>
          </a:p>
          <a:p>
            <a:pPr marL="285750" indent="-285750">
              <a:buFont typeface="Arial" panose="020B0604020202020204" pitchFamily="34" charset="0"/>
              <a:buChar char="•"/>
            </a:pPr>
            <a:r>
              <a:rPr lang="en-US" sz="2400" dirty="0">
                <a:latin typeface="Public Sans Web"/>
              </a:rPr>
              <a:t>Infrastructure Bill</a:t>
            </a:r>
          </a:p>
          <a:p>
            <a:pPr marL="285750" indent="-285750">
              <a:buFont typeface="Arial" panose="020B0604020202020204" pitchFamily="34" charset="0"/>
              <a:buChar char="•"/>
            </a:pPr>
            <a:r>
              <a:rPr lang="en-US" sz="2400" dirty="0">
                <a:effectLst/>
                <a:latin typeface="Public Sans Web"/>
                <a:ea typeface="Times New Roman" panose="02020603050405020304" pitchFamily="18" charset="0"/>
              </a:rPr>
              <a:t>Reporting Requirements</a:t>
            </a:r>
            <a:endParaRPr lang="en-US" sz="2400" dirty="0">
              <a:effectLst/>
              <a:latin typeface="Public Sans Web"/>
              <a:ea typeface="Calibri" panose="020F0502020204030204" pitchFamily="34" charset="0"/>
            </a:endParaRPr>
          </a:p>
          <a:p>
            <a:pPr marL="285750" indent="-285750">
              <a:buFont typeface="Arial" panose="020B0604020202020204" pitchFamily="34" charset="0"/>
              <a:buChar char="•"/>
            </a:pPr>
            <a:r>
              <a:rPr lang="en-US" sz="2400" dirty="0">
                <a:latin typeface="Public Sans Web"/>
              </a:rPr>
              <a:t>SRS vs 1908 Election</a:t>
            </a:r>
          </a:p>
          <a:p>
            <a:pPr marL="285750" indent="-285750">
              <a:buFont typeface="Arial" panose="020B0604020202020204" pitchFamily="34" charset="0"/>
              <a:buChar char="•"/>
            </a:pPr>
            <a:r>
              <a:rPr lang="en-US" sz="2400" dirty="0">
                <a:latin typeface="Public Sans Web"/>
              </a:rPr>
              <a:t>County Fund Distribution Overview</a:t>
            </a:r>
          </a:p>
          <a:p>
            <a:pPr marL="285750" indent="-285750">
              <a:buFont typeface="Arial" panose="020B0604020202020204" pitchFamily="34" charset="0"/>
              <a:buChar char="•"/>
            </a:pPr>
            <a:r>
              <a:rPr lang="en-US" sz="2400" dirty="0">
                <a:latin typeface="Public Sans Web"/>
              </a:rPr>
              <a:t>Election Form Review</a:t>
            </a:r>
          </a:p>
          <a:p>
            <a:pPr marL="285750" indent="-285750">
              <a:buFont typeface="Arial" panose="020B0604020202020204" pitchFamily="34" charset="0"/>
              <a:buChar char="•"/>
            </a:pPr>
            <a:endParaRPr lang="en-US" sz="2400" dirty="0">
              <a:latin typeface="Public Sans Web"/>
            </a:endParaRPr>
          </a:p>
        </p:txBody>
      </p:sp>
    </p:spTree>
    <p:extLst>
      <p:ext uri="{BB962C8B-B14F-4D97-AF65-F5344CB8AC3E}">
        <p14:creationId xmlns:p14="http://schemas.microsoft.com/office/powerpoint/2010/main" val="2916382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CED3DCBE-A5C4-5196-3DED-33D13EC441E3}"/>
              </a:ext>
            </a:extLst>
          </p:cNvPr>
          <p:cNvSpPr>
            <a:spLocks noGrp="1"/>
          </p:cNvSpPr>
          <p:nvPr>
            <p:ph type="title"/>
          </p:nvPr>
        </p:nvSpPr>
        <p:spPr>
          <a:xfrm>
            <a:off x="838200" y="622300"/>
            <a:ext cx="10515600" cy="971550"/>
          </a:xfrm>
        </p:spPr>
        <p:txBody>
          <a:bodyPr/>
          <a:lstStyle/>
          <a:p>
            <a:r>
              <a:rPr lang="en-US" dirty="0"/>
              <a:t>Infographics SRS FY 2021 Receipts</a:t>
            </a:r>
          </a:p>
        </p:txBody>
      </p:sp>
      <p:sp>
        <p:nvSpPr>
          <p:cNvPr id="13" name="Content Placeholder 1" descr="Secure Rural Schools FY 22/23 Entry Points as Implemented by Infrastructure Investment and Jobs Act Flow Chart">
            <a:extLst>
              <a:ext uri="{FF2B5EF4-FFF2-40B4-BE49-F238E27FC236}">
                <a16:creationId xmlns:a16="http://schemas.microsoft.com/office/drawing/2014/main" id="{91610190-EA93-E475-0EE6-A446322581E0}"/>
              </a:ext>
            </a:extLst>
          </p:cNvPr>
          <p:cNvSpPr>
            <a:spLocks noGrp="1"/>
          </p:cNvSpPr>
          <p:nvPr>
            <p:ph idx="1"/>
          </p:nvPr>
        </p:nvSpPr>
        <p:spPr>
          <a:xfrm>
            <a:off x="79132" y="1841365"/>
            <a:ext cx="7491046" cy="1081079"/>
          </a:xfrm>
        </p:spPr>
        <p:txBody>
          <a:bodyPr>
            <a:normAutofit fontScale="85000" lnSpcReduction="10000"/>
          </a:bodyPr>
          <a:lstStyle/>
          <a:p>
            <a:pPr marL="0" indent="0" algn="ctr">
              <a:buNone/>
            </a:pPr>
            <a:r>
              <a:rPr lang="en-US" sz="2800" dirty="0">
                <a:latin typeface="Public Sans Web"/>
              </a:rPr>
              <a:t>Secure Rural Schools FY 22/23 Entry Points as Implemented by Infrastructure Investment and Jobs Act</a:t>
            </a:r>
          </a:p>
          <a:p>
            <a:pPr marL="0" indent="0">
              <a:buNone/>
            </a:pPr>
            <a:endParaRPr lang="en-US" dirty="0"/>
          </a:p>
        </p:txBody>
      </p:sp>
      <p:graphicFrame>
        <p:nvGraphicFramePr>
          <p:cNvPr id="15" name="Content Placeholder 3">
            <a:extLst>
              <a:ext uri="{FF2B5EF4-FFF2-40B4-BE49-F238E27FC236}">
                <a16:creationId xmlns:a16="http://schemas.microsoft.com/office/drawing/2014/main" id="{BB4D8099-8017-B47C-E0E7-BA7B52BDE66D}"/>
              </a:ext>
              <a:ext uri="{C183D7F6-B498-43B3-948B-1728B52AA6E4}">
                <adec:decorative xmlns:adec="http://schemas.microsoft.com/office/drawing/2017/decorative" val="1"/>
              </a:ext>
            </a:extLst>
          </p:cNvPr>
          <p:cNvGraphicFramePr>
            <a:graphicFrameLocks/>
          </p:cNvGraphicFramePr>
          <p:nvPr>
            <p:extLst>
              <p:ext uri="{D42A27DB-BD31-4B8C-83A1-F6EECF244321}">
                <p14:modId xmlns:p14="http://schemas.microsoft.com/office/powerpoint/2010/main" val="274748208"/>
              </p:ext>
            </p:extLst>
          </p:nvPr>
        </p:nvGraphicFramePr>
        <p:xfrm>
          <a:off x="304799" y="1934669"/>
          <a:ext cx="11723077" cy="4786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2" name="Group 21">
            <a:extLst>
              <a:ext uri="{FF2B5EF4-FFF2-40B4-BE49-F238E27FC236}">
                <a16:creationId xmlns:a16="http://schemas.microsoft.com/office/drawing/2014/main" id="{4E90FCF7-0A03-F667-FB5A-26087BD591E8}"/>
              </a:ext>
              <a:ext uri="{C183D7F6-B498-43B3-948B-1728B52AA6E4}">
                <adec:decorative xmlns:adec="http://schemas.microsoft.com/office/drawing/2017/decorative" val="1"/>
              </a:ext>
            </a:extLst>
          </p:cNvPr>
          <p:cNvGrpSpPr/>
          <p:nvPr/>
        </p:nvGrpSpPr>
        <p:grpSpPr>
          <a:xfrm>
            <a:off x="378070" y="2782341"/>
            <a:ext cx="1041262" cy="1473299"/>
            <a:chOff x="411982" y="2341854"/>
            <a:chExt cx="884255" cy="1986219"/>
          </a:xfrm>
        </p:grpSpPr>
        <p:sp>
          <p:nvSpPr>
            <p:cNvPr id="23" name="Arrow: Down 22">
              <a:extLst>
                <a:ext uri="{FF2B5EF4-FFF2-40B4-BE49-F238E27FC236}">
                  <a16:creationId xmlns:a16="http://schemas.microsoft.com/office/drawing/2014/main" id="{4029232F-81D8-979B-05B1-41E605C2EBB4}"/>
                </a:ext>
                <a:ext uri="{C183D7F6-B498-43B3-948B-1728B52AA6E4}">
                  <adec:decorative xmlns:adec="http://schemas.microsoft.com/office/drawing/2017/decorative" val="1"/>
                </a:ext>
              </a:extLst>
            </p:cNvPr>
            <p:cNvSpPr/>
            <p:nvPr/>
          </p:nvSpPr>
          <p:spPr>
            <a:xfrm>
              <a:off x="753625" y="3102175"/>
              <a:ext cx="200967" cy="12258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lowchart: Connector 23">
              <a:extLst>
                <a:ext uri="{FF2B5EF4-FFF2-40B4-BE49-F238E27FC236}">
                  <a16:creationId xmlns:a16="http://schemas.microsoft.com/office/drawing/2014/main" id="{676B5769-5A1A-B2C1-1BD6-1CE87064E05A}"/>
                </a:ext>
                <a:ext uri="{C183D7F6-B498-43B3-948B-1728B52AA6E4}">
                  <adec:decorative xmlns:adec="http://schemas.microsoft.com/office/drawing/2017/decorative" val="1"/>
                </a:ext>
              </a:extLst>
            </p:cNvPr>
            <p:cNvSpPr/>
            <p:nvPr/>
          </p:nvSpPr>
          <p:spPr>
            <a:xfrm>
              <a:off x="411982" y="2341854"/>
              <a:ext cx="884255" cy="650770"/>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AB4306D8-EEDD-89AE-49CA-51D1ECE37B02}"/>
                </a:ext>
              </a:extLst>
            </p:cNvPr>
            <p:cNvSpPr txBox="1"/>
            <p:nvPr/>
          </p:nvSpPr>
          <p:spPr>
            <a:xfrm>
              <a:off x="532561" y="2471896"/>
              <a:ext cx="743578" cy="369324"/>
            </a:xfrm>
            <a:prstGeom prst="rect">
              <a:avLst/>
            </a:prstGeom>
          </p:spPr>
          <p:txBody>
            <a:bodyPr wrap="square" lIns="91432" tIns="45716" rIns="91432" bIns="45716" rtlCol="0" anchor="ctr">
              <a:spAutoFit/>
            </a:bodyPr>
            <a:lstStyle/>
            <a:p>
              <a:pPr defTabSz="913731"/>
              <a:r>
                <a:rPr lang="en-US" b="1" dirty="0"/>
                <a:t>FY23</a:t>
              </a:r>
            </a:p>
          </p:txBody>
        </p:sp>
      </p:grpSp>
      <p:grpSp>
        <p:nvGrpSpPr>
          <p:cNvPr id="26" name="Group 25">
            <a:extLst>
              <a:ext uri="{FF2B5EF4-FFF2-40B4-BE49-F238E27FC236}">
                <a16:creationId xmlns:a16="http://schemas.microsoft.com/office/drawing/2014/main" id="{DC31E042-F4E7-158C-60E9-5BD09823FBD0}"/>
              </a:ext>
              <a:ext uri="{C183D7F6-B498-43B3-948B-1728B52AA6E4}">
                <adec:decorative xmlns:adec="http://schemas.microsoft.com/office/drawing/2017/decorative" val="1"/>
              </a:ext>
            </a:extLst>
          </p:cNvPr>
          <p:cNvGrpSpPr/>
          <p:nvPr/>
        </p:nvGrpSpPr>
        <p:grpSpPr>
          <a:xfrm>
            <a:off x="5851167" y="2782341"/>
            <a:ext cx="1041262" cy="1081080"/>
            <a:chOff x="5667270" y="2471896"/>
            <a:chExt cx="884255" cy="1391526"/>
          </a:xfrm>
        </p:grpSpPr>
        <p:sp>
          <p:nvSpPr>
            <p:cNvPr id="27" name="Arrow: Down 26">
              <a:extLst>
                <a:ext uri="{FF2B5EF4-FFF2-40B4-BE49-F238E27FC236}">
                  <a16:creationId xmlns:a16="http://schemas.microsoft.com/office/drawing/2014/main" id="{842CD1FD-6BC6-4321-FC3A-6507A1675492}"/>
                </a:ext>
                <a:ext uri="{C183D7F6-B498-43B3-948B-1728B52AA6E4}">
                  <adec:decorative xmlns:adec="http://schemas.microsoft.com/office/drawing/2017/decorative" val="1"/>
                </a:ext>
              </a:extLst>
            </p:cNvPr>
            <p:cNvSpPr/>
            <p:nvPr/>
          </p:nvSpPr>
          <p:spPr>
            <a:xfrm>
              <a:off x="6008913" y="3212652"/>
              <a:ext cx="200967" cy="6507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5CC7590C-5EC4-F880-ED90-DEDCE3EA2C9D}"/>
                </a:ext>
              </a:extLst>
            </p:cNvPr>
            <p:cNvSpPr txBox="1"/>
            <p:nvPr/>
          </p:nvSpPr>
          <p:spPr>
            <a:xfrm>
              <a:off x="5794548" y="2612618"/>
              <a:ext cx="743578" cy="369324"/>
            </a:xfrm>
            <a:prstGeom prst="rect">
              <a:avLst/>
            </a:prstGeom>
          </p:spPr>
          <p:txBody>
            <a:bodyPr wrap="square" lIns="91432" tIns="45716" rIns="91432" bIns="45716" rtlCol="0" anchor="ctr">
              <a:spAutoFit/>
            </a:bodyPr>
            <a:lstStyle/>
            <a:p>
              <a:pPr defTabSz="913731"/>
              <a:r>
                <a:rPr lang="en-US" b="1" dirty="0"/>
                <a:t>FY22</a:t>
              </a:r>
            </a:p>
          </p:txBody>
        </p:sp>
        <p:sp>
          <p:nvSpPr>
            <p:cNvPr id="29" name="Flowchart: Connector 28">
              <a:extLst>
                <a:ext uri="{FF2B5EF4-FFF2-40B4-BE49-F238E27FC236}">
                  <a16:creationId xmlns:a16="http://schemas.microsoft.com/office/drawing/2014/main" id="{7F6B1532-47F3-EA7D-68B8-4EAAEFB479E5}"/>
                </a:ext>
                <a:ext uri="{C183D7F6-B498-43B3-948B-1728B52AA6E4}">
                  <adec:decorative xmlns:adec="http://schemas.microsoft.com/office/drawing/2017/decorative" val="1"/>
                </a:ext>
              </a:extLst>
            </p:cNvPr>
            <p:cNvSpPr/>
            <p:nvPr/>
          </p:nvSpPr>
          <p:spPr>
            <a:xfrm>
              <a:off x="5667270" y="2471896"/>
              <a:ext cx="884255" cy="650770"/>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5635266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59AB1829-C8E0-4365-AEBA-495A748A4A3C}"/>
              </a:ext>
            </a:extLst>
          </p:cNvPr>
          <p:cNvSpPr>
            <a:spLocks noGrp="1"/>
          </p:cNvSpPr>
          <p:nvPr>
            <p:ph type="title"/>
          </p:nvPr>
        </p:nvSpPr>
        <p:spPr>
          <a:xfrm>
            <a:off x="838200" y="622300"/>
            <a:ext cx="10515600" cy="971550"/>
          </a:xfrm>
        </p:spPr>
        <p:txBody>
          <a:bodyPr>
            <a:noAutofit/>
          </a:bodyPr>
          <a:lstStyle/>
          <a:p>
            <a:pPr algn="ctr"/>
            <a:r>
              <a:rPr lang="en-US" sz="3600" dirty="0"/>
              <a:t>1908 VS SRS Estimated</a:t>
            </a:r>
            <a:br>
              <a:rPr lang="en-US" sz="3600" dirty="0"/>
            </a:br>
            <a:r>
              <a:rPr lang="en-US" sz="3600" dirty="0"/>
              <a:t>FY 23 Payment Amounts</a:t>
            </a:r>
            <a:br>
              <a:rPr lang="en-US" sz="3600" dirty="0"/>
            </a:br>
            <a:endParaRPr lang="en-US" sz="3600" dirty="0"/>
          </a:p>
        </p:txBody>
      </p:sp>
      <p:pic>
        <p:nvPicPr>
          <p:cNvPr id="6" name="Content Placeholder 5" descr="Estimated Payment Report.">
            <a:extLst>
              <a:ext uri="{FF2B5EF4-FFF2-40B4-BE49-F238E27FC236}">
                <a16:creationId xmlns:a16="http://schemas.microsoft.com/office/drawing/2014/main" id="{6900FE7B-F92F-E4AC-0DE5-2A42196DC835}"/>
              </a:ext>
            </a:extLst>
          </p:cNvPr>
          <p:cNvPicPr>
            <a:picLocks noGrp="1" noChangeAspect="1"/>
          </p:cNvPicPr>
          <p:nvPr>
            <p:ph idx="1"/>
          </p:nvPr>
        </p:nvPicPr>
        <p:blipFill>
          <a:blip r:embed="rId2"/>
          <a:stretch>
            <a:fillRect/>
          </a:stretch>
        </p:blipFill>
        <p:spPr>
          <a:xfrm>
            <a:off x="3219724" y="1903291"/>
            <a:ext cx="5752551" cy="4710277"/>
          </a:xfrm>
        </p:spPr>
      </p:pic>
    </p:spTree>
    <p:extLst>
      <p:ext uri="{BB962C8B-B14F-4D97-AF65-F5344CB8AC3E}">
        <p14:creationId xmlns:p14="http://schemas.microsoft.com/office/powerpoint/2010/main" val="23876519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AE8BF516-DC93-1A56-9D00-04256096DD0C}"/>
              </a:ext>
            </a:extLst>
          </p:cNvPr>
          <p:cNvSpPr>
            <a:spLocks noGrp="1"/>
          </p:cNvSpPr>
          <p:nvPr>
            <p:ph type="title"/>
          </p:nvPr>
        </p:nvSpPr>
        <p:spPr>
          <a:xfrm>
            <a:off x="838200" y="622300"/>
            <a:ext cx="10515600" cy="971550"/>
          </a:xfrm>
        </p:spPr>
        <p:txBody>
          <a:bodyPr/>
          <a:lstStyle/>
          <a:p>
            <a:pPr algn="ctr"/>
            <a:r>
              <a:rPr lang="en-US" dirty="0"/>
              <a:t>Estimated Payment Report Caveats </a:t>
            </a:r>
          </a:p>
        </p:txBody>
      </p:sp>
      <p:sp>
        <p:nvSpPr>
          <p:cNvPr id="5" name="Content Placeholder 1">
            <a:extLst>
              <a:ext uri="{FF2B5EF4-FFF2-40B4-BE49-F238E27FC236}">
                <a16:creationId xmlns:a16="http://schemas.microsoft.com/office/drawing/2014/main" id="{F7216DDF-DD26-3BDE-997F-5B16F9CF207A}"/>
              </a:ext>
            </a:extLst>
          </p:cNvPr>
          <p:cNvSpPr>
            <a:spLocks noGrp="1"/>
          </p:cNvSpPr>
          <p:nvPr>
            <p:ph idx="1"/>
          </p:nvPr>
        </p:nvSpPr>
        <p:spPr>
          <a:xfrm>
            <a:off x="838200" y="1920875"/>
            <a:ext cx="10515600" cy="4232275"/>
          </a:xfrm>
        </p:spPr>
        <p:txBody>
          <a:bodyPr>
            <a:normAutofit fontScale="92500" lnSpcReduction="20000"/>
          </a:bodyPr>
          <a:lstStyle/>
          <a:p>
            <a:pPr marL="0" indent="0">
              <a:spcBef>
                <a:spcPts val="600"/>
              </a:spcBef>
              <a:buNone/>
            </a:pPr>
            <a:r>
              <a:rPr lang="en-US" dirty="0"/>
              <a:t>When reviewing the Estimated Payment Reports in determining which payment option is optimal, there are some caveats that need to be considered.</a:t>
            </a:r>
            <a:endParaRPr lang="en-US" b="1" dirty="0"/>
          </a:p>
          <a:p>
            <a:pPr marL="0" indent="0">
              <a:spcBef>
                <a:spcPts val="600"/>
              </a:spcBef>
              <a:spcAft>
                <a:spcPts val="1200"/>
              </a:spcAft>
              <a:buNone/>
            </a:pPr>
            <a:r>
              <a:rPr lang="en-US" sz="2000" b="1" dirty="0">
                <a:highlight>
                  <a:srgbClr val="FFFF00"/>
                </a:highlight>
              </a:rPr>
              <a:t>The amounts presented are estimates and will not be the exact dollar amount any State/County will receive for the FY23 payment. Actual figures will not be calculated until the spring of 2024.</a:t>
            </a:r>
            <a:endParaRPr lang="en-US" sz="2000" b="1" dirty="0"/>
          </a:p>
          <a:p>
            <a:pPr>
              <a:spcBef>
                <a:spcPts val="600"/>
              </a:spcBef>
            </a:pPr>
            <a:r>
              <a:rPr lang="en-US" sz="2000" dirty="0"/>
              <a:t>The 25% 7 Year Rolling Average amount estimated figures are derived from the actual FY16 - FY22 revenues.  This is because FY23 revenue data is incomplete at the time of the election.</a:t>
            </a:r>
          </a:p>
          <a:p>
            <a:pPr>
              <a:spcBef>
                <a:spcPts val="600"/>
              </a:spcBef>
            </a:pPr>
            <a:r>
              <a:rPr lang="en-US" sz="2000" dirty="0"/>
              <a:t>The SRS Full Payment Amounts are derived under the assumption that all eligible counties selected the SRS payment method.  This would entail the full funded SRS payment amount being diluted further as currently elected 25% 7 Year Rolling Average counties are included in the equations.</a:t>
            </a:r>
          </a:p>
        </p:txBody>
      </p:sp>
    </p:spTree>
    <p:extLst>
      <p:ext uri="{BB962C8B-B14F-4D97-AF65-F5344CB8AC3E}">
        <p14:creationId xmlns:p14="http://schemas.microsoft.com/office/powerpoint/2010/main" val="29771474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1832878-F5A3-E28D-359D-BBAE09F848EE}"/>
              </a:ext>
            </a:extLst>
          </p:cNvPr>
          <p:cNvSpPr>
            <a:spLocks noGrp="1"/>
          </p:cNvSpPr>
          <p:nvPr>
            <p:ph type="title"/>
          </p:nvPr>
        </p:nvSpPr>
        <p:spPr>
          <a:xfrm>
            <a:off x="838200" y="622300"/>
            <a:ext cx="10515600" cy="971550"/>
          </a:xfrm>
        </p:spPr>
        <p:txBody>
          <a:bodyPr/>
          <a:lstStyle/>
          <a:p>
            <a:pPr algn="ctr"/>
            <a:r>
              <a:rPr lang="en-US" dirty="0"/>
              <a:t>Example Election Form </a:t>
            </a:r>
          </a:p>
        </p:txBody>
      </p:sp>
      <p:pic>
        <p:nvPicPr>
          <p:cNvPr id="5" name="Content Placeholder 4" descr="Example Election Form screenshot.">
            <a:extLst>
              <a:ext uri="{FF2B5EF4-FFF2-40B4-BE49-F238E27FC236}">
                <a16:creationId xmlns:a16="http://schemas.microsoft.com/office/drawing/2014/main" id="{DC20F8DE-DC62-95C5-BDF3-3F30B937E4C5}"/>
              </a:ext>
            </a:extLst>
          </p:cNvPr>
          <p:cNvPicPr>
            <a:picLocks noGrp="1" noChangeAspect="1"/>
          </p:cNvPicPr>
          <p:nvPr>
            <p:ph idx="1"/>
          </p:nvPr>
        </p:nvPicPr>
        <p:blipFill>
          <a:blip r:embed="rId2"/>
          <a:stretch>
            <a:fillRect/>
          </a:stretch>
        </p:blipFill>
        <p:spPr>
          <a:xfrm>
            <a:off x="2908088" y="1912082"/>
            <a:ext cx="6375823" cy="4624524"/>
          </a:xfrm>
          <a:prstGeom prst="rect">
            <a:avLst/>
          </a:prstGeom>
        </p:spPr>
      </p:pic>
    </p:spTree>
    <p:extLst>
      <p:ext uri="{BB962C8B-B14F-4D97-AF65-F5344CB8AC3E}">
        <p14:creationId xmlns:p14="http://schemas.microsoft.com/office/powerpoint/2010/main" val="115410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3502B87C-43D5-E30F-AD7A-195EF08AFACD}"/>
              </a:ext>
            </a:extLst>
          </p:cNvPr>
          <p:cNvSpPr>
            <a:spLocks noGrp="1"/>
          </p:cNvSpPr>
          <p:nvPr>
            <p:ph type="title"/>
          </p:nvPr>
        </p:nvSpPr>
        <p:spPr>
          <a:xfrm>
            <a:off x="838200" y="622300"/>
            <a:ext cx="10515600" cy="971550"/>
          </a:xfrm>
        </p:spPr>
        <p:txBody>
          <a:bodyPr/>
          <a:lstStyle/>
          <a:p>
            <a:pPr algn="ctr"/>
            <a:r>
              <a:rPr lang="en-US" dirty="0"/>
              <a:t>Example Election Form (Continued)</a:t>
            </a:r>
          </a:p>
        </p:txBody>
      </p:sp>
      <p:grpSp>
        <p:nvGrpSpPr>
          <p:cNvPr id="13" name="Group 12" descr="Example election form.">
            <a:extLst>
              <a:ext uri="{FF2B5EF4-FFF2-40B4-BE49-F238E27FC236}">
                <a16:creationId xmlns:a16="http://schemas.microsoft.com/office/drawing/2014/main" id="{911E43DF-B955-622D-8C4A-B1CD61740B04}"/>
              </a:ext>
            </a:extLst>
          </p:cNvPr>
          <p:cNvGrpSpPr/>
          <p:nvPr/>
        </p:nvGrpSpPr>
        <p:grpSpPr>
          <a:xfrm>
            <a:off x="2919023" y="1872762"/>
            <a:ext cx="5572903" cy="4848714"/>
            <a:chOff x="2919023" y="1018885"/>
            <a:chExt cx="5572903" cy="5702591"/>
          </a:xfrm>
        </p:grpSpPr>
        <p:pic>
          <p:nvPicPr>
            <p:cNvPr id="14" name="Picture 13" descr="Example (Blank) Election Form continued (showing Required Contact Information portion of the form).">
              <a:extLst>
                <a:ext uri="{FF2B5EF4-FFF2-40B4-BE49-F238E27FC236}">
                  <a16:creationId xmlns:a16="http://schemas.microsoft.com/office/drawing/2014/main" id="{72D0E296-AD83-7226-B8C7-ED1655AFA308}"/>
                </a:ext>
              </a:extLst>
            </p:cNvPr>
            <p:cNvPicPr>
              <a:picLocks noChangeAspect="1"/>
            </p:cNvPicPr>
            <p:nvPr/>
          </p:nvPicPr>
          <p:blipFill>
            <a:blip r:embed="rId2"/>
            <a:stretch>
              <a:fillRect/>
            </a:stretch>
          </p:blipFill>
          <p:spPr>
            <a:xfrm>
              <a:off x="2919023" y="5219793"/>
              <a:ext cx="5572903" cy="1501683"/>
            </a:xfrm>
            <a:prstGeom prst="rect">
              <a:avLst/>
            </a:prstGeom>
          </p:spPr>
        </p:pic>
        <p:pic>
          <p:nvPicPr>
            <p:cNvPr id="15" name="Picture 14" descr="Example (Blank) Election Form ">
              <a:extLst>
                <a:ext uri="{FF2B5EF4-FFF2-40B4-BE49-F238E27FC236}">
                  <a16:creationId xmlns:a16="http://schemas.microsoft.com/office/drawing/2014/main" id="{991E3D19-B8D2-E732-7A44-3818D6146B35}"/>
                </a:ext>
              </a:extLst>
            </p:cNvPr>
            <p:cNvPicPr>
              <a:picLocks noChangeAspect="1"/>
            </p:cNvPicPr>
            <p:nvPr/>
          </p:nvPicPr>
          <p:blipFill>
            <a:blip r:embed="rId3"/>
            <a:stretch>
              <a:fillRect/>
            </a:stretch>
          </p:blipFill>
          <p:spPr>
            <a:xfrm>
              <a:off x="2919023" y="1018885"/>
              <a:ext cx="5572903" cy="4153480"/>
            </a:xfrm>
            <a:prstGeom prst="rect">
              <a:avLst/>
            </a:prstGeom>
          </p:spPr>
        </p:pic>
      </p:grpSp>
      <p:graphicFrame>
        <p:nvGraphicFramePr>
          <p:cNvPr id="16" name="Object 15" descr="Example: Louisiana Election Form (PDF attachment)">
            <a:extLst>
              <a:ext uri="{FF2B5EF4-FFF2-40B4-BE49-F238E27FC236}">
                <a16:creationId xmlns:a16="http://schemas.microsoft.com/office/drawing/2014/main" id="{911C2754-F868-9E50-65E4-C55D298C211B}"/>
              </a:ext>
            </a:extLst>
          </p:cNvPr>
          <p:cNvGraphicFramePr>
            <a:graphicFrameLocks noChangeAspect="1"/>
          </p:cNvGraphicFramePr>
          <p:nvPr>
            <p:extLst>
              <p:ext uri="{D42A27DB-BD31-4B8C-83A1-F6EECF244321}">
                <p14:modId xmlns:p14="http://schemas.microsoft.com/office/powerpoint/2010/main" val="571954497"/>
              </p:ext>
            </p:extLst>
          </p:nvPr>
        </p:nvGraphicFramePr>
        <p:xfrm>
          <a:off x="9940925" y="3857625"/>
          <a:ext cx="922338" cy="779463"/>
        </p:xfrm>
        <a:graphic>
          <a:graphicData uri="http://schemas.openxmlformats.org/presentationml/2006/ole">
            <mc:AlternateContent xmlns:mc="http://schemas.openxmlformats.org/markup-compatibility/2006">
              <mc:Choice xmlns:v="urn:schemas-microsoft-com:vml" Requires="v">
                <p:oleObj name="Acrobat Document" showAsIcon="1" r:id="rId4" imgW="556200" imgH="469800" progId="AcroExch.Document.DC">
                  <p:embed/>
                </p:oleObj>
              </mc:Choice>
              <mc:Fallback>
                <p:oleObj name="Acrobat Document" showAsIcon="1" r:id="rId4" imgW="556200" imgH="469800" progId="AcroExch.Document.DC">
                  <p:embed/>
                  <p:pic>
                    <p:nvPicPr>
                      <p:cNvPr id="5" name="Object 4" descr="Example: Louisiana Election Form (PDF attachment)">
                        <a:extLst>
                          <a:ext uri="{FF2B5EF4-FFF2-40B4-BE49-F238E27FC236}">
                            <a16:creationId xmlns:a16="http://schemas.microsoft.com/office/drawing/2014/main" id="{331335C2-803C-BCA7-C11D-7C4D4224290B}"/>
                          </a:ext>
                        </a:extLst>
                      </p:cNvPr>
                      <p:cNvPicPr/>
                      <p:nvPr/>
                    </p:nvPicPr>
                    <p:blipFill>
                      <a:blip r:embed="rId5"/>
                      <a:stretch>
                        <a:fillRect/>
                      </a:stretch>
                    </p:blipFill>
                    <p:spPr>
                      <a:xfrm>
                        <a:off x="9940925" y="3857625"/>
                        <a:ext cx="922338" cy="779463"/>
                      </a:xfrm>
                      <a:prstGeom prst="rect">
                        <a:avLst/>
                      </a:prstGeom>
                    </p:spPr>
                  </p:pic>
                </p:oleObj>
              </mc:Fallback>
            </mc:AlternateContent>
          </a:graphicData>
        </a:graphic>
      </p:graphicFrame>
    </p:spTree>
    <p:extLst>
      <p:ext uri="{BB962C8B-B14F-4D97-AF65-F5344CB8AC3E}">
        <p14:creationId xmlns:p14="http://schemas.microsoft.com/office/powerpoint/2010/main" val="3273796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1CE622E9-8695-6FD9-8C4A-AA4A1911E72E}"/>
              </a:ext>
            </a:extLst>
          </p:cNvPr>
          <p:cNvSpPr>
            <a:spLocks noGrp="1"/>
          </p:cNvSpPr>
          <p:nvPr>
            <p:ph type="title"/>
          </p:nvPr>
        </p:nvSpPr>
        <p:spPr>
          <a:xfrm>
            <a:off x="838200" y="622300"/>
            <a:ext cx="10515600" cy="971550"/>
          </a:xfrm>
        </p:spPr>
        <p:txBody>
          <a:bodyPr>
            <a:noAutofit/>
          </a:bodyPr>
          <a:lstStyle/>
          <a:p>
            <a:pPr algn="ctr"/>
            <a:r>
              <a:rPr lang="en-US" sz="3600" dirty="0"/>
              <a:t>Important Dates </a:t>
            </a:r>
            <a:r>
              <a:rPr lang="en-US" sz="3600" b="1" dirty="0"/>
              <a:t>to Note</a:t>
            </a:r>
            <a:br>
              <a:rPr lang="en-US" sz="3600" b="1" dirty="0"/>
            </a:br>
            <a:r>
              <a:rPr lang="en-US" sz="3600" b="1" dirty="0"/>
              <a:t>During the SRS Election Cycles</a:t>
            </a:r>
            <a:endParaRPr lang="en-US" sz="3600" dirty="0"/>
          </a:p>
        </p:txBody>
      </p:sp>
      <p:sp>
        <p:nvSpPr>
          <p:cNvPr id="5" name="Content Placeholder 1">
            <a:extLst>
              <a:ext uri="{FF2B5EF4-FFF2-40B4-BE49-F238E27FC236}">
                <a16:creationId xmlns:a16="http://schemas.microsoft.com/office/drawing/2014/main" id="{4FCE29FE-7A5E-8536-8111-569597840868}"/>
              </a:ext>
            </a:extLst>
          </p:cNvPr>
          <p:cNvSpPr>
            <a:spLocks noGrp="1"/>
          </p:cNvSpPr>
          <p:nvPr>
            <p:ph idx="1"/>
          </p:nvPr>
        </p:nvSpPr>
        <p:spPr>
          <a:xfrm>
            <a:off x="838200" y="1920875"/>
            <a:ext cx="10515600" cy="4232275"/>
          </a:xfrm>
        </p:spPr>
        <p:txBody>
          <a:bodyPr>
            <a:normAutofit fontScale="85000" lnSpcReduction="20000"/>
          </a:bodyPr>
          <a:lstStyle/>
          <a:p>
            <a:pPr>
              <a:spcBef>
                <a:spcPts val="600"/>
              </a:spcBef>
            </a:pPr>
            <a:r>
              <a:rPr lang="en-US" u="sng" dirty="0">
                <a:latin typeface="Public Sans Web"/>
              </a:rPr>
              <a:t>Every February 1 </a:t>
            </a:r>
            <a:r>
              <a:rPr lang="en-US" dirty="0">
                <a:latin typeface="Public Sans Web"/>
              </a:rPr>
              <a:t>- Title III certification reports are due for previous year expenditures.</a:t>
            </a:r>
          </a:p>
          <a:p>
            <a:pPr>
              <a:spcBef>
                <a:spcPts val="600"/>
              </a:spcBef>
            </a:pPr>
            <a:r>
              <a:rPr lang="en-US" u="sng" dirty="0">
                <a:latin typeface="Public Sans Web"/>
              </a:rPr>
              <a:t>August 1 within certain years of an SRS cycle </a:t>
            </a:r>
            <a:r>
              <a:rPr lang="en-US" dirty="0">
                <a:latin typeface="Public Sans Web"/>
              </a:rPr>
              <a:t>– When prompted by the Forest Service, States and Counties must determine the payment election between 1908 Act Amended or the Secure Rural Schools Act and forward to your State’s Treasurers office for submission to the Forest Service.</a:t>
            </a:r>
            <a:endParaRPr lang="en-US" dirty="0">
              <a:highlight>
                <a:srgbClr val="FFFF00"/>
              </a:highlight>
              <a:latin typeface="Public Sans Web"/>
            </a:endParaRPr>
          </a:p>
          <a:p>
            <a:pPr>
              <a:spcBef>
                <a:spcPts val="600"/>
              </a:spcBef>
            </a:pPr>
            <a:r>
              <a:rPr lang="en-US" u="sng" dirty="0">
                <a:latin typeface="Public Sans Web"/>
              </a:rPr>
              <a:t>September 30 of an eligible SRS year </a:t>
            </a:r>
            <a:r>
              <a:rPr lang="en-US" dirty="0">
                <a:latin typeface="Public Sans Web"/>
              </a:rPr>
              <a:t>– When prompted by the Forest Service, prepare Title Election form and forward to your State’s Treasurers office for submission to the Forest Service.</a:t>
            </a:r>
            <a:endParaRPr lang="en-US" dirty="0">
              <a:highlight>
                <a:srgbClr val="FFFF00"/>
              </a:highlight>
              <a:latin typeface="Public Sans Web"/>
            </a:endParaRPr>
          </a:p>
          <a:p>
            <a:pPr lvl="1">
              <a:spcBef>
                <a:spcPts val="600"/>
              </a:spcBef>
            </a:pPr>
            <a:r>
              <a:rPr lang="en-US" dirty="0">
                <a:latin typeface="Public Sans Web"/>
              </a:rPr>
              <a:t>If a county is electing SRS, title election allocations can be submitted at the same time as the election between SRS and 1908 Act Amended.</a:t>
            </a:r>
          </a:p>
        </p:txBody>
      </p:sp>
    </p:spTree>
    <p:extLst>
      <p:ext uri="{BB962C8B-B14F-4D97-AF65-F5344CB8AC3E}">
        <p14:creationId xmlns:p14="http://schemas.microsoft.com/office/powerpoint/2010/main" val="2766090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6879D4B1-2AFF-8D33-8092-38BE0A7682D7}"/>
              </a:ext>
            </a:extLst>
          </p:cNvPr>
          <p:cNvSpPr>
            <a:spLocks noGrp="1"/>
          </p:cNvSpPr>
          <p:nvPr>
            <p:ph type="title"/>
          </p:nvPr>
        </p:nvSpPr>
        <p:spPr>
          <a:xfrm>
            <a:off x="838200" y="622300"/>
            <a:ext cx="10515600" cy="971550"/>
          </a:xfrm>
        </p:spPr>
        <p:txBody>
          <a:bodyPr>
            <a:noAutofit/>
          </a:bodyPr>
          <a:lstStyle/>
          <a:p>
            <a:pPr algn="ctr"/>
            <a:r>
              <a:rPr lang="en-US" sz="3600" dirty="0"/>
              <a:t>USDA Forest Service Secure Rural Schools Website/Contact Information</a:t>
            </a:r>
          </a:p>
        </p:txBody>
      </p:sp>
      <p:sp>
        <p:nvSpPr>
          <p:cNvPr id="5" name="Content Placeholder 1">
            <a:extLst>
              <a:ext uri="{FF2B5EF4-FFF2-40B4-BE49-F238E27FC236}">
                <a16:creationId xmlns:a16="http://schemas.microsoft.com/office/drawing/2014/main" id="{A698555F-0583-09E8-31D1-7AC0CD4F71A5}"/>
              </a:ext>
            </a:extLst>
          </p:cNvPr>
          <p:cNvSpPr>
            <a:spLocks noGrp="1"/>
          </p:cNvSpPr>
          <p:nvPr>
            <p:ph idx="1"/>
          </p:nvPr>
        </p:nvSpPr>
        <p:spPr>
          <a:xfrm>
            <a:off x="838200" y="1920875"/>
            <a:ext cx="10515600" cy="4232275"/>
          </a:xfrm>
        </p:spPr>
        <p:txBody>
          <a:bodyPr>
            <a:normAutofit fontScale="85000" lnSpcReduction="20000"/>
          </a:bodyPr>
          <a:lstStyle/>
          <a:p>
            <a:pPr>
              <a:spcBef>
                <a:spcPts val="600"/>
              </a:spcBef>
              <a:spcAft>
                <a:spcPts val="0"/>
              </a:spcAft>
              <a:buFont typeface="Arial" panose="020B0604020202020204" pitchFamily="34" charset="0"/>
              <a:buChar char="•"/>
            </a:pPr>
            <a:r>
              <a:rPr lang="en-US" sz="2000" dirty="0">
                <a:latin typeface="Public Sans Web"/>
              </a:rPr>
              <a:t>Website:</a:t>
            </a:r>
          </a:p>
          <a:p>
            <a:pPr lvl="1">
              <a:spcBef>
                <a:spcPts val="600"/>
              </a:spcBef>
              <a:buFont typeface="Arial" panose="020B0604020202020204" pitchFamily="34" charset="0"/>
              <a:buChar char="•"/>
            </a:pPr>
            <a:r>
              <a:rPr lang="en-US" sz="2000" dirty="0">
                <a:latin typeface="Public Sans Web"/>
                <a:hlinkClick r:id="rId2"/>
              </a:rPr>
              <a:t>https://www.fs.usda.gov/working-with-us/secure-rural-schools</a:t>
            </a:r>
            <a:endParaRPr lang="en-US" sz="2000" dirty="0">
              <a:latin typeface="Public Sans Web"/>
            </a:endParaRPr>
          </a:p>
          <a:p>
            <a:pPr>
              <a:spcBef>
                <a:spcPts val="600"/>
              </a:spcBef>
              <a:buFont typeface="Arial" panose="020B0604020202020204" pitchFamily="34" charset="0"/>
              <a:buChar char="•"/>
            </a:pPr>
            <a:r>
              <a:rPr lang="en-US" sz="2000" dirty="0">
                <a:latin typeface="Public Sans Web"/>
              </a:rPr>
              <a:t>Contact: All Service Receipts (ASR) </a:t>
            </a:r>
            <a:endParaRPr lang="en-US" sz="2000" dirty="0">
              <a:highlight>
                <a:srgbClr val="FFFF00"/>
              </a:highlight>
              <a:latin typeface="Public Sans Web"/>
              <a:ea typeface="Times New Roman" panose="02020603050405020304" pitchFamily="18" charset="0"/>
            </a:endParaRPr>
          </a:p>
          <a:p>
            <a:pPr lvl="1">
              <a:spcBef>
                <a:spcPts val="600"/>
              </a:spcBef>
              <a:buFont typeface="Arial" panose="020B0604020202020204" pitchFamily="34" charset="0"/>
              <a:buChar char="•"/>
            </a:pPr>
            <a:r>
              <a:rPr lang="en-US" sz="2000" dirty="0">
                <a:latin typeface="Public Sans Web"/>
                <a:ea typeface="Times New Roman" panose="02020603050405020304" pitchFamily="18" charset="0"/>
              </a:rPr>
              <a:t>Questions: </a:t>
            </a:r>
            <a:r>
              <a:rPr lang="en-US" sz="2000" dirty="0">
                <a:latin typeface="Public Sans Web"/>
                <a:ea typeface="Times New Roman" panose="02020603050405020304" pitchFamily="18" charset="0"/>
                <a:hlinkClick r:id="rId3"/>
              </a:rPr>
              <a:t>SM.FS.SRSInbox@usda.gov</a:t>
            </a:r>
            <a:r>
              <a:rPr lang="en-US" sz="2000" dirty="0">
                <a:latin typeface="Public Sans Web"/>
                <a:ea typeface="Times New Roman" panose="02020603050405020304" pitchFamily="18" charset="0"/>
              </a:rPr>
              <a:t>  </a:t>
            </a:r>
          </a:p>
          <a:p>
            <a:pPr lvl="1">
              <a:spcBef>
                <a:spcPts val="600"/>
              </a:spcBef>
              <a:buFont typeface="Arial" panose="020B0604020202020204" pitchFamily="34" charset="0"/>
              <a:buChar char="•"/>
            </a:pPr>
            <a:r>
              <a:rPr lang="en-US" sz="2000" dirty="0">
                <a:latin typeface="Public Sans Web"/>
                <a:ea typeface="Times New Roman" panose="02020603050405020304" pitchFamily="18" charset="0"/>
              </a:rPr>
              <a:t>Return Forms : </a:t>
            </a:r>
            <a:r>
              <a:rPr lang="en-US" sz="2000" dirty="0">
                <a:latin typeface="Public Sans Web"/>
                <a:ea typeface="Times New Roman" panose="02020603050405020304" pitchFamily="18" charset="0"/>
                <a:hlinkClick r:id="rId4"/>
              </a:rPr>
              <a:t>SM.FS.asc_asr@usda.gov</a:t>
            </a:r>
            <a:r>
              <a:rPr lang="en-US" sz="2000" dirty="0">
                <a:latin typeface="Public Sans Web"/>
                <a:ea typeface="Times New Roman" panose="02020603050405020304" pitchFamily="18" charset="0"/>
              </a:rPr>
              <a:t>	</a:t>
            </a:r>
          </a:p>
          <a:p>
            <a:pPr lvl="1">
              <a:spcBef>
                <a:spcPts val="600"/>
              </a:spcBef>
              <a:buFont typeface="Arial" panose="020B0604020202020204" pitchFamily="34" charset="0"/>
              <a:buChar char="•"/>
            </a:pPr>
            <a:r>
              <a:rPr lang="en-US" sz="2000" dirty="0">
                <a:latin typeface="Public Sans Web"/>
                <a:ea typeface="Times New Roman" panose="02020603050405020304" pitchFamily="18" charset="0"/>
              </a:rPr>
              <a:t>F</a:t>
            </a:r>
            <a:r>
              <a:rPr lang="en-US" sz="2000" dirty="0">
                <a:effectLst/>
                <a:latin typeface="Public Sans Web"/>
                <a:ea typeface="Times New Roman" panose="02020603050405020304" pitchFamily="18" charset="0"/>
              </a:rPr>
              <a:t>ax:  (877) 684-1422 ATTN:  ASR</a:t>
            </a:r>
          </a:p>
          <a:p>
            <a:pPr lvl="1">
              <a:spcBef>
                <a:spcPts val="600"/>
              </a:spcBef>
              <a:buFont typeface="Arial" panose="020B0604020202020204" pitchFamily="34" charset="0"/>
              <a:buChar char="•"/>
            </a:pPr>
            <a:r>
              <a:rPr lang="en-US" sz="2000" dirty="0">
                <a:solidFill>
                  <a:srgbClr val="000000"/>
                </a:solidFill>
                <a:effectLst/>
                <a:latin typeface="Public Sans Web"/>
                <a:ea typeface="Calibri" panose="020F0502020204030204" pitchFamily="34" charset="0"/>
                <a:cs typeface="Times New Roman" panose="02020603050405020304" pitchFamily="18" charset="0"/>
              </a:rPr>
              <a:t>Albuquerque Service Center (ASC) through the ASC Contact Center at (877) 372-7248 Option 1.</a:t>
            </a:r>
          </a:p>
          <a:p>
            <a:pPr lvl="1">
              <a:spcBef>
                <a:spcPts val="600"/>
              </a:spcBef>
              <a:spcAft>
                <a:spcPts val="0"/>
              </a:spcAft>
              <a:buFont typeface="Arial" panose="020B0604020202020204" pitchFamily="34" charset="0"/>
              <a:buChar char="•"/>
            </a:pPr>
            <a:r>
              <a:rPr lang="en-US" sz="2000" dirty="0">
                <a:latin typeface="Public Sans Web"/>
              </a:rPr>
              <a:t>Mail to: </a:t>
            </a:r>
            <a:r>
              <a:rPr lang="en-US" sz="2000" b="0" i="0" dirty="0">
                <a:solidFill>
                  <a:srgbClr val="000000"/>
                </a:solidFill>
                <a:effectLst/>
                <a:latin typeface="Public Sans Web"/>
              </a:rPr>
              <a:t>Forest Service</a:t>
            </a:r>
            <a:br>
              <a:rPr lang="en-US" sz="2000" dirty="0"/>
            </a:br>
            <a:r>
              <a:rPr lang="en-US" sz="2000" b="0" i="0" dirty="0">
                <a:solidFill>
                  <a:srgbClr val="000000"/>
                </a:solidFill>
                <a:effectLst/>
                <a:latin typeface="Public Sans Web"/>
              </a:rPr>
              <a:t>Albuquerque Service Center, B&amp;F</a:t>
            </a:r>
            <a:br>
              <a:rPr lang="en-US" sz="2000" dirty="0"/>
            </a:br>
            <a:r>
              <a:rPr lang="en-US" sz="2000" b="0" i="0" dirty="0">
                <a:solidFill>
                  <a:srgbClr val="000000"/>
                </a:solidFill>
                <a:effectLst/>
                <a:latin typeface="Public Sans Web"/>
              </a:rPr>
              <a:t>Attn: Funds Control / ASR</a:t>
            </a:r>
            <a:br>
              <a:rPr lang="en-US" sz="2000" dirty="0"/>
            </a:br>
            <a:r>
              <a:rPr lang="en-US" sz="2000" b="0" i="0" dirty="0">
                <a:solidFill>
                  <a:srgbClr val="000000"/>
                </a:solidFill>
                <a:effectLst/>
                <a:latin typeface="Public Sans Web"/>
              </a:rPr>
              <a:t>101B Sun Avenue NE</a:t>
            </a:r>
            <a:br>
              <a:rPr lang="en-US" sz="2000" dirty="0"/>
            </a:br>
            <a:r>
              <a:rPr lang="en-US" sz="2000" b="0" i="0" dirty="0">
                <a:solidFill>
                  <a:srgbClr val="000000"/>
                </a:solidFill>
                <a:effectLst/>
                <a:latin typeface="Public Sans Web"/>
              </a:rPr>
              <a:t>Albuquerque, NM 87109</a:t>
            </a:r>
            <a:endParaRPr lang="en-US" sz="2400" dirty="0">
              <a:solidFill>
                <a:srgbClr val="000000"/>
              </a:solidFill>
              <a:effectLst/>
              <a:latin typeface="Public Sans Web"/>
              <a:ea typeface="Calibri" panose="020F0502020204030204" pitchFamily="34" charset="0"/>
              <a:cs typeface="Times New Roman" panose="02020603050405020304" pitchFamily="18" charset="0"/>
            </a:endParaRPr>
          </a:p>
          <a:p>
            <a:pPr marL="0" indent="0">
              <a:buNone/>
            </a:pPr>
            <a:endParaRPr lang="en-US" sz="2400" dirty="0">
              <a:latin typeface="Public Sans Web"/>
            </a:endParaRPr>
          </a:p>
        </p:txBody>
      </p:sp>
    </p:spTree>
    <p:extLst>
      <p:ext uri="{BB962C8B-B14F-4D97-AF65-F5344CB8AC3E}">
        <p14:creationId xmlns:p14="http://schemas.microsoft.com/office/powerpoint/2010/main" val="4147261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A77AA7E7-F40F-C081-CEBD-EE0559AF9929}"/>
              </a:ext>
            </a:extLst>
          </p:cNvPr>
          <p:cNvSpPr>
            <a:spLocks noGrp="1"/>
          </p:cNvSpPr>
          <p:nvPr>
            <p:ph type="title"/>
          </p:nvPr>
        </p:nvSpPr>
        <p:spPr>
          <a:xfrm>
            <a:off x="838200" y="622300"/>
            <a:ext cx="10515600" cy="971550"/>
          </a:xfrm>
        </p:spPr>
        <p:txBody>
          <a:bodyPr/>
          <a:lstStyle/>
          <a:p>
            <a:pPr algn="ctr"/>
            <a:r>
              <a:rPr lang="en-US" sz="4800" dirty="0"/>
              <a:t>Questions</a:t>
            </a:r>
            <a:r>
              <a:rPr lang="en-US" dirty="0"/>
              <a:t> </a:t>
            </a:r>
          </a:p>
        </p:txBody>
      </p:sp>
      <p:pic>
        <p:nvPicPr>
          <p:cNvPr id="12" name="Picture 11" descr="Green 3D question mark.">
            <a:extLst>
              <a:ext uri="{FF2B5EF4-FFF2-40B4-BE49-F238E27FC236}">
                <a16:creationId xmlns:a16="http://schemas.microsoft.com/office/drawing/2014/main" id="{1C1954AE-C7FA-07B2-9E82-69842292A9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9132" y="1820007"/>
            <a:ext cx="3278652" cy="4642339"/>
          </a:xfrm>
          <a:prstGeom prst="rect">
            <a:avLst/>
          </a:prstGeom>
        </p:spPr>
      </p:pic>
    </p:spTree>
    <p:extLst>
      <p:ext uri="{BB962C8B-B14F-4D97-AF65-F5344CB8AC3E}">
        <p14:creationId xmlns:p14="http://schemas.microsoft.com/office/powerpoint/2010/main" val="1387435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7DA2C-E036-0A85-5084-8F308F61C9E4}"/>
              </a:ext>
            </a:extLst>
          </p:cNvPr>
          <p:cNvSpPr>
            <a:spLocks noGrp="1"/>
          </p:cNvSpPr>
          <p:nvPr>
            <p:ph type="title"/>
          </p:nvPr>
        </p:nvSpPr>
        <p:spPr/>
        <p:txBody>
          <a:bodyPr>
            <a:noAutofit/>
          </a:bodyPr>
          <a:lstStyle/>
          <a:p>
            <a:pPr algn="ctr"/>
            <a:r>
              <a:rPr lang="en-US" sz="3600" dirty="0"/>
              <a:t>History and Legislation</a:t>
            </a:r>
            <a:br>
              <a:rPr lang="en-US" sz="3600" dirty="0"/>
            </a:br>
            <a:r>
              <a:rPr lang="en-US" sz="3600" dirty="0"/>
              <a:t>1908 and </a:t>
            </a:r>
            <a:r>
              <a:rPr lang="en-US" sz="3600" dirty="0">
                <a:latin typeface="Public Sans Web"/>
              </a:rPr>
              <a:t>1908 Act as Amended</a:t>
            </a:r>
            <a:endParaRPr lang="en-US" sz="3600" dirty="0"/>
          </a:p>
        </p:txBody>
      </p:sp>
      <p:sp>
        <p:nvSpPr>
          <p:cNvPr id="4" name="Content Placeholder 2">
            <a:extLst>
              <a:ext uri="{FF2B5EF4-FFF2-40B4-BE49-F238E27FC236}">
                <a16:creationId xmlns:a16="http://schemas.microsoft.com/office/drawing/2014/main" id="{F09FC5B4-8B3A-4DED-F54F-64F6CB36B34C}"/>
              </a:ext>
            </a:extLst>
          </p:cNvPr>
          <p:cNvSpPr>
            <a:spLocks noGrp="1"/>
          </p:cNvSpPr>
          <p:nvPr>
            <p:ph idx="1"/>
          </p:nvPr>
        </p:nvSpPr>
        <p:spPr>
          <a:xfrm>
            <a:off x="838200" y="1920875"/>
            <a:ext cx="10515600" cy="4232275"/>
          </a:xfrm>
        </p:spPr>
        <p:txBody>
          <a:bodyPr>
            <a:normAutofit fontScale="85000" lnSpcReduction="10000"/>
          </a:bodyPr>
          <a:lstStyle/>
          <a:p>
            <a:pPr marL="0" indent="0">
              <a:buNone/>
            </a:pPr>
            <a:r>
              <a:rPr lang="en-US" sz="2400" dirty="0">
                <a:latin typeface="Public Sans Web"/>
              </a:rPr>
              <a:t>Law was passed in 1906 to transfer 10 percent of the forest receipts (through grazing fees and some timber sales) to the states to support public roads and schools </a:t>
            </a:r>
          </a:p>
          <a:p>
            <a:pPr marL="0" indent="0">
              <a:buNone/>
            </a:pPr>
            <a:r>
              <a:rPr lang="en-US" sz="2400" dirty="0">
                <a:latin typeface="Public Sans Web"/>
              </a:rPr>
              <a:t>Two years later, Congress ratified the Act of May 23, 1908 (1908 Act).  The 1908 Act expanded the payments to the states from 10% to 25% of gross receipts</a:t>
            </a:r>
          </a:p>
          <a:p>
            <a:pPr marL="0" indent="0">
              <a:buNone/>
            </a:pPr>
            <a:r>
              <a:rPr lang="en-US" sz="2400" dirty="0">
                <a:latin typeface="Public Sans Web"/>
              </a:rPr>
              <a:t>In 2008, Congress then amended the original 1908 Act (1908 As Amended)</a:t>
            </a:r>
          </a:p>
          <a:p>
            <a:pPr marL="742950" lvl="1" indent="-285750">
              <a:buFont typeface="Arial" panose="020B0604020202020204" pitchFamily="34" charset="0"/>
              <a:buChar char="•"/>
            </a:pPr>
            <a:r>
              <a:rPr lang="en-US" sz="2400" dirty="0">
                <a:latin typeface="Public Sans Web"/>
              </a:rPr>
              <a:t>Payment became 25% of average gross receipts over the previous 7 years rolling average</a:t>
            </a:r>
          </a:p>
          <a:p>
            <a:pPr marL="742950" lvl="1" indent="-285750">
              <a:buFont typeface="Arial" panose="020B0604020202020204" pitchFamily="34" charset="0"/>
              <a:buChar char="•"/>
            </a:pPr>
            <a:r>
              <a:rPr lang="en-US" sz="2400" dirty="0">
                <a:latin typeface="Public Sans Web"/>
              </a:rPr>
              <a:t>The 1908 Act as Amended payments have mandatory spending authority and are automatic unless Congress acts to alter</a:t>
            </a:r>
          </a:p>
          <a:p>
            <a:pPr marL="742950" lvl="1" indent="-285750">
              <a:buFont typeface="Arial" panose="020B0604020202020204" pitchFamily="34" charset="0"/>
              <a:buChar char="•"/>
            </a:pPr>
            <a:r>
              <a:rPr lang="en-US" sz="2400" dirty="0">
                <a:latin typeface="Public Sans Web"/>
              </a:rPr>
              <a:t>Currently there are roughly 73 counties that are receiving payments under this methodology. </a:t>
            </a:r>
          </a:p>
          <a:p>
            <a:pPr marL="285750" indent="-285750">
              <a:buFont typeface="Arial" panose="020B0604020202020204" pitchFamily="34" charset="0"/>
              <a:buChar char="•"/>
            </a:pPr>
            <a:endParaRPr lang="en-US" sz="2400" dirty="0">
              <a:latin typeface="Public Sans Web"/>
            </a:endParaRPr>
          </a:p>
        </p:txBody>
      </p:sp>
    </p:spTree>
    <p:extLst>
      <p:ext uri="{BB962C8B-B14F-4D97-AF65-F5344CB8AC3E}">
        <p14:creationId xmlns:p14="http://schemas.microsoft.com/office/powerpoint/2010/main" val="149121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2960A0-53E6-7520-1109-66286E39F3B7}"/>
              </a:ext>
            </a:extLst>
          </p:cNvPr>
          <p:cNvSpPr>
            <a:spLocks noGrp="1"/>
          </p:cNvSpPr>
          <p:nvPr>
            <p:ph type="title"/>
          </p:nvPr>
        </p:nvSpPr>
        <p:spPr>
          <a:xfrm>
            <a:off x="838200" y="622300"/>
            <a:ext cx="10515600" cy="971550"/>
          </a:xfrm>
        </p:spPr>
        <p:txBody>
          <a:bodyPr>
            <a:noAutofit/>
          </a:bodyPr>
          <a:lstStyle/>
          <a:p>
            <a:pPr algn="ctr"/>
            <a:r>
              <a:rPr lang="en-US" sz="3600" dirty="0"/>
              <a:t>History and Legislation</a:t>
            </a:r>
            <a:br>
              <a:rPr lang="en-US" sz="3600" dirty="0"/>
            </a:br>
            <a:r>
              <a:rPr lang="en-US" sz="3600" dirty="0"/>
              <a:t>1908 and Secure Rural Schools</a:t>
            </a:r>
          </a:p>
        </p:txBody>
      </p:sp>
      <p:sp>
        <p:nvSpPr>
          <p:cNvPr id="5" name="Content Placeholder 2">
            <a:extLst>
              <a:ext uri="{FF2B5EF4-FFF2-40B4-BE49-F238E27FC236}">
                <a16:creationId xmlns:a16="http://schemas.microsoft.com/office/drawing/2014/main" id="{1837B56F-6F3A-158D-63ED-B0E1153F668F}"/>
              </a:ext>
            </a:extLst>
          </p:cNvPr>
          <p:cNvSpPr>
            <a:spLocks noGrp="1"/>
          </p:cNvSpPr>
          <p:nvPr>
            <p:ph idx="1"/>
          </p:nvPr>
        </p:nvSpPr>
        <p:spPr>
          <a:xfrm>
            <a:off x="838200" y="1920875"/>
            <a:ext cx="10515600" cy="4232275"/>
          </a:xfrm>
        </p:spPr>
        <p:txBody>
          <a:bodyPr>
            <a:normAutofit fontScale="92500"/>
          </a:bodyPr>
          <a:lstStyle/>
          <a:p>
            <a:pPr marL="0" indent="0">
              <a:buNone/>
            </a:pPr>
            <a:r>
              <a:rPr lang="en-US" sz="2400" dirty="0">
                <a:latin typeface="Public Sans Web"/>
              </a:rPr>
              <a:t>In 2000, Congress passed the Secure Rural Schools and Community Self Determination Act of 2000 (SRS) </a:t>
            </a:r>
          </a:p>
          <a:p>
            <a:pPr marL="742950" lvl="1" indent="-285750">
              <a:buFont typeface="Arial" panose="020B0604020202020204" pitchFamily="34" charset="0"/>
              <a:buChar char="•"/>
            </a:pPr>
            <a:r>
              <a:rPr lang="en-US" sz="2400" dirty="0">
                <a:latin typeface="Public Sans Web"/>
              </a:rPr>
              <a:t>Stabilize funding for rural counties </a:t>
            </a:r>
          </a:p>
          <a:p>
            <a:pPr marL="742950" lvl="1" indent="-285750">
              <a:buFont typeface="Arial" panose="020B0604020202020204" pitchFamily="34" charset="0"/>
              <a:buChar char="•"/>
            </a:pPr>
            <a:r>
              <a:rPr lang="en-US" altLang="en-US" sz="2400" dirty="0">
                <a:latin typeface="Public Sans Web"/>
              </a:rPr>
              <a:t>Requires reauthorization by Congress</a:t>
            </a:r>
          </a:p>
          <a:p>
            <a:pPr lvl="1">
              <a:buFont typeface="Arial" panose="020B0604020202020204" pitchFamily="34" charset="0"/>
              <a:buChar char="•"/>
            </a:pPr>
            <a:r>
              <a:rPr lang="en-US" altLang="en-US" sz="2400" dirty="0">
                <a:latin typeface="Public Sans Web"/>
              </a:rPr>
              <a:t>Established state and county eligibility criteria </a:t>
            </a:r>
          </a:p>
          <a:p>
            <a:pPr lvl="1">
              <a:buFont typeface="Arial" panose="020B0604020202020204" pitchFamily="34" charset="0"/>
              <a:buChar char="•"/>
            </a:pPr>
            <a:r>
              <a:rPr lang="en-US" altLang="en-US" sz="2400" dirty="0">
                <a:latin typeface="Public Sans Web"/>
              </a:rPr>
              <a:t>Established the county option to receive either the 25% payment, or share of the States Payment amount under the Secure Rural Schools Act when authorized </a:t>
            </a:r>
          </a:p>
          <a:p>
            <a:pPr lvl="1">
              <a:buFont typeface="Arial" panose="020B0604020202020204" pitchFamily="34" charset="0"/>
              <a:buChar char="•"/>
            </a:pPr>
            <a:r>
              <a:rPr lang="en-US" altLang="en-US" sz="2400" dirty="0">
                <a:latin typeface="Public Sans Web"/>
              </a:rPr>
              <a:t>Funded by the same receipts as the 1908 Act and supplemented by Treasury</a:t>
            </a:r>
          </a:p>
          <a:p>
            <a:pPr marL="457200" lvl="1" indent="0">
              <a:buNone/>
            </a:pPr>
            <a:endParaRPr lang="en-US" altLang="en-US" sz="2400" dirty="0">
              <a:latin typeface="Public Sans Web"/>
            </a:endParaRPr>
          </a:p>
          <a:p>
            <a:pPr marL="457200" lvl="1" indent="0">
              <a:buNone/>
            </a:pPr>
            <a:endParaRPr lang="en-US" sz="2400" dirty="0">
              <a:latin typeface="Public Sans Web"/>
            </a:endParaRPr>
          </a:p>
        </p:txBody>
      </p:sp>
    </p:spTree>
    <p:extLst>
      <p:ext uri="{BB962C8B-B14F-4D97-AF65-F5344CB8AC3E}">
        <p14:creationId xmlns:p14="http://schemas.microsoft.com/office/powerpoint/2010/main" val="21548630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6FBDEB0D-17B4-2DA6-0A2A-204AC0F9915F}"/>
              </a:ext>
            </a:extLst>
          </p:cNvPr>
          <p:cNvSpPr>
            <a:spLocks noGrp="1"/>
          </p:cNvSpPr>
          <p:nvPr>
            <p:ph type="title"/>
          </p:nvPr>
        </p:nvSpPr>
        <p:spPr>
          <a:xfrm>
            <a:off x="838200" y="622300"/>
            <a:ext cx="10515600" cy="971550"/>
          </a:xfrm>
        </p:spPr>
        <p:txBody>
          <a:bodyPr>
            <a:normAutofit/>
          </a:bodyPr>
          <a:lstStyle/>
          <a:p>
            <a:pPr algn="ctr"/>
            <a:r>
              <a:rPr lang="en-US" dirty="0"/>
              <a:t>Overview Secure Rural Schools </a:t>
            </a:r>
          </a:p>
        </p:txBody>
      </p:sp>
      <p:sp>
        <p:nvSpPr>
          <p:cNvPr id="5" name="Content Placeholder 1">
            <a:extLst>
              <a:ext uri="{FF2B5EF4-FFF2-40B4-BE49-F238E27FC236}">
                <a16:creationId xmlns:a16="http://schemas.microsoft.com/office/drawing/2014/main" id="{59383B1E-0D03-1433-BF8B-5BE4E69C8B60}"/>
              </a:ext>
            </a:extLst>
          </p:cNvPr>
          <p:cNvSpPr>
            <a:spLocks noGrp="1"/>
          </p:cNvSpPr>
          <p:nvPr>
            <p:ph idx="1"/>
          </p:nvPr>
        </p:nvSpPr>
        <p:spPr>
          <a:xfrm>
            <a:off x="838200" y="1920875"/>
            <a:ext cx="10515600" cy="4232275"/>
          </a:xfrm>
        </p:spPr>
        <p:txBody>
          <a:bodyPr>
            <a:normAutofit fontScale="77500" lnSpcReduction="20000"/>
          </a:bodyPr>
          <a:lstStyle/>
          <a:p>
            <a:pPr marL="0" indent="0">
              <a:buNone/>
            </a:pPr>
            <a:r>
              <a:rPr lang="en-US" sz="2400" b="0" i="0" dirty="0">
                <a:solidFill>
                  <a:srgbClr val="000000"/>
                </a:solidFill>
                <a:effectLst/>
                <a:latin typeface="Public Sans Web"/>
              </a:rPr>
              <a:t>In years when the Secure Rural Schools Act is reauthorized by Congress, Title I and Title III payments are made from the Forest Service to states. States then distribute the payment to all eligible counties.</a:t>
            </a:r>
            <a:endParaRPr lang="en-US" altLang="en-US" sz="2400" dirty="0">
              <a:latin typeface="Public Sans Web"/>
            </a:endParaRPr>
          </a:p>
          <a:p>
            <a:pPr lvl="1">
              <a:buFont typeface="Arial" panose="020B0604020202020204" pitchFamily="34" charset="0"/>
              <a:buChar char="•"/>
            </a:pPr>
            <a:r>
              <a:rPr lang="en-US" altLang="en-US" sz="2400" dirty="0">
                <a:latin typeface="Public Sans Web"/>
              </a:rPr>
              <a:t>Title I  - </a:t>
            </a:r>
            <a:r>
              <a:rPr lang="en-US" altLang="en-US" sz="2400" b="1" dirty="0">
                <a:latin typeface="Public Sans Web"/>
              </a:rPr>
              <a:t>Secure payments</a:t>
            </a:r>
            <a:r>
              <a:rPr lang="en-US" altLang="en-US" sz="2400" dirty="0">
                <a:latin typeface="Public Sans Web"/>
              </a:rPr>
              <a:t> schools and roads</a:t>
            </a:r>
          </a:p>
          <a:p>
            <a:pPr lvl="1">
              <a:buFont typeface="Arial" panose="020B0604020202020204" pitchFamily="34" charset="0"/>
              <a:buChar char="•"/>
            </a:pPr>
            <a:r>
              <a:rPr lang="en-US" altLang="en-US" sz="2400" dirty="0">
                <a:latin typeface="Public Sans Web"/>
              </a:rPr>
              <a:t>Title II - </a:t>
            </a:r>
            <a:r>
              <a:rPr lang="en-US" altLang="en-US" sz="2400" b="1" dirty="0">
                <a:latin typeface="Public Sans Web"/>
              </a:rPr>
              <a:t>Special projects</a:t>
            </a:r>
            <a:r>
              <a:rPr lang="en-US" altLang="en-US" sz="2400" dirty="0">
                <a:latin typeface="Public Sans Web"/>
              </a:rPr>
              <a:t> on federal land</a:t>
            </a:r>
          </a:p>
          <a:p>
            <a:pPr lvl="1">
              <a:buFont typeface="Arial" panose="020B0604020202020204" pitchFamily="34" charset="0"/>
              <a:buChar char="•"/>
            </a:pPr>
            <a:r>
              <a:rPr lang="en-US" altLang="en-US" sz="2400" dirty="0">
                <a:latin typeface="Public Sans Web"/>
              </a:rPr>
              <a:t>Title III - </a:t>
            </a:r>
            <a:r>
              <a:rPr lang="en-US" altLang="en-US" sz="2400" b="1" dirty="0">
                <a:latin typeface="Public Sans Web"/>
              </a:rPr>
              <a:t>County funds </a:t>
            </a:r>
            <a:r>
              <a:rPr lang="en-US" altLang="en-US" sz="2400" dirty="0">
                <a:latin typeface="Public Sans Web"/>
              </a:rPr>
              <a:t>for specific purposes </a:t>
            </a:r>
          </a:p>
          <a:p>
            <a:pPr>
              <a:buFont typeface="Arial" panose="020B0604020202020204" pitchFamily="34" charset="0"/>
              <a:buChar char="•"/>
            </a:pPr>
            <a:endParaRPr lang="en-US" altLang="en-US" sz="2400" dirty="0">
              <a:latin typeface="Public Sans Web"/>
            </a:endParaRPr>
          </a:p>
          <a:p>
            <a:pPr marL="0" indent="0">
              <a:buNone/>
            </a:pPr>
            <a:r>
              <a:rPr kumimoji="0" lang="en-US" sz="2400" b="0" i="0" u="none" strike="noStrike" kern="1200" cap="none" spc="0" normalizeH="0" baseline="0" noProof="0" dirty="0">
                <a:ln>
                  <a:noFill/>
                </a:ln>
                <a:solidFill>
                  <a:prstClr val="black"/>
                </a:solidFill>
                <a:effectLst/>
                <a:uLnTx/>
                <a:uFillTx/>
                <a:latin typeface="Public Sans Web"/>
                <a:ea typeface="+mn-ea"/>
                <a:cs typeface="Tahoma" pitchFamily="34" charset="0"/>
              </a:rPr>
              <a:t>Reauthorization of the SRS Act has occurred every year since its inception except for 2016.  Several of the reauthorizations made significant changes to such items as payment methodologies and funding levels.  For further details see the following link:</a:t>
            </a:r>
            <a:endParaRPr lang="en-US" sz="2400" dirty="0"/>
          </a:p>
          <a:p>
            <a:pPr marL="0" indent="0">
              <a:buNone/>
            </a:pPr>
            <a:r>
              <a:rPr lang="en-US" altLang="en-US" sz="2400" dirty="0">
                <a:latin typeface="Public Sans Web"/>
                <a:hlinkClick r:id="rId2"/>
              </a:rPr>
              <a:t>https://www.fs.usda.gov/working-with-us/secure-rural-schools/act</a:t>
            </a:r>
            <a:endParaRPr lang="en-US" altLang="en-US" sz="2400" dirty="0">
              <a:latin typeface="Public Sans Web"/>
            </a:endParaRPr>
          </a:p>
          <a:p>
            <a:pPr marL="0" indent="0">
              <a:buNone/>
            </a:pPr>
            <a:endParaRPr lang="en-US" dirty="0"/>
          </a:p>
        </p:txBody>
      </p:sp>
    </p:spTree>
    <p:extLst>
      <p:ext uri="{BB962C8B-B14F-4D97-AF65-F5344CB8AC3E}">
        <p14:creationId xmlns:p14="http://schemas.microsoft.com/office/powerpoint/2010/main" val="125900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61D12B9-BDAA-CDAB-1979-EBED29DC1D61}"/>
              </a:ext>
            </a:extLst>
          </p:cNvPr>
          <p:cNvSpPr>
            <a:spLocks noGrp="1"/>
          </p:cNvSpPr>
          <p:nvPr>
            <p:ph type="title"/>
          </p:nvPr>
        </p:nvSpPr>
        <p:spPr>
          <a:xfrm>
            <a:off x="838200" y="622300"/>
            <a:ext cx="10515600" cy="971550"/>
          </a:xfrm>
        </p:spPr>
        <p:txBody>
          <a:bodyPr>
            <a:normAutofit/>
          </a:bodyPr>
          <a:lstStyle/>
          <a:p>
            <a:pPr algn="ctr"/>
            <a:r>
              <a:rPr lang="en-US" dirty="0"/>
              <a:t>Title I</a:t>
            </a:r>
          </a:p>
        </p:txBody>
      </p:sp>
      <p:sp>
        <p:nvSpPr>
          <p:cNvPr id="5" name="Content Placeholder 1">
            <a:extLst>
              <a:ext uri="{FF2B5EF4-FFF2-40B4-BE49-F238E27FC236}">
                <a16:creationId xmlns:a16="http://schemas.microsoft.com/office/drawing/2014/main" id="{C67D9849-E5C4-F487-F482-AEB754A3A22D}"/>
              </a:ext>
            </a:extLst>
          </p:cNvPr>
          <p:cNvSpPr>
            <a:spLocks noGrp="1"/>
          </p:cNvSpPr>
          <p:nvPr>
            <p:ph idx="1"/>
          </p:nvPr>
        </p:nvSpPr>
        <p:spPr>
          <a:xfrm>
            <a:off x="838200" y="1920875"/>
            <a:ext cx="10515600" cy="4232275"/>
          </a:xfrm>
        </p:spPr>
        <p:txBody>
          <a:bodyPr>
            <a:normAutofit fontScale="92500"/>
          </a:bodyPr>
          <a:lstStyle/>
          <a:p>
            <a:pPr marL="0" indent="0" algn="l">
              <a:buNone/>
            </a:pPr>
            <a:r>
              <a:rPr lang="en-US" sz="2600" b="1" i="0" dirty="0">
                <a:solidFill>
                  <a:srgbClr val="000000"/>
                </a:solidFill>
                <a:effectLst/>
                <a:latin typeface="Public Sans Web"/>
              </a:rPr>
              <a:t>Title I - Roads &amp; Schools</a:t>
            </a:r>
            <a:endParaRPr lang="en-US" sz="2000" b="1" i="0" dirty="0">
              <a:solidFill>
                <a:srgbClr val="000000"/>
              </a:solidFill>
              <a:effectLst/>
              <a:latin typeface="Public Sans Web"/>
            </a:endParaRPr>
          </a:p>
          <a:p>
            <a:pPr marL="0" indent="0" algn="l">
              <a:buNone/>
            </a:pPr>
            <a:r>
              <a:rPr lang="en-US" sz="2400" b="0" i="0" dirty="0">
                <a:solidFill>
                  <a:srgbClr val="000000"/>
                </a:solidFill>
                <a:effectLst/>
                <a:latin typeface="Public Sans Web"/>
              </a:rPr>
              <a:t>Counties generally receive the majority of Secure Rural Schools funds under Title I, which is designated for the benefit of public schools and public roads. In years when the Secure Rural Schools Act is reauthorized by Congress, Title I payments are made from the USDA Forest Service to states. States then distribute the payment to all eligible counties. The funds must be passed through to local governmental entities for use at the county level (but not necessarily to county governments themselves). Each state must spend the funds on road and school programs, and state law sets forth how the payments are to be allocated between road and school projects. The state laws differ widely, generally ranging from 30% to 100% for school programs.</a:t>
            </a:r>
          </a:p>
          <a:p>
            <a:pPr lvl="1">
              <a:buFont typeface="Arial" panose="020B0604020202020204" pitchFamily="34" charset="0"/>
              <a:buChar char="•"/>
            </a:pPr>
            <a:endParaRPr lang="en-US" altLang="en-US" sz="2400" b="1" dirty="0">
              <a:latin typeface="Public Sans Web"/>
            </a:endParaRPr>
          </a:p>
          <a:p>
            <a:endParaRPr lang="en-US" dirty="0"/>
          </a:p>
        </p:txBody>
      </p:sp>
    </p:spTree>
    <p:extLst>
      <p:ext uri="{BB962C8B-B14F-4D97-AF65-F5344CB8AC3E}">
        <p14:creationId xmlns:p14="http://schemas.microsoft.com/office/powerpoint/2010/main" val="3714979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AC5A11CB-F33F-BC9E-276B-F82539029BEB}"/>
              </a:ext>
            </a:extLst>
          </p:cNvPr>
          <p:cNvSpPr>
            <a:spLocks noGrp="1"/>
          </p:cNvSpPr>
          <p:nvPr>
            <p:ph type="title"/>
          </p:nvPr>
        </p:nvSpPr>
        <p:spPr>
          <a:xfrm>
            <a:off x="838200" y="622300"/>
            <a:ext cx="10515600" cy="971550"/>
          </a:xfrm>
        </p:spPr>
        <p:txBody>
          <a:bodyPr>
            <a:normAutofit/>
          </a:bodyPr>
          <a:lstStyle/>
          <a:p>
            <a:pPr algn="ctr"/>
            <a:r>
              <a:rPr lang="en-US" dirty="0"/>
              <a:t>Title II</a:t>
            </a:r>
          </a:p>
        </p:txBody>
      </p:sp>
      <p:sp>
        <p:nvSpPr>
          <p:cNvPr id="6" name="Content Placeholder 1">
            <a:extLst>
              <a:ext uri="{FF2B5EF4-FFF2-40B4-BE49-F238E27FC236}">
                <a16:creationId xmlns:a16="http://schemas.microsoft.com/office/drawing/2014/main" id="{5A305B39-1A71-2B1F-42A8-BD6DA1EE75E0}"/>
              </a:ext>
            </a:extLst>
          </p:cNvPr>
          <p:cNvSpPr>
            <a:spLocks noGrp="1"/>
          </p:cNvSpPr>
          <p:nvPr>
            <p:ph idx="1"/>
          </p:nvPr>
        </p:nvSpPr>
        <p:spPr>
          <a:xfrm>
            <a:off x="838200" y="1920875"/>
            <a:ext cx="10515600" cy="4462340"/>
          </a:xfrm>
        </p:spPr>
        <p:txBody>
          <a:bodyPr>
            <a:noAutofit/>
          </a:bodyPr>
          <a:lstStyle/>
          <a:p>
            <a:pPr marL="0" indent="0" algn="l">
              <a:buNone/>
            </a:pPr>
            <a:r>
              <a:rPr lang="en-US" sz="2400" b="1" i="0" dirty="0">
                <a:solidFill>
                  <a:srgbClr val="000000"/>
                </a:solidFill>
                <a:effectLst/>
                <a:latin typeface="Public Sans Web"/>
              </a:rPr>
              <a:t>Title II - Special Projects on Federal Lands</a:t>
            </a:r>
          </a:p>
          <a:p>
            <a:pPr algn="l">
              <a:spcBef>
                <a:spcPts val="600"/>
              </a:spcBef>
              <a:spcAft>
                <a:spcPts val="0"/>
              </a:spcAft>
            </a:pPr>
            <a:r>
              <a:rPr lang="en-US" sz="2000" b="0" i="0" dirty="0">
                <a:solidFill>
                  <a:srgbClr val="000000"/>
                </a:solidFill>
                <a:effectLst/>
                <a:latin typeface="Public Sans Web"/>
              </a:rPr>
              <a:t>Counties typically receive 20% or less of Secure Rural Schools funds under Title II, which are used by willing Federal agencies, State and local governments, private and nonprofit entities, and landowners for protection, restoration and enhancement of fish and wildlife habitat, and other natural resource objectives on Federal land and on non-Federal land where projects would benefit these resources on Federal land.</a:t>
            </a:r>
          </a:p>
          <a:p>
            <a:pPr algn="l">
              <a:spcBef>
                <a:spcPts val="600"/>
              </a:spcBef>
              <a:spcAft>
                <a:spcPts val="0"/>
              </a:spcAft>
            </a:pPr>
            <a:r>
              <a:rPr lang="en-US" sz="2000" b="0" i="0" dirty="0">
                <a:solidFill>
                  <a:srgbClr val="000000"/>
                </a:solidFill>
                <a:effectLst/>
                <a:latin typeface="Public Sans Web"/>
              </a:rPr>
              <a:t>Rather than being distributed to the State, Title II funds are retained by the Forest Service and are allocated to specific projects that have been reviewed and recommended by a local Resource Advisory Committee.</a:t>
            </a:r>
          </a:p>
          <a:p>
            <a:pPr algn="l">
              <a:spcBef>
                <a:spcPts val="600"/>
              </a:spcBef>
              <a:spcAft>
                <a:spcPts val="0"/>
              </a:spcAft>
            </a:pPr>
            <a:r>
              <a:rPr lang="en-US" sz="2000" b="0" i="0" u="sng" dirty="0">
                <a:solidFill>
                  <a:srgbClr val="538200"/>
                </a:solidFill>
                <a:effectLst/>
                <a:latin typeface="Public Sans Web"/>
                <a:hlinkClick r:id="rId2"/>
              </a:rPr>
              <a:t>Resource Advisory Committees</a:t>
            </a:r>
            <a:r>
              <a:rPr lang="en-US" sz="2000" b="0" i="0" dirty="0">
                <a:solidFill>
                  <a:srgbClr val="000000"/>
                </a:solidFill>
                <a:effectLst/>
                <a:latin typeface="Public Sans Web"/>
              </a:rPr>
              <a:t> </a:t>
            </a:r>
            <a:r>
              <a:rPr lang="en-US" sz="2000" dirty="0">
                <a:solidFill>
                  <a:srgbClr val="000000"/>
                </a:solidFill>
                <a:latin typeface="Public Sans Web"/>
              </a:rPr>
              <a:t>(RAC) </a:t>
            </a:r>
            <a:r>
              <a:rPr lang="en-US" sz="2000" b="0" i="0" dirty="0">
                <a:solidFill>
                  <a:srgbClr val="000000"/>
                </a:solidFill>
                <a:effectLst/>
                <a:latin typeface="Public Sans Web"/>
              </a:rPr>
              <a:t>must initiate (recommend) Title II projects by September 30, 2025. Project funds must be obligated by Sept. 30, 2026</a:t>
            </a:r>
          </a:p>
        </p:txBody>
      </p:sp>
    </p:spTree>
    <p:extLst>
      <p:ext uri="{BB962C8B-B14F-4D97-AF65-F5344CB8AC3E}">
        <p14:creationId xmlns:p14="http://schemas.microsoft.com/office/powerpoint/2010/main" val="3502848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0D343-96B6-04A6-15EC-E43C8407833E}"/>
              </a:ext>
            </a:extLst>
          </p:cNvPr>
          <p:cNvSpPr>
            <a:spLocks noGrp="1"/>
          </p:cNvSpPr>
          <p:nvPr>
            <p:ph type="title"/>
          </p:nvPr>
        </p:nvSpPr>
        <p:spPr/>
        <p:txBody>
          <a:bodyPr/>
          <a:lstStyle/>
          <a:p>
            <a:pPr algn="ctr"/>
            <a:r>
              <a:rPr lang="en-US" dirty="0"/>
              <a:t>Title II Projects</a:t>
            </a:r>
          </a:p>
        </p:txBody>
      </p:sp>
      <p:sp>
        <p:nvSpPr>
          <p:cNvPr id="3" name="Content Placeholder 2">
            <a:extLst>
              <a:ext uri="{FF2B5EF4-FFF2-40B4-BE49-F238E27FC236}">
                <a16:creationId xmlns:a16="http://schemas.microsoft.com/office/drawing/2014/main" id="{0D1DDFCF-AEB0-EB96-EBA5-F1EE06170561}"/>
              </a:ext>
            </a:extLst>
          </p:cNvPr>
          <p:cNvSpPr>
            <a:spLocks noGrp="1"/>
          </p:cNvSpPr>
          <p:nvPr>
            <p:ph idx="1"/>
          </p:nvPr>
        </p:nvSpPr>
        <p:spPr/>
        <p:txBody>
          <a:bodyPr>
            <a:noAutofit/>
          </a:bodyPr>
          <a:lstStyle/>
          <a:p>
            <a:r>
              <a:rPr lang="en-US" sz="2400" b="1" dirty="0">
                <a:latin typeface="Public Sans Web"/>
              </a:rPr>
              <a:t>Title II – Special Projects</a:t>
            </a:r>
            <a:endParaRPr lang="en-US" sz="2400" b="1" dirty="0"/>
          </a:p>
          <a:p>
            <a:pPr lvl="1">
              <a:spcBef>
                <a:spcPts val="0"/>
              </a:spcBef>
            </a:pPr>
            <a:r>
              <a:rPr lang="en-US" altLang="en-US" dirty="0">
                <a:latin typeface="Public Sans Web"/>
              </a:rPr>
              <a:t>Road, trail, and infrastructure maintenance or obliteration;</a:t>
            </a:r>
          </a:p>
          <a:p>
            <a:pPr lvl="1">
              <a:spcBef>
                <a:spcPts val="0"/>
              </a:spcBef>
            </a:pPr>
            <a:r>
              <a:rPr lang="en-US" altLang="en-US" dirty="0">
                <a:latin typeface="Public Sans Web"/>
              </a:rPr>
              <a:t>Soil productivity improvement</a:t>
            </a:r>
          </a:p>
          <a:p>
            <a:pPr lvl="1">
              <a:spcBef>
                <a:spcPts val="0"/>
              </a:spcBef>
            </a:pPr>
            <a:r>
              <a:rPr lang="en-US" altLang="en-US" dirty="0">
                <a:latin typeface="Public Sans Web"/>
              </a:rPr>
              <a:t>Improvements in forest ecosystem health</a:t>
            </a:r>
          </a:p>
          <a:p>
            <a:pPr lvl="1">
              <a:spcBef>
                <a:spcPts val="0"/>
              </a:spcBef>
            </a:pPr>
            <a:r>
              <a:rPr lang="en-US" altLang="en-US" dirty="0">
                <a:latin typeface="Public Sans Web"/>
              </a:rPr>
              <a:t>Watershed restoration and maintenance</a:t>
            </a:r>
          </a:p>
          <a:p>
            <a:pPr lvl="1">
              <a:spcBef>
                <a:spcPts val="0"/>
              </a:spcBef>
            </a:pPr>
            <a:r>
              <a:rPr lang="en-US" altLang="en-US" dirty="0">
                <a:latin typeface="Public Sans Web"/>
              </a:rPr>
              <a:t>The restoration, maintenance, and improvement of wildlife and fish habitat</a:t>
            </a:r>
          </a:p>
          <a:p>
            <a:pPr lvl="1">
              <a:spcBef>
                <a:spcPts val="0"/>
              </a:spcBef>
            </a:pPr>
            <a:r>
              <a:rPr lang="en-US" altLang="en-US" dirty="0">
                <a:latin typeface="Public Sans Web"/>
              </a:rPr>
              <a:t>The control of noxious and exotic weeds</a:t>
            </a:r>
          </a:p>
          <a:p>
            <a:pPr lvl="1">
              <a:spcBef>
                <a:spcPts val="0"/>
              </a:spcBef>
            </a:pPr>
            <a:r>
              <a:rPr lang="en-US" altLang="en-US" dirty="0">
                <a:latin typeface="Public Sans Web"/>
              </a:rPr>
              <a:t>The re-establishment of native species</a:t>
            </a:r>
          </a:p>
          <a:p>
            <a:endParaRPr lang="en-US" dirty="0"/>
          </a:p>
        </p:txBody>
      </p:sp>
    </p:spTree>
    <p:extLst>
      <p:ext uri="{BB962C8B-B14F-4D97-AF65-F5344CB8AC3E}">
        <p14:creationId xmlns:p14="http://schemas.microsoft.com/office/powerpoint/2010/main" val="2465899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73CB4-99E0-7C66-B3BF-518B81790388}"/>
              </a:ext>
            </a:extLst>
          </p:cNvPr>
          <p:cNvSpPr>
            <a:spLocks noGrp="1"/>
          </p:cNvSpPr>
          <p:nvPr>
            <p:ph type="title"/>
          </p:nvPr>
        </p:nvSpPr>
        <p:spPr/>
        <p:txBody>
          <a:bodyPr/>
          <a:lstStyle/>
          <a:p>
            <a:pPr algn="ctr"/>
            <a:r>
              <a:rPr lang="en-US" dirty="0"/>
              <a:t>Title III and Projects</a:t>
            </a:r>
          </a:p>
        </p:txBody>
      </p:sp>
      <p:sp>
        <p:nvSpPr>
          <p:cNvPr id="4" name="Content Placeholder 1">
            <a:extLst>
              <a:ext uri="{FF2B5EF4-FFF2-40B4-BE49-F238E27FC236}">
                <a16:creationId xmlns:a16="http://schemas.microsoft.com/office/drawing/2014/main" id="{98523BE2-6033-C57F-702D-6B52AD6FF350}"/>
              </a:ext>
            </a:extLst>
          </p:cNvPr>
          <p:cNvSpPr>
            <a:spLocks noGrp="1"/>
          </p:cNvSpPr>
          <p:nvPr>
            <p:ph idx="1"/>
          </p:nvPr>
        </p:nvSpPr>
        <p:spPr>
          <a:xfrm>
            <a:off x="838200" y="1920875"/>
            <a:ext cx="10515600" cy="4232275"/>
          </a:xfrm>
        </p:spPr>
        <p:txBody>
          <a:bodyPr>
            <a:normAutofit/>
          </a:bodyPr>
          <a:lstStyle/>
          <a:p>
            <a:pPr marL="0" indent="0" eaLnBrk="1" hangingPunct="1">
              <a:buNone/>
              <a:defRPr/>
            </a:pPr>
            <a:r>
              <a:rPr lang="en-US" altLang="en-US" sz="2400" b="1" dirty="0">
                <a:latin typeface="Public Sans Web"/>
              </a:rPr>
              <a:t>Title III – County Funds </a:t>
            </a:r>
          </a:p>
          <a:p>
            <a:pPr lvl="1">
              <a:buFont typeface="Arial" panose="020B0604020202020204" pitchFamily="34" charset="0"/>
              <a:buChar char="•"/>
              <a:defRPr/>
            </a:pPr>
            <a:r>
              <a:rPr lang="en-US" altLang="en-US" dirty="0">
                <a:latin typeface="Public Sans Web"/>
              </a:rPr>
              <a:t>Firewise Communities program</a:t>
            </a:r>
          </a:p>
          <a:p>
            <a:pPr lvl="1">
              <a:buFont typeface="Arial" panose="020B0604020202020204" pitchFamily="34" charset="0"/>
              <a:buChar char="•"/>
              <a:defRPr/>
            </a:pPr>
            <a:r>
              <a:rPr lang="en-US" altLang="en-US" dirty="0">
                <a:latin typeface="Public Sans Web"/>
              </a:rPr>
              <a:t>Reimbursement for emergency services (firefighting and law enforcement patrols) on federal land paid for by the county</a:t>
            </a:r>
          </a:p>
          <a:p>
            <a:pPr lvl="1">
              <a:buFont typeface="Arial" panose="020B0604020202020204" pitchFamily="34" charset="0"/>
              <a:buChar char="•"/>
              <a:defRPr/>
            </a:pPr>
            <a:r>
              <a:rPr lang="en-US" altLang="en-US" dirty="0">
                <a:latin typeface="Public Sans Web"/>
              </a:rPr>
              <a:t>Develop community wildfire protection plans (CWPPs)</a:t>
            </a:r>
          </a:p>
          <a:p>
            <a:pPr lvl="1">
              <a:buFont typeface="Arial" panose="020B0604020202020204" pitchFamily="34" charset="0"/>
              <a:buChar char="•"/>
              <a:defRPr/>
            </a:pPr>
            <a:r>
              <a:rPr lang="en-US" altLang="en-US" dirty="0">
                <a:latin typeface="Public Sans Web"/>
              </a:rPr>
              <a:t>Training costs and equipment purchases related to emergency service</a:t>
            </a:r>
          </a:p>
          <a:p>
            <a:pPr lvl="1">
              <a:buFont typeface="Arial" panose="020B0604020202020204" pitchFamily="34" charset="0"/>
              <a:buChar char="•"/>
              <a:defRPr/>
            </a:pPr>
            <a:r>
              <a:rPr lang="en-US" altLang="en-US" dirty="0">
                <a:latin typeface="Public Sans Web"/>
              </a:rPr>
              <a:t>Plus, new updated usages per the Infrastructure Bill presented later in this training.</a:t>
            </a:r>
          </a:p>
          <a:p>
            <a:pPr lvl="1">
              <a:buFont typeface="Arial" panose="020B0604020202020204" pitchFamily="34" charset="0"/>
              <a:buChar char="•"/>
              <a:defRPr/>
            </a:pPr>
            <a:endParaRPr lang="en-US" altLang="en-US" sz="2800" dirty="0">
              <a:latin typeface="Public Sans Web"/>
            </a:endParaRPr>
          </a:p>
          <a:p>
            <a:endParaRPr lang="en-US" sz="2000" dirty="0">
              <a:latin typeface="Public Sans Web"/>
              <a:ea typeface="Times New Roman" panose="02020603050405020304" pitchFamily="18" charset="0"/>
            </a:endParaRPr>
          </a:p>
          <a:p>
            <a:pPr lvl="1">
              <a:buFont typeface="Arial" panose="020B0604020202020204" pitchFamily="34" charset="0"/>
              <a:buChar char="•"/>
              <a:defRPr/>
            </a:pPr>
            <a:endParaRPr lang="en-US" sz="2000" b="0" i="0" dirty="0">
              <a:solidFill>
                <a:srgbClr val="000000"/>
              </a:solidFill>
              <a:effectLst/>
              <a:latin typeface="Public Sans Web"/>
            </a:endParaRPr>
          </a:p>
          <a:p>
            <a:pPr marL="0" indent="0">
              <a:buNone/>
            </a:pPr>
            <a:endParaRPr lang="en-US" dirty="0"/>
          </a:p>
        </p:txBody>
      </p:sp>
    </p:spTree>
    <p:extLst>
      <p:ext uri="{BB962C8B-B14F-4D97-AF65-F5344CB8AC3E}">
        <p14:creationId xmlns:p14="http://schemas.microsoft.com/office/powerpoint/2010/main" val="1377887450"/>
      </p:ext>
    </p:extLst>
  </p:cSld>
  <p:clrMapOvr>
    <a:masterClrMapping/>
  </p:clrMapOvr>
</p:sld>
</file>

<file path=ppt/theme/theme1.xml><?xml version="1.0" encoding="utf-8"?>
<a:theme xmlns:a="http://schemas.openxmlformats.org/drawingml/2006/main" name="Forest Service Green Wide">
  <a:themeElements>
    <a:clrScheme name="FS Cream Theme">
      <a:dk1>
        <a:srgbClr val="FFFFFF"/>
      </a:dk1>
      <a:lt1>
        <a:srgbClr val="000000"/>
      </a:lt1>
      <a:dk2>
        <a:srgbClr val="FFF4EA"/>
      </a:dk2>
      <a:lt2>
        <a:srgbClr val="4C3F24"/>
      </a:lt2>
      <a:accent1>
        <a:srgbClr val="F7CA76"/>
      </a:accent1>
      <a:accent2>
        <a:srgbClr val="F5E1BE"/>
      </a:accent2>
      <a:accent3>
        <a:srgbClr val="A89572"/>
      </a:accent3>
      <a:accent4>
        <a:srgbClr val="756C5B"/>
      </a:accent4>
      <a:accent5>
        <a:srgbClr val="6281A8"/>
      </a:accent5>
      <a:accent6>
        <a:srgbClr val="BFD7F5"/>
      </a:accent6>
      <a:hlink>
        <a:srgbClr val="0563C1"/>
      </a:hlink>
      <a:folHlink>
        <a:srgbClr val="954F72"/>
      </a:folHlink>
    </a:clrScheme>
    <a:fontScheme name="Arial-Arial">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orest Service Green Wide" id="{96105299-EBE6-47A3-B889-78F212C0ED13}" vid="{D9E03004-7062-476A-9C91-E61AD40E74A2}"/>
    </a:ext>
  </a:extLst>
</a:theme>
</file>

<file path=ppt/theme/theme2.xml><?xml version="1.0" encoding="utf-8"?>
<a:theme xmlns:a="http://schemas.openxmlformats.org/drawingml/2006/main" name="Office Theme">
  <a:themeElements>
    <a:clrScheme name="Forest Service Color Theme">
      <a:dk1>
        <a:sysClr val="windowText" lastClr="000000"/>
      </a:dk1>
      <a:lt1>
        <a:sysClr val="window" lastClr="FFFFFF"/>
      </a:lt1>
      <a:dk2>
        <a:srgbClr val="034A30"/>
      </a:dk2>
      <a:lt2>
        <a:srgbClr val="F8F8F8"/>
      </a:lt2>
      <a:accent1>
        <a:srgbClr val="056132"/>
      </a:accent1>
      <a:accent2>
        <a:srgbClr val="1B572B"/>
      </a:accent2>
      <a:accent3>
        <a:srgbClr val="01615A"/>
      </a:accent3>
      <a:accent4>
        <a:srgbClr val="014556"/>
      </a:accent4>
      <a:accent5>
        <a:srgbClr val="F9E24C"/>
      </a:accent5>
      <a:accent6>
        <a:srgbClr val="F9EC96"/>
      </a:accent6>
      <a:hlink>
        <a:srgbClr val="0563C1"/>
      </a:hlink>
      <a:folHlink>
        <a:srgbClr val="954F72"/>
      </a:folHlink>
    </a:clrScheme>
    <a:fontScheme name="Arial-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Forest Service Color Theme">
      <a:dk1>
        <a:sysClr val="windowText" lastClr="000000"/>
      </a:dk1>
      <a:lt1>
        <a:sysClr val="window" lastClr="FFFFFF"/>
      </a:lt1>
      <a:dk2>
        <a:srgbClr val="034A30"/>
      </a:dk2>
      <a:lt2>
        <a:srgbClr val="F8F8F8"/>
      </a:lt2>
      <a:accent1>
        <a:srgbClr val="056132"/>
      </a:accent1>
      <a:accent2>
        <a:srgbClr val="1B572B"/>
      </a:accent2>
      <a:accent3>
        <a:srgbClr val="01615A"/>
      </a:accent3>
      <a:accent4>
        <a:srgbClr val="014556"/>
      </a:accent4>
      <a:accent5>
        <a:srgbClr val="F9E24C"/>
      </a:accent5>
      <a:accent6>
        <a:srgbClr val="F9EC96"/>
      </a:accent6>
      <a:hlink>
        <a:srgbClr val="0563C1"/>
      </a:hlink>
      <a:folHlink>
        <a:srgbClr val="954F72"/>
      </a:folHlink>
    </a:clrScheme>
    <a:fontScheme name="Arial-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AE954D86414899C03B0D9F94B945" ma:contentTypeVersion="11" ma:contentTypeDescription="Create a new document." ma:contentTypeScope="" ma:versionID="73375d564beb490e5e035c731170ded6">
  <xsd:schema xmlns:xsd="http://www.w3.org/2001/XMLSchema" xmlns:xs="http://www.w3.org/2001/XMLSchema" xmlns:p="http://schemas.microsoft.com/office/2006/metadata/properties" xmlns:ns2="b24a63ef-dbb9-46e9-b1bb-451032127b0b" xmlns:ns3="ae5a7088-5d98-4b51-9157-c53d9330f458" targetNamespace="http://schemas.microsoft.com/office/2006/metadata/properties" ma:root="true" ma:fieldsID="1e01448c394d6a5de4715baa07d68f81" ns2:_="" ns3:_="">
    <xsd:import namespace="b24a63ef-dbb9-46e9-b1bb-451032127b0b"/>
    <xsd:import namespace="ae5a7088-5d98-4b51-9157-c53d9330f458"/>
    <xsd:element name="properties">
      <xsd:complexType>
        <xsd:sequence>
          <xsd:element name="documentManagement">
            <xsd:complexType>
              <xsd:all>
                <xsd:element ref="ns2:TemplateType" minOccurs="0"/>
                <xsd:element ref="ns2:MediaServiceMetadata" minOccurs="0"/>
                <xsd:element ref="ns2:MediaServiceFastMetadata" minOccurs="0"/>
                <xsd:element ref="ns2:Description"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24a63ef-dbb9-46e9-b1bb-451032127b0b" elementFormDefault="qualified">
    <xsd:import namespace="http://schemas.microsoft.com/office/2006/documentManagement/types"/>
    <xsd:import namespace="http://schemas.microsoft.com/office/infopath/2007/PartnerControls"/>
    <xsd:element name="TemplateType" ma:index="8" nillable="true" ma:displayName="Template Type" ma:description="Type of product the template is for. Value used for filtering." ma:format="Dropdown" ma:internalName="TemplateType">
      <xsd:simpleType>
        <xsd:restriction base="dms:Text">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Description" ma:index="11" nillable="true" ma:displayName="Description" ma:description="Brief explanation of what the file is." ma:format="Dropdown" ma:internalName="Description">
      <xsd:simpleType>
        <xsd:restriction base="dms:Text">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e5a7088-5d98-4b51-9157-c53d9330f45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 xmlns="b24a63ef-dbb9-46e9-b1bb-451032127b0b" xsi:nil="true"/>
    <TemplateType xmlns="b24a63ef-dbb9-46e9-b1bb-451032127b0b">Presentation</TemplateTyp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8BEF5B6-D9F0-413A-ABDE-46D3C4CC8D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24a63ef-dbb9-46e9-b1bb-451032127b0b"/>
    <ds:schemaRef ds:uri="ae5a7088-5d98-4b51-9157-c53d9330f4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3665AE2-B267-47C0-BD32-7F0DCC9B3498}">
  <ds:schemaRefs>
    <ds:schemaRef ds:uri="http://purl.org/dc/terms/"/>
    <ds:schemaRef ds:uri="http://purl.org/dc/dcmitype/"/>
    <ds:schemaRef ds:uri="http://schemas.openxmlformats.org/package/2006/metadata/core-properties"/>
    <ds:schemaRef ds:uri="http://www.w3.org/XML/1998/namespace"/>
    <ds:schemaRef ds:uri="ae5a7088-5d98-4b51-9157-c53d9330f458"/>
    <ds:schemaRef ds:uri="http://schemas.microsoft.com/office/2006/metadata/properties"/>
    <ds:schemaRef ds:uri="http://schemas.microsoft.com/office/2006/documentManagement/types"/>
    <ds:schemaRef ds:uri="http://purl.org/dc/elements/1.1/"/>
    <ds:schemaRef ds:uri="http://schemas.microsoft.com/office/infopath/2007/PartnerControls"/>
    <ds:schemaRef ds:uri="b24a63ef-dbb9-46e9-b1bb-451032127b0b"/>
  </ds:schemaRefs>
</ds:datastoreItem>
</file>

<file path=customXml/itemProps3.xml><?xml version="1.0" encoding="utf-8"?>
<ds:datastoreItem xmlns:ds="http://schemas.openxmlformats.org/officeDocument/2006/customXml" ds:itemID="{4D34AA68-3332-44B6-B607-A26DFF5936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Forest Service Green Wide</Template>
  <TotalTime>312</TotalTime>
  <Words>2472</Words>
  <Application>Microsoft Office PowerPoint</Application>
  <PresentationFormat>Widescreen</PresentationFormat>
  <Paragraphs>174</Paragraphs>
  <Slides>27</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3" baseType="lpstr">
      <vt:lpstr>Arial</vt:lpstr>
      <vt:lpstr>Calibri</vt:lpstr>
      <vt:lpstr>Public Sans Web</vt:lpstr>
      <vt:lpstr>Source Sans Pro</vt:lpstr>
      <vt:lpstr>Forest Service Green Wide</vt:lpstr>
      <vt:lpstr>Acrobat Document</vt:lpstr>
      <vt:lpstr>Secure Rural Schools (SRS) Act History and Election Form Training </vt:lpstr>
      <vt:lpstr>Agenda</vt:lpstr>
      <vt:lpstr>History and Legislation 1908 and 1908 Act as Amended</vt:lpstr>
      <vt:lpstr>History and Legislation 1908 and Secure Rural Schools</vt:lpstr>
      <vt:lpstr>Overview Secure Rural Schools </vt:lpstr>
      <vt:lpstr>Title I</vt:lpstr>
      <vt:lpstr>Title II</vt:lpstr>
      <vt:lpstr>Title II Projects</vt:lpstr>
      <vt:lpstr>Title III and Projects</vt:lpstr>
      <vt:lpstr>Distributions Based Upon  SRS Elections $100k or less</vt:lpstr>
      <vt:lpstr>Distributions Based Upon  SRS Elections $100k to $349k</vt:lpstr>
      <vt:lpstr>Distributions Based Upon  SRS Elections $350k or Greater</vt:lpstr>
      <vt:lpstr>Secure Rural Schools County Fund Distribution </vt:lpstr>
      <vt:lpstr>Latest Reauthorization (11/15/2021) of SRS via the 2021 Infrastructure Bill</vt:lpstr>
      <vt:lpstr>Latest Reauthorization of SRS via the 2021 Infrastructure Bill Expands Title III activities</vt:lpstr>
      <vt:lpstr>Reminder - Title III Reporting Requirement</vt:lpstr>
      <vt:lpstr>Forest Service Support For Certifications of Funds </vt:lpstr>
      <vt:lpstr>Certification of Title III Funds </vt:lpstr>
      <vt:lpstr>Latest Reauthorization of SRS via the 2021 Infrastructure Bill Continued </vt:lpstr>
      <vt:lpstr>Infographics SRS FY 2021 Receipts</vt:lpstr>
      <vt:lpstr>1908 VS SRS Estimated FY 23 Payment Amounts </vt:lpstr>
      <vt:lpstr>Estimated Payment Report Caveats </vt:lpstr>
      <vt:lpstr>Example Election Form </vt:lpstr>
      <vt:lpstr>Example Election Form (Continued)</vt:lpstr>
      <vt:lpstr>Important Dates to Note During the SRS Election Cycles</vt:lpstr>
      <vt:lpstr>USDA Forest Service Secure Rural Schools Website/Contact Information</vt:lpstr>
      <vt:lpstr>Questions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Secure Rural Schools (SRS) Act History and Election Form Training presentation</dc:title>
  <dc:creator>Bruce, Joseph - FS</dc:creator>
  <cp:lastModifiedBy>Bancroft, Kris - FS, CO</cp:lastModifiedBy>
  <cp:revision>48</cp:revision>
  <dcterms:created xsi:type="dcterms:W3CDTF">2020-08-20T19:34:53Z</dcterms:created>
  <dcterms:modified xsi:type="dcterms:W3CDTF">2023-07-14T12:30:01Z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0x010100D4E4AE954D86414899C03B0D9F94B945</vt:lpwstr>
  </property>
</Properties>
</file>